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BC9D37-0B68-41B3-B3DB-F8D2E52D5B45}">
  <a:tblStyle styleId="{4EBC9D37-0B68-41B3-B3DB-F8D2E52D5B4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96838" lvl="0" marL="173038" marR="0" rtl="0" algn="l">
              <a:lnSpc>
                <a:spcPct val="95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2863" lvl="1" marL="284163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6038" lvl="2" marL="401638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42862" lvl="3" marL="512763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46037" lvl="4" marL="630238" marR="0" rtl="0" algn="l">
              <a:lnSpc>
                <a:spcPct val="85000"/>
              </a:lnSpc>
              <a:spcBef>
                <a:spcPts val="1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Shape 7"/>
          <p:cNvSpPr txBox="1"/>
          <p:nvPr/>
        </p:nvSpPr>
        <p:spPr>
          <a:xfrm>
            <a:off x="286467" y="8743300"/>
            <a:ext cx="10900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7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grpSp>
        <p:nvGrpSpPr>
          <p:cNvPr id="8" name="Shape 8"/>
          <p:cNvGrpSpPr/>
          <p:nvPr/>
        </p:nvGrpSpPr>
        <p:grpSpPr>
          <a:xfrm>
            <a:off x="6010878" y="8738453"/>
            <a:ext cx="531812" cy="119063"/>
            <a:chOff x="5136" y="4138"/>
            <a:chExt cx="335" cy="74"/>
          </a:xfrm>
        </p:grpSpPr>
        <p:sp>
          <p:nvSpPr>
            <p:cNvPr id="9" name="Shape 9"/>
            <p:cNvSpPr/>
            <p:nvPr/>
          </p:nvSpPr>
          <p:spPr>
            <a:xfrm>
              <a:off x="5136" y="4138"/>
              <a:ext cx="324" cy="74"/>
            </a:xfrm>
            <a:custGeom>
              <a:pathLst>
                <a:path extrusionOk="0" h="120000" w="120000">
                  <a:moveTo>
                    <a:pt x="21148" y="0"/>
                  </a:moveTo>
                  <a:lnTo>
                    <a:pt x="21148" y="0"/>
                  </a:lnTo>
                  <a:lnTo>
                    <a:pt x="704" y="0"/>
                  </a:lnTo>
                  <a:lnTo>
                    <a:pt x="0" y="10150"/>
                  </a:lnTo>
                  <a:lnTo>
                    <a:pt x="9356" y="10150"/>
                  </a:lnTo>
                  <a:lnTo>
                    <a:pt x="9356" y="111796"/>
                  </a:lnTo>
                  <a:cubicBezTo>
                    <a:pt x="9356" y="117219"/>
                    <a:pt x="10125" y="120000"/>
                    <a:pt x="11535" y="120000"/>
                  </a:cubicBezTo>
                  <a:lnTo>
                    <a:pt x="12785" y="120000"/>
                  </a:lnTo>
                  <a:lnTo>
                    <a:pt x="12785" y="10150"/>
                  </a:lnTo>
                  <a:lnTo>
                    <a:pt x="20411" y="10150"/>
                  </a:lnTo>
                  <a:lnTo>
                    <a:pt x="21148" y="0"/>
                  </a:lnTo>
                  <a:lnTo>
                    <a:pt x="21148" y="0"/>
                  </a:lnTo>
                  <a:close/>
                  <a:moveTo>
                    <a:pt x="85650" y="25168"/>
                  </a:moveTo>
                  <a:lnTo>
                    <a:pt x="85650" y="25168"/>
                  </a:lnTo>
                  <a:cubicBezTo>
                    <a:pt x="84817" y="25168"/>
                    <a:pt x="84144" y="26419"/>
                    <a:pt x="83983" y="28227"/>
                  </a:cubicBezTo>
                  <a:lnTo>
                    <a:pt x="77158" y="106790"/>
                  </a:lnTo>
                  <a:lnTo>
                    <a:pt x="78440" y="106790"/>
                  </a:lnTo>
                  <a:cubicBezTo>
                    <a:pt x="79818" y="106790"/>
                    <a:pt x="80395" y="106234"/>
                    <a:pt x="80811" y="101367"/>
                  </a:cubicBezTo>
                  <a:lnTo>
                    <a:pt x="82349" y="82873"/>
                  </a:lnTo>
                  <a:lnTo>
                    <a:pt x="86451" y="82873"/>
                  </a:lnTo>
                  <a:lnTo>
                    <a:pt x="85842" y="74113"/>
                  </a:lnTo>
                  <a:lnTo>
                    <a:pt x="82990" y="74113"/>
                  </a:lnTo>
                  <a:lnTo>
                    <a:pt x="85522" y="43105"/>
                  </a:lnTo>
                  <a:lnTo>
                    <a:pt x="90104" y="101367"/>
                  </a:lnTo>
                  <a:cubicBezTo>
                    <a:pt x="90488" y="106234"/>
                    <a:pt x="91161" y="106790"/>
                    <a:pt x="92635" y="106790"/>
                  </a:cubicBezTo>
                  <a:lnTo>
                    <a:pt x="94237" y="106790"/>
                  </a:lnTo>
                  <a:lnTo>
                    <a:pt x="87316" y="28227"/>
                  </a:lnTo>
                  <a:cubicBezTo>
                    <a:pt x="87156" y="26419"/>
                    <a:pt x="86419" y="25168"/>
                    <a:pt x="85650" y="25168"/>
                  </a:cubicBezTo>
                  <a:close/>
                  <a:moveTo>
                    <a:pt x="113078" y="28227"/>
                  </a:moveTo>
                  <a:lnTo>
                    <a:pt x="113078" y="28227"/>
                  </a:lnTo>
                  <a:cubicBezTo>
                    <a:pt x="112918" y="26419"/>
                    <a:pt x="112181" y="25168"/>
                    <a:pt x="111412" y="25168"/>
                  </a:cubicBezTo>
                  <a:cubicBezTo>
                    <a:pt x="110579" y="25168"/>
                    <a:pt x="109906" y="26419"/>
                    <a:pt x="109746" y="28227"/>
                  </a:cubicBezTo>
                  <a:lnTo>
                    <a:pt x="102921" y="106790"/>
                  </a:lnTo>
                  <a:lnTo>
                    <a:pt x="104202" y="106790"/>
                  </a:lnTo>
                  <a:cubicBezTo>
                    <a:pt x="105548" y="106790"/>
                    <a:pt x="106157" y="106234"/>
                    <a:pt x="106574" y="101367"/>
                  </a:cubicBezTo>
                  <a:lnTo>
                    <a:pt x="108112" y="82873"/>
                  </a:lnTo>
                  <a:lnTo>
                    <a:pt x="112213" y="82873"/>
                  </a:lnTo>
                  <a:lnTo>
                    <a:pt x="111604" y="74113"/>
                  </a:lnTo>
                  <a:lnTo>
                    <a:pt x="108753" y="74113"/>
                  </a:lnTo>
                  <a:lnTo>
                    <a:pt x="111284" y="43105"/>
                  </a:lnTo>
                  <a:lnTo>
                    <a:pt x="115866" y="101367"/>
                  </a:lnTo>
                  <a:cubicBezTo>
                    <a:pt x="116251" y="106234"/>
                    <a:pt x="116923" y="106790"/>
                    <a:pt x="118397" y="106790"/>
                  </a:cubicBezTo>
                  <a:lnTo>
                    <a:pt x="120000" y="106790"/>
                  </a:lnTo>
                  <a:lnTo>
                    <a:pt x="113078" y="28227"/>
                  </a:lnTo>
                  <a:lnTo>
                    <a:pt x="113078" y="28227"/>
                  </a:lnTo>
                  <a:close/>
                  <a:moveTo>
                    <a:pt x="53030" y="25168"/>
                  </a:moveTo>
                  <a:lnTo>
                    <a:pt x="53030" y="25168"/>
                  </a:lnTo>
                  <a:cubicBezTo>
                    <a:pt x="52229" y="25168"/>
                    <a:pt x="51524" y="26419"/>
                    <a:pt x="51364" y="28227"/>
                  </a:cubicBezTo>
                  <a:lnTo>
                    <a:pt x="44827" y="103731"/>
                  </a:lnTo>
                  <a:lnTo>
                    <a:pt x="39957" y="71610"/>
                  </a:lnTo>
                  <a:cubicBezTo>
                    <a:pt x="42520" y="69663"/>
                    <a:pt x="44026" y="63823"/>
                    <a:pt x="44026" y="53812"/>
                  </a:cubicBezTo>
                  <a:lnTo>
                    <a:pt x="44026" y="46720"/>
                  </a:lnTo>
                  <a:cubicBezTo>
                    <a:pt x="44026" y="32259"/>
                    <a:pt x="40918" y="26280"/>
                    <a:pt x="36817" y="26280"/>
                  </a:cubicBezTo>
                  <a:lnTo>
                    <a:pt x="31049" y="26280"/>
                  </a:lnTo>
                  <a:lnTo>
                    <a:pt x="31049" y="97891"/>
                  </a:lnTo>
                  <a:lnTo>
                    <a:pt x="23615" y="97891"/>
                  </a:lnTo>
                  <a:cubicBezTo>
                    <a:pt x="20699" y="97891"/>
                    <a:pt x="20026" y="95110"/>
                    <a:pt x="20026" y="82039"/>
                  </a:cubicBezTo>
                  <a:lnTo>
                    <a:pt x="20026" y="67856"/>
                  </a:lnTo>
                  <a:lnTo>
                    <a:pt x="25538" y="67856"/>
                  </a:lnTo>
                  <a:lnTo>
                    <a:pt x="26146" y="58957"/>
                  </a:lnTo>
                  <a:lnTo>
                    <a:pt x="20026" y="58957"/>
                  </a:lnTo>
                  <a:lnTo>
                    <a:pt x="20026" y="35179"/>
                  </a:lnTo>
                  <a:lnTo>
                    <a:pt x="28133" y="35179"/>
                  </a:lnTo>
                  <a:lnTo>
                    <a:pt x="28742" y="26280"/>
                  </a:lnTo>
                  <a:lnTo>
                    <a:pt x="16662" y="26280"/>
                  </a:lnTo>
                  <a:lnTo>
                    <a:pt x="16662" y="82039"/>
                  </a:lnTo>
                  <a:cubicBezTo>
                    <a:pt x="16662" y="100672"/>
                    <a:pt x="17687" y="106790"/>
                    <a:pt x="23551" y="106790"/>
                  </a:cubicBezTo>
                  <a:lnTo>
                    <a:pt x="34413" y="106512"/>
                  </a:lnTo>
                  <a:lnTo>
                    <a:pt x="34413" y="35179"/>
                  </a:lnTo>
                  <a:lnTo>
                    <a:pt x="36817" y="35179"/>
                  </a:lnTo>
                  <a:cubicBezTo>
                    <a:pt x="39412" y="35179"/>
                    <a:pt x="40726" y="39212"/>
                    <a:pt x="40726" y="46859"/>
                  </a:cubicBezTo>
                  <a:lnTo>
                    <a:pt x="40726" y="53812"/>
                  </a:lnTo>
                  <a:cubicBezTo>
                    <a:pt x="40726" y="61599"/>
                    <a:pt x="39092" y="64101"/>
                    <a:pt x="37073" y="64101"/>
                  </a:cubicBezTo>
                  <a:lnTo>
                    <a:pt x="35567" y="64101"/>
                  </a:lnTo>
                  <a:lnTo>
                    <a:pt x="40662" y="101923"/>
                  </a:lnTo>
                  <a:cubicBezTo>
                    <a:pt x="41238" y="106373"/>
                    <a:pt x="41527" y="106790"/>
                    <a:pt x="42873" y="106790"/>
                  </a:cubicBezTo>
                  <a:lnTo>
                    <a:pt x="45821" y="106790"/>
                  </a:lnTo>
                  <a:cubicBezTo>
                    <a:pt x="47198" y="106790"/>
                    <a:pt x="47807" y="106234"/>
                    <a:pt x="48224" y="101367"/>
                  </a:cubicBezTo>
                  <a:lnTo>
                    <a:pt x="49730" y="82873"/>
                  </a:lnTo>
                  <a:lnTo>
                    <a:pt x="53831" y="82873"/>
                  </a:lnTo>
                  <a:lnTo>
                    <a:pt x="53222" y="74113"/>
                  </a:lnTo>
                  <a:lnTo>
                    <a:pt x="50403" y="74113"/>
                  </a:lnTo>
                  <a:lnTo>
                    <a:pt x="52934" y="43105"/>
                  </a:lnTo>
                  <a:lnTo>
                    <a:pt x="57516" y="101367"/>
                  </a:lnTo>
                  <a:cubicBezTo>
                    <a:pt x="57901" y="106234"/>
                    <a:pt x="58542" y="106790"/>
                    <a:pt x="60016" y="106790"/>
                  </a:cubicBezTo>
                  <a:lnTo>
                    <a:pt x="61618" y="106790"/>
                  </a:lnTo>
                  <a:lnTo>
                    <a:pt x="54696" y="28227"/>
                  </a:lnTo>
                  <a:cubicBezTo>
                    <a:pt x="54536" y="26419"/>
                    <a:pt x="53799" y="25168"/>
                    <a:pt x="53030" y="25168"/>
                  </a:cubicBezTo>
                  <a:close/>
                  <a:moveTo>
                    <a:pt x="73826" y="73696"/>
                  </a:moveTo>
                  <a:lnTo>
                    <a:pt x="73826" y="73696"/>
                  </a:lnTo>
                  <a:cubicBezTo>
                    <a:pt x="73826" y="89965"/>
                    <a:pt x="72608" y="97891"/>
                    <a:pt x="69276" y="97891"/>
                  </a:cubicBezTo>
                  <a:lnTo>
                    <a:pt x="66264" y="97891"/>
                  </a:lnTo>
                  <a:lnTo>
                    <a:pt x="66264" y="35179"/>
                  </a:lnTo>
                  <a:lnTo>
                    <a:pt x="69180" y="35179"/>
                  </a:lnTo>
                  <a:cubicBezTo>
                    <a:pt x="72608" y="35179"/>
                    <a:pt x="73826" y="43939"/>
                    <a:pt x="73826" y="60208"/>
                  </a:cubicBezTo>
                  <a:lnTo>
                    <a:pt x="73826" y="73696"/>
                  </a:lnTo>
                  <a:lnTo>
                    <a:pt x="73826" y="73696"/>
                  </a:lnTo>
                  <a:close/>
                  <a:moveTo>
                    <a:pt x="77190" y="60069"/>
                  </a:moveTo>
                  <a:lnTo>
                    <a:pt x="77190" y="60069"/>
                  </a:lnTo>
                  <a:cubicBezTo>
                    <a:pt x="77190" y="37543"/>
                    <a:pt x="74531" y="26280"/>
                    <a:pt x="69180" y="26280"/>
                  </a:cubicBezTo>
                  <a:lnTo>
                    <a:pt x="62899" y="26280"/>
                  </a:lnTo>
                  <a:lnTo>
                    <a:pt x="62899" y="98586"/>
                  </a:lnTo>
                  <a:cubicBezTo>
                    <a:pt x="62899" y="104009"/>
                    <a:pt x="63572" y="106790"/>
                    <a:pt x="65014" y="106790"/>
                  </a:cubicBezTo>
                  <a:lnTo>
                    <a:pt x="69180" y="106790"/>
                  </a:lnTo>
                  <a:lnTo>
                    <a:pt x="69853" y="106651"/>
                  </a:lnTo>
                  <a:cubicBezTo>
                    <a:pt x="74883" y="105816"/>
                    <a:pt x="77190" y="96361"/>
                    <a:pt x="77190" y="73696"/>
                  </a:cubicBezTo>
                  <a:lnTo>
                    <a:pt x="77190" y="60069"/>
                  </a:lnTo>
                  <a:lnTo>
                    <a:pt x="77190" y="60069"/>
                  </a:lnTo>
                  <a:close/>
                  <a:moveTo>
                    <a:pt x="106766" y="26419"/>
                  </a:moveTo>
                  <a:lnTo>
                    <a:pt x="106766" y="26419"/>
                  </a:lnTo>
                  <a:lnTo>
                    <a:pt x="91353" y="26419"/>
                  </a:lnTo>
                  <a:lnTo>
                    <a:pt x="90712" y="35318"/>
                  </a:lnTo>
                  <a:lnTo>
                    <a:pt x="97025" y="35318"/>
                  </a:lnTo>
                  <a:lnTo>
                    <a:pt x="97025" y="98725"/>
                  </a:lnTo>
                  <a:cubicBezTo>
                    <a:pt x="97025" y="104148"/>
                    <a:pt x="97794" y="106790"/>
                    <a:pt x="99204" y="106790"/>
                  </a:cubicBezTo>
                  <a:lnTo>
                    <a:pt x="100453" y="106790"/>
                  </a:lnTo>
                  <a:lnTo>
                    <a:pt x="100453" y="35318"/>
                  </a:lnTo>
                  <a:lnTo>
                    <a:pt x="106157" y="35318"/>
                  </a:lnTo>
                  <a:lnTo>
                    <a:pt x="106766" y="26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" name="Shape 10"/>
            <p:cNvSpPr/>
            <p:nvPr/>
          </p:nvSpPr>
          <p:spPr>
            <a:xfrm>
              <a:off x="5463" y="4197"/>
              <a:ext cx="7" cy="9"/>
            </a:xfrm>
            <a:custGeom>
              <a:pathLst>
                <a:path extrusionOk="0" h="120000" w="120000">
                  <a:moveTo>
                    <a:pt x="71515" y="36734"/>
                  </a:moveTo>
                  <a:lnTo>
                    <a:pt x="71515" y="36734"/>
                  </a:lnTo>
                  <a:cubicBezTo>
                    <a:pt x="69090" y="35510"/>
                    <a:pt x="64242" y="34285"/>
                    <a:pt x="56969" y="34285"/>
                  </a:cubicBezTo>
                  <a:lnTo>
                    <a:pt x="47272" y="34285"/>
                  </a:lnTo>
                  <a:lnTo>
                    <a:pt x="47272" y="58775"/>
                  </a:lnTo>
                  <a:lnTo>
                    <a:pt x="58181" y="58775"/>
                  </a:lnTo>
                  <a:cubicBezTo>
                    <a:pt x="63030" y="58775"/>
                    <a:pt x="66666" y="57551"/>
                    <a:pt x="69090" y="56326"/>
                  </a:cubicBezTo>
                  <a:cubicBezTo>
                    <a:pt x="73939" y="55102"/>
                    <a:pt x="76363" y="51428"/>
                    <a:pt x="76363" y="46530"/>
                  </a:cubicBezTo>
                  <a:cubicBezTo>
                    <a:pt x="76363" y="41632"/>
                    <a:pt x="73939" y="37959"/>
                    <a:pt x="71515" y="36734"/>
                  </a:cubicBezTo>
                  <a:close/>
                  <a:moveTo>
                    <a:pt x="59393" y="26938"/>
                  </a:moveTo>
                  <a:lnTo>
                    <a:pt x="59393" y="26938"/>
                  </a:lnTo>
                  <a:cubicBezTo>
                    <a:pt x="66666" y="26938"/>
                    <a:pt x="72727" y="26938"/>
                    <a:pt x="76363" y="28163"/>
                  </a:cubicBezTo>
                  <a:cubicBezTo>
                    <a:pt x="83636" y="31836"/>
                    <a:pt x="87272" y="36734"/>
                    <a:pt x="87272" y="45306"/>
                  </a:cubicBezTo>
                  <a:cubicBezTo>
                    <a:pt x="87272" y="51428"/>
                    <a:pt x="84848" y="56326"/>
                    <a:pt x="80000" y="58775"/>
                  </a:cubicBezTo>
                  <a:cubicBezTo>
                    <a:pt x="78787" y="59999"/>
                    <a:pt x="75151" y="61224"/>
                    <a:pt x="71515" y="62448"/>
                  </a:cubicBezTo>
                  <a:cubicBezTo>
                    <a:pt x="76363" y="62448"/>
                    <a:pt x="80000" y="64897"/>
                    <a:pt x="82424" y="68571"/>
                  </a:cubicBezTo>
                  <a:cubicBezTo>
                    <a:pt x="84848" y="72244"/>
                    <a:pt x="86060" y="75918"/>
                    <a:pt x="86060" y="78367"/>
                  </a:cubicBezTo>
                  <a:lnTo>
                    <a:pt x="86060" y="83265"/>
                  </a:lnTo>
                  <a:cubicBezTo>
                    <a:pt x="86060" y="84489"/>
                    <a:pt x="86060" y="86938"/>
                    <a:pt x="86060" y="88163"/>
                  </a:cubicBezTo>
                  <a:cubicBezTo>
                    <a:pt x="86060" y="90612"/>
                    <a:pt x="86060" y="91836"/>
                    <a:pt x="87272" y="91836"/>
                  </a:cubicBezTo>
                  <a:lnTo>
                    <a:pt x="87272" y="93061"/>
                  </a:lnTo>
                  <a:lnTo>
                    <a:pt x="76363" y="93061"/>
                  </a:lnTo>
                  <a:cubicBezTo>
                    <a:pt x="76363" y="93061"/>
                    <a:pt x="76363" y="91836"/>
                    <a:pt x="76363" y="91836"/>
                  </a:cubicBezTo>
                  <a:cubicBezTo>
                    <a:pt x="76363" y="91836"/>
                    <a:pt x="76363" y="91836"/>
                    <a:pt x="76363" y="91836"/>
                  </a:cubicBezTo>
                  <a:lnTo>
                    <a:pt x="75151" y="89387"/>
                  </a:lnTo>
                  <a:lnTo>
                    <a:pt x="75151" y="84489"/>
                  </a:lnTo>
                  <a:cubicBezTo>
                    <a:pt x="75151" y="75918"/>
                    <a:pt x="73939" y="71020"/>
                    <a:pt x="69090" y="68571"/>
                  </a:cubicBezTo>
                  <a:cubicBezTo>
                    <a:pt x="66666" y="67346"/>
                    <a:pt x="63030" y="66122"/>
                    <a:pt x="56969" y="66122"/>
                  </a:cubicBezTo>
                  <a:lnTo>
                    <a:pt x="47272" y="66122"/>
                  </a:lnTo>
                  <a:lnTo>
                    <a:pt x="47272" y="93061"/>
                  </a:lnTo>
                  <a:lnTo>
                    <a:pt x="36363" y="93061"/>
                  </a:lnTo>
                  <a:lnTo>
                    <a:pt x="36363" y="26938"/>
                  </a:lnTo>
                  <a:lnTo>
                    <a:pt x="59393" y="26938"/>
                  </a:lnTo>
                  <a:lnTo>
                    <a:pt x="59393" y="26938"/>
                  </a:lnTo>
                  <a:close/>
                  <a:moveTo>
                    <a:pt x="24242" y="23265"/>
                  </a:moveTo>
                  <a:lnTo>
                    <a:pt x="24242" y="23265"/>
                  </a:lnTo>
                  <a:cubicBezTo>
                    <a:pt x="13333" y="33061"/>
                    <a:pt x="8484" y="45306"/>
                    <a:pt x="8484" y="59999"/>
                  </a:cubicBezTo>
                  <a:cubicBezTo>
                    <a:pt x="8484" y="74693"/>
                    <a:pt x="13333" y="86938"/>
                    <a:pt x="24242" y="96734"/>
                  </a:cubicBezTo>
                  <a:cubicBezTo>
                    <a:pt x="33939" y="106530"/>
                    <a:pt x="46060" y="112653"/>
                    <a:pt x="60606" y="112653"/>
                  </a:cubicBezTo>
                  <a:cubicBezTo>
                    <a:pt x="73939" y="112653"/>
                    <a:pt x="86060" y="106530"/>
                    <a:pt x="96969" y="96734"/>
                  </a:cubicBezTo>
                  <a:cubicBezTo>
                    <a:pt x="106666" y="86938"/>
                    <a:pt x="111515" y="74693"/>
                    <a:pt x="111515" y="59999"/>
                  </a:cubicBezTo>
                  <a:cubicBezTo>
                    <a:pt x="111515" y="45306"/>
                    <a:pt x="106666" y="33061"/>
                    <a:pt x="96969" y="23265"/>
                  </a:cubicBezTo>
                  <a:cubicBezTo>
                    <a:pt x="86060" y="12244"/>
                    <a:pt x="73939" y="7346"/>
                    <a:pt x="60606" y="7346"/>
                  </a:cubicBezTo>
                  <a:cubicBezTo>
                    <a:pt x="46060" y="7346"/>
                    <a:pt x="33939" y="12244"/>
                    <a:pt x="24242" y="23265"/>
                  </a:cubicBezTo>
                  <a:close/>
                  <a:moveTo>
                    <a:pt x="103030" y="102857"/>
                  </a:moveTo>
                  <a:lnTo>
                    <a:pt x="103030" y="102857"/>
                  </a:lnTo>
                  <a:cubicBezTo>
                    <a:pt x="90909" y="115102"/>
                    <a:pt x="76363" y="119999"/>
                    <a:pt x="60606" y="119999"/>
                  </a:cubicBezTo>
                  <a:cubicBezTo>
                    <a:pt x="43636" y="119999"/>
                    <a:pt x="29090" y="115102"/>
                    <a:pt x="18181" y="102857"/>
                  </a:cubicBezTo>
                  <a:cubicBezTo>
                    <a:pt x="6060" y="90612"/>
                    <a:pt x="0" y="77142"/>
                    <a:pt x="0" y="59999"/>
                  </a:cubicBezTo>
                  <a:cubicBezTo>
                    <a:pt x="0" y="42857"/>
                    <a:pt x="6060" y="29387"/>
                    <a:pt x="18181" y="17142"/>
                  </a:cubicBezTo>
                  <a:cubicBezTo>
                    <a:pt x="29090" y="4897"/>
                    <a:pt x="43636" y="0"/>
                    <a:pt x="60606" y="0"/>
                  </a:cubicBezTo>
                  <a:cubicBezTo>
                    <a:pt x="76363" y="0"/>
                    <a:pt x="90909" y="4897"/>
                    <a:pt x="103030" y="17142"/>
                  </a:cubicBezTo>
                  <a:cubicBezTo>
                    <a:pt x="113939" y="29387"/>
                    <a:pt x="119999" y="42857"/>
                    <a:pt x="119999" y="59999"/>
                  </a:cubicBezTo>
                  <a:cubicBezTo>
                    <a:pt x="119999" y="77142"/>
                    <a:pt x="113939" y="90612"/>
                    <a:pt x="103030" y="1028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" name="Shape 11"/>
          <p:cNvSpPr txBox="1"/>
          <p:nvPr>
            <p:ph idx="11" type="ftr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8" lvl="0" marL="173038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457200" y="8743300"/>
            <a:ext cx="2971799" cy="107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0" marL="173037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Shape 232"/>
          <p:cNvSpPr txBox="1"/>
          <p:nvPr>
            <p:ph idx="11" type="ftr"/>
          </p:nvPr>
        </p:nvSpPr>
        <p:spPr>
          <a:xfrm>
            <a:off x="457200" y="8743300"/>
            <a:ext cx="2971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0" marL="173037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457200" y="8743300"/>
            <a:ext cx="2971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3037" lvl="0" marL="173037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457200" y="8743300"/>
            <a:ext cx="2971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70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2014 Teradata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cluster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 Hadoop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Kylo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ADS-B data: Sheldon’s antennae, ADS-B exchange, other publicly available data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data: RITA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FAA data: airplane registry, certification registry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Possibly: FlightAware data, additional data sets</a:t>
            </a: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ANALYTICS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Markov Model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 Analysis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lternate 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0" y="2625705"/>
            <a:ext cx="9144000" cy="1606594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91425" lIns="91425" rIns="91425" tIns="91425"/>
          <a:lstStyle>
            <a:lvl1pPr indent="152400" lvl="0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114300" lvl="1" marL="0" marR="0" rtl="0" algn="ctr">
              <a:lnSpc>
                <a:spcPct val="85000"/>
              </a:lnSpc>
              <a:spcBef>
                <a:spcPts val="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88900" lvl="2" marL="0" marR="0" rtl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1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88900" lvl="3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88900" lvl="4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88900" lvl="5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88900" lvl="6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88900" lvl="7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88900" lvl="8" marL="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5673351" y="220686"/>
            <a:ext cx="33329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MAKING BIG DATA COME ALIVE</a:t>
            </a:r>
          </a:p>
        </p:txBody>
      </p:sp>
      <p:pic>
        <p:nvPicPr>
          <p:cNvPr descr="Think-Big-Logo-PPT.png" id="23" name="Shape 23"/>
          <p:cNvPicPr preferRelativeResize="0"/>
          <p:nvPr/>
        </p:nvPicPr>
        <p:blipFill rotWithShape="1">
          <a:blip r:embed="rId2">
            <a:alphaModFix/>
          </a:blip>
          <a:srcRect b="0" l="11616" r="0" t="10828"/>
          <a:stretch/>
        </p:blipFill>
        <p:spPr>
          <a:xfrm>
            <a:off x="0" y="0"/>
            <a:ext cx="2438399" cy="242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wo Left Weighted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pic"/>
          </p:nvPr>
        </p:nvSpPr>
        <p:spPr>
          <a:xfrm>
            <a:off x="6258796" y="1280159"/>
            <a:ext cx="2438399" cy="436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80159"/>
            <a:ext cx="5333999" cy="43569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wo Right Weighted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pic"/>
          </p:nvPr>
        </p:nvSpPr>
        <p:spPr>
          <a:xfrm>
            <a:off x="457200" y="1280159"/>
            <a:ext cx="2438399" cy="436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352800" y="1280159"/>
            <a:ext cx="5333999" cy="43509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Sub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gue">
    <p:bg>
      <p:bgPr>
        <a:solidFill>
          <a:schemeClr val="accen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0" y="3196340"/>
            <a:ext cx="9144000" cy="465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91425" lIns="91425" rIns="91425" tIns="91425"/>
          <a:lstStyle>
            <a:lvl1pPr indent="0" lvl="0" marL="0" marR="0" rtl="0"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342900" marR="0" rtl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96850" lvl="2" marL="285750" marR="0" rtl="0" algn="ctr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1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54000" lvl="3" marL="34290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54000" lvl="4" marL="342900" marR="0" rtl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/>
        </p:nvSpPr>
        <p:spPr>
          <a:xfrm>
            <a:off x="153418" y="6556247"/>
            <a:ext cx="133049" cy="1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genda/Table Conten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idx="2" type="pic"/>
          </p:nvPr>
        </p:nvSpPr>
        <p:spPr>
          <a:xfrm>
            <a:off x="4800600" y="0"/>
            <a:ext cx="43434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44456" y="2283491"/>
            <a:ext cx="3886200" cy="3687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44456" y="1303180"/>
            <a:ext cx="3886200" cy="71068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8" name="Shape 28"/>
          <p:cNvSpPr/>
          <p:nvPr/>
        </p:nvSpPr>
        <p:spPr>
          <a:xfrm>
            <a:off x="53976" y="6572249"/>
            <a:ext cx="304799" cy="1238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80159"/>
            <a:ext cx="8229600" cy="43264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8264" y="171450"/>
            <a:ext cx="7104887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8264" y="166952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dk1"/>
              </a:buClr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" type="body"/>
          </p:nvPr>
        </p:nvSpPr>
        <p:spPr>
          <a:xfrm>
            <a:off x="381000" y="1219200"/>
            <a:ext cx="4038599" cy="34490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85372" lvl="1" marL="644172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381000" y="0"/>
            <a:ext cx="72390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172200"/>
            <a:ext cx="2133599" cy="368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177464" y="6575539"/>
            <a:ext cx="109004" cy="107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42" name="Shape 42"/>
          <p:cNvSpPr txBox="1"/>
          <p:nvPr/>
        </p:nvSpPr>
        <p:spPr>
          <a:xfrm>
            <a:off x="153418" y="6557507"/>
            <a:ext cx="133049" cy="1308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pic>
        <p:nvPicPr>
          <p:cNvPr descr="Think-Big-Logo-Big.png" id="43" name="Shape 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1433" y="2345905"/>
            <a:ext cx="2590800" cy="255452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Imag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pic"/>
          </p:nvPr>
        </p:nvSpPr>
        <p:spPr>
          <a:xfrm>
            <a:off x="4800600" y="1280159"/>
            <a:ext cx="3886200" cy="4333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80159"/>
            <a:ext cx="3886200" cy="4334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wo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4800600" y="1280159"/>
            <a:ext cx="3886200" cy="430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57200" y="1280159"/>
            <a:ext cx="3886200" cy="4308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hree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80159"/>
            <a:ext cx="2438399" cy="431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3352800" y="1280159"/>
            <a:ext cx="2438399" cy="431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3" type="body"/>
          </p:nvPr>
        </p:nvSpPr>
        <p:spPr>
          <a:xfrm>
            <a:off x="6248400" y="1280159"/>
            <a:ext cx="2438399" cy="43162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34937" lvl="1" marL="515938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146050" lvl="2" marL="7429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458264" y="171450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image" Target="../media/image0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art.png" id="13" name="Shape 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925373"/>
            <a:ext cx="9143390" cy="93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80159"/>
            <a:ext cx="8229600" cy="433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14300" lvl="0" marL="22860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27000" lvl="1" marL="45720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2550" lvl="2" marL="628650" marR="0" rtl="0" algn="l">
              <a:lnSpc>
                <a:spcPct val="8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114300" lvl="3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114300" lvl="4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114300" lvl="5" marL="0" marR="0" rtl="0" algn="l">
              <a:lnSpc>
                <a:spcPct val="95000"/>
              </a:lnSpc>
              <a:spcBef>
                <a:spcPts val="800"/>
              </a:spcBef>
              <a:spcAft>
                <a:spcPts val="400"/>
              </a:spcAft>
              <a:buClr>
                <a:schemeClr val="dk2"/>
              </a:buClr>
              <a:buSzPct val="100000"/>
              <a:buFont typeface="Arial"/>
              <a:buChar char="​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114300" lvl="6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​"/>
              <a:defRPr b="1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14300" lvl="7" marL="22860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100000"/>
              <a:buFont typeface="Century Gothic"/>
              <a:buAutoNum type="arabicPeriod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57150" lvl="8" marL="0" marR="0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SzPct val="100000"/>
              <a:buFont typeface="Arial"/>
              <a:buChar char="​"/>
              <a:defRPr b="0" i="0" sz="900" u="none" cap="none" strike="noStrike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/>
        </p:nvSpPr>
        <p:spPr>
          <a:xfrm>
            <a:off x="153418" y="6557507"/>
            <a:ext cx="133049" cy="130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850">
                <a:solidFill>
                  <a:srgbClr val="6C6C6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58264" y="166952"/>
            <a:ext cx="7099244" cy="70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Font typeface="Century Gothic"/>
              <a:buNone/>
              <a:defRPr b="0" i="0" sz="2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1" type="ftr"/>
          </p:nvPr>
        </p:nvSpPr>
        <p:spPr>
          <a:xfrm>
            <a:off x="457200" y="6575425"/>
            <a:ext cx="2009774" cy="1079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3505200" y="6573842"/>
            <a:ext cx="2133599" cy="115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700">
                <a:solidFill>
                  <a:srgbClr val="A2A2A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14TDPRD223_Think_Big_Logo_F2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91410" y="196996"/>
            <a:ext cx="879450" cy="86531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5.jpg"/><Relationship Id="rId4" Type="http://schemas.openxmlformats.org/officeDocument/2006/relationships/image" Target="../media/image04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0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image" Target="../media/image10.jpg"/><Relationship Id="rId7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04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Relationship Id="rId4" Type="http://schemas.openxmlformats.org/officeDocument/2006/relationships/image" Target="../media/image11.jpg"/><Relationship Id="rId9" Type="http://schemas.openxmlformats.org/officeDocument/2006/relationships/image" Target="../media/image15.gif"/><Relationship Id="rId5" Type="http://schemas.openxmlformats.org/officeDocument/2006/relationships/image" Target="../media/image13.png"/><Relationship Id="rId6" Type="http://schemas.openxmlformats.org/officeDocument/2006/relationships/image" Target="../media/image10.jpg"/><Relationship Id="rId7" Type="http://schemas.openxmlformats.org/officeDocument/2006/relationships/image" Target="../media/image20.png"/><Relationship Id="rId8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06.png"/><Relationship Id="rId6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Relationship Id="rId4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Relationship Id="rId4" Type="http://schemas.openxmlformats.org/officeDocument/2006/relationships/image" Target="../media/image09.png"/><Relationship Id="rId5" Type="http://schemas.openxmlformats.org/officeDocument/2006/relationships/image" Target="../media/image0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Z-1015-m.jpg" id="92" name="Shape 92"/>
          <p:cNvPicPr preferRelativeResize="0"/>
          <p:nvPr/>
        </p:nvPicPr>
        <p:blipFill rotWithShape="1">
          <a:blip r:embed="rId3">
            <a:alphaModFix/>
          </a:blip>
          <a:srcRect b="222" l="0" r="0" t="18652"/>
          <a:stretch/>
        </p:blipFill>
        <p:spPr>
          <a:xfrm>
            <a:off x="0" y="805991"/>
            <a:ext cx="9144000" cy="53081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0" y="2999525"/>
            <a:ext cx="9144000" cy="858953"/>
          </a:xfrm>
          <a:prstGeom prst="rect">
            <a:avLst/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137150" lIns="457200" rIns="457200" tIns="13715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/>
              <a:t>Skynet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​"/>
            </a:pPr>
            <a:r>
              <a:rPr lang="en-US"/>
              <a:t>Big Data Analytics Proposal</a:t>
            </a:r>
          </a:p>
        </p:txBody>
      </p:sp>
      <p:sp>
        <p:nvSpPr>
          <p:cNvPr id="94" name="Shape 94"/>
          <p:cNvSpPr/>
          <p:nvPr/>
        </p:nvSpPr>
        <p:spPr>
          <a:xfrm>
            <a:off x="7816800" y="5545075"/>
            <a:ext cx="1327200" cy="1364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0" y="0"/>
            <a:ext cx="2634900" cy="1759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4126" y="26675"/>
            <a:ext cx="2899074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nk-Big-Logo-PPT.png" id="97" name="Shape 97"/>
          <p:cNvPicPr preferRelativeResize="0"/>
          <p:nvPr/>
        </p:nvPicPr>
        <p:blipFill rotWithShape="1">
          <a:blip r:embed="rId5">
            <a:alphaModFix/>
          </a:blip>
          <a:srcRect b="0" l="11613" r="0" t="10825"/>
          <a:stretch/>
        </p:blipFill>
        <p:spPr>
          <a:xfrm>
            <a:off x="7967400" y="5687099"/>
            <a:ext cx="1176600" cy="11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Inform of incoming flights.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Inform of incoming flights.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Foresee future delays.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Inform of incoming flights.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lang="en-US" sz="2400"/>
              <a:t>Foresee future delays.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42900" lvl="0" marL="457200" rtl="0">
              <a:spcBef>
                <a:spcPts val="0"/>
              </a:spcBef>
              <a:buSzPct val="75000"/>
              <a:buChar char="●"/>
            </a:pPr>
            <a:r>
              <a:rPr lang="en-US" sz="2400"/>
              <a:t>Beneficial for FBOs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174800" y="212925"/>
            <a:ext cx="7099200" cy="178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4: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Productionize Flight Status Prediction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1174800" y="212925"/>
            <a:ext cx="7099200" cy="178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4: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Productionize Flight Status Prediction</a:t>
            </a:r>
          </a:p>
        </p:txBody>
      </p:sp>
      <p:pic>
        <p:nvPicPr>
          <p:cNvPr descr="man_phone.jpg"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75" y="1656174"/>
            <a:ext cx="2559275" cy="38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phone.jpg"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75" y="1656174"/>
            <a:ext cx="2559275" cy="383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ska.jpg"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550" y="1656175"/>
            <a:ext cx="2259699" cy="1694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ta.png"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200" y="1712674"/>
            <a:ext cx="1581774" cy="1581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tblue.jpg" id="213" name="Shape 2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450" y="2001212"/>
            <a:ext cx="1198900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type="title"/>
          </p:nvPr>
        </p:nvSpPr>
        <p:spPr>
          <a:xfrm>
            <a:off x="1174800" y="212925"/>
            <a:ext cx="7099200" cy="178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4: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Productionize Flight Status Prediction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phone.jpg"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75" y="1656174"/>
            <a:ext cx="2559275" cy="3838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aska.jpg"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550" y="1656175"/>
            <a:ext cx="2259699" cy="1694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lta.png" id="222" name="Shape 2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200" y="1712674"/>
            <a:ext cx="1581774" cy="15817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etblue.jpg"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5450" y="2001212"/>
            <a:ext cx="1198900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lton.png" id="224" name="Shape 2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72012" y="3818174"/>
            <a:ext cx="1904787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yatt.png" id="225" name="Shape 2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5437" y="3818187"/>
            <a:ext cx="1198900" cy="119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lidayinn.gif" id="226" name="Shape 2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21737" y="3780186"/>
            <a:ext cx="1274875" cy="127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type="title"/>
          </p:nvPr>
        </p:nvSpPr>
        <p:spPr>
          <a:xfrm>
            <a:off x="1174800" y="212925"/>
            <a:ext cx="7099200" cy="1788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4: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Productionize Flight Status Prediction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1345800" y="288975"/>
            <a:ext cx="6452400" cy="109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Use Cases: 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Value and Feasibility</a:t>
            </a:r>
          </a:p>
        </p:txBody>
      </p:sp>
      <p:graphicFrame>
        <p:nvGraphicFramePr>
          <p:cNvPr id="235" name="Shape 235"/>
          <p:cNvGraphicFramePr/>
          <p:nvPr/>
        </p:nvGraphicFramePr>
        <p:xfrm>
          <a:off x="414975" y="15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{4EBC9D37-0B68-41B3-B3DB-F8D2E52D5B45}</a:tableStyleId>
              </a:tblPr>
              <a:tblGrid>
                <a:gridCol w="382850"/>
                <a:gridCol w="1498200"/>
                <a:gridCol w="919000"/>
                <a:gridCol w="919000"/>
                <a:gridCol w="919000"/>
                <a:gridCol w="919000"/>
                <a:gridCol w="919000"/>
                <a:gridCol w="919000"/>
                <a:gridCol w="919000"/>
              </a:tblGrid>
              <a:tr h="13616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#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Use Case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  <a:p>
                      <a:pPr lvl="0" algn="l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Total Value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Total Feasibility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Total Score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7287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1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Aircraft Type Selection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M-H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</a:tr>
              <a:tr h="710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2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Airlines Selection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M-H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</a:tr>
              <a:tr h="710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3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Flight Status Prediction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M-H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D966"/>
                    </a:solidFill>
                  </a:tcPr>
                </a:tc>
              </a:tr>
              <a:tr h="10845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/>
                        <a:t>4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Flight Status Prediction Productionisation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H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2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L</a:t>
                      </a:r>
                    </a:p>
                  </a:txBody>
                  <a:tcPr marT="91425" marB="91425" marR="91425" marL="91425" anchor="ctr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M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-US" sz="1800"/>
                        <a:t>L</a:t>
                      </a: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sp>
        <p:nvSpPr>
          <p:cNvPr id="236" name="Shape 236"/>
          <p:cNvSpPr txBox="1"/>
          <p:nvPr/>
        </p:nvSpPr>
        <p:spPr>
          <a:xfrm rot="-5400000">
            <a:off x="2131800" y="1879425"/>
            <a:ext cx="1240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Commercial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/>
              <a:t>Value</a:t>
            </a:r>
          </a:p>
        </p:txBody>
      </p:sp>
      <p:sp>
        <p:nvSpPr>
          <p:cNvPr id="237" name="Shape 237"/>
          <p:cNvSpPr txBox="1"/>
          <p:nvPr/>
        </p:nvSpPr>
        <p:spPr>
          <a:xfrm rot="-5400000">
            <a:off x="3045500" y="2025975"/>
            <a:ext cx="12294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US"/>
              <a:t>Competition</a:t>
            </a:r>
          </a:p>
        </p:txBody>
      </p:sp>
      <p:sp>
        <p:nvSpPr>
          <p:cNvPr id="238" name="Shape 238"/>
          <p:cNvSpPr txBox="1"/>
          <p:nvPr/>
        </p:nvSpPr>
        <p:spPr>
          <a:xfrm rot="-5400000">
            <a:off x="4912175" y="1952625"/>
            <a:ext cx="11958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Data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/>
              <a:t>Availability</a:t>
            </a:r>
          </a:p>
        </p:txBody>
      </p:sp>
      <p:sp>
        <p:nvSpPr>
          <p:cNvPr id="239" name="Shape 239"/>
          <p:cNvSpPr txBox="1"/>
          <p:nvPr/>
        </p:nvSpPr>
        <p:spPr>
          <a:xfrm rot="-5400000">
            <a:off x="5879425" y="1879425"/>
            <a:ext cx="10941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-US"/>
              <a:t>Analytical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US"/>
              <a:t>Feasibility</a:t>
            </a:r>
          </a:p>
        </p:txBody>
      </p:sp>
      <p:pic>
        <p:nvPicPr>
          <p:cNvPr id="240" name="Shape 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1724750" y="391150"/>
            <a:ext cx="69426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Proposed Project - 5 weeks</a:t>
            </a:r>
          </a:p>
        </p:txBody>
      </p:sp>
      <p:sp>
        <p:nvSpPr>
          <p:cNvPr id="246" name="Shape 246"/>
          <p:cNvSpPr/>
          <p:nvPr/>
        </p:nvSpPr>
        <p:spPr>
          <a:xfrm>
            <a:off x="880650" y="1321450"/>
            <a:ext cx="6801000" cy="26718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1131425" y="1417900"/>
            <a:ext cx="1369800" cy="10563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ctr">
              <a:spcBef>
                <a:spcPts val="0"/>
              </a:spcBef>
              <a:buNone/>
            </a:pPr>
            <a:r>
              <a:rPr lang="en-US"/>
              <a:t>Data Engineers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131425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Infra Setup</a:t>
            </a:r>
          </a:p>
        </p:txBody>
      </p:sp>
      <p:sp>
        <p:nvSpPr>
          <p:cNvPr id="249" name="Shape 249"/>
          <p:cNvSpPr/>
          <p:nvPr/>
        </p:nvSpPr>
        <p:spPr>
          <a:xfrm>
            <a:off x="2778875" y="1432300"/>
            <a:ext cx="1369800" cy="2435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2778875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Ingestion &amp; Prepare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Engineers</a:t>
            </a:r>
          </a:p>
        </p:txBody>
      </p:sp>
      <p:sp>
        <p:nvSpPr>
          <p:cNvPr id="251" name="Shape 251"/>
          <p:cNvSpPr/>
          <p:nvPr/>
        </p:nvSpPr>
        <p:spPr>
          <a:xfrm>
            <a:off x="4426325" y="1432300"/>
            <a:ext cx="1369800" cy="2435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4397412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Validation &amp; Visualize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Scientist</a:t>
            </a:r>
          </a:p>
        </p:txBody>
      </p:sp>
      <p:sp>
        <p:nvSpPr>
          <p:cNvPr id="253" name="Shape 253"/>
          <p:cNvSpPr/>
          <p:nvPr/>
        </p:nvSpPr>
        <p:spPr>
          <a:xfrm>
            <a:off x="6015950" y="1432300"/>
            <a:ext cx="1369800" cy="2435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Industry Consultant, All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6015975" y="14179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Presentation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125075" y="408725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 week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2772525" y="408725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 week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4419975" y="4087262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2</a:t>
            </a:r>
            <a:r>
              <a:rPr lang="en-US"/>
              <a:t> weeks</a:t>
            </a:r>
          </a:p>
        </p:txBody>
      </p:sp>
      <p:sp>
        <p:nvSpPr>
          <p:cNvPr id="258" name="Shape 258"/>
          <p:cNvSpPr/>
          <p:nvPr/>
        </p:nvSpPr>
        <p:spPr>
          <a:xfrm>
            <a:off x="1131425" y="2744800"/>
            <a:ext cx="1369800" cy="1123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1131425" y="2744800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Data Gather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Engineers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6067425" y="4087262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1</a:t>
            </a:r>
            <a:r>
              <a:rPr lang="en-US"/>
              <a:t> week</a:t>
            </a:r>
          </a:p>
        </p:txBody>
      </p:sp>
      <p:sp>
        <p:nvSpPr>
          <p:cNvPr id="261" name="Shape 261"/>
          <p:cNvSpPr txBox="1"/>
          <p:nvPr/>
        </p:nvSpPr>
        <p:spPr>
          <a:xfrm rot="-5400000">
            <a:off x="-1048925" y="2664550"/>
            <a:ext cx="2748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Use Case 1 &amp; 2</a:t>
            </a:r>
          </a:p>
        </p:txBody>
      </p:sp>
      <p:sp>
        <p:nvSpPr>
          <p:cNvPr id="262" name="Shape 262"/>
          <p:cNvSpPr txBox="1"/>
          <p:nvPr/>
        </p:nvSpPr>
        <p:spPr>
          <a:xfrm rot="-5400000">
            <a:off x="-685825" y="5265425"/>
            <a:ext cx="2115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Use Case 3 &amp; 4</a:t>
            </a:r>
          </a:p>
        </p:txBody>
      </p:sp>
      <p:sp>
        <p:nvSpPr>
          <p:cNvPr id="263" name="Shape 263"/>
          <p:cNvSpPr/>
          <p:nvPr/>
        </p:nvSpPr>
        <p:spPr>
          <a:xfrm>
            <a:off x="880650" y="4576675"/>
            <a:ext cx="6801000" cy="187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x="4397425" y="4726325"/>
            <a:ext cx="1369800" cy="15363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Scientist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397433" y="4726325"/>
            <a:ext cx="13698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Validate &amp; Visualize</a:t>
            </a:r>
          </a:p>
        </p:txBody>
      </p:sp>
      <p:sp>
        <p:nvSpPr>
          <p:cNvPr id="266" name="Shape 266"/>
          <p:cNvSpPr/>
          <p:nvPr/>
        </p:nvSpPr>
        <p:spPr>
          <a:xfrm>
            <a:off x="1160325" y="4726325"/>
            <a:ext cx="1369800" cy="15774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/>
        </p:nvSpPr>
        <p:spPr>
          <a:xfrm>
            <a:off x="1160325" y="4726325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Add </a:t>
            </a:r>
            <a:r>
              <a:rPr lang="en-US"/>
              <a:t>Data Gather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</a:t>
            </a:r>
          </a:p>
        </p:txBody>
      </p:sp>
      <p:sp>
        <p:nvSpPr>
          <p:cNvPr id="268" name="Shape 268"/>
          <p:cNvSpPr/>
          <p:nvPr/>
        </p:nvSpPr>
        <p:spPr>
          <a:xfrm>
            <a:off x="2778875" y="4726325"/>
            <a:ext cx="1369800" cy="1577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2778875" y="4726325"/>
            <a:ext cx="13698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Add Ingest &amp; Prepare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lang="en-US"/>
              <a:t>Data Engineer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457200" y="1562159"/>
            <a:ext cx="82296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Fixed Price: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Use Case 1 &amp; 2						$160.000,00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Includes AWS Infra Setup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Data Acquisition Cost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Team of 2 Data Engineers, 1 Data Scientist, 1 Industry Consultant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Delta Cost Use Case 3 &amp; 4			  $40.000,00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Requires Use Case 1 &amp; 2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	Additional Data Engineer, Data Scientist</a:t>
            </a:r>
          </a:p>
        </p:txBody>
      </p:sp>
      <p:sp>
        <p:nvSpPr>
          <p:cNvPr id="276" name="Shape 276"/>
          <p:cNvSpPr txBox="1"/>
          <p:nvPr>
            <p:ph type="title"/>
          </p:nvPr>
        </p:nvSpPr>
        <p:spPr>
          <a:xfrm>
            <a:off x="2036846" y="578450"/>
            <a:ext cx="50703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Fixed Price Proposal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74150" y="771600"/>
            <a:ext cx="5195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Big: 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Who are we?</a:t>
            </a:r>
          </a:p>
        </p:txBody>
      </p:sp>
      <p:sp>
        <p:nvSpPr>
          <p:cNvPr id="104" name="Shape 104"/>
          <p:cNvSpPr/>
          <p:nvPr/>
        </p:nvSpPr>
        <p:spPr>
          <a:xfrm>
            <a:off x="2378400" y="1810650"/>
            <a:ext cx="4387200" cy="4151100"/>
          </a:xfrm>
          <a:prstGeom prst="ellipse">
            <a:avLst/>
          </a:prstGeom>
          <a:solidFill>
            <a:srgbClr val="EC881D"/>
          </a:solidFill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Think Big is an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independent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pure-play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FFFFFF"/>
                </a:solidFill>
              </a:rPr>
              <a:t>Big Data</a:t>
            </a:r>
            <a:r>
              <a:rPr b="1" lang="en-US" sz="3000">
                <a:solidFill>
                  <a:srgbClr val="FFFFFF"/>
                </a:solidFill>
              </a:rPr>
              <a:t> </a:t>
            </a:r>
            <a:r>
              <a:rPr lang="en-US" sz="3000">
                <a:solidFill>
                  <a:srgbClr val="FFFFFF"/>
                </a:solidFill>
              </a:rPr>
              <a:t>services company.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88200" y="929500"/>
            <a:ext cx="59316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rIns="0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Big: </a:t>
            </a:r>
          </a:p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Century Gothic"/>
              <a:buNone/>
            </a:pPr>
            <a:r>
              <a:rPr lang="en-US" sz="3600">
                <a:solidFill>
                  <a:srgbClr val="000000"/>
                </a:solidFill>
              </a:rPr>
              <a:t>What do we do?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00" y="1783299"/>
            <a:ext cx="4243975" cy="365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2226" y="2393537"/>
            <a:ext cx="3925050" cy="2559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4174850" y="3288200"/>
            <a:ext cx="781200" cy="7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C881D"/>
          </a:solidFill>
          <a:ln cap="flat" cmpd="sng" w="9525">
            <a:solidFill>
              <a:srgbClr val="EC88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120187" y="5168825"/>
            <a:ext cx="1297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DATA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195650" y="5168825"/>
            <a:ext cx="35982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000"/>
              <a:t>BUSINESS VALUE</a:t>
            </a:r>
          </a:p>
        </p:txBody>
      </p:sp>
      <p:sp>
        <p:nvSpPr>
          <p:cNvPr id="117" name="Shape 117"/>
          <p:cNvSpPr/>
          <p:nvPr/>
        </p:nvSpPr>
        <p:spPr>
          <a:xfrm>
            <a:off x="4181400" y="5128175"/>
            <a:ext cx="781200" cy="70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C881D"/>
          </a:solidFill>
          <a:ln cap="flat" cmpd="sng" w="9525">
            <a:solidFill>
              <a:srgbClr val="EC881D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493200" y="542125"/>
            <a:ext cx="2157600" cy="710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Situation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1504725" y="1716925"/>
            <a:ext cx="9840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Situation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270025" y="3431900"/>
            <a:ext cx="28029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➢"/>
            </a:pPr>
            <a:r>
              <a:rPr lang="en-US" sz="2400"/>
              <a:t>Skynet supplies radios to FBOs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119250" y="3431900"/>
            <a:ext cx="2802900" cy="24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980000"/>
              </a:buClr>
              <a:buSzPct val="100000"/>
              <a:buChar char="➢"/>
            </a:pPr>
            <a:r>
              <a:rPr lang="en-US" sz="2400"/>
              <a:t>Future: ASD-B Transponders</a:t>
            </a:r>
          </a:p>
          <a:p>
            <a:pPr indent="-3810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➢"/>
            </a:pPr>
            <a:r>
              <a:rPr lang="en-US" sz="2400"/>
              <a:t>Certification: $1m, </a:t>
            </a:r>
            <a:r>
              <a:rPr lang="en-US" sz="2400"/>
              <a:t>6 months per aircraft type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5998350" y="3431900"/>
            <a:ext cx="30141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980000"/>
              </a:buClr>
              <a:buSzPct val="100000"/>
              <a:buChar char="➢"/>
            </a:pPr>
            <a:r>
              <a:rPr lang="en-US" sz="2400"/>
              <a:t>Identify aircrafts for certification</a:t>
            </a:r>
          </a:p>
          <a:p>
            <a:pPr indent="-381000" lvl="0" marL="457200" rtl="0">
              <a:spcBef>
                <a:spcPts val="0"/>
              </a:spcBef>
              <a:spcAft>
                <a:spcPts val="1000"/>
              </a:spcAft>
              <a:buClr>
                <a:srgbClr val="980000"/>
              </a:buClr>
              <a:buSzPct val="100000"/>
              <a:buChar char="➢"/>
            </a:pPr>
            <a:r>
              <a:rPr lang="en-US" sz="2400"/>
              <a:t>Identify Airlines to target</a:t>
            </a:r>
          </a:p>
          <a:p>
            <a:pPr indent="-381000" lvl="0" marL="457200" rtl="0">
              <a:spcBef>
                <a:spcPts val="0"/>
              </a:spcBef>
              <a:buClr>
                <a:srgbClr val="980000"/>
              </a:buClr>
              <a:buSzPct val="100000"/>
              <a:buChar char="➢"/>
            </a:pPr>
            <a:r>
              <a:rPr lang="en-US" sz="2400"/>
              <a:t>Other use cases for ADS-B data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50" y="1712725"/>
            <a:ext cx="2392200" cy="142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400" y="1739425"/>
            <a:ext cx="2231487" cy="13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4474" y="1739425"/>
            <a:ext cx="2231474" cy="13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2259925" y="348687"/>
            <a:ext cx="4168500" cy="11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1: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Aircraft Types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25925" y="1526200"/>
            <a:ext cx="76365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Identify the top two aircraft types that have no ADS-B transponders installed.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/>
        </p:nvSpPr>
        <p:spPr>
          <a:xfrm>
            <a:off x="525925" y="1086325"/>
            <a:ext cx="7636500" cy="4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-US" sz="3000"/>
              <a:t>Identify t</a:t>
            </a:r>
            <a:r>
              <a:rPr lang="en-US" sz="3000"/>
              <a:t>he top two aircraft types that have no ADS-B transponders installed.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046" y="2620250"/>
            <a:ext cx="3931603" cy="37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>
            <p:ph type="title"/>
          </p:nvPr>
        </p:nvSpPr>
        <p:spPr>
          <a:xfrm>
            <a:off x="2259925" y="348687"/>
            <a:ext cx="4168500" cy="117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1: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Aircraft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1019550" y="338400"/>
            <a:ext cx="7104900" cy="125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2: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Identify airlines to target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595109"/>
            <a:ext cx="82296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airlines that have the most aircrafts of the chosen types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1019550" y="338400"/>
            <a:ext cx="7104900" cy="1256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2: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Identify airlines to target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457200" y="1595109"/>
            <a:ext cx="8229600" cy="432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the airlines that have the most aircrafts of the chosen types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62" y="2686125"/>
            <a:ext cx="3581074" cy="361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4100" y="2686125"/>
            <a:ext cx="3677750" cy="356829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269198" y="4209225"/>
            <a:ext cx="976500" cy="58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747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6159725" y="4289712"/>
            <a:ext cx="1306500" cy="587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chemeClr val="lt1"/>
                </a:solidFill>
              </a:rPr>
              <a:t>A320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351049" y="806037"/>
            <a:ext cx="6441900" cy="70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Use Case 3: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3600">
                <a:solidFill>
                  <a:srgbClr val="000000"/>
                </a:solidFill>
              </a:rPr>
              <a:t>Flight Status Prediction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19825" y="2052550"/>
            <a:ext cx="695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925"/>
            <a:ext cx="1724750" cy="9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DC_PPT_Branded_1014-lite">
  <a:themeElements>
    <a:clrScheme name="TeradataPPT2014 2">
      <a:dk1>
        <a:srgbClr val="3C3C3B"/>
      </a:dk1>
      <a:lt1>
        <a:srgbClr val="FFFFFF"/>
      </a:lt1>
      <a:dk2>
        <a:srgbClr val="0079DB"/>
      </a:dk2>
      <a:lt2>
        <a:srgbClr val="D8D8D8"/>
      </a:lt2>
      <a:accent1>
        <a:srgbClr val="EC881D"/>
      </a:accent1>
      <a:accent2>
        <a:srgbClr val="0079DB"/>
      </a:accent2>
      <a:accent3>
        <a:srgbClr val="CD391F"/>
      </a:accent3>
      <a:accent4>
        <a:srgbClr val="0088A8"/>
      </a:accent4>
      <a:accent5>
        <a:srgbClr val="703092"/>
      </a:accent5>
      <a:accent6>
        <a:srgbClr val="5F6062"/>
      </a:accent6>
      <a:hlink>
        <a:srgbClr val="0079DB"/>
      </a:hlink>
      <a:folHlink>
        <a:srgbClr val="7030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