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5" r:id="rId1"/>
    <p:sldMasterId id="2147483736" r:id="rId2"/>
    <p:sldMasterId id="2147483737" r:id="rId3"/>
    <p:sldMasterId id="2147483741" r:id="rId4"/>
  </p:sldMasterIdLst>
  <p:notesMasterIdLst>
    <p:notesMasterId r:id="rId16"/>
  </p:notesMasterIdLst>
  <p:sldIdLst>
    <p:sldId id="256" r:id="rId5"/>
    <p:sldId id="257" r:id="rId6"/>
    <p:sldId id="259" r:id="rId7"/>
    <p:sldId id="260" r:id="rId8"/>
    <p:sldId id="262" r:id="rId9"/>
    <p:sldId id="277" r:id="rId10"/>
    <p:sldId id="278" r:id="rId11"/>
    <p:sldId id="279" r:id="rId12"/>
    <p:sldId id="273" r:id="rId13"/>
    <p:sldId id="275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E8B4246-CDB6-4FDB-B538-32701CADB684}">
  <a:tblStyle styleId="{CE8B4246-CDB6-4FDB-B538-32701CADB6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DEEE8"/>
          </a:solidFill>
        </a:fill>
      </a:tcStyle>
    </a:band1H>
    <a:band1V>
      <a:tcStyle>
        <a:tcBdr/>
        <a:fill>
          <a:solidFill>
            <a:srgbClr val="FDEE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BE2520B-16FD-4BEF-82B7-03E5C8D74A02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21" autoAdjust="0"/>
  </p:normalViewPr>
  <p:slideViewPr>
    <p:cSldViewPr snapToObjects="1">
      <p:cViewPr varScale="1">
        <p:scale>
          <a:sx n="130" d="100"/>
          <a:sy n="130" d="100"/>
        </p:scale>
        <p:origin x="-1728" y="-104"/>
      </p:cViewPr>
      <p:guideLst>
        <p:guide orient="horz" pos="1620"/>
        <p:guide pos="43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4651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Hello, thank you for giving</a:t>
            </a:r>
            <a:r>
              <a:rPr lang="en-GB" baseline="0" dirty="0" smtClean="0"/>
              <a:t> up your time to be here this morning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My name is Stuart Bailey. I’m here with my colleagues Martin, Vincent, Felix and </a:t>
            </a:r>
            <a:r>
              <a:rPr lang="en-GB" baseline="0" dirty="0" err="1" smtClean="0"/>
              <a:t>Amgad</a:t>
            </a:r>
            <a:r>
              <a:rPr lang="en-GB" baseline="0" dirty="0" smtClean="0"/>
              <a:t>, and we’re from Think Big Analytics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We’re here to present to you a proposal for work relating to our previous discussions</a:t>
            </a:r>
            <a:endParaRPr dirty="0"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 SUMMARY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two aircraft type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Outcome: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needed to exploit opp.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Soln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aggregate multiple data sets, extract, and process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three phases with gate at end phase one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PM, DS, 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Price: £76K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opp.: produce real-time flight delay information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Do</a:t>
            </a:r>
            <a:r>
              <a:rPr lang="en-GB" baseline="0" dirty="0" smtClean="0"/>
              <a:t> you have any questions?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 smtClean="0"/>
              <a:t>My colleague Martin will provide contact details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Thank you for your time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deliverables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Skynet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manufacturing ADS-B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know which aircraft require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enter market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Identify the two aircraft type constituting the largest proportion of those requiring ADS-B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tz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do more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subsequently identify the airlines with the greatest proportion of these aircraft type so as to target your sales efforts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OUTCOMES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needed to exploit opp.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adv. </a:t>
            </a:r>
            <a:r>
              <a:rPr lang="mr-IN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directly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airlines offering the greatest potential revenue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and time saving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mitigate the need for expensive and time-consuming blanket marketing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risk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determine potential ROI against certification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data-related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 more to come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Skynet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ADS-B </a:t>
            </a:r>
            <a:r>
              <a:rPr lang="mr-IN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aircraft with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ADS-B (real time)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Aware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aircraft with ADS-B (delay)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FAA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aircraft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Ingest into variable-sized cluster of servers for scalability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combine the data so as to yield one complete data set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 only those fields necessary to solve the problem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Apply model to data to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the information you’re seeking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&amp;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DELIVERABLES</a:t>
            </a:r>
            <a:endParaRPr lang="en-GB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phases: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ONE: confirm use case, gather and analyse data,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planning, prepare arch.</a:t>
            </a:r>
            <a:r>
              <a:rPr lang="en-GB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ONE: gate at end of phase to confirm or otherwise feasibility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intended to provide assurance and mitigate the overall investment if (however unlikely) it is not possible to achieve the outcome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ONE: deliverable: continuation report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TWO: device models, ingest data, test and refine models, run selected model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TWO: deliverables: ingested data, code, test results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THREE: doc. Findings, prepare presentation, present findings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THREE: deliverable: final report including the answer(s) to your question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TEAM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PM: day-to-day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mngmt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QA, client contact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DS: use case &gt; DS activity to be realised by 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DE: S/W design, dev., and test; cluster management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ONE-THREE: PM x 4d,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DS and DE x 10d = £25K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Other: £1K for Flight Aware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cost: £76K </a:t>
            </a:r>
            <a:r>
              <a:rPr lang="en-GB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excl.tax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 Cliff suggested that it might be possible to use Sheldon’s real-time  data to predict flight delays. We agree that it might indeed be possible (although it’s more complicated than use case one)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have done a great deal of the ground work for this </a:t>
            </a:r>
            <a:r>
              <a:rPr lang="mr-I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data, aggregating it etc.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colleague, Felix, has already identified other sources of freely available data that might be used to achieve this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in a position to generate proof of concept quickly, and for minimal initial outlay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2015 Think Big, a Teradata Company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lternate 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0" y="3012464"/>
            <a:ext cx="9144000" cy="1606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643" y="168228"/>
            <a:ext cx="11703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Datalake-resized (2).jpg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110975"/>
            <a:ext cx="9144000" cy="625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0" y="1906669"/>
            <a:ext cx="9144000" cy="14880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876933" y="220687"/>
            <a:ext cx="3129299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65" name="Shape 65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82296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48006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800600" y="1216188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7200" y="1216158"/>
            <a:ext cx="38862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73741"/>
            <a:ext cx="7229700" cy="69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3528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62484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6258796" y="1216153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457200" y="1216158"/>
            <a:ext cx="24384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352800" y="1216158"/>
            <a:ext cx="53340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2339396"/>
            <a:ext cx="9144000" cy="4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77464" y="4837176"/>
            <a:ext cx="1088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53437" y="4837182"/>
            <a:ext cx="1329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27" name="Shape 12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7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708677" y="4960144"/>
            <a:ext cx="2133600" cy="1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180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Slide with Sub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74675" y="318937"/>
            <a:ext cx="8099400" cy="2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74675" y="611108"/>
            <a:ext cx="8104800" cy="3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6C6C6C"/>
              </a:buClr>
              <a:buFont typeface="Arial"/>
              <a:buNone/>
              <a:defRPr sz="1600" b="0" i="0" u="none" strike="noStrike" cap="non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2286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8325" marR="0" lvl="2" indent="-1111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69900" y="1095375"/>
            <a:ext cx="8115300" cy="35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863600" marR="0" lvl="4" indent="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543050"/>
            <a:ext cx="8382000" cy="12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−"/>
              <a:defRPr sz="16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EC881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D353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gu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2322451"/>
            <a:ext cx="9144000" cy="4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53421" y="4917191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163" name="Shape 163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Shape 182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8006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57200" y="912279"/>
            <a:ext cx="3886200" cy="3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42950" marR="0" lvl="2" indent="-14605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96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71052" y="4837176"/>
            <a:ext cx="115499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407" name="Shape 407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600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5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5905905" y="220686"/>
            <a:ext cx="3100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411" name="Shape 411" descr="Think-Big-Logo-PPT.png"/>
          <p:cNvPicPr preferRelativeResize="0"/>
          <p:nvPr/>
        </p:nvPicPr>
        <p:blipFill rotWithShape="1">
          <a:blip r:embed="rId2">
            <a:alphaModFix/>
          </a:blip>
          <a:srcRect l="11613" t="14420"/>
          <a:stretch/>
        </p:blipFill>
        <p:spPr>
          <a:xfrm>
            <a:off x="-1" y="1"/>
            <a:ext cx="1812600" cy="1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99059" y="4858087"/>
            <a:ext cx="236100" cy="1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Shape 416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4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4000" cy="31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7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7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8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53254" y="4837176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Background art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" y="4284430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6374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53437" y="4835598"/>
            <a:ext cx="1329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12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6" name="Shape 56" descr="14TDPRD223_Think_Big_Logo_F2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2" name="Shape 152" descr="14TDPRD223_Think_Big_Logo_F2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Background 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4284423"/>
            <a:ext cx="7685700" cy="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2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153254" y="4835592"/>
            <a:ext cx="133200" cy="1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500" cy="70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400" name="Shape 400" descr="14TDPRD223_Think_Big_Logo_F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91410" y="196996"/>
            <a:ext cx="879600" cy="8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gif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0" y="2190750"/>
            <a:ext cx="9144000" cy="1164300"/>
          </a:xfrm>
          <a:prstGeom prst="rect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lIns="457200" tIns="137150" rIns="457200" bIns="13715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GB" dirty="0" err="1" smtClean="0">
                <a:solidFill>
                  <a:srgbClr val="FFFF00"/>
                </a:solidFill>
              </a:rPr>
              <a:t>Skynet</a:t>
            </a:r>
            <a:r>
              <a:rPr lang="en" sz="24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Proposal 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Prepared for </a:t>
            </a:r>
            <a:r>
              <a:rPr lang="en-GB" sz="1800" dirty="0" err="1" smtClean="0">
                <a:solidFill>
                  <a:srgbClr val="FFFF00"/>
                </a:solidFill>
              </a:rPr>
              <a:t>Mr.</a:t>
            </a:r>
            <a:r>
              <a:rPr lang="en-GB" sz="1800" dirty="0" smtClean="0">
                <a:solidFill>
                  <a:srgbClr val="FFFF00"/>
                </a:solidFill>
              </a:rPr>
              <a:t> Phil Connors</a:t>
            </a:r>
            <a:endParaRPr lang="en" sz="1800" dirty="0">
              <a:solidFill>
                <a:srgbClr val="FFFF00"/>
              </a:solidFill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​"/>
            </a:pPr>
            <a:r>
              <a:rPr lang="en-GB" sz="1800" dirty="0" smtClean="0">
                <a:solidFill>
                  <a:srgbClr val="FFFF00"/>
                </a:solidFill>
              </a:rPr>
              <a:t>March 2017</a:t>
            </a:r>
            <a:endParaRPr lang="en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Requirements: </a:t>
            </a:r>
            <a:r>
              <a:rPr lang="en-GB" i="1" dirty="0" smtClean="0"/>
              <a:t>Identify the two </a:t>
            </a:r>
            <a:r>
              <a:rPr lang="en-GB" i="1" dirty="0" smtClean="0"/>
              <a:t>aircraft type</a:t>
            </a:r>
            <a:r>
              <a:rPr lang="mr-IN" i="1" dirty="0" smtClean="0"/>
              <a:t>…</a:t>
            </a:r>
            <a:r>
              <a:rPr lang="en-GB" i="1" dirty="0" smtClean="0"/>
              <a:t> </a:t>
            </a:r>
            <a:r>
              <a:rPr lang="en-GB" i="1" dirty="0" smtClean="0"/>
              <a:t>requiring ADS-B </a:t>
            </a:r>
            <a:r>
              <a:rPr lang="en-GB" i="1" dirty="0" err="1" smtClean="0"/>
              <a:t>tx</a:t>
            </a:r>
            <a:endParaRPr lang="en-GB" i="1" dirty="0" smtClean="0"/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Outcome: data needed to exploit opportunity quickly and efficiently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Solution: aggregate multiple data sets, extract, and process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Approach</a:t>
            </a:r>
            <a:r>
              <a:rPr lang="en-GB" dirty="0" smtClean="0"/>
              <a:t>: three phases with gate at end phase one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Team: Project Manager, Data Scientist, Data Engineer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Pricing: £76K excl. tax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/>
              <a:t>Further opportunity: </a:t>
            </a:r>
            <a:r>
              <a:rPr lang="en-GB" i="1" dirty="0" smtClean="0"/>
              <a:t>Produce real-time flight delay information</a:t>
            </a:r>
            <a:endParaRPr lang="en-GB" dirty="0" smtClean="0"/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Executive Summary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Overview</a:t>
            </a:r>
            <a:endParaRPr lang="en" dirty="0"/>
          </a:p>
        </p:txBody>
      </p:sp>
      <p:sp>
        <p:nvSpPr>
          <p:cNvPr id="481" name="Shape 481"/>
          <p:cNvSpPr txBox="1"/>
          <p:nvPr/>
        </p:nvSpPr>
        <p:spPr>
          <a:xfrm>
            <a:off x="434850" y="1124350"/>
            <a:ext cx="8274300" cy="36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 of requirements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Engagement outcomes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solution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Timeline and deliverables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team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Pricing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r>
              <a:rPr lang="en-GB" sz="1800" dirty="0" smtClean="0">
                <a:solidFill>
                  <a:srgbClr val="3C3C3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summary</a:t>
            </a: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lang="en-GB" dirty="0" smtClean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spcBef>
                <a:spcPts val="1800"/>
              </a:spcBef>
              <a:buFont typeface="Arial"/>
              <a:buChar char="•"/>
            </a:pPr>
            <a:endParaRPr dirty="0">
              <a:solidFill>
                <a:srgbClr val="3C3C3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--- USE CASE ---</a:t>
            </a:r>
          </a:p>
          <a:p>
            <a:pPr marL="254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i="1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I</a:t>
            </a: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dentify the </a:t>
            </a: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two aircraft type constituting the </a:t>
            </a:r>
            <a:b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</a:b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largest proportion of those </a:t>
            </a: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requiring ADS-B transponders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 dirty="0"/>
              <a:t>Summary of Requirements</a:t>
            </a:r>
          </a:p>
        </p:txBody>
      </p:sp>
      <p:pic>
        <p:nvPicPr>
          <p:cNvPr id="2" name="Picture 1" descr="Sagetech-Mode-S-UAV-Transpo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24" y="1609911"/>
            <a:ext cx="1050552" cy="1923678"/>
          </a:xfrm>
          <a:prstGeom prst="rect">
            <a:avLst/>
          </a:prstGeom>
        </p:spPr>
      </p:pic>
      <p:pic>
        <p:nvPicPr>
          <p:cNvPr id="3" name="Picture 2" descr="20120815_qc10258_74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975"/>
            <a:ext cx="2760497" cy="1212850"/>
          </a:xfrm>
          <a:prstGeom prst="rect">
            <a:avLst/>
          </a:prstGeom>
        </p:spPr>
      </p:pic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300" y="2571750"/>
            <a:ext cx="3179564" cy="951548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42"/>
          <a:stretch/>
        </p:blipFill>
        <p:spPr>
          <a:xfrm>
            <a:off x="448496" y="2571750"/>
            <a:ext cx="2963731" cy="811052"/>
          </a:xfrm>
          <a:prstGeom prst="rect">
            <a:avLst/>
          </a:prstGeom>
        </p:spPr>
      </p:pic>
      <p:pic>
        <p:nvPicPr>
          <p:cNvPr id="6" name="Picture 5" descr="images-3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67" y="1159950"/>
            <a:ext cx="2592497" cy="89818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39552" y="1059582"/>
            <a:ext cx="2592288" cy="864096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68144" y="2571749"/>
            <a:ext cx="2736304" cy="961839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4400" indent="-2844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Data needed to exploit opportunity</a:t>
            </a:r>
          </a:p>
          <a:p>
            <a:pPr marL="284400" indent="-2844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Competitive advantage</a:t>
            </a:r>
          </a:p>
          <a:p>
            <a:pPr marL="284400" indent="-2844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Cost and time </a:t>
            </a:r>
            <a:r>
              <a:rPr lang="en-GB" dirty="0" smtClean="0">
                <a:solidFill>
                  <a:srgbClr val="3C3C3B"/>
                </a:solidFill>
                <a:sym typeface="Arial"/>
              </a:rPr>
              <a:t>saving</a:t>
            </a:r>
          </a:p>
          <a:p>
            <a:pPr marL="284400" indent="-2844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Reduced risk</a:t>
            </a:r>
          </a:p>
          <a:p>
            <a:pPr marL="284400" indent="-2844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3C3C3B"/>
                </a:solidFill>
                <a:sym typeface="Arial"/>
              </a:rPr>
              <a:t>Other data-related opportunities</a:t>
            </a:r>
            <a:endParaRPr lang="en" dirty="0">
              <a:solidFill>
                <a:srgbClr val="3C3C3B"/>
              </a:solidFill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/>
              <a:t>Engagement Outcomes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" dirty="0"/>
              <a:t>Proposed </a:t>
            </a:r>
            <a:r>
              <a:rPr lang="en" dirty="0" smtClean="0"/>
              <a:t>Solution</a:t>
            </a:r>
            <a:endParaRPr lang="en" dirty="0"/>
          </a:p>
        </p:txBody>
      </p:sp>
      <p:sp>
        <p:nvSpPr>
          <p:cNvPr id="9" name="Data 8"/>
          <p:cNvSpPr/>
          <p:nvPr/>
        </p:nvSpPr>
        <p:spPr>
          <a:xfrm>
            <a:off x="457200" y="1245553"/>
            <a:ext cx="1378496" cy="82296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latin typeface="Century Gothic"/>
                <a:cs typeface="Century Gothic"/>
              </a:rPr>
              <a:t>Skynet</a:t>
            </a:r>
            <a:endParaRPr lang="en-US" dirty="0" smtClean="0">
              <a:latin typeface="Century Gothic"/>
              <a:cs typeface="Century Gothic"/>
            </a:endParaRPr>
          </a:p>
          <a:p>
            <a:pPr algn="ctr"/>
            <a:r>
              <a:rPr lang="en-US" dirty="0" smtClean="0">
                <a:latin typeface="Century Gothic"/>
                <a:cs typeface="Century Gothic"/>
              </a:rPr>
              <a:t>ADS-B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1" name="Data 10"/>
          <p:cNvSpPr/>
          <p:nvPr/>
        </p:nvSpPr>
        <p:spPr>
          <a:xfrm>
            <a:off x="457200" y="2283718"/>
            <a:ext cx="1378496" cy="82296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Flight</a:t>
            </a:r>
          </a:p>
          <a:p>
            <a:pPr algn="ctr"/>
            <a:r>
              <a:rPr lang="en-US" dirty="0" smtClean="0"/>
              <a:t>Aware</a:t>
            </a:r>
            <a:endParaRPr lang="en-US" dirty="0"/>
          </a:p>
        </p:txBody>
      </p:sp>
      <p:sp>
        <p:nvSpPr>
          <p:cNvPr id="12" name="Data 11"/>
          <p:cNvSpPr/>
          <p:nvPr/>
        </p:nvSpPr>
        <p:spPr>
          <a:xfrm>
            <a:off x="430245" y="3348083"/>
            <a:ext cx="1378496" cy="82296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FAA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535185" y="2280171"/>
            <a:ext cx="2151615" cy="822960"/>
            <a:chOff x="6535185" y="2280171"/>
            <a:chExt cx="2151615" cy="822960"/>
          </a:xfrm>
        </p:grpSpPr>
        <p:sp>
          <p:nvSpPr>
            <p:cNvPr id="21" name="Data 20"/>
            <p:cNvSpPr/>
            <p:nvPr/>
          </p:nvSpPr>
          <p:spPr>
            <a:xfrm>
              <a:off x="7308304" y="2280171"/>
              <a:ext cx="1378496" cy="822960"/>
            </a:xfrm>
            <a:prstGeom prst="flowChartInputOutpu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Info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535185" y="2409826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0603" y="1245552"/>
            <a:ext cx="4944386" cy="2941245"/>
            <a:chOff x="1610603" y="1245552"/>
            <a:chExt cx="4944386" cy="2941245"/>
          </a:xfrm>
        </p:grpSpPr>
        <p:sp>
          <p:nvSpPr>
            <p:cNvPr id="5" name="Right Arrow 4"/>
            <p:cNvSpPr/>
            <p:nvPr/>
          </p:nvSpPr>
          <p:spPr>
            <a:xfrm>
              <a:off x="1610603" y="1419622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29164" y="2499742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610603" y="3507854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89011" y="1245552"/>
              <a:ext cx="3965978" cy="2941245"/>
              <a:chOff x="2589011" y="1245552"/>
              <a:chExt cx="3965978" cy="2941245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589011" y="1245552"/>
                <a:ext cx="3965978" cy="2941245"/>
              </a:xfrm>
              <a:prstGeom prst="roundRect">
                <a:avLst/>
              </a:prstGeom>
              <a:no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4823" y="1443097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3" name="Picture 22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3704" y="1419622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4" name="Picture 23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2288" y="1443097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5" name="Picture 24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951" y="2796635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6" name="Picture 25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8832" y="2773160"/>
                <a:ext cx="926310" cy="1219326"/>
              </a:xfrm>
              <a:prstGeom prst="rect">
                <a:avLst/>
              </a:prstGeom>
            </p:spPr>
          </p:pic>
          <p:pic>
            <p:nvPicPr>
              <p:cNvPr id="27" name="Picture 26" descr="Unknown-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7416" y="2796635"/>
                <a:ext cx="926310" cy="1219326"/>
              </a:xfrm>
              <a:prstGeom prst="rect">
                <a:avLst/>
              </a:prstGeom>
            </p:spPr>
          </p:pic>
        </p:grpSp>
      </p:grpSp>
      <p:sp>
        <p:nvSpPr>
          <p:cNvPr id="10" name="Rounded Rectangle 9"/>
          <p:cNvSpPr/>
          <p:nvPr/>
        </p:nvSpPr>
        <p:spPr>
          <a:xfrm>
            <a:off x="2771800" y="1131590"/>
            <a:ext cx="1008112" cy="31683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Aggregate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67944" y="1131590"/>
            <a:ext cx="1008112" cy="31683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Extract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64088" y="1131590"/>
            <a:ext cx="1008112" cy="31683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Process</a:t>
            </a:r>
            <a:endParaRPr lang="en-US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Approach &amp; Deliverables</a:t>
            </a:r>
            <a:endParaRPr lang="en" dirty="0"/>
          </a:p>
        </p:txBody>
      </p:sp>
      <p:graphicFrame>
        <p:nvGraphicFramePr>
          <p:cNvPr id="5" name="Shape 530"/>
          <p:cNvGraphicFramePr/>
          <p:nvPr>
            <p:extLst>
              <p:ext uri="{D42A27DB-BD31-4B8C-83A1-F6EECF244321}">
                <p14:modId xmlns:p14="http://schemas.microsoft.com/office/powerpoint/2010/main" val="3222673483"/>
              </p:ext>
            </p:extLst>
          </p:nvPr>
        </p:nvGraphicFramePr>
        <p:xfrm>
          <a:off x="457200" y="1131590"/>
          <a:ext cx="8219256" cy="3190115"/>
        </p:xfrm>
        <a:graphic>
          <a:graphicData uri="http://schemas.openxmlformats.org/drawingml/2006/table">
            <a:tbl>
              <a:tblPr firstRow="1" bandRow="1">
                <a:noFill/>
                <a:tableStyleId>{CE8B4246-CDB6-4FDB-B538-32701CADB684}</a:tableStyleId>
              </a:tblPr>
              <a:tblGrid>
                <a:gridCol w="2739752"/>
                <a:gridCol w="2739752"/>
                <a:gridCol w="273975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ONE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TWO</a:t>
                      </a:r>
                      <a:endParaRPr lang="en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THREE</a:t>
                      </a:r>
                      <a:endParaRPr lang="en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Confirmation &amp; Analysis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Modelling;</a:t>
                      </a:r>
                      <a:r>
                        <a:rPr lang="en-GB" sz="1400" b="1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Build &amp; Test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Finalise &amp; Delivery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E"/>
                    </a:solidFill>
                  </a:tcPr>
                </a:tc>
              </a:tr>
              <a:tr h="2062326">
                <a:tc>
                  <a:txBody>
                    <a:bodyPr/>
                    <a:lstStyle/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r>
                        <a:rPr lang="en-GB" sz="140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Confirm</a:t>
                      </a: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use case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Gather and analyse data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Model planning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Prepare solution architecture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Char char="•"/>
                      </a:pPr>
                      <a:endParaRPr lang="en-GB" sz="1400" baseline="0" dirty="0" smtClean="0">
                        <a:solidFill>
                          <a:srgbClr val="3C3C3B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40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Devise</a:t>
                      </a: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models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Ingest data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 and refine model(s) 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3C3C3B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Run selected model against full data set</a:t>
                      </a: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GB" sz="1400" baseline="0" dirty="0" smtClean="0">
                        <a:solidFill>
                          <a:srgbClr val="3C3C3B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28575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" sz="1400" dirty="0">
                        <a:solidFill>
                          <a:srgbClr val="3C3C3B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Document</a:t>
                      </a: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findings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Prepare presentation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Present findings</a:t>
                      </a:r>
                      <a:endParaRPr sz="1400" dirty="0" smtClean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1270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entury Gothic"/>
                        <a:buNone/>
                      </a:pPr>
                      <a:r>
                        <a:rPr lang="en-GB" sz="1400" b="1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Continuation report</a:t>
                      </a:r>
                      <a:endParaRPr lang="en" sz="14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Ingested data, code, and </a:t>
                      </a:r>
                      <a:b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</a:t>
                      </a:r>
                      <a:r>
                        <a:rPr lang="en-GB" sz="1400" b="1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results</a:t>
                      </a:r>
                      <a:endParaRPr lang="en-GB" sz="1400" b="1" dirty="0" smtClean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Final Report</a:t>
                      </a:r>
                      <a:endParaRPr lang="en" sz="14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4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9623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Project Team</a:t>
            </a:r>
            <a:endParaRPr lang="en" dirty="0"/>
          </a:p>
        </p:txBody>
      </p:sp>
      <p:graphicFrame>
        <p:nvGraphicFramePr>
          <p:cNvPr id="5" name="Shape 536"/>
          <p:cNvGraphicFramePr/>
          <p:nvPr>
            <p:extLst>
              <p:ext uri="{D42A27DB-BD31-4B8C-83A1-F6EECF244321}">
                <p14:modId xmlns:p14="http://schemas.microsoft.com/office/powerpoint/2010/main" val="1747806167"/>
              </p:ext>
            </p:extLst>
          </p:nvPr>
        </p:nvGraphicFramePr>
        <p:xfrm>
          <a:off x="457200" y="1131590"/>
          <a:ext cx="8219257" cy="2271979"/>
        </p:xfrm>
        <a:graphic>
          <a:graphicData uri="http://schemas.openxmlformats.org/drawingml/2006/table">
            <a:tbl>
              <a:tblPr firstRow="1" bandRow="1">
                <a:noFill/>
                <a:tableStyleId>{CE8B4246-CDB6-4FDB-B538-32701CADB684}</a:tableStyleId>
              </a:tblPr>
              <a:tblGrid>
                <a:gridCol w="2458616"/>
                <a:gridCol w="5760641"/>
              </a:tblGrid>
              <a:tr h="360040">
                <a:tc>
                  <a:txBody>
                    <a:bodyPr/>
                    <a:lstStyle/>
                    <a:p>
                      <a:pPr marL="72000" marR="0" lvl="0" indent="-850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Role</a:t>
                      </a:r>
                    </a:p>
                  </a:txBody>
                  <a:tcPr marL="12700" marR="12700" marT="12700" marB="0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-850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Role Description</a:t>
                      </a: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6373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</a:t>
                      </a:r>
                      <a:r>
                        <a:rPr lang="en-GB" sz="1400" b="1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Manager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Day-to-day management;</a:t>
                      </a:r>
                      <a:r>
                        <a:rPr lang="en-GB" sz="1400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quality assurance; client contact</a:t>
                      </a:r>
                      <a:endParaRPr lang="en" sz="14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Senior</a:t>
                      </a:r>
                      <a:r>
                        <a:rPr lang="en-GB" sz="1400" b="1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en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 </a:t>
                      </a: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Scientist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Transform use case into data science activity to be realised by data engineer</a:t>
                      </a:r>
                      <a:endParaRPr lang="en" sz="14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3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Senior </a:t>
                      </a: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 </a:t>
                      </a:r>
                      <a:r>
                        <a:rPr lang="en-GB" sz="1400" b="1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Engineer</a:t>
                      </a:r>
                      <a:endParaRPr lang="en" sz="14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400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Software design, development,</a:t>
                      </a:r>
                      <a:r>
                        <a:rPr lang="en-GB" sz="1400" u="none" strike="noStrike" cap="none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and testing; cluster management</a:t>
                      </a:r>
                      <a:endParaRPr lang="en" sz="14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75" marR="6875" marT="6875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537"/>
          <p:cNvSpPr txBox="1">
            <a:spLocks noGrp="1"/>
          </p:cNvSpPr>
          <p:nvPr>
            <p:ph type="body" idx="1"/>
          </p:nvPr>
        </p:nvSpPr>
        <p:spPr>
          <a:xfrm>
            <a:off x="381009" y="4630844"/>
            <a:ext cx="7848600" cy="4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87" marR="0" lvl="1" indent="-1587" algn="l" rtl="0">
              <a:spcBef>
                <a:spcPts val="0"/>
              </a:spcBef>
              <a:buClr>
                <a:srgbClr val="1E1E1D"/>
              </a:buClr>
              <a:buSzPct val="25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1E1E1D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staff will be assigned to the project on a fractional basis (e.g. 20 hours per week)</a:t>
            </a:r>
          </a:p>
        </p:txBody>
      </p:sp>
    </p:spTree>
    <p:extLst>
      <p:ext uri="{BB962C8B-B14F-4D97-AF65-F5344CB8AC3E}">
        <p14:creationId xmlns:p14="http://schemas.microsoft.com/office/powerpoint/2010/main" val="1001495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Pricing</a:t>
            </a:r>
            <a:endParaRPr lang="en" dirty="0"/>
          </a:p>
        </p:txBody>
      </p:sp>
      <p:graphicFrame>
        <p:nvGraphicFramePr>
          <p:cNvPr id="5" name="Shape 564"/>
          <p:cNvGraphicFramePr/>
          <p:nvPr>
            <p:extLst>
              <p:ext uri="{D42A27DB-BD31-4B8C-83A1-F6EECF244321}">
                <p14:modId xmlns:p14="http://schemas.microsoft.com/office/powerpoint/2010/main" val="2518490232"/>
              </p:ext>
            </p:extLst>
          </p:nvPr>
        </p:nvGraphicFramePr>
        <p:xfrm>
          <a:off x="457201" y="1131590"/>
          <a:ext cx="8219255" cy="3021249"/>
        </p:xfrm>
        <a:graphic>
          <a:graphicData uri="http://schemas.openxmlformats.org/drawingml/2006/table">
            <a:tbl>
              <a:tblPr>
                <a:noFill/>
                <a:tableStyleId>{FBE2520B-16FD-4BEF-82B7-03E5C8D74A02}</a:tableStyleId>
              </a:tblPr>
              <a:tblGrid>
                <a:gridCol w="1881254"/>
                <a:gridCol w="1941629"/>
                <a:gridCol w="4396372"/>
              </a:tblGrid>
              <a:tr h="3728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Overall Pricing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Price ($)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Comments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71713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ONE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25K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Manager</a:t>
                      </a:r>
                      <a:r>
                        <a:rPr lang="en-GB" sz="1400" baseline="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x 4 days</a:t>
                      </a:r>
                    </a:p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baseline="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Senior Data Scientist x 10 days</a:t>
                      </a:r>
                    </a:p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baseline="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Senior Data Engineer x 10 days</a:t>
                      </a: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22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TWO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25K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above</a:t>
                      </a:r>
                      <a:endParaRPr lang="en" sz="1400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9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Phase 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THREE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25K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400" dirty="0" smtClean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above</a:t>
                      </a:r>
                      <a:endParaRPr lang="en-GB" sz="1400" baseline="0" dirty="0" smtClean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400" b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Other</a:t>
                      </a:r>
                      <a:endParaRPr lang="en" sz="14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b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1K</a:t>
                      </a:r>
                      <a:endParaRPr lang="en" sz="1400" b="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rtl="0">
                        <a:lnSpc>
                          <a:spcPct val="9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4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Flight</a:t>
                      </a:r>
                      <a:r>
                        <a:rPr lang="en-GB" sz="1400" baseline="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Aware data</a:t>
                      </a:r>
                      <a:endParaRPr lang="en" sz="14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98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Overall Cost </a:t>
                      </a:r>
                    </a:p>
                  </a:txBody>
                  <a:tcPr marL="28575" marR="2857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$</a:t>
                      </a: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76K</a:t>
                      </a:r>
                      <a:r>
                        <a:rPr lang="en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excl</a:t>
                      </a:r>
                      <a:r>
                        <a:rPr lang="en-GB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r>
                        <a:rPr lang="en" sz="1400" b="1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lang="en" sz="14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tax</a:t>
                      </a: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rtl="0">
                        <a:lnSpc>
                          <a:spcPct val="9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Fees do not include travel expenses, estimated at 12% of services fees</a:t>
                      </a: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7309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457199" y="1159950"/>
            <a:ext cx="8229600" cy="362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lvl="0" indent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---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SECONDARY USE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CASE ---</a:t>
            </a:r>
          </a:p>
          <a:p>
            <a:pPr marL="25400" lvl="0" indent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i="1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Produce real-time flight delay information</a:t>
            </a:r>
          </a:p>
          <a:p>
            <a:pPr marL="2540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GB" dirty="0" smtClean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  <a:p>
            <a:pPr marL="3111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Exploit existing data and work</a:t>
            </a:r>
          </a:p>
          <a:p>
            <a:pPr marL="3111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Other data freely available: weather; DOT</a:t>
            </a:r>
          </a:p>
          <a:p>
            <a:pPr marL="3111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Speedy proof of concept</a:t>
            </a:r>
          </a:p>
          <a:p>
            <a:pPr marL="311150" indent="-2857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ea typeface="Arial"/>
                <a:sym typeface="Arial"/>
              </a:rPr>
              <a:t>Minimal initial outlay</a:t>
            </a:r>
            <a:endParaRPr lang="en-GB" dirty="0">
              <a:solidFill>
                <a:srgbClr val="000000"/>
              </a:solidFill>
              <a:highlight>
                <a:srgbClr val="FFFF00"/>
              </a:highlight>
              <a:ea typeface="Arial"/>
              <a:sym typeface="Arial"/>
            </a:endParaRPr>
          </a:p>
        </p:txBody>
      </p:sp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700" cy="6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GB" dirty="0" smtClean="0"/>
              <a:t>Further Opportunity</a:t>
            </a:r>
            <a:endParaRPr lang="en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79912" y="2568376"/>
            <a:ext cx="6707956" cy="2035042"/>
            <a:chOff x="3779912" y="2568376"/>
            <a:chExt cx="6707956" cy="2035042"/>
          </a:xfrm>
        </p:grpSpPr>
        <p:pic>
          <p:nvPicPr>
            <p:cNvPr id="4" name="Picture 3" descr="images-2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3651870"/>
              <a:ext cx="3179564" cy="951548"/>
            </a:xfrm>
            <a:prstGeom prst="rect">
              <a:avLst/>
            </a:prstGeom>
          </p:spPr>
        </p:pic>
        <p:pic>
          <p:nvPicPr>
            <p:cNvPr id="6" name="Picture 5" descr="images-2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2568376"/>
              <a:ext cx="3179564" cy="951548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 flipV="1">
              <a:off x="5148064" y="3219822"/>
              <a:ext cx="3744416" cy="864096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444208" y="2859782"/>
              <a:ext cx="60767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?</a:t>
              </a:r>
              <a:endPara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1092</Words>
  <Application>Microsoft Macintosh PowerPoint</Application>
  <PresentationFormat>On-screen Show (16:9)</PresentationFormat>
  <Paragraphs>178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simple-light-2</vt:lpstr>
      <vt:lpstr>1_TDC_PPT_16-9_1014-lite</vt:lpstr>
      <vt:lpstr>3_TDC_PPT_16-9_1014-lite</vt:lpstr>
      <vt:lpstr>6_TDC_PPT_16-9_1014-lite</vt:lpstr>
      <vt:lpstr>PowerPoint Presentation</vt:lpstr>
      <vt:lpstr>Overview</vt:lpstr>
      <vt:lpstr>Summary of Requirements</vt:lpstr>
      <vt:lpstr>Engagement Outcomes</vt:lpstr>
      <vt:lpstr>Proposed Solution</vt:lpstr>
      <vt:lpstr>Approach &amp; Deliverables</vt:lpstr>
      <vt:lpstr>Project Team</vt:lpstr>
      <vt:lpstr>Pricing</vt:lpstr>
      <vt:lpstr>Further Opportunity</vt:lpstr>
      <vt:lpstr>Executive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Stuart Bailey</cp:lastModifiedBy>
  <cp:revision>84</cp:revision>
  <dcterms:modified xsi:type="dcterms:W3CDTF">2017-03-17T08:42:40Z</dcterms:modified>
</cp:coreProperties>
</file>