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e Merritt-Holmes" initials="" lastIdx="4" clrIdx="0"/>
  <p:cmAuthor id="1" name="Dave Tri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C56224-54C2-431D-838B-1F4466D9A13F}">
  <a:tblStyle styleId="{C5C56224-54C2-431D-838B-1F4466D9A13F}"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BEDE7"/>
          </a:solidFill>
        </a:fill>
      </a:tcStyle>
    </a:wholeTbl>
    <a:band1H>
      <a:tcStyle>
        <a:tcBdr/>
        <a:fill>
          <a:solidFill>
            <a:srgbClr val="F8D9CB"/>
          </a:solidFill>
        </a:fill>
      </a:tcStyle>
    </a:band1H>
    <a:band1V>
      <a:tcStyle>
        <a:tcBdr/>
        <a:fill>
          <a:solidFill>
            <a:srgbClr val="F8D9CB"/>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E52A46C-C9A9-405E-806D-1A658E82F857}" styleName="Table_1"/>
  <a:tblStyle styleId="{8E929C82-5E01-4128-A4B7-DD7C5C50B537}" styleName="Table_2">
    <a:wholeTbl>
      <a:tcTxStyle b="off" i="off">
        <a:font>
          <a:latin typeface="Calibri"/>
          <a:ea typeface="Calibri"/>
          <a:cs typeface="Calibri"/>
        </a:font>
        <a:srgbClr val="000000"/>
      </a:tcTxStyle>
      <a:tcStyle>
        <a:tcBdr>
          <a:left>
            <a:ln w="12700" cap="flat" cmpd="sng">
              <a:solidFill>
                <a:srgbClr val="F79646"/>
              </a:solidFill>
              <a:prstDash val="solid"/>
              <a:round/>
              <a:headEnd type="none" w="med" len="med"/>
              <a:tailEnd type="none" w="med" len="med"/>
            </a:ln>
          </a:left>
          <a:right>
            <a:ln w="12700" cap="flat" cmpd="sng">
              <a:solidFill>
                <a:srgbClr val="F79646"/>
              </a:solidFill>
              <a:prstDash val="solid"/>
              <a:round/>
              <a:headEnd type="none" w="med" len="med"/>
              <a:tailEnd type="none" w="med" len="med"/>
            </a:ln>
          </a:right>
          <a:top>
            <a:ln w="12700" cap="flat" cmpd="sng">
              <a:solidFill>
                <a:srgbClr val="F79646"/>
              </a:solidFill>
              <a:prstDash val="solid"/>
              <a:round/>
              <a:headEnd type="none" w="med" len="med"/>
              <a:tailEnd type="none" w="med" len="med"/>
            </a:ln>
          </a:top>
          <a:bottom>
            <a:ln w="12700" cap="flat" cmpd="sng">
              <a:solidFill>
                <a:srgbClr val="F79646"/>
              </a:solidFill>
              <a:prstDash val="solid"/>
              <a:round/>
              <a:headEnd type="none" w="med" len="med"/>
              <a:tailEnd type="none" w="med" len="med"/>
            </a:ln>
          </a:bottom>
          <a:insideH>
            <a:ln w="12700" cap="flat" cmpd="sng">
              <a:solidFill>
                <a:srgbClr val="F79646"/>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1H>
      <a:tcStyle>
        <a:tcBdr/>
        <a:fill>
          <a:solidFill>
            <a:srgbClr val="FDEEE8"/>
          </a:solidFill>
        </a:fill>
      </a:tcStyle>
    </a:band1H>
    <a:band1V>
      <a:tcStyle>
        <a:tcBdr/>
        <a:fill>
          <a:solidFill>
            <a:srgbClr val="FDEEE8"/>
          </a:solidFill>
        </a:fill>
      </a:tcStyle>
    </a:band1V>
    <a:lastCol>
      <a:tcTxStyle b="on" i="off"/>
      <a:tcStyle>
        <a:tcBdr/>
      </a:tcStyle>
    </a:lastCol>
    <a:firstCol>
      <a:tcTxStyle b="on" i="off"/>
      <a:tcStyle>
        <a:tcBdr/>
      </a:tcStyle>
    </a:firstCol>
    <a:lastRow>
      <a:tcTxStyle b="on" i="off"/>
      <a:tcStyle>
        <a:tcBdr>
          <a:top>
            <a:ln w="50800" cap="flat" cmpd="sng">
              <a:solidFill>
                <a:srgbClr val="F79646"/>
              </a:solidFill>
              <a:prstDash val="solid"/>
              <a:round/>
              <a:headEnd type="none" w="med" len="med"/>
              <a:tailEnd type="none" w="med" len="med"/>
            </a:ln>
          </a:top>
        </a:tcBdr>
        <a:fill>
          <a:solidFill>
            <a:srgbClr val="FFFFFF"/>
          </a:solidFill>
        </a:fill>
      </a:tcStyle>
    </a:lastRow>
    <a:firstRow>
      <a:tcTxStyle b="on" i="off">
        <a:font>
          <a:latin typeface="Calibri"/>
          <a:ea typeface="Calibri"/>
          <a:cs typeface="Calibri"/>
        </a:font>
        <a:srgbClr val="FFFFFF"/>
      </a:tcTxStyle>
      <a:tcStyle>
        <a:tcBdr/>
        <a:fill>
          <a:solidFill>
            <a:srgbClr val="F796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p:restoredTop sz="94595"/>
  </p:normalViewPr>
  <p:slideViewPr>
    <p:cSldViewPr snapToGrid="0" snapToObjects="1">
      <p:cViewPr varScale="1">
        <p:scale>
          <a:sx n="124" d="100"/>
          <a:sy n="124" d="100"/>
        </p:scale>
        <p:origin x="168" y="488"/>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49" d="100"/>
          <a:sy n="149" d="100"/>
        </p:scale>
        <p:origin x="-61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29T00:58:57.175" idx="1">
    <p:pos x="6000" y="0"/>
    <p:text>This needs discusson</p:text>
  </p:cm>
  <p:cm authorId="0" dt="2016-11-29T00:58:57.175" idx="2">
    <p:pos x="6000" y="100"/>
    <p:text>this is just a dump of data. NOT the go to market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12-06T06:14:28.833" idx="3">
    <p:pos x="6000" y="100"/>
    <p:text>+claudia.weeder@thinkbiganalytics.com Any thought son the deliver lead role. How much of the writing up is carried out by the delivery lead over here?
_Reassigned to Claudia Weeder_</p:text>
  </p:cm>
  <p:cm authorId="1" dt="2016-12-06T06:19:23.795" idx="1">
    <p:pos x="6000" y="0"/>
    <p:text>+mike.merritt-holmes@thinkbiganalytics.com - 
A few comments:
0) Overall: need to map this slide back to the roles listed in Slide 14. The roles do not align.
1) Delivery Lead: the Delivery Lead or CSD typically help to co-run the use case brainstorming workshops, as they generally have more of a business savviness than the Architects. Alternatively, the Business Consultant could help drive the use case workshops. Also, the Delivery Lead and/or CSD will typically write a good portion of the deliverables (use case matrix, Capability Definition, Exec Presentation). This definition sounds too much like a "clipboard and checkmark PM" which is disposable.
2) Principal Architect: remove "senior" from "enterprise architect at a senior or principal level." We always use a principal.
3) Data Scientist: i like the definition, but perhaps add some more color: "providing thought leadership, such as advanced statistics and machine learning techniques over open source big data capabilities."
4) Principal Ops Architect ( Data Engineer): these are two very different types of people, so perhaps we say "Ops Architect and/or Data Engineer". In reality, we'll likely need an Ops Architect to review their current infra, cluster, ITIL, and DevOps procedures; and perhaps a Data Engineer to assist the Architect with some of the assessment tasks. However, I find that a good CSD can do that support.
5) Partner: what is this? A CSD?
_Assigned to you_</p:text>
  </p:cm>
  <p:cm authorId="0" dt="2016-12-06T06:19:23.795" idx="4">
    <p:pos x="6000" y="200"/>
    <p:text>+david.trier@thinkbiganalytics.com would you mind having a re-read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173038" marR="0" lvl="0" indent="-96838" algn="l" rtl="0">
              <a:lnSpc>
                <a:spcPct val="95000"/>
              </a:lnSpc>
              <a:spcBef>
                <a:spcPts val="4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1pPr>
            <a:lvl2pPr marL="284163" marR="0" lvl="1" indent="-42863"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2pPr>
            <a:lvl3pPr marL="401638" marR="0" lvl="2" indent="-46038"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3pPr>
            <a:lvl4pPr marL="512763" marR="0" lvl="3" indent="-42862"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630238" marR="0" lvl="4" indent="-46037"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2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2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2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Shape 7"/>
          <p:cNvSpPr txBox="1"/>
          <p:nvPr/>
        </p:nvSpPr>
        <p:spPr>
          <a:xfrm>
            <a:off x="286467" y="8743300"/>
            <a:ext cx="109004" cy="107721"/>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b="0" i="0" u="none" strike="noStrike" cap="none">
                <a:solidFill>
                  <a:schemeClr val="lt2"/>
                </a:solidFill>
                <a:latin typeface="Century Gothic"/>
                <a:ea typeface="Century Gothic"/>
                <a:cs typeface="Century Gothic"/>
                <a:sym typeface="Century Gothic"/>
              </a:rPr>
              <a:t>‹Nr.›</a:t>
            </a:fld>
            <a:endParaRPr lang="en-US" sz="700" b="0" i="0" u="none" strike="noStrike" cap="none">
              <a:solidFill>
                <a:schemeClr val="lt2"/>
              </a:solidFill>
              <a:latin typeface="Century Gothic"/>
              <a:ea typeface="Century Gothic"/>
              <a:cs typeface="Century Gothic"/>
              <a:sym typeface="Century Gothic"/>
            </a:endParaRPr>
          </a:p>
        </p:txBody>
      </p:sp>
      <p:sp>
        <p:nvSpPr>
          <p:cNvPr id="8" name="Shape 8"/>
          <p:cNvSpPr txBox="1">
            <a:spLocks noGrp="1"/>
          </p:cNvSpPr>
          <p:nvPr>
            <p:ph type="ftr" idx="11"/>
          </p:nvPr>
        </p:nvSpPr>
        <p:spPr>
          <a:xfrm>
            <a:off x="457200" y="8743300"/>
            <a:ext cx="2971799"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9" name="Shape 9" descr="14TDPRD223_Think_Big_Logo_F2.png"/>
          <p:cNvPicPr preferRelativeResize="0"/>
          <p:nvPr/>
        </p:nvPicPr>
        <p:blipFill rotWithShape="1">
          <a:blip r:embed="rId2">
            <a:alphaModFix/>
          </a:blip>
          <a:srcRect/>
          <a:stretch/>
        </p:blipFill>
        <p:spPr>
          <a:xfrm>
            <a:off x="6029517" y="8347513"/>
            <a:ext cx="594240" cy="584687"/>
          </a:xfrm>
          <a:prstGeom prst="rect">
            <a:avLst/>
          </a:prstGeom>
          <a:noFill/>
          <a:ln>
            <a:noFill/>
          </a:ln>
        </p:spPr>
      </p:pic>
    </p:spTree>
    <p:extLst>
      <p:ext uri="{BB962C8B-B14F-4D97-AF65-F5344CB8AC3E}">
        <p14:creationId xmlns:p14="http://schemas.microsoft.com/office/powerpoint/2010/main" val="10271236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43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15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8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17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35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4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60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15" name="Shape 315"/>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16</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7988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READINESS NEEDS TO BE SPEED TO VALUE</a:t>
            </a:r>
          </a:p>
          <a:p>
            <a:pPr marL="173037" marR="0" lvl="0" indent="-173037" algn="l" rtl="0">
              <a:lnSpc>
                <a:spcPct val="9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REDO SOME IMAGES SO THAT THEY ARE WHOLE IMAGES, NOT JUST SCREENGRABS</a:t>
            </a:r>
          </a:p>
          <a:p>
            <a:pPr marL="173037" marR="0" lvl="0" indent="-173037" algn="l" rtl="0">
              <a:lnSpc>
                <a:spcPct val="95000"/>
              </a:lnSpc>
              <a:spcBef>
                <a:spcPts val="400"/>
              </a:spcBef>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TEST THE PRESENTATION ON A BIG SCREEN FOR FINAL TEST</a:t>
            </a:r>
          </a:p>
        </p:txBody>
      </p:sp>
      <p:sp>
        <p:nvSpPr>
          <p:cNvPr id="322" name="Shape 32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17</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60954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8" name="Shape 338"/>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0304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71" name="Shape 371"/>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19</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5986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38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87" name="Shape 387"/>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20</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9225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04" name="Shape 404"/>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21</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36321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22" name="Shape 42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22</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1173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34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295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529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173038" marR="0" lvl="0" indent="-173038"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64" name="Shape 464"/>
          <p:cNvSpPr txBox="1">
            <a:spLocks noGrp="1"/>
          </p:cNvSpPr>
          <p:nvPr>
            <p:ph type="ftr" idx="11"/>
          </p:nvPr>
        </p:nvSpPr>
        <p:spPr>
          <a:xfrm>
            <a:off x="457200" y="8743300"/>
            <a:ext cx="2971799"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chemeClr val="lt2"/>
                </a:solidFill>
                <a:latin typeface="Century Gothic"/>
                <a:ea typeface="Century Gothic"/>
                <a:cs typeface="Century Gothic"/>
                <a:sym typeface="Century Gothic"/>
              </a:rPr>
              <a:t>© </a:t>
            </a:r>
            <a:r>
              <a:rPr lang="is-IS" sz="700" b="0" i="0" u="none" strike="noStrike" cap="none" dirty="0" smtClean="0">
                <a:solidFill>
                  <a:schemeClr val="lt2"/>
                </a:solidFill>
                <a:latin typeface="Century Gothic"/>
                <a:ea typeface="Century Gothic"/>
                <a:cs typeface="Century Gothic"/>
                <a:sym typeface="Century Gothic"/>
              </a:rPr>
              <a:t>2017</a:t>
            </a:r>
            <a:r>
              <a:rPr lang="en-US" sz="700" b="0" i="0" u="none" strike="noStrike" cap="none" dirty="0" smtClean="0">
                <a:solidFill>
                  <a:schemeClr val="lt2"/>
                </a:solidFill>
                <a:latin typeface="Century Gothic"/>
                <a:ea typeface="Century Gothic"/>
                <a:cs typeface="Century Gothic"/>
                <a:sym typeface="Century Gothic"/>
              </a:rPr>
              <a:t> </a:t>
            </a:r>
            <a:r>
              <a:rPr lang="en-US" sz="700" b="0" i="0" u="none" strike="noStrike" cap="none" dirty="0">
                <a:solidFill>
                  <a:schemeClr val="lt2"/>
                </a:solidFill>
                <a:latin typeface="Century Gothic"/>
                <a:ea typeface="Century Gothic"/>
                <a:cs typeface="Century Gothic"/>
                <a:sym typeface="Century Gothic"/>
              </a:rPr>
              <a:t>Think Big, a Teradata Company</a:t>
            </a:r>
          </a:p>
        </p:txBody>
      </p:sp>
    </p:spTree>
    <p:extLst>
      <p:ext uri="{BB962C8B-B14F-4D97-AF65-F5344CB8AC3E}">
        <p14:creationId xmlns:p14="http://schemas.microsoft.com/office/powerpoint/2010/main" val="132483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188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72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0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8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6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66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232" name="Shape 23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9</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6116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18"/>
        <p:cNvGrpSpPr/>
        <p:nvPr/>
      </p:nvGrpSpPr>
      <p:grpSpPr>
        <a:xfrm>
          <a:off x="0" y="0"/>
          <a:ext cx="0" cy="0"/>
          <a:chOff x="0" y="0"/>
          <a:chExt cx="0" cy="0"/>
        </a:xfrm>
      </p:grpSpPr>
      <p:pic>
        <p:nvPicPr>
          <p:cNvPr id="19" name="Shape 19"/>
          <p:cNvPicPr preferRelativeResize="0"/>
          <p:nvPr/>
        </p:nvPicPr>
        <p:blipFill>
          <a:blip r:embed="rId2">
            <a:alphaModFix/>
          </a:blip>
          <a:stretch>
            <a:fillRect/>
          </a:stretch>
        </p:blipFill>
        <p:spPr>
          <a:xfrm>
            <a:off x="-1" y="0"/>
            <a:ext cx="9143998" cy="5143500"/>
          </a:xfrm>
          <a:prstGeom prst="rect">
            <a:avLst/>
          </a:prstGeom>
          <a:noFill/>
          <a:ln>
            <a:noFill/>
          </a:ln>
        </p:spPr>
      </p:pic>
      <p:sp>
        <p:nvSpPr>
          <p:cNvPr id="20" name="Shape 20"/>
          <p:cNvSpPr txBox="1">
            <a:spLocks noGrp="1"/>
          </p:cNvSpPr>
          <p:nvPr>
            <p:ph type="body" idx="1"/>
          </p:nvPr>
        </p:nvSpPr>
        <p:spPr>
          <a:xfrm>
            <a:off x="0" y="1890896"/>
            <a:ext cx="9144000" cy="1519647"/>
          </a:xfrm>
          <a:prstGeom prst="rect">
            <a:avLst/>
          </a:prstGeom>
          <a:solidFill>
            <a:schemeClr val="accent1">
              <a:alpha val="89803"/>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1" name="Shape 21"/>
          <p:cNvSpPr txBox="1"/>
          <p:nvPr/>
        </p:nvSpPr>
        <p:spPr>
          <a:xfrm>
            <a:off x="5851800" y="220675"/>
            <a:ext cx="3154500" cy="323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a:solidFill>
                  <a:srgbClr val="FFFFFF"/>
                </a:solidFill>
                <a:latin typeface="Century Gothic"/>
                <a:ea typeface="Century Gothic"/>
                <a:cs typeface="Century Gothic"/>
                <a:sym typeface="Century Gothic"/>
              </a:rPr>
              <a:t>MAKING BIG DATA COME</a:t>
            </a:r>
            <a:r>
              <a:rPr lang="en-US" sz="1500">
                <a:solidFill>
                  <a:srgbClr val="FFFFFF"/>
                </a:solidFill>
                <a:latin typeface="Century Gothic"/>
                <a:ea typeface="Century Gothic"/>
                <a:cs typeface="Century Gothic"/>
                <a:sym typeface="Century Gothic"/>
              </a:rPr>
              <a:t> </a:t>
            </a:r>
            <a:r>
              <a:rPr lang="en-US" sz="1500" b="0" i="0" u="none" strike="noStrike" cap="none">
                <a:solidFill>
                  <a:srgbClr val="FFFFFF"/>
                </a:solidFill>
                <a:latin typeface="Century Gothic"/>
                <a:ea typeface="Century Gothic"/>
                <a:cs typeface="Century Gothic"/>
                <a:sym typeface="Century Gothic"/>
              </a:rPr>
              <a:t>ALIVE</a:t>
            </a:r>
          </a:p>
        </p:txBody>
      </p:sp>
      <p:pic>
        <p:nvPicPr>
          <p:cNvPr id="22" name="Shape 22" descr="Think-Big-Logo-PPT.png"/>
          <p:cNvPicPr preferRelativeResize="0"/>
          <p:nvPr/>
        </p:nvPicPr>
        <p:blipFill rotWithShape="1">
          <a:blip r:embed="rId3">
            <a:alphaModFix/>
          </a:blip>
          <a:srcRect l="11616" t="14423"/>
          <a:stretch/>
        </p:blipFill>
        <p:spPr>
          <a:xfrm>
            <a:off x="0" y="0"/>
            <a:ext cx="1812552" cy="173043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Shape 7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 Slide">
    <p:spTree>
      <p:nvGrpSpPr>
        <p:cNvPr id="1" name="Shape 74"/>
        <p:cNvGrpSpPr/>
        <p:nvPr/>
      </p:nvGrpSpPr>
      <p:grpSpPr>
        <a:xfrm>
          <a:off x="0" y="0"/>
          <a:ext cx="0" cy="0"/>
          <a:chOff x="0" y="0"/>
          <a:chExt cx="0" cy="0"/>
        </a:xfrm>
      </p:grpSpPr>
      <p:sp>
        <p:nvSpPr>
          <p:cNvPr id="75" name="Shape 75"/>
          <p:cNvSpPr txBox="1"/>
          <p:nvPr/>
        </p:nvSpPr>
        <p:spPr>
          <a:xfrm>
            <a:off x="171052" y="4837176"/>
            <a:ext cx="115416" cy="107721"/>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b="0" i="0" u="none" strike="noStrike" cap="none">
                <a:solidFill>
                  <a:srgbClr val="A2A2A2"/>
                </a:solidFill>
                <a:latin typeface="Century Gothic"/>
                <a:ea typeface="Century Gothic"/>
                <a:cs typeface="Century Gothic"/>
                <a:sym typeface="Century Gothic"/>
              </a:rPr>
              <a:t>‹Nr.›</a:t>
            </a:fld>
            <a:endParaRPr lang="en-US" sz="700" b="0" i="0" u="none" strike="noStrike" cap="none">
              <a:solidFill>
                <a:srgbClr val="A2A2A2"/>
              </a:solidFill>
              <a:latin typeface="Century Gothic"/>
              <a:ea typeface="Century Gothic"/>
              <a:cs typeface="Century Gothic"/>
              <a:sym typeface="Century Gothic"/>
            </a:endParaRPr>
          </a:p>
        </p:txBody>
      </p:sp>
      <p:sp>
        <p:nvSpPr>
          <p:cNvPr id="76" name="Shape 76"/>
          <p:cNvSpPr txBox="1"/>
          <p:nvPr/>
        </p:nvSpPr>
        <p:spPr>
          <a:xfrm>
            <a:off x="153254" y="4837176"/>
            <a:ext cx="133220" cy="130804"/>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77" name="Shape 77"/>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79" name="Shape 79" descr="Think-Big-Logo-Big.png"/>
          <p:cNvPicPr preferRelativeResize="0"/>
          <p:nvPr/>
        </p:nvPicPr>
        <p:blipFill rotWithShape="1">
          <a:blip r:embed="rId2">
            <a:alphaModFix/>
          </a:blip>
          <a:srcRect/>
          <a:stretch/>
        </p:blipFill>
        <p:spPr>
          <a:xfrm>
            <a:off x="3505200" y="1519886"/>
            <a:ext cx="2133599" cy="210372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0" y="2342216"/>
            <a:ext cx="9144000" cy="459099"/>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2" name="Shape 82"/>
          <p:cNvSpPr txBox="1"/>
          <p:nvPr/>
        </p:nvSpPr>
        <p:spPr>
          <a:xfrm>
            <a:off x="153254" y="4837176"/>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chemeClr val="lt2"/>
                </a:solidFill>
                <a:latin typeface="Century Gothic"/>
                <a:ea typeface="Century Gothic"/>
                <a:cs typeface="Century Gothic"/>
                <a:sym typeface="Century Gothic"/>
              </a:rPr>
              <a:t>‹Nr.›</a:t>
            </a:fld>
            <a:endParaRPr lang="en-US" sz="850" b="0" i="0" u="none" strike="noStrike" cap="none">
              <a:solidFill>
                <a:schemeClr val="lt2"/>
              </a:solidFill>
              <a:latin typeface="Century Gothic"/>
              <a:ea typeface="Century Gothic"/>
              <a:cs typeface="Century Gothic"/>
              <a:sym typeface="Century Gothic"/>
            </a:endParaRPr>
          </a:p>
        </p:txBody>
      </p:sp>
      <p:sp>
        <p:nvSpPr>
          <p:cNvPr id="83" name="Shape 83"/>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0" y="1903976"/>
            <a:ext cx="9144000" cy="1493399"/>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p:nvPr/>
        </p:nvSpPr>
        <p:spPr>
          <a:xfrm>
            <a:off x="5905907" y="220687"/>
            <a:ext cx="3100500" cy="3230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500" b="0" i="0" u="none" strike="noStrike" cap="none">
                <a:solidFill>
                  <a:srgbClr val="898989"/>
                </a:solidFill>
                <a:latin typeface="Century Gothic"/>
                <a:ea typeface="Century Gothic"/>
                <a:cs typeface="Century Gothic"/>
                <a:sym typeface="Century Gothic"/>
              </a:rPr>
              <a:t>MAKING BIG DATA COME ALIVE</a:t>
            </a:r>
          </a:p>
        </p:txBody>
      </p:sp>
      <p:pic>
        <p:nvPicPr>
          <p:cNvPr id="93" name="Shape 93" descr="Think-Big-Logo-PPT.png"/>
          <p:cNvPicPr preferRelativeResize="0"/>
          <p:nvPr/>
        </p:nvPicPr>
        <p:blipFill rotWithShape="1">
          <a:blip r:embed="rId2">
            <a:alphaModFix/>
          </a:blip>
          <a:srcRect/>
          <a:stretch/>
        </p:blipFill>
        <p:spPr>
          <a:xfrm>
            <a:off x="-1" y="1"/>
            <a:ext cx="1812600" cy="1730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6" name="Shape 96"/>
          <p:cNvSpPr txBox="1">
            <a:spLocks noGrp="1"/>
          </p:cNvSpPr>
          <p:nvPr>
            <p:ph type="body" idx="1"/>
          </p:nvPr>
        </p:nvSpPr>
        <p:spPr>
          <a:xfrm>
            <a:off x="457200" y="1216153"/>
            <a:ext cx="82296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99" name="Shape 99"/>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chemeClr val="lt2"/>
                </a:solidFill>
                <a:latin typeface="Century Gothic"/>
                <a:ea typeface="Century Gothic"/>
                <a:cs typeface="Century Gothic"/>
                <a:sym typeface="Century Gothic"/>
              </a:rPr>
              <a:t>‹Nr.›</a:t>
            </a:fld>
            <a:endParaRPr lang="en-US" sz="850" b="0" i="0" u="none" strike="noStrike" cap="none">
              <a:solidFill>
                <a:schemeClr val="lt2"/>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100"/>
        <p:cNvGrpSpPr/>
        <p:nvPr/>
      </p:nvGrpSpPr>
      <p:grpSpPr>
        <a:xfrm>
          <a:off x="0" y="0"/>
          <a:ext cx="0" cy="0"/>
          <a:chOff x="0" y="0"/>
          <a:chExt cx="0" cy="0"/>
        </a:xfrm>
      </p:grpSpPr>
      <p:sp>
        <p:nvSpPr>
          <p:cNvPr id="101" name="Shape 101"/>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2" name="Shape 102"/>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3" name="Shape 103"/>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4" name="Shape 104"/>
          <p:cNvSpPr txBox="1">
            <a:spLocks noGrp="1"/>
          </p:cNvSpPr>
          <p:nvPr>
            <p:ph type="dt" idx="10"/>
          </p:nvPr>
        </p:nvSpPr>
        <p:spPr>
          <a:xfrm>
            <a:off x="3505200" y="4864346"/>
            <a:ext cx="21336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txBox="1">
            <a:spLocks noGrp="1"/>
          </p:cNvSpPr>
          <p:nvPr>
            <p:ph type="ftr" idx="11"/>
          </p:nvPr>
        </p:nvSpPr>
        <p:spPr>
          <a:xfrm>
            <a:off x="457200" y="4857864"/>
            <a:ext cx="17622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48006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2"/>
          </p:nvPr>
        </p:nvSpPr>
        <p:spPr>
          <a:xfrm>
            <a:off x="4572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742950" marR="0" lvl="2" indent="-146050"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9" name="Shape 109"/>
          <p:cNvSpPr txBox="1">
            <a:spLocks noGrp="1"/>
          </p:cNvSpPr>
          <p:nvPr>
            <p:ph type="title"/>
          </p:nvPr>
        </p:nvSpPr>
        <p:spPr>
          <a:xfrm>
            <a:off x="457200" y="128588"/>
            <a:ext cx="8229600" cy="5262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0" name="Shape 110"/>
          <p:cNvSpPr txBox="1">
            <a:spLocks noGrp="1"/>
          </p:cNvSpPr>
          <p:nvPr>
            <p:ph type="ftr" idx="11"/>
          </p:nvPr>
        </p:nvSpPr>
        <p:spPr>
          <a:xfrm>
            <a:off x="457200" y="5003787"/>
            <a:ext cx="1762200" cy="924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13"/>
        <p:cNvGrpSpPr/>
        <p:nvPr/>
      </p:nvGrpSpPr>
      <p:grpSpPr>
        <a:xfrm>
          <a:off x="0" y="0"/>
          <a:ext cx="0" cy="0"/>
          <a:chOff x="0" y="0"/>
          <a:chExt cx="0" cy="0"/>
        </a:xfrm>
      </p:grpSpPr>
      <p:sp>
        <p:nvSpPr>
          <p:cNvPr id="114" name="Shape 114"/>
          <p:cNvSpPr txBox="1">
            <a:spLocks noGrp="1"/>
          </p:cNvSpPr>
          <p:nvPr>
            <p:ph type="ftr" idx="11"/>
          </p:nvPr>
        </p:nvSpPr>
        <p:spPr>
          <a:xfrm>
            <a:off x="457202" y="4857864"/>
            <a:ext cx="9288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5" name="Shape 115"/>
          <p:cNvSpPr txBox="1">
            <a:spLocks noGrp="1"/>
          </p:cNvSpPr>
          <p:nvPr>
            <p:ph type="body" idx="1"/>
          </p:nvPr>
        </p:nvSpPr>
        <p:spPr>
          <a:xfrm>
            <a:off x="3297994" y="4855464"/>
            <a:ext cx="2547900" cy="106200"/>
          </a:xfrm>
          <a:prstGeom prst="rect">
            <a:avLst/>
          </a:prstGeom>
          <a:noFill/>
          <a:ln>
            <a:noFill/>
          </a:ln>
        </p:spPr>
        <p:txBody>
          <a:bodyPr lIns="91425" tIns="91425" rIns="91425" bIns="91425" anchor="t" anchorCtr="0"/>
          <a:lstStyle>
            <a:lvl1pPr marL="0" marR="0" lvl="0" indent="0" algn="ctr" rtl="0">
              <a:lnSpc>
                <a:spcPct val="85000"/>
              </a:lnSpc>
              <a:spcBef>
                <a:spcPts val="0"/>
              </a:spcBef>
              <a:spcAft>
                <a:spcPts val="0"/>
              </a:spcAft>
              <a:buClr>
                <a:srgbClr val="4FB0FF"/>
              </a:buClr>
              <a:buFont typeface="Arial"/>
              <a:buNone/>
              <a:defRPr sz="700" b="1" i="0" u="none" strike="noStrike" cap="none">
                <a:solidFill>
                  <a:srgbClr val="4FB0FF"/>
                </a:solidFill>
                <a:latin typeface="Century Gothic"/>
                <a:ea typeface="Century Gothic"/>
                <a:cs typeface="Century Gothic"/>
                <a:sym typeface="Century Gothic"/>
              </a:defRPr>
            </a:lvl1pPr>
            <a:lvl2pPr marL="457200" marR="0" lvl="1" indent="-228600" algn="l" rtl="0">
              <a:lnSpc>
                <a:spcPct val="85000"/>
              </a:lnSpc>
              <a:spcBef>
                <a:spcPts val="2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2pPr>
            <a:lvl3pPr marL="568325" marR="0" lvl="2" indent="-111125" algn="l" rtl="0">
              <a:lnSpc>
                <a:spcPct val="85000"/>
              </a:lnSpc>
              <a:spcBef>
                <a:spcPts val="2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3pPr>
            <a:lvl4pPr marL="0" marR="0" lvl="3" indent="0" algn="l" rtl="0">
              <a:lnSpc>
                <a:spcPct val="95000"/>
              </a:lnSpc>
              <a:spcBef>
                <a:spcPts val="6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4pPr>
            <a:lvl5pPr marL="0" marR="0" lvl="4" indent="0" algn="l" rtl="0">
              <a:lnSpc>
                <a:spcPct val="95000"/>
              </a:lnSpc>
              <a:spcBef>
                <a:spcPts val="6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16" name="Shape 116"/>
          <p:cNvSpPr txBox="1">
            <a:spLocks noGrp="1"/>
          </p:cNvSpPr>
          <p:nvPr>
            <p:ph type="title"/>
          </p:nvPr>
        </p:nvSpPr>
        <p:spPr>
          <a:xfrm>
            <a:off x="457200" y="173735"/>
            <a:ext cx="8229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457200" y="1546423"/>
            <a:ext cx="3886200" cy="2908589"/>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25" name="Shape 25"/>
          <p:cNvSpPr txBox="1">
            <a:spLocks noGrp="1"/>
          </p:cNvSpPr>
          <p:nvPr>
            <p:ph type="title"/>
          </p:nvPr>
        </p:nvSpPr>
        <p:spPr>
          <a:xfrm>
            <a:off x="457200" y="639708"/>
            <a:ext cx="3886200" cy="70408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p:nvPr/>
        </p:nvSpPr>
        <p:spPr>
          <a:xfrm>
            <a:off x="99059" y="4858087"/>
            <a:ext cx="236220" cy="177165"/>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27" name="Shape 27"/>
          <p:cNvSpPr>
            <a:spLocks noGrp="1"/>
          </p:cNvSpPr>
          <p:nvPr>
            <p:ph type="pic" idx="2"/>
          </p:nvPr>
        </p:nvSpPr>
        <p:spPr>
          <a:xfrm>
            <a:off x="4800600" y="0"/>
            <a:ext cx="4343400" cy="5143499"/>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28" name="Shape 28"/>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 name="Shape 30"/>
          <p:cNvSpPr txBox="1"/>
          <p:nvPr/>
        </p:nvSpPr>
        <p:spPr>
          <a:xfrm>
            <a:off x="153254" y="4835592"/>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End Slide">
    <p:spTree>
      <p:nvGrpSpPr>
        <p:cNvPr id="1" name="Shape 117"/>
        <p:cNvGrpSpPr/>
        <p:nvPr/>
      </p:nvGrpSpPr>
      <p:grpSpPr>
        <a:xfrm>
          <a:off x="0" y="0"/>
          <a:ext cx="0" cy="0"/>
          <a:chOff x="0" y="0"/>
          <a:chExt cx="0" cy="0"/>
        </a:xfrm>
      </p:grpSpPr>
      <p:sp>
        <p:nvSpPr>
          <p:cNvPr id="118" name="Shape 118"/>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a:solidFill>
                  <a:srgbClr val="A2A2A2"/>
                </a:solidFill>
                <a:latin typeface="Century Gothic"/>
                <a:ea typeface="Century Gothic"/>
                <a:cs typeface="Century Gothic"/>
                <a:sym typeface="Century Gothic"/>
              </a:rPr>
              <a:t>‹Nr.›</a:t>
            </a:fld>
            <a:endParaRPr lang="en-US" sz="700">
              <a:solidFill>
                <a:srgbClr val="A2A2A2"/>
              </a:solidFill>
              <a:latin typeface="Century Gothic"/>
              <a:ea typeface="Century Gothic"/>
              <a:cs typeface="Century Gothic"/>
              <a:sym typeface="Century Gothic"/>
            </a:endParaRPr>
          </a:p>
        </p:txBody>
      </p:sp>
      <p:sp>
        <p:nvSpPr>
          <p:cNvPr id="119" name="Shape 119"/>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a:solidFill>
                  <a:srgbClr val="6C6C6C"/>
                </a:solidFill>
                <a:latin typeface="Century Gothic"/>
                <a:ea typeface="Century Gothic"/>
                <a:cs typeface="Century Gothic"/>
                <a:sym typeface="Century Gothic"/>
              </a:rPr>
              <a:t>‹Nr.›</a:t>
            </a:fld>
            <a:endParaRPr lang="en-US" sz="850">
              <a:solidFill>
                <a:srgbClr val="6C6C6C"/>
              </a:solidFill>
              <a:latin typeface="Century Gothic"/>
              <a:ea typeface="Century Gothic"/>
              <a:cs typeface="Century Gothic"/>
              <a:sym typeface="Century Gothic"/>
            </a:endParaRPr>
          </a:p>
        </p:txBody>
      </p:sp>
      <p:pic>
        <p:nvPicPr>
          <p:cNvPr id="120" name="Shape 120" descr="Think-Big-Logo-Big.png"/>
          <p:cNvPicPr preferRelativeResize="0"/>
          <p:nvPr/>
        </p:nvPicPr>
        <p:blipFill rotWithShape="1">
          <a:blip r:embed="rId2">
            <a:alphaModFix/>
          </a:blip>
          <a:srcRect/>
          <a:stretch/>
        </p:blipFill>
        <p:spPr>
          <a:xfrm>
            <a:off x="3505200" y="1519887"/>
            <a:ext cx="2133600" cy="210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3" name="Shape 123"/>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4" name="Shape 124"/>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25" name="Shape 125"/>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6" name="Shape 126"/>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a:solidFill>
                  <a:srgbClr val="6C6C6C"/>
                </a:solidFill>
                <a:latin typeface="Century Gothic"/>
                <a:ea typeface="Century Gothic"/>
                <a:cs typeface="Century Gothic"/>
                <a:sym typeface="Century Gothic"/>
              </a:rPr>
              <a:t>‹Nr.›</a:t>
            </a:fld>
            <a:endParaRPr lang="en-US"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127"/>
        <p:cNvGrpSpPr/>
        <p:nvPr/>
      </p:nvGrpSpPr>
      <p:grpSpPr>
        <a:xfrm>
          <a:off x="0" y="0"/>
          <a:ext cx="0" cy="0"/>
          <a:chOff x="0" y="0"/>
          <a:chExt cx="0" cy="0"/>
        </a:xfrm>
      </p:grpSpPr>
      <p:sp>
        <p:nvSpPr>
          <p:cNvPr id="128" name="Shape 128"/>
          <p:cNvSpPr>
            <a:spLocks noGrp="1"/>
          </p:cNvSpPr>
          <p:nvPr>
            <p:ph type="pic" idx="2"/>
          </p:nvPr>
        </p:nvSpPr>
        <p:spPr>
          <a:xfrm>
            <a:off x="48006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9" name="Shape 129"/>
          <p:cNvSpPr txBox="1">
            <a:spLocks noGrp="1"/>
          </p:cNvSpPr>
          <p:nvPr>
            <p:ph type="body" idx="1"/>
          </p:nvPr>
        </p:nvSpPr>
        <p:spPr>
          <a:xfrm>
            <a:off x="4572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0" name="Shape 130"/>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4800600" y="1216188"/>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3" name="Shape 133"/>
          <p:cNvSpPr txBox="1">
            <a:spLocks noGrp="1"/>
          </p:cNvSpPr>
          <p:nvPr>
            <p:ph type="body" idx="2"/>
          </p:nvPr>
        </p:nvSpPr>
        <p:spPr>
          <a:xfrm>
            <a:off x="4572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4" name="Shape 134"/>
          <p:cNvSpPr txBox="1">
            <a:spLocks noGrp="1"/>
          </p:cNvSpPr>
          <p:nvPr>
            <p:ph type="title"/>
          </p:nvPr>
        </p:nvSpPr>
        <p:spPr>
          <a:xfrm>
            <a:off x="457200" y="173735"/>
            <a:ext cx="7229700" cy="6998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rgbClr val="0087F8"/>
              </a:buClr>
              <a:buFont typeface="Century Gothic"/>
              <a:buNone/>
              <a:defRPr sz="2200" b="0" i="0" u="none" strike="noStrike" cap="none">
                <a:solidFill>
                  <a:srgbClr val="0087F8"/>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173735"/>
            <a:ext cx="7129551" cy="698571"/>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1216151"/>
            <a:ext cx="82296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4" name="Shape 34"/>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Shape 35"/>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4800600" y="1216187"/>
            <a:ext cx="3886200" cy="3106843"/>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4572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 name="Shape 39"/>
          <p:cNvSpPr txBox="1">
            <a:spLocks noGrp="1"/>
          </p:cNvSpPr>
          <p:nvPr>
            <p:ph type="title"/>
          </p:nvPr>
        </p:nvSpPr>
        <p:spPr>
          <a:xfrm>
            <a:off x="457200" y="173734"/>
            <a:ext cx="7229817" cy="70003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42"/>
        <p:cNvGrpSpPr/>
        <p:nvPr/>
      </p:nvGrpSpPr>
      <p:grpSpPr>
        <a:xfrm>
          <a:off x="0" y="0"/>
          <a:ext cx="0" cy="0"/>
          <a:chOff x="0" y="0"/>
          <a:chExt cx="0" cy="0"/>
        </a:xfrm>
      </p:grpSpPr>
      <p:sp>
        <p:nvSpPr>
          <p:cNvPr id="43" name="Shape 43"/>
          <p:cNvSpPr>
            <a:spLocks noGrp="1"/>
          </p:cNvSpPr>
          <p:nvPr>
            <p:ph type="pic" idx="2"/>
          </p:nvPr>
        </p:nvSpPr>
        <p:spPr>
          <a:xfrm>
            <a:off x="48006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1"/>
          </p:nvPr>
        </p:nvSpPr>
        <p:spPr>
          <a:xfrm>
            <a:off x="4572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5" name="Shape 45"/>
          <p:cNvSpPr txBox="1">
            <a:spLocks noGrp="1"/>
          </p:cNvSpPr>
          <p:nvPr>
            <p:ph type="title"/>
          </p:nvPr>
        </p:nvSpPr>
        <p:spPr>
          <a:xfrm>
            <a:off x="457200" y="173735"/>
            <a:ext cx="711660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48"/>
        <p:cNvGrpSpPr/>
        <p:nvPr/>
      </p:nvGrpSpPr>
      <p:grpSpPr>
        <a:xfrm>
          <a:off x="0" y="0"/>
          <a:ext cx="0" cy="0"/>
          <a:chOff x="0" y="0"/>
          <a:chExt cx="0" cy="0"/>
        </a:xfrm>
      </p:grpSpPr>
      <p:sp>
        <p:nvSpPr>
          <p:cNvPr id="49" name="Shape 49"/>
          <p:cNvSpPr>
            <a:spLocks noGrp="1"/>
          </p:cNvSpPr>
          <p:nvPr>
            <p:ph type="pic" idx="2"/>
          </p:nvPr>
        </p:nvSpPr>
        <p:spPr>
          <a:xfrm>
            <a:off x="6258796"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0" name="Shape 50"/>
          <p:cNvSpPr txBox="1">
            <a:spLocks noGrp="1"/>
          </p:cNvSpPr>
          <p:nvPr>
            <p:ph type="body" idx="1"/>
          </p:nvPr>
        </p:nvSpPr>
        <p:spPr>
          <a:xfrm>
            <a:off x="457200" y="1216151"/>
            <a:ext cx="53339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1" name="Shape 51"/>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54"/>
        <p:cNvGrpSpPr/>
        <p:nvPr/>
      </p:nvGrpSpPr>
      <p:grpSpPr>
        <a:xfrm>
          <a:off x="0" y="0"/>
          <a:ext cx="0" cy="0"/>
          <a:chOff x="0" y="0"/>
          <a:chExt cx="0" cy="0"/>
        </a:xfrm>
      </p:grpSpPr>
      <p:sp>
        <p:nvSpPr>
          <p:cNvPr id="55" name="Shape 55"/>
          <p:cNvSpPr>
            <a:spLocks noGrp="1"/>
          </p:cNvSpPr>
          <p:nvPr>
            <p:ph type="pic" idx="2"/>
          </p:nvPr>
        </p:nvSpPr>
        <p:spPr>
          <a:xfrm>
            <a:off x="4572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6" name="Shape 56"/>
          <p:cNvSpPr txBox="1">
            <a:spLocks noGrp="1"/>
          </p:cNvSpPr>
          <p:nvPr>
            <p:ph type="body" idx="1"/>
          </p:nvPr>
        </p:nvSpPr>
        <p:spPr>
          <a:xfrm>
            <a:off x="3352800" y="1216151"/>
            <a:ext cx="53339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7" name="Shape 57"/>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9" name="Shape 59"/>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4572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2" name="Shape 62"/>
          <p:cNvSpPr txBox="1">
            <a:spLocks noGrp="1"/>
          </p:cNvSpPr>
          <p:nvPr>
            <p:ph type="body" idx="2"/>
          </p:nvPr>
        </p:nvSpPr>
        <p:spPr>
          <a:xfrm>
            <a:off x="33528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3"/>
          </p:nvPr>
        </p:nvSpPr>
        <p:spPr>
          <a:xfrm>
            <a:off x="62484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4" name="Shape 64"/>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5" name="Shape 65"/>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Shape 70"/>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pic>
        <p:nvPicPr>
          <p:cNvPr id="11" name="Shape 11" descr="Background art.png"/>
          <p:cNvPicPr preferRelativeResize="0"/>
          <p:nvPr/>
        </p:nvPicPr>
        <p:blipFill rotWithShape="1">
          <a:blip r:embed="rId14">
            <a:alphaModFix/>
          </a:blip>
          <a:srcRect/>
          <a:stretch/>
        </p:blipFill>
        <p:spPr>
          <a:xfrm>
            <a:off x="0" y="4284423"/>
            <a:ext cx="7685663" cy="859074"/>
          </a:xfrm>
          <a:prstGeom prst="rect">
            <a:avLst/>
          </a:prstGeom>
          <a:noFill/>
          <a:ln>
            <a:noFill/>
          </a:ln>
        </p:spPr>
      </p:pic>
      <p:sp>
        <p:nvSpPr>
          <p:cNvPr id="12" name="Shape 12"/>
          <p:cNvSpPr txBox="1">
            <a:spLocks noGrp="1"/>
          </p:cNvSpPr>
          <p:nvPr>
            <p:ph type="body" idx="1"/>
          </p:nvPr>
        </p:nvSpPr>
        <p:spPr>
          <a:xfrm>
            <a:off x="457200" y="1216371"/>
            <a:ext cx="8229600" cy="3340559"/>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 name="Shape 1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Shape 14"/>
          <p:cNvSpPr txBox="1"/>
          <p:nvPr/>
        </p:nvSpPr>
        <p:spPr>
          <a:xfrm>
            <a:off x="153254" y="4835592"/>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15" name="Shape 15"/>
          <p:cNvSpPr txBox="1">
            <a:spLocks noGrp="1"/>
          </p:cNvSpPr>
          <p:nvPr>
            <p:ph type="title"/>
          </p:nvPr>
        </p:nvSpPr>
        <p:spPr>
          <a:xfrm>
            <a:off x="457200" y="164592"/>
            <a:ext cx="7228465"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6" name="Shape 16" descr="14TDPRD223_Think_Big_Logo_F2.png"/>
          <p:cNvPicPr preferRelativeResize="0"/>
          <p:nvPr/>
        </p:nvPicPr>
        <p:blipFill rotWithShape="1">
          <a:blip r:embed="rId15">
            <a:alphaModFix/>
          </a:blip>
          <a:srcRect/>
          <a:stretch/>
        </p:blipFill>
        <p:spPr>
          <a:xfrm>
            <a:off x="7991410" y="196996"/>
            <a:ext cx="879450" cy="865311"/>
          </a:xfrm>
          <a:prstGeom prst="rect">
            <a:avLst/>
          </a:prstGeom>
          <a:noFill/>
          <a:ln>
            <a:noFill/>
          </a:ln>
        </p:spPr>
      </p:pic>
      <p:sp>
        <p:nvSpPr>
          <p:cNvPr id="17" name="Shape 17"/>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457200" y="1216373"/>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7" name="Shape 87"/>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88" name="Shape 88"/>
          <p:cNvSpPr txBox="1">
            <a:spLocks noGrp="1"/>
          </p:cNvSpPr>
          <p:nvPr>
            <p:ph type="title"/>
          </p:nvPr>
        </p:nvSpPr>
        <p:spPr>
          <a:xfrm>
            <a:off x="45720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89" name="Shape 89" descr="14TDPRD223_Think_Big_Logo_F2.png"/>
          <p:cNvPicPr preferRelativeResize="0"/>
          <p:nvPr/>
        </p:nvPicPr>
        <p:blipFill rotWithShape="1">
          <a:blip r:embed="rId14">
            <a:alphaModFix/>
          </a:blip>
          <a:srcRect/>
          <a:stretch/>
        </p:blipFill>
        <p:spPr>
          <a:xfrm>
            <a:off x="7991410" y="196996"/>
            <a:ext cx="879600" cy="865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0" y="1890896"/>
            <a:ext cx="9144000" cy="1519647"/>
          </a:xfrm>
          <a:prstGeom prst="rect">
            <a:avLst/>
          </a:prstGeom>
          <a:solidFill>
            <a:schemeClr val="accent1">
              <a:alpha val="89803"/>
            </a:schemeClr>
          </a:solidFill>
          <a:ln>
            <a:noFill/>
          </a:ln>
        </p:spPr>
        <p:txBody>
          <a:bodyPr lIns="457200" tIns="91425" rIns="457200" bIns="91425" anchor="ctr" anchorCtr="0">
            <a:noAutofit/>
          </a:bodyPr>
          <a:lstStyle/>
          <a:p>
            <a:pPr marL="0" marR="0" lvl="0" indent="0" algn="ctr" rtl="0">
              <a:lnSpc>
                <a:spcPct val="85000"/>
              </a:lnSpc>
              <a:spcBef>
                <a:spcPts val="0"/>
              </a:spcBef>
              <a:spcAft>
                <a:spcPts val="0"/>
              </a:spcAft>
              <a:buClr>
                <a:schemeClr val="lt1"/>
              </a:buClr>
              <a:buSzPct val="100000"/>
              <a:buFont typeface="Arial"/>
              <a:buChar char="​"/>
            </a:pPr>
            <a:r>
              <a:rPr lang="en-US" dirty="0"/>
              <a:t>Big Data Roadmap Overview</a:t>
            </a:r>
          </a:p>
          <a:p>
            <a:pPr marL="0" marR="0" lvl="1" indent="0" algn="ctr" rtl="0">
              <a:lnSpc>
                <a:spcPct val="85000"/>
              </a:lnSpc>
              <a:spcBef>
                <a:spcPts val="200"/>
              </a:spcBef>
              <a:spcAft>
                <a:spcPts val="0"/>
              </a:spcAft>
              <a:buClr>
                <a:schemeClr val="lt1"/>
              </a:buClr>
              <a:buSzPct val="100000"/>
              <a:buFont typeface="Arial"/>
              <a:buChar char="​"/>
            </a:pPr>
            <a:endParaRPr dirty="0"/>
          </a:p>
          <a:p>
            <a:pPr marL="0" marR="0" lvl="2" indent="0" algn="ctr" rtl="0">
              <a:lnSpc>
                <a:spcPct val="85000"/>
              </a:lnSpc>
              <a:spcBef>
                <a:spcPts val="800"/>
              </a:spcBef>
              <a:spcAft>
                <a:spcPts val="0"/>
              </a:spcAft>
              <a:buClr>
                <a:schemeClr val="lt1"/>
              </a:buClr>
              <a:buSzPct val="100000"/>
              <a:buFont typeface="Arial"/>
              <a:buChar char="​"/>
            </a:pPr>
            <a:r>
              <a:rPr lang="en-US" dirty="0"/>
              <a:t>Velocity Service Framework</a:t>
            </a:r>
          </a:p>
          <a:p>
            <a:pPr marL="0" marR="0" lvl="3" indent="0" algn="ctr" rtl="0">
              <a:lnSpc>
                <a:spcPct val="85000"/>
              </a:lnSpc>
              <a:spcBef>
                <a:spcPts val="400"/>
              </a:spcBef>
              <a:spcAft>
                <a:spcPts val="0"/>
              </a:spcAft>
              <a:buClr>
                <a:schemeClr val="lt1"/>
              </a:buClr>
              <a:buSzPct val="100000"/>
              <a:buFont typeface="Arial"/>
              <a:buChar char="​"/>
            </a:pPr>
            <a:r>
              <a:rPr lang="en-US" dirty="0"/>
              <a:t>November </a:t>
            </a:r>
            <a:r>
              <a:rPr lang="is-IS" dirty="0" smtClean="0"/>
              <a:t>2017</a:t>
            </a:r>
            <a:endParaRPr lang="en-US" dirty="0"/>
          </a:p>
        </p:txBody>
      </p:sp>
      <p:pic>
        <p:nvPicPr>
          <p:cNvPr id="142" name="Shape 142" descr="Think-Big-Logo-PPT.png"/>
          <p:cNvPicPr preferRelativeResize="0"/>
          <p:nvPr/>
        </p:nvPicPr>
        <p:blipFill rotWithShape="1">
          <a:blip r:embed="rId3">
            <a:alphaModFix/>
          </a:blip>
          <a:srcRect l="11616" t="14423"/>
          <a:stretch/>
        </p:blipFill>
        <p:spPr>
          <a:xfrm>
            <a:off x="0" y="0"/>
            <a:ext cx="1812552" cy="173043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In Summary</a:t>
            </a:r>
          </a:p>
        </p:txBody>
      </p:sp>
      <p:sp>
        <p:nvSpPr>
          <p:cNvPr id="256" name="Shape 256"/>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57" name="Shape 257"/>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258" name="Shape 258"/>
          <p:cNvSpPr txBox="1">
            <a:spLocks noGrp="1"/>
          </p:cNvSpPr>
          <p:nvPr>
            <p:ph type="body" idx="1"/>
          </p:nvPr>
        </p:nvSpPr>
        <p:spPr>
          <a:xfrm>
            <a:off x="457200" y="1311451"/>
            <a:ext cx="8229600" cy="3107399"/>
          </a:xfrm>
          <a:prstGeom prst="rect">
            <a:avLst/>
          </a:prstGeom>
          <a:noFill/>
          <a:ln>
            <a:noFill/>
          </a:ln>
        </p:spPr>
        <p:txBody>
          <a:bodyPr lIns="0" tIns="0" rIns="0" bIns="0" anchor="t" anchorCtr="0">
            <a:noAutofit/>
          </a:bodyPr>
          <a:lstStyle/>
          <a:p>
            <a:pPr marL="0" marR="0" lvl="0" indent="-69850" algn="l" rtl="0">
              <a:lnSpc>
                <a:spcPct val="100000"/>
              </a:lnSpc>
              <a:spcBef>
                <a:spcPts val="0"/>
              </a:spcBef>
              <a:spcAft>
                <a:spcPts val="0"/>
              </a:spcAft>
              <a:buClr>
                <a:srgbClr val="000000"/>
              </a:buClr>
              <a:buSzPct val="78571"/>
              <a:buNone/>
            </a:pPr>
            <a:r>
              <a:rPr lang="en-US" sz="1400">
                <a:solidFill>
                  <a:srgbClr val="000000"/>
                </a:solidFill>
              </a:rPr>
              <a:t>The output of this offering will deliver:</a:t>
            </a:r>
          </a:p>
          <a:p>
            <a:pPr marL="0" marR="0" lvl="0" indent="-69850" algn="l" rtl="0">
              <a:lnSpc>
                <a:spcPct val="100000"/>
              </a:lnSpc>
              <a:spcBef>
                <a:spcPts val="0"/>
              </a:spcBef>
              <a:spcAft>
                <a:spcPts val="0"/>
              </a:spcAft>
              <a:buClr>
                <a:srgbClr val="000000"/>
              </a:buClr>
              <a:buSzPct val="78571"/>
              <a:buNone/>
            </a:pPr>
            <a:endParaRPr sz="1400">
              <a:solidFill>
                <a:srgbClr val="000000"/>
              </a:solidFill>
            </a:endParaRPr>
          </a:p>
          <a:p>
            <a:pPr marL="457200" lvl="0" indent="-317500" rtl="0">
              <a:lnSpc>
                <a:spcPct val="115000"/>
              </a:lnSpc>
              <a:spcBef>
                <a:spcPts val="0"/>
              </a:spcBef>
              <a:spcAft>
                <a:spcPts val="0"/>
              </a:spcAft>
              <a:buClr>
                <a:srgbClr val="000000"/>
              </a:buClr>
              <a:buSzPct val="100000"/>
            </a:pPr>
            <a:r>
              <a:rPr lang="en-US" sz="1400">
                <a:solidFill>
                  <a:srgbClr val="3C3C3B"/>
                </a:solidFill>
              </a:rPr>
              <a:t>Prioritized list of uses cases where Big Data Analytics can drive significant business value created in collaboration with business stakeholders.</a:t>
            </a:r>
          </a:p>
          <a:p>
            <a:pPr marL="457200" lvl="0" indent="-317500" rtl="0">
              <a:lnSpc>
                <a:spcPct val="115000"/>
              </a:lnSpc>
              <a:spcBef>
                <a:spcPts val="0"/>
              </a:spcBef>
              <a:spcAft>
                <a:spcPts val="0"/>
              </a:spcAft>
              <a:buClr>
                <a:srgbClr val="000000"/>
              </a:buClr>
              <a:buSzPct val="100000"/>
            </a:pPr>
            <a:r>
              <a:rPr lang="en-US" sz="1400">
                <a:solidFill>
                  <a:srgbClr val="3C3C3B"/>
                </a:solidFill>
              </a:rPr>
              <a:t>Key Architecture recommendations and roadmap to support the identified use cases.</a:t>
            </a:r>
          </a:p>
          <a:p>
            <a:pPr marL="457200" lvl="0" indent="-317500" rtl="0">
              <a:lnSpc>
                <a:spcPct val="115000"/>
              </a:lnSpc>
              <a:spcBef>
                <a:spcPts val="0"/>
              </a:spcBef>
              <a:spcAft>
                <a:spcPts val="0"/>
              </a:spcAft>
              <a:buClr>
                <a:srgbClr val="000000"/>
              </a:buClr>
              <a:buSzPct val="100000"/>
            </a:pPr>
            <a:r>
              <a:rPr lang="en-US" sz="1400">
                <a:solidFill>
                  <a:srgbClr val="3C3C3B"/>
                </a:solidFill>
              </a:rPr>
              <a:t>Phased recommendations (based on best practices) on organizational structure initiatives to grow and maintain a thriving Big Data program.</a:t>
            </a:r>
          </a:p>
          <a:p>
            <a:pPr marL="457200" lvl="0" indent="-317500" rtl="0">
              <a:lnSpc>
                <a:spcPct val="115000"/>
              </a:lnSpc>
              <a:spcBef>
                <a:spcPts val="0"/>
              </a:spcBef>
              <a:spcAft>
                <a:spcPts val="0"/>
              </a:spcAft>
              <a:buClr>
                <a:srgbClr val="000000"/>
              </a:buClr>
              <a:buSzPct val="100000"/>
            </a:pPr>
            <a:r>
              <a:rPr lang="en-US" sz="1400">
                <a:solidFill>
                  <a:srgbClr val="3C3C3B"/>
                </a:solidFill>
              </a:rPr>
              <a:t>12-month visual Big Data roadmap that layers use cases, technical delivery, and big data organizational initiatives.</a:t>
            </a:r>
          </a:p>
          <a:p>
            <a:pPr marL="457200" lvl="0" indent="-317500" rtl="0">
              <a:lnSpc>
                <a:spcPct val="115000"/>
              </a:lnSpc>
              <a:spcBef>
                <a:spcPts val="0"/>
              </a:spcBef>
              <a:spcAft>
                <a:spcPts val="0"/>
              </a:spcAft>
              <a:buClr>
                <a:srgbClr val="000000"/>
              </a:buClr>
              <a:buSzPct val="100000"/>
            </a:pPr>
            <a:r>
              <a:rPr lang="en-US" sz="1400">
                <a:solidFill>
                  <a:srgbClr val="3C3C3B"/>
                </a:solidFill>
              </a:rPr>
              <a:t>Executive summary of findings and recommendations.</a:t>
            </a:r>
          </a:p>
          <a:p>
            <a:pPr marL="0" marR="0" lvl="0" indent="0" algn="l" rtl="0">
              <a:lnSpc>
                <a:spcPct val="100000"/>
              </a:lnSpc>
              <a:spcBef>
                <a:spcPts val="0"/>
              </a:spcBef>
              <a:spcAft>
                <a:spcPts val="0"/>
              </a:spcAft>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marR="0" lvl="0" indent="-69850" algn="l"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Prerequisites</a:t>
            </a:r>
          </a:p>
        </p:txBody>
      </p:sp>
      <p:sp>
        <p:nvSpPr>
          <p:cNvPr id="264" name="Shape 264"/>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3C3C3B"/>
                </a:solidFill>
              </a:rPr>
              <a:t>All stakeholders are identified by Day 1.</a:t>
            </a:r>
          </a:p>
          <a:p>
            <a:pPr marL="457200" lvl="0" indent="-317500" rtl="0">
              <a:lnSpc>
                <a:spcPct val="100000"/>
              </a:lnSpc>
              <a:spcBef>
                <a:spcPts val="0"/>
              </a:spcBef>
              <a:spcAft>
                <a:spcPts val="0"/>
              </a:spcAft>
              <a:buClr>
                <a:srgbClr val="000000"/>
              </a:buClr>
              <a:buSzPct val="100000"/>
            </a:pPr>
            <a:r>
              <a:rPr lang="en-US" sz="1400">
                <a:solidFill>
                  <a:srgbClr val="3C3C3B"/>
                </a:solidFill>
              </a:rPr>
              <a:t>All Workshop stakeholders are able to attend the use case Workshops in Weeks 1-2.</a:t>
            </a:r>
          </a:p>
          <a:p>
            <a:pPr marL="457200" lvl="0" indent="-317500" rtl="0">
              <a:lnSpc>
                <a:spcPct val="100000"/>
              </a:lnSpc>
              <a:spcBef>
                <a:spcPts val="0"/>
              </a:spcBef>
              <a:spcAft>
                <a:spcPts val="0"/>
              </a:spcAft>
              <a:buClr>
                <a:srgbClr val="000000"/>
              </a:buClr>
              <a:buSzPct val="100000"/>
            </a:pPr>
            <a:r>
              <a:rPr lang="en-US" sz="1400">
                <a:solidFill>
                  <a:srgbClr val="3C3C3B"/>
                </a:solidFill>
              </a:rPr>
              <a:t>The customer must be able to assign a Project Owner who can remove roadblocks when issues are escalated.</a:t>
            </a:r>
          </a:p>
          <a:p>
            <a:pPr marL="457200" lvl="0" indent="-317500" rtl="0">
              <a:lnSpc>
                <a:spcPct val="100000"/>
              </a:lnSpc>
              <a:spcBef>
                <a:spcPts val="0"/>
              </a:spcBef>
              <a:spcAft>
                <a:spcPts val="0"/>
              </a:spcAft>
              <a:buClr>
                <a:srgbClr val="000000"/>
              </a:buClr>
              <a:buSzPct val="100000"/>
            </a:pPr>
            <a:r>
              <a:rPr lang="en-US" sz="1400">
                <a:solidFill>
                  <a:srgbClr val="3C3C3B"/>
                </a:solidFill>
              </a:rPr>
              <a:t>It must be possible for the Customer Project Owner and Think Big Delivery Lead to mutually agree upon a Project schedule by Day 2.</a:t>
            </a:r>
          </a:p>
          <a:p>
            <a:pPr marL="457200" lvl="0" indent="-317500" rtl="0">
              <a:lnSpc>
                <a:spcPct val="100000"/>
              </a:lnSpc>
              <a:spcBef>
                <a:spcPts val="0"/>
              </a:spcBef>
              <a:spcAft>
                <a:spcPts val="0"/>
              </a:spcAft>
              <a:buClr>
                <a:srgbClr val="000000"/>
              </a:buClr>
              <a:buSzPct val="100000"/>
            </a:pPr>
            <a:r>
              <a:rPr lang="en-US" sz="1400">
                <a:solidFill>
                  <a:srgbClr val="3C3C3B"/>
                </a:solidFill>
              </a:rPr>
              <a:t>The customer Project Owner is able to obtain the appropriate deliverable sign-off according to a mutually agreed-upon schedule.</a:t>
            </a:r>
          </a:p>
          <a:p>
            <a:pPr marL="0" lvl="0" indent="0" rtl="0">
              <a:lnSpc>
                <a:spcPct val="100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65" name="Shape 265"/>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66" name="Shape 266"/>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Limitations to be aware of</a:t>
            </a:r>
          </a:p>
        </p:txBody>
      </p:sp>
      <p:sp>
        <p:nvSpPr>
          <p:cNvPr id="272" name="Shape 272"/>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0" rtl="0">
              <a:lnSpc>
                <a:spcPct val="100000"/>
              </a:lnSpc>
              <a:spcBef>
                <a:spcPts val="0"/>
              </a:spcBef>
              <a:spcAft>
                <a:spcPts val="0"/>
              </a:spcAft>
              <a:buNone/>
            </a:pPr>
            <a:r>
              <a:rPr lang="en-US" sz="1400">
                <a:solidFill>
                  <a:srgbClr val="000000"/>
                </a:solidFill>
              </a:rPr>
              <a:t>To avoid confusion, please note the following about this offering:</a:t>
            </a: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design of a solution architecture</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project plan for the subsequent phases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code-based deliverables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is NOT a tactical offering it is a strategic offering</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review of the operational governance of data</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evaluation of current-state skills and structure(s)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requirements or Epics and User Stories</a:t>
            </a: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73" name="Shape 273"/>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74" name="Shape 274"/>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173735"/>
            <a:ext cx="7129800" cy="7040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dirty="0">
                <a:solidFill>
                  <a:schemeClr val="accent1"/>
                </a:solidFill>
                <a:latin typeface="Century Gothic"/>
                <a:ea typeface="Century Gothic"/>
                <a:cs typeface="Century Gothic"/>
                <a:sym typeface="Century Gothic"/>
              </a:rPr>
              <a:t>Roadmap Engage</a:t>
            </a:r>
            <a:r>
              <a:rPr lang="en-US" dirty="0"/>
              <a:t>ment </a:t>
            </a:r>
            <a:r>
              <a:rPr lang="en-US" sz="2200" b="0" i="0" u="none" strike="noStrike" cap="none" dirty="0">
                <a:solidFill>
                  <a:schemeClr val="accent1"/>
                </a:solidFill>
                <a:latin typeface="Century Gothic"/>
                <a:ea typeface="Century Gothic"/>
                <a:cs typeface="Century Gothic"/>
                <a:sym typeface="Century Gothic"/>
              </a:rPr>
              <a:t>Timeline</a:t>
            </a:r>
          </a:p>
        </p:txBody>
      </p:sp>
      <p:graphicFrame>
        <p:nvGraphicFramePr>
          <p:cNvPr id="280" name="Shape 280"/>
          <p:cNvGraphicFramePr/>
          <p:nvPr/>
        </p:nvGraphicFramePr>
        <p:xfrm>
          <a:off x="208869" y="1143708"/>
          <a:ext cx="8726275" cy="3450759"/>
        </p:xfrm>
        <a:graphic>
          <a:graphicData uri="http://schemas.openxmlformats.org/drawingml/2006/table">
            <a:tbl>
              <a:tblPr firstRow="1" bandRow="1">
                <a:noFill/>
                <a:tableStyleId>{C5C56224-54C2-431D-838B-1F4466D9A13F}</a:tableStyleId>
              </a:tblPr>
              <a:tblGrid>
                <a:gridCol w="1411075"/>
                <a:gridCol w="2438400"/>
                <a:gridCol w="2628900"/>
                <a:gridCol w="2247900"/>
              </a:tblGrid>
              <a:tr h="262800">
                <a:tc>
                  <a:txBody>
                    <a:bodyPr/>
                    <a:lstStyle/>
                    <a:p>
                      <a:pPr marL="0" marR="0" lvl="0" indent="0" algn="ctr" rtl="0">
                        <a:spcBef>
                          <a:spcPts val="0"/>
                        </a:spcBef>
                        <a:buSzPct val="25000"/>
                        <a:buNone/>
                      </a:pPr>
                      <a:r>
                        <a:rPr lang="en-US" sz="1400">
                          <a:latin typeface="Calibri"/>
                          <a:ea typeface="Calibri"/>
                          <a:cs typeface="Calibri"/>
                          <a:sym typeface="Calibri"/>
                        </a:rPr>
                        <a:t>Week 0</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1-3</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4-6</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7-8</a:t>
                      </a:r>
                    </a:p>
                  </a:txBody>
                  <a:tcPr marL="91450" marR="91450" marT="34300" marB="34300"/>
                </a:tc>
              </a:tr>
              <a:tr h="3168800">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dirty="0"/>
                    </a:p>
                  </a:txBody>
                  <a:tcPr marL="91450" marR="91450" marT="34300" marB="34300"/>
                </a:tc>
              </a:tr>
            </a:tbl>
          </a:graphicData>
        </a:graphic>
      </p:graphicFrame>
      <p:sp>
        <p:nvSpPr>
          <p:cNvPr id="281" name="Shape 281"/>
          <p:cNvSpPr/>
          <p:nvPr/>
        </p:nvSpPr>
        <p:spPr>
          <a:xfrm>
            <a:off x="303193" y="1486608"/>
            <a:ext cx="1277700" cy="571499"/>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Project Prep and Planning</a:t>
            </a:r>
          </a:p>
        </p:txBody>
      </p:sp>
      <p:sp>
        <p:nvSpPr>
          <p:cNvPr id="282" name="Shape 282"/>
          <p:cNvSpPr/>
          <p:nvPr/>
        </p:nvSpPr>
        <p:spPr>
          <a:xfrm>
            <a:off x="1696137" y="1486608"/>
            <a:ext cx="2286000" cy="342899"/>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Use Case Workshops</a:t>
            </a:r>
          </a:p>
        </p:txBody>
      </p:sp>
      <p:sp>
        <p:nvSpPr>
          <p:cNvPr id="283" name="Shape 283"/>
          <p:cNvSpPr/>
          <p:nvPr/>
        </p:nvSpPr>
        <p:spPr>
          <a:xfrm>
            <a:off x="1696137" y="1886658"/>
            <a:ext cx="22860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Technical Deep Dives</a:t>
            </a:r>
          </a:p>
        </p:txBody>
      </p:sp>
      <p:sp>
        <p:nvSpPr>
          <p:cNvPr id="284" name="Shape 284"/>
          <p:cNvSpPr/>
          <p:nvPr/>
        </p:nvSpPr>
        <p:spPr>
          <a:xfrm>
            <a:off x="1696137" y="2991483"/>
            <a:ext cx="3200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Architecture and Capability Analysis</a:t>
            </a:r>
          </a:p>
        </p:txBody>
      </p:sp>
      <p:sp>
        <p:nvSpPr>
          <p:cNvPr id="285" name="Shape 285"/>
          <p:cNvSpPr/>
          <p:nvPr/>
        </p:nvSpPr>
        <p:spPr>
          <a:xfrm>
            <a:off x="2877237" y="2419983"/>
            <a:ext cx="25146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Use Case Prioritization</a:t>
            </a:r>
          </a:p>
        </p:txBody>
      </p:sp>
      <p:sp>
        <p:nvSpPr>
          <p:cNvPr id="286" name="Shape 286"/>
          <p:cNvSpPr/>
          <p:nvPr/>
        </p:nvSpPr>
        <p:spPr>
          <a:xfrm>
            <a:off x="4972737" y="2991483"/>
            <a:ext cx="1676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200">
                <a:solidFill>
                  <a:srgbClr val="FFFFFF"/>
                </a:solidFill>
                <a:latin typeface="Calibri"/>
                <a:ea typeface="Calibri"/>
                <a:cs typeface="Calibri"/>
                <a:sym typeface="Calibri"/>
              </a:rPr>
              <a:t>Architecture Definition</a:t>
            </a:r>
          </a:p>
        </p:txBody>
      </p:sp>
      <p:sp>
        <p:nvSpPr>
          <p:cNvPr id="287" name="Shape 287"/>
          <p:cNvSpPr/>
          <p:nvPr/>
        </p:nvSpPr>
        <p:spPr>
          <a:xfrm>
            <a:off x="7479356" y="3791582"/>
            <a:ext cx="1305900" cy="6528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Executive Presentation</a:t>
            </a:r>
          </a:p>
        </p:txBody>
      </p:sp>
      <p:sp>
        <p:nvSpPr>
          <p:cNvPr id="288" name="Shape 288"/>
          <p:cNvSpPr/>
          <p:nvPr/>
        </p:nvSpPr>
        <p:spPr>
          <a:xfrm>
            <a:off x="4630389" y="1715208"/>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60997" y="126303"/>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Use Case Matrix</a:t>
            </a:r>
          </a:p>
        </p:txBody>
      </p:sp>
      <p:sp>
        <p:nvSpPr>
          <p:cNvPr id="289" name="Shape 289"/>
          <p:cNvSpPr/>
          <p:nvPr/>
        </p:nvSpPr>
        <p:spPr>
          <a:xfrm>
            <a:off x="7184026" y="2912991"/>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45950" y="88622"/>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Architecture Definition </a:t>
            </a:r>
            <a:endParaRPr lang="en-US" sz="1050" dirty="0" smtClean="0">
              <a:solidFill>
                <a:schemeClr val="lt1"/>
              </a:solidFill>
              <a:latin typeface="Calibri"/>
              <a:ea typeface="Calibri"/>
              <a:cs typeface="Calibri"/>
              <a:sym typeface="Calibri"/>
            </a:endParaRPr>
          </a:p>
          <a:p>
            <a:pPr marL="0" marR="0" lvl="0" indent="0" algn="ctr" rtl="0">
              <a:spcBef>
                <a:spcPts val="0"/>
              </a:spcBef>
              <a:buSzPct val="25000"/>
              <a:buNone/>
            </a:pPr>
            <a:r>
              <a:rPr lang="en-US" sz="1050" dirty="0" smtClean="0">
                <a:solidFill>
                  <a:schemeClr val="lt1"/>
                </a:solidFill>
                <a:latin typeface="Calibri"/>
                <a:ea typeface="Calibri"/>
                <a:cs typeface="Calibri"/>
                <a:sym typeface="Calibri"/>
              </a:rPr>
              <a:t>Report</a:t>
            </a:r>
            <a:endParaRPr lang="en-US" sz="1050" dirty="0">
              <a:solidFill>
                <a:schemeClr val="lt1"/>
              </a:solidFill>
              <a:latin typeface="Calibri"/>
              <a:ea typeface="Calibri"/>
              <a:cs typeface="Calibri"/>
              <a:sym typeface="Calibri"/>
            </a:endParaRPr>
          </a:p>
        </p:txBody>
      </p:sp>
      <p:sp>
        <p:nvSpPr>
          <p:cNvPr id="290" name="Shape 290"/>
          <p:cNvSpPr/>
          <p:nvPr/>
        </p:nvSpPr>
        <p:spPr>
          <a:xfrm>
            <a:off x="4972737" y="3391532"/>
            <a:ext cx="1676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200">
                <a:solidFill>
                  <a:srgbClr val="FFFFFF"/>
                </a:solidFill>
                <a:latin typeface="Calibri"/>
                <a:ea typeface="Calibri"/>
                <a:cs typeface="Calibri"/>
                <a:sym typeface="Calibri"/>
              </a:rPr>
              <a:t>Capability Definition</a:t>
            </a:r>
          </a:p>
        </p:txBody>
      </p:sp>
      <p:sp>
        <p:nvSpPr>
          <p:cNvPr id="291" name="Shape 291"/>
          <p:cNvSpPr/>
          <p:nvPr/>
        </p:nvSpPr>
        <p:spPr>
          <a:xfrm>
            <a:off x="7184026" y="3313041"/>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45950" y="88622"/>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Capability Definition </a:t>
            </a:r>
            <a:endParaRPr lang="en-US" sz="1050" dirty="0" smtClean="0">
              <a:solidFill>
                <a:schemeClr val="lt1"/>
              </a:solidFill>
              <a:latin typeface="Calibri"/>
              <a:ea typeface="Calibri"/>
              <a:cs typeface="Calibri"/>
              <a:sym typeface="Calibri"/>
            </a:endParaRPr>
          </a:p>
          <a:p>
            <a:pPr marL="0" marR="0" lvl="0" indent="0" algn="ctr" rtl="0">
              <a:spcBef>
                <a:spcPts val="0"/>
              </a:spcBef>
              <a:buSzPct val="25000"/>
              <a:buNone/>
            </a:pPr>
            <a:r>
              <a:rPr lang="en-US" sz="1050" dirty="0" smtClean="0">
                <a:solidFill>
                  <a:schemeClr val="lt1"/>
                </a:solidFill>
                <a:latin typeface="Calibri"/>
                <a:ea typeface="Calibri"/>
                <a:cs typeface="Calibri"/>
                <a:sym typeface="Calibri"/>
              </a:rPr>
              <a:t>Report</a:t>
            </a:r>
            <a:endParaRPr lang="en-US" sz="1050" dirty="0">
              <a:solidFill>
                <a:schemeClr val="lt1"/>
              </a:solidFill>
              <a:latin typeface="Calibri"/>
              <a:ea typeface="Calibri"/>
              <a:cs typeface="Calibri"/>
              <a:sym typeface="Calibri"/>
            </a:endParaRPr>
          </a:p>
        </p:txBody>
      </p:sp>
      <p:sp>
        <p:nvSpPr>
          <p:cNvPr id="292" name="Shape 292"/>
          <p:cNvSpPr/>
          <p:nvPr/>
        </p:nvSpPr>
        <p:spPr>
          <a:xfrm>
            <a:off x="7376140" y="1705964"/>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66099" y="135543"/>
                </a:moveTo>
                <a:lnTo>
                  <a:pt x="57127" y="305840"/>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a:solidFill>
                  <a:schemeClr val="lt1"/>
                </a:solidFill>
                <a:latin typeface="Calibri"/>
                <a:ea typeface="Calibri"/>
                <a:cs typeface="Calibri"/>
                <a:sym typeface="Calibri"/>
              </a:rPr>
              <a:t>Big Data Road Map</a:t>
            </a:r>
          </a:p>
        </p:txBody>
      </p:sp>
      <p:sp>
        <p:nvSpPr>
          <p:cNvPr id="293" name="Shape 293"/>
          <p:cNvSpPr/>
          <p:nvPr/>
        </p:nvSpPr>
        <p:spPr>
          <a:xfrm>
            <a:off x="5544237" y="2412394"/>
            <a:ext cx="25146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Big Data Analytics Roadmap</a:t>
            </a:r>
          </a:p>
        </p:txBody>
      </p:sp>
      <p:sp>
        <p:nvSpPr>
          <p:cNvPr id="294" name="Shape 294"/>
          <p:cNvSpPr txBox="1">
            <a:spLocks noGrp="1"/>
          </p:cNvSpPr>
          <p:nvPr>
            <p:ph type="body" idx="4294967295"/>
          </p:nvPr>
        </p:nvSpPr>
        <p:spPr>
          <a:xfrm>
            <a:off x="303200" y="4590650"/>
            <a:ext cx="8229600" cy="468000"/>
          </a:xfrm>
          <a:prstGeom prst="rect">
            <a:avLst/>
          </a:prstGeom>
          <a:noFill/>
          <a:ln>
            <a:noFill/>
          </a:ln>
        </p:spPr>
        <p:txBody>
          <a:bodyPr lIns="0" tIns="0" rIns="0" bIns="0" anchor="t" anchorCtr="0">
            <a:noAutofit/>
          </a:bodyPr>
          <a:lstStyle/>
          <a:p>
            <a:pPr marL="457200" lvl="0" indent="-298450" rtl="0">
              <a:lnSpc>
                <a:spcPct val="100000"/>
              </a:lnSpc>
              <a:spcBef>
                <a:spcPts val="0"/>
              </a:spcBef>
              <a:spcAft>
                <a:spcPts val="0"/>
              </a:spcAft>
              <a:buClr>
                <a:srgbClr val="000000"/>
              </a:buClr>
              <a:buSzPct val="100000"/>
            </a:pPr>
            <a:r>
              <a:rPr lang="en-US" sz="1100">
                <a:solidFill>
                  <a:srgbClr val="000000"/>
                </a:solidFill>
              </a:rPr>
              <a:t>Client expectations should be set:</a:t>
            </a:r>
          </a:p>
          <a:p>
            <a:pPr marL="914400" lvl="1" indent="-298450" rtl="0">
              <a:lnSpc>
                <a:spcPct val="100000"/>
              </a:lnSpc>
              <a:spcBef>
                <a:spcPts val="0"/>
              </a:spcBef>
              <a:spcAft>
                <a:spcPts val="0"/>
              </a:spcAft>
              <a:buClr>
                <a:srgbClr val="000000"/>
              </a:buClr>
              <a:buSzPct val="100000"/>
            </a:pPr>
            <a:r>
              <a:rPr lang="en-US" sz="1100" b="1">
                <a:solidFill>
                  <a:srgbClr val="000000"/>
                </a:solidFill>
              </a:rPr>
              <a:t>Minimum two weeks gap</a:t>
            </a:r>
            <a:r>
              <a:rPr lang="en-US" sz="1100">
                <a:solidFill>
                  <a:srgbClr val="000000"/>
                </a:solidFill>
              </a:rPr>
              <a:t> between receiving a PO and having a workshop based on resourcing constraints</a:t>
            </a:r>
          </a:p>
          <a:p>
            <a:pPr marL="0" lvl="0" indent="0" rtl="0">
              <a:lnSpc>
                <a:spcPct val="100000"/>
              </a:lnSpc>
              <a:spcBef>
                <a:spcPts val="0"/>
              </a:spcBef>
              <a:spcAft>
                <a:spcPts val="0"/>
              </a:spcAft>
              <a:buNone/>
            </a:pPr>
            <a:endParaRPr sz="12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Effort Breakdown</a:t>
            </a:r>
          </a:p>
        </p:txBody>
      </p:sp>
      <p:sp>
        <p:nvSpPr>
          <p:cNvPr id="300" name="Shape 30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301" name="Shape 30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302" name="Shape 302"/>
          <p:cNvGraphicFramePr/>
          <p:nvPr/>
        </p:nvGraphicFramePr>
        <p:xfrm>
          <a:off x="457200" y="1220975"/>
          <a:ext cx="3437900" cy="3297105"/>
        </p:xfrm>
        <a:graphic>
          <a:graphicData uri="http://schemas.openxmlformats.org/drawingml/2006/table">
            <a:tbl>
              <a:tblPr>
                <a:noFill/>
                <a:tableStyleId>{0E52A46C-C9A9-405E-806D-1A658E82F857}</a:tableStyleId>
              </a:tblPr>
              <a:tblGrid>
                <a:gridCol w="2812850"/>
                <a:gridCol w="625050"/>
              </a:tblGrid>
              <a:tr h="388500">
                <a:tc>
                  <a:txBody>
                    <a:bodyPr/>
                    <a:lstStyle/>
                    <a:p>
                      <a:pPr lvl="0" rtl="0">
                        <a:spcBef>
                          <a:spcPts val="0"/>
                        </a:spcBef>
                        <a:buNone/>
                      </a:pPr>
                      <a:r>
                        <a:rPr lang="en-US" sz="1200" b="1">
                          <a:solidFill>
                            <a:srgbClr val="FFFFFF"/>
                          </a:solidFill>
                          <a:latin typeface="Century Gothic"/>
                          <a:ea typeface="Century Gothic"/>
                          <a:cs typeface="Century Gothic"/>
                          <a:sym typeface="Century Gothic"/>
                        </a:rPr>
                        <a:t>Role</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solidFill>
                      <a:srgbClr val="FF9900"/>
                    </a:solidFill>
                  </a:tcPr>
                </a:tc>
                <a:tc>
                  <a:txBody>
                    <a:bodyPr/>
                    <a:lstStyle/>
                    <a:p>
                      <a:pPr lvl="0" rtl="0">
                        <a:spcBef>
                          <a:spcPts val="0"/>
                        </a:spcBef>
                        <a:buNone/>
                      </a:pPr>
                      <a:r>
                        <a:rPr lang="en-US" sz="1200" b="1">
                          <a:solidFill>
                            <a:srgbClr val="FFFFFF"/>
                          </a:solidFill>
                          <a:latin typeface="Century Gothic"/>
                          <a:ea typeface="Century Gothic"/>
                          <a:cs typeface="Century Gothic"/>
                          <a:sym typeface="Century Gothic"/>
                        </a:rPr>
                        <a:t>Days</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solidFill>
                      <a:srgbClr val="FF9900"/>
                    </a:solidFill>
                  </a:tcPr>
                </a:tc>
              </a:tr>
              <a:tr h="388500">
                <a:tc>
                  <a:txBody>
                    <a:bodyPr/>
                    <a:lstStyle/>
                    <a:p>
                      <a:pPr lvl="0" rtl="0">
                        <a:spcBef>
                          <a:spcPts val="0"/>
                        </a:spcBef>
                        <a:buNone/>
                      </a:pPr>
                      <a:r>
                        <a:rPr lang="en-US" sz="1200">
                          <a:latin typeface="Century Gothic"/>
                          <a:ea typeface="Century Gothic"/>
                          <a:cs typeface="Century Gothic"/>
                          <a:sym typeface="Century Gothic"/>
                        </a:rPr>
                        <a:t>Principal Architect</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40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277850">
                <a:tc>
                  <a:txBody>
                    <a:bodyPr/>
                    <a:lstStyle/>
                    <a:p>
                      <a:pPr lvl="0" rtl="0">
                        <a:spcBef>
                          <a:spcPts val="0"/>
                        </a:spcBef>
                        <a:buNone/>
                      </a:pPr>
                      <a:r>
                        <a:rPr lang="en-US" sz="1200">
                          <a:latin typeface="Century Gothic"/>
                          <a:ea typeface="Century Gothic"/>
                          <a:cs typeface="Century Gothic"/>
                          <a:sym typeface="Century Gothic"/>
                        </a:rPr>
                        <a:t>Senior/Principal Data Scientist</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10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388500">
                <a:tc>
                  <a:txBody>
                    <a:bodyPr/>
                    <a:lstStyle/>
                    <a:p>
                      <a:pPr lvl="0" rtl="0">
                        <a:spcBef>
                          <a:spcPts val="0"/>
                        </a:spcBef>
                        <a:buNone/>
                      </a:pPr>
                      <a:r>
                        <a:rPr lang="en-US" sz="1200">
                          <a:latin typeface="Century Gothic"/>
                          <a:ea typeface="Century Gothic"/>
                          <a:cs typeface="Century Gothic"/>
                          <a:sym typeface="Century Gothic"/>
                        </a:rPr>
                        <a:t>Senior Delivery Lead</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30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388500">
                <a:tc>
                  <a:txBody>
                    <a:bodyPr/>
                    <a:lstStyle/>
                    <a:p>
                      <a:pPr lvl="0" rtl="0">
                        <a:spcBef>
                          <a:spcPts val="0"/>
                        </a:spcBef>
                        <a:buNone/>
                      </a:pPr>
                      <a:r>
                        <a:rPr lang="en-US" sz="1200">
                          <a:latin typeface="Century Gothic"/>
                          <a:ea typeface="Century Gothic"/>
                          <a:cs typeface="Century Gothic"/>
                          <a:sym typeface="Century Gothic"/>
                        </a:rPr>
                        <a:t>QA (principal or above)</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8</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31900">
                <a:tc>
                  <a:txBody>
                    <a:bodyPr/>
                    <a:lstStyle/>
                    <a:p>
                      <a:pPr marL="0" lvl="0" indent="0" rtl="0">
                        <a:lnSpc>
                          <a:spcPct val="95000"/>
                        </a:lnSpc>
                        <a:spcBef>
                          <a:spcPts val="400"/>
                        </a:spcBef>
                        <a:buNone/>
                      </a:pPr>
                      <a:r>
                        <a:rPr lang="en-US" sz="1200">
                          <a:latin typeface="Century Gothic"/>
                          <a:ea typeface="Century Gothic"/>
                          <a:cs typeface="Century Gothic"/>
                          <a:sym typeface="Century Gothic"/>
                        </a:rPr>
                        <a:t>Senior “Consultant” (engineer/DS/BC (depending on engagement) with document writing skills)</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15</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31900">
                <a:tc>
                  <a:txBody>
                    <a:bodyPr/>
                    <a:lstStyle/>
                    <a:p>
                      <a:pPr marL="0" lvl="0" indent="0" rtl="0">
                        <a:lnSpc>
                          <a:spcPct val="95000"/>
                        </a:lnSpc>
                        <a:spcBef>
                          <a:spcPts val="400"/>
                        </a:spcBef>
                        <a:buNone/>
                      </a:pPr>
                      <a:r>
                        <a:rPr lang="en-US" sz="1200">
                          <a:latin typeface="Century Gothic"/>
                          <a:ea typeface="Century Gothic"/>
                          <a:cs typeface="Century Gothic"/>
                          <a:sym typeface="Century Gothic"/>
                        </a:rPr>
                        <a:t>Specialist Support (Ops, Security etc)</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5</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bl>
          </a:graphicData>
        </a:graphic>
      </p:graphicFrame>
      <p:sp>
        <p:nvSpPr>
          <p:cNvPr id="303" name="Shape 303"/>
          <p:cNvSpPr txBox="1"/>
          <p:nvPr/>
        </p:nvSpPr>
        <p:spPr>
          <a:xfrm>
            <a:off x="4005375" y="1240700"/>
            <a:ext cx="4953000" cy="2922000"/>
          </a:xfrm>
          <a:prstGeom prst="rect">
            <a:avLst/>
          </a:prstGeom>
          <a:noFill/>
          <a:ln>
            <a:noFill/>
          </a:ln>
        </p:spPr>
        <p:txBody>
          <a:bodyPr lIns="91425" tIns="91425" rIns="91425" bIns="91425" anchor="t" anchorCtr="0">
            <a:noAutofit/>
          </a:bodyPr>
          <a:lstStyle/>
          <a:p>
            <a:pPr marL="457200" lvl="0" indent="-228600" rtl="0">
              <a:spcBef>
                <a:spcPts val="0"/>
              </a:spcBef>
              <a:buFont typeface="Century Gothic"/>
              <a:buChar char="●"/>
            </a:pPr>
            <a:r>
              <a:rPr lang="en-US">
                <a:latin typeface="Century Gothic"/>
                <a:ea typeface="Century Gothic"/>
                <a:cs typeface="Century Gothic"/>
                <a:sym typeface="Century Gothic"/>
              </a:rPr>
              <a:t>QA - CSD must play some role in this if first engagement with the client</a:t>
            </a:r>
          </a:p>
          <a:p>
            <a:pPr lvl="0" rtl="0">
              <a:spcBef>
                <a:spcPts val="0"/>
              </a:spcBef>
              <a:buNone/>
            </a:pPr>
            <a:endParaRPr>
              <a:latin typeface="Century Gothic"/>
              <a:ea typeface="Century Gothic"/>
              <a:cs typeface="Century Gothic"/>
              <a:sym typeface="Century Gothic"/>
            </a:endParaRPr>
          </a:p>
          <a:p>
            <a:pPr marL="457200" lvl="0" indent="-228600" rtl="0">
              <a:spcBef>
                <a:spcPts val="0"/>
              </a:spcBef>
              <a:buFont typeface="Century Gothic"/>
              <a:buChar char="●"/>
            </a:pPr>
            <a:r>
              <a:rPr lang="en-US">
                <a:latin typeface="Century Gothic"/>
                <a:ea typeface="Century Gothic"/>
                <a:cs typeface="Century Gothic"/>
                <a:sym typeface="Century Gothic"/>
              </a:rPr>
              <a:t>The Senior Consultant role can be played by either and engineer, data scientist, or industry consultant, depending on the engagement. </a:t>
            </a:r>
          </a:p>
          <a:p>
            <a:pPr lvl="0" rtl="0">
              <a:spcBef>
                <a:spcPts val="0"/>
              </a:spcBef>
              <a:buNone/>
            </a:pPr>
            <a:endParaRPr>
              <a:latin typeface="Century Gothic"/>
              <a:ea typeface="Century Gothic"/>
              <a:cs typeface="Century Gothic"/>
              <a:sym typeface="Century Gothic"/>
            </a:endParaRPr>
          </a:p>
          <a:p>
            <a:pPr marL="457200" lvl="0" indent="-228600">
              <a:spcBef>
                <a:spcPts val="0"/>
              </a:spcBef>
              <a:buFont typeface="Century Gothic"/>
              <a:buChar char="●"/>
            </a:pPr>
            <a:r>
              <a:rPr lang="en-US">
                <a:latin typeface="Century Gothic"/>
                <a:ea typeface="Century Gothic"/>
                <a:cs typeface="Century Gothic"/>
                <a:sym typeface="Century Gothic"/>
              </a:rPr>
              <a:t>It is critical that the Senior Consultant role is played by someone who can write business facing documents.</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Example of Workshop Attendees</a:t>
            </a:r>
          </a:p>
        </p:txBody>
      </p:sp>
      <p:sp>
        <p:nvSpPr>
          <p:cNvPr id="309" name="Shape 309"/>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78571"/>
              <a:buNone/>
            </a:pPr>
            <a:r>
              <a:rPr lang="en-US" sz="1400">
                <a:solidFill>
                  <a:srgbClr val="000000"/>
                </a:solidFill>
              </a:rPr>
              <a:t>Typically  a number of interviews and workshops will be with the following stakeholders:</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0" rtl="0">
              <a:lnSpc>
                <a:spcPct val="115000"/>
              </a:lnSpc>
              <a:spcBef>
                <a:spcPts val="0"/>
              </a:spcBef>
              <a:spcAft>
                <a:spcPts val="0"/>
              </a:spcAft>
              <a:buNone/>
            </a:pPr>
            <a:r>
              <a:rPr lang="en-US" sz="1200" b="1">
                <a:solidFill>
                  <a:srgbClr val="333333"/>
                </a:solidFill>
                <a:highlight>
                  <a:srgbClr val="FFFFFF"/>
                </a:highlight>
              </a:rPr>
              <a:t>Business Units: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Executive Sponsor</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SVP's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Manager</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Analytics "Champion"</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Data SME</a:t>
            </a:r>
          </a:p>
          <a:p>
            <a:pPr marL="0" lvl="0" indent="0" rtl="0">
              <a:lnSpc>
                <a:spcPct val="115000"/>
              </a:lnSpc>
              <a:spcBef>
                <a:spcPts val="0"/>
              </a:spcBef>
              <a:spcAft>
                <a:spcPts val="0"/>
              </a:spcAft>
              <a:buNone/>
            </a:pPr>
            <a:endParaRPr sz="1400">
              <a:solidFill>
                <a:srgbClr val="000000"/>
              </a:solidFill>
            </a:endParaRPr>
          </a:p>
          <a:p>
            <a:pPr marL="0" lvl="0" indent="0" rtl="0">
              <a:lnSpc>
                <a:spcPct val="115000"/>
              </a:lnSpc>
              <a:spcBef>
                <a:spcPts val="0"/>
              </a:spcBef>
              <a:spcAft>
                <a:spcPts val="0"/>
              </a:spcAft>
              <a:buNone/>
            </a:pPr>
            <a:r>
              <a:rPr lang="en-US" sz="1200" b="1">
                <a:solidFill>
                  <a:srgbClr val="000000"/>
                </a:solidFill>
              </a:rPr>
              <a:t>Solution Architects</a:t>
            </a:r>
          </a:p>
          <a:p>
            <a:pPr marL="457200" lvl="0" indent="-304800" rtl="0">
              <a:lnSpc>
                <a:spcPct val="115000"/>
              </a:lnSpc>
              <a:spcBef>
                <a:spcPts val="0"/>
              </a:spcBef>
              <a:spcAft>
                <a:spcPts val="0"/>
              </a:spcAft>
              <a:buClr>
                <a:srgbClr val="000000"/>
              </a:buClr>
              <a:buSzPct val="100000"/>
            </a:pPr>
            <a:r>
              <a:rPr lang="en-US" sz="1200">
                <a:solidFill>
                  <a:srgbClr val="000000"/>
                </a:solidFill>
              </a:rPr>
              <a:t>Technical Architects</a:t>
            </a:r>
          </a:p>
          <a:p>
            <a:pPr marL="457200" lvl="0" indent="-304800" rtl="0">
              <a:lnSpc>
                <a:spcPct val="115000"/>
              </a:lnSpc>
              <a:spcBef>
                <a:spcPts val="0"/>
              </a:spcBef>
              <a:spcAft>
                <a:spcPts val="0"/>
              </a:spcAft>
              <a:buClr>
                <a:srgbClr val="000000"/>
              </a:buClr>
              <a:buSzPct val="100000"/>
            </a:pPr>
            <a:r>
              <a:rPr lang="en-US" sz="1200">
                <a:solidFill>
                  <a:srgbClr val="000000"/>
                </a:solidFill>
              </a:rPr>
              <a:t>Data Engineers</a:t>
            </a:r>
          </a:p>
          <a:p>
            <a:pPr marL="457200" lvl="0" indent="-304800" rtl="0">
              <a:lnSpc>
                <a:spcPct val="115000"/>
              </a:lnSpc>
              <a:spcBef>
                <a:spcPts val="0"/>
              </a:spcBef>
              <a:spcAft>
                <a:spcPts val="0"/>
              </a:spcAft>
              <a:buClr>
                <a:srgbClr val="000000"/>
              </a:buClr>
              <a:buSzPct val="100000"/>
            </a:pPr>
            <a:r>
              <a:rPr lang="en-US" sz="1200">
                <a:solidFill>
                  <a:srgbClr val="000000"/>
                </a:solidFill>
              </a:rPr>
              <a:t>BI/DW Leads</a:t>
            </a:r>
          </a:p>
          <a:p>
            <a:pPr marL="457200" lvl="0" indent="-304800" rtl="0">
              <a:lnSpc>
                <a:spcPct val="115000"/>
              </a:lnSpc>
              <a:spcBef>
                <a:spcPts val="0"/>
              </a:spcBef>
              <a:spcAft>
                <a:spcPts val="0"/>
              </a:spcAft>
              <a:buClr>
                <a:srgbClr val="000000"/>
              </a:buClr>
              <a:buSzPct val="100000"/>
            </a:pPr>
            <a:r>
              <a:rPr lang="en-US" sz="1200">
                <a:solidFill>
                  <a:srgbClr val="000000"/>
                </a:solidFill>
              </a:rPr>
              <a:t>Devops</a:t>
            </a:r>
          </a:p>
          <a:p>
            <a:pPr marL="457200" lvl="0" indent="-304800" rtl="0">
              <a:lnSpc>
                <a:spcPct val="115000"/>
              </a:lnSpc>
              <a:spcBef>
                <a:spcPts val="0"/>
              </a:spcBef>
              <a:spcAft>
                <a:spcPts val="0"/>
              </a:spcAft>
              <a:buClr>
                <a:srgbClr val="000000"/>
              </a:buClr>
              <a:buSzPct val="100000"/>
            </a:pPr>
            <a:r>
              <a:rPr lang="en-US" sz="1200">
                <a:solidFill>
                  <a:srgbClr val="000000"/>
                </a:solidFill>
              </a:rPr>
              <a:t>Infrastructure team</a:t>
            </a:r>
          </a:p>
          <a:p>
            <a:pPr marL="457200" lvl="0" indent="-304800" rtl="0">
              <a:lnSpc>
                <a:spcPct val="115000"/>
              </a:lnSpc>
              <a:spcBef>
                <a:spcPts val="0"/>
              </a:spcBef>
              <a:spcAft>
                <a:spcPts val="0"/>
              </a:spcAft>
              <a:buClr>
                <a:srgbClr val="000000"/>
              </a:buClr>
              <a:buSzPct val="100000"/>
            </a:pPr>
            <a:r>
              <a:rPr lang="en-US" sz="1200">
                <a:solidFill>
                  <a:srgbClr val="000000"/>
                </a:solidFill>
              </a:rPr>
              <a:t>Security</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15000"/>
              </a:lnSpc>
              <a:spcBef>
                <a:spcPts val="0"/>
              </a:spcBef>
              <a:spcAft>
                <a:spcPts val="0"/>
              </a:spcAft>
              <a:buClr>
                <a:srgbClr val="000000"/>
              </a:buClr>
              <a:buSzPct val="78571"/>
              <a:buNone/>
            </a:pPr>
            <a:r>
              <a:rPr lang="en-US" sz="1400">
                <a:solidFill>
                  <a:srgbClr val="000000"/>
                </a:solidFill>
              </a:rPr>
              <a:t>	</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310" name="Shape 31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311" name="Shape 31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Expected </a:t>
            </a:r>
            <a:r>
              <a:rPr lang="en-US" sz="2200" b="0" i="0" u="none" strike="noStrike" cap="none">
                <a:solidFill>
                  <a:schemeClr val="accent1"/>
                </a:solidFill>
                <a:latin typeface="Century Gothic"/>
                <a:ea typeface="Century Gothic"/>
                <a:cs typeface="Century Gothic"/>
                <a:sym typeface="Century Gothic"/>
              </a:rPr>
              <a:t>Roadmap Deliverables</a:t>
            </a:r>
          </a:p>
        </p:txBody>
      </p:sp>
      <p:graphicFrame>
        <p:nvGraphicFramePr>
          <p:cNvPr id="318" name="Shape 318"/>
          <p:cNvGraphicFramePr/>
          <p:nvPr/>
        </p:nvGraphicFramePr>
        <p:xfrm>
          <a:off x="457200" y="1163632"/>
          <a:ext cx="8294575" cy="3812464"/>
        </p:xfrm>
        <a:graphic>
          <a:graphicData uri="http://schemas.openxmlformats.org/drawingml/2006/table">
            <a:tbl>
              <a:tblPr firstRow="1" bandRow="1">
                <a:noFill/>
                <a:tableStyleId>{C5C56224-54C2-431D-838B-1F4466D9A13F}</a:tableStyleId>
              </a:tblPr>
              <a:tblGrid>
                <a:gridCol w="2639175"/>
                <a:gridCol w="5655400"/>
              </a:tblGrid>
              <a:tr h="314825">
                <a:tc>
                  <a:txBody>
                    <a:bodyPr/>
                    <a:lstStyle/>
                    <a:p>
                      <a:pPr marL="0" marR="0" lvl="0" indent="0" algn="l" rtl="0">
                        <a:spcBef>
                          <a:spcPts val="0"/>
                        </a:spcBef>
                        <a:buSzPct val="25000"/>
                        <a:buNone/>
                      </a:pPr>
                      <a:r>
                        <a:rPr lang="en-US" sz="1400"/>
                        <a:t>Deliverable</a:t>
                      </a:r>
                    </a:p>
                  </a:txBody>
                  <a:tcPr marL="91450" marR="91450" marT="34300" marB="34300">
                    <a:solidFill>
                      <a:srgbClr val="FF9900"/>
                    </a:solidFill>
                  </a:tcPr>
                </a:tc>
                <a:tc>
                  <a:txBody>
                    <a:bodyPr/>
                    <a:lstStyle/>
                    <a:p>
                      <a:pPr marL="0" marR="0" lvl="0" indent="0" algn="l" rtl="0">
                        <a:spcBef>
                          <a:spcPts val="0"/>
                        </a:spcBef>
                        <a:buSzPct val="25000"/>
                        <a:buNone/>
                      </a:pPr>
                      <a:r>
                        <a:rPr lang="en-US" sz="1400"/>
                        <a:t>Description</a:t>
                      </a:r>
                    </a:p>
                  </a:txBody>
                  <a:tcPr marL="91450" marR="91450" marT="34300" marB="34300">
                    <a:solidFill>
                      <a:srgbClr val="FF9900"/>
                    </a:solidFill>
                  </a:tcPr>
                </a:tc>
              </a:tr>
              <a:tr h="685800">
                <a:tc>
                  <a:txBody>
                    <a:bodyPr/>
                    <a:lstStyle/>
                    <a:p>
                      <a:pPr marL="0" marR="0" lvl="0" indent="0" algn="l" rtl="0">
                        <a:spcBef>
                          <a:spcPts val="0"/>
                        </a:spcBef>
                        <a:buSzPct val="25000"/>
                        <a:buNone/>
                      </a:pPr>
                      <a:r>
                        <a:rPr lang="en-US" sz="1400"/>
                        <a:t>Use Case Prioritization Matrix </a:t>
                      </a:r>
                    </a:p>
                  </a:txBody>
                  <a:tcPr marL="91450" marR="91450" marT="34300" marB="34300"/>
                </a:tc>
                <a:tc>
                  <a:txBody>
                    <a:bodyPr/>
                    <a:lstStyle/>
                    <a:p>
                      <a:pPr marL="0" marR="0" lvl="0" indent="0" algn="l" rtl="0">
                        <a:spcBef>
                          <a:spcPts val="0"/>
                        </a:spcBef>
                        <a:buSzPct val="25000"/>
                        <a:buNone/>
                      </a:pPr>
                      <a:r>
                        <a:rPr lang="en-US" sz="1400"/>
                        <a:t>Prioritized list of uses cases where Big Data Analytics can drive significant business value created in collaboration with business stakeholders.</a:t>
                      </a:r>
                    </a:p>
                  </a:txBody>
                  <a:tcPr marL="91450" marR="91450" marT="34300" marB="34300"/>
                </a:tc>
              </a:tr>
              <a:tr h="891550">
                <a:tc>
                  <a:txBody>
                    <a:bodyPr/>
                    <a:lstStyle/>
                    <a:p>
                      <a:pPr marL="0" marR="0" lvl="0" indent="0" algn="l" rtl="0">
                        <a:spcBef>
                          <a:spcPts val="0"/>
                        </a:spcBef>
                        <a:buSzPct val="25000"/>
                        <a:buNone/>
                      </a:pPr>
                      <a:r>
                        <a:rPr lang="en-US" sz="1400"/>
                        <a:t>Architecture Roadmap</a:t>
                      </a:r>
                    </a:p>
                  </a:txBody>
                  <a:tcPr marL="91450" marR="91450" marT="34300" marB="34300"/>
                </a:tc>
                <a:tc>
                  <a:txBody>
                    <a:bodyPr/>
                    <a:lstStyle/>
                    <a:p>
                      <a:pPr marL="0" marR="0" lvl="0" indent="0" algn="l" rtl="0">
                        <a:lnSpc>
                          <a:spcPct val="100000"/>
                        </a:lnSpc>
                        <a:spcBef>
                          <a:spcPts val="0"/>
                        </a:spcBef>
                        <a:spcAft>
                          <a:spcPts val="0"/>
                        </a:spcAft>
                        <a:buClr>
                          <a:schemeClr val="dk1"/>
                        </a:buClr>
                        <a:buSzPct val="25000"/>
                        <a:buFont typeface="Century Gothic"/>
                        <a:buNone/>
                      </a:pPr>
                      <a:r>
                        <a:rPr lang="en-US" sz="1400"/>
                        <a:t>Key Architecture recommendations and roadmap to support the identified use cases. </a:t>
                      </a:r>
                    </a:p>
                  </a:txBody>
                  <a:tcPr marL="91450" marR="91450" marT="34300" marB="34300"/>
                </a:tc>
              </a:tr>
              <a:tr h="685800">
                <a:tc>
                  <a:txBody>
                    <a:bodyPr/>
                    <a:lstStyle/>
                    <a:p>
                      <a:pPr marL="0" marR="0" lvl="0" indent="0" algn="l" rtl="0">
                        <a:spcBef>
                          <a:spcPts val="0"/>
                        </a:spcBef>
                        <a:buSzPct val="25000"/>
                        <a:buNone/>
                      </a:pPr>
                      <a:r>
                        <a:rPr lang="en-US" sz="1400"/>
                        <a:t>Capability Definition Report</a:t>
                      </a:r>
                    </a:p>
                  </a:txBody>
                  <a:tcPr marL="91450" marR="91450" marT="34300" marB="34300"/>
                </a:tc>
                <a:tc>
                  <a:txBody>
                    <a:bodyPr/>
                    <a:lstStyle/>
                    <a:p>
                      <a:pPr marL="0" marR="0" lvl="0" indent="0" algn="l" rtl="0">
                        <a:spcBef>
                          <a:spcPts val="0"/>
                        </a:spcBef>
                        <a:buSzPct val="25000"/>
                        <a:buNone/>
                      </a:pPr>
                      <a:r>
                        <a:rPr lang="en-US" sz="1400"/>
                        <a:t>Phased recommendations (based on best practices) on organizational structure initiatives to grow and maintain a thriving Big Data program.</a:t>
                      </a:r>
                    </a:p>
                  </a:txBody>
                  <a:tcPr marL="91450" marR="91450" marT="34300" marB="34300"/>
                </a:tc>
              </a:tr>
              <a:tr h="543375">
                <a:tc>
                  <a:txBody>
                    <a:bodyPr/>
                    <a:lstStyle/>
                    <a:p>
                      <a:pPr marL="0" marR="0" lvl="0" indent="0" algn="l" rtl="0">
                        <a:spcBef>
                          <a:spcPts val="0"/>
                        </a:spcBef>
                        <a:buSzPct val="25000"/>
                        <a:buNone/>
                      </a:pPr>
                      <a:r>
                        <a:rPr lang="en-US" sz="1400"/>
                        <a:t>Big Data Analytics Roadmap</a:t>
                      </a:r>
                    </a:p>
                  </a:txBody>
                  <a:tcPr marL="91450" marR="91450" marT="34300" marB="34300"/>
                </a:tc>
                <a:tc>
                  <a:txBody>
                    <a:bodyPr/>
                    <a:lstStyle/>
                    <a:p>
                      <a:pPr marL="0" marR="0" lvl="0" indent="0" algn="l" rtl="0">
                        <a:spcBef>
                          <a:spcPts val="0"/>
                        </a:spcBef>
                        <a:buSzPct val="25000"/>
                        <a:buNone/>
                      </a:pPr>
                      <a:r>
                        <a:rPr lang="en-US" sz="1400"/>
                        <a:t>12-month visual Big Data </a:t>
                      </a:r>
                      <a:r>
                        <a:rPr lang="en-US"/>
                        <a:t>Analytics </a:t>
                      </a:r>
                      <a:r>
                        <a:rPr lang="en-US" sz="1400"/>
                        <a:t>roadmap that layers use cases, technical delivery, and big data organizational initiatives.</a:t>
                      </a:r>
                    </a:p>
                  </a:txBody>
                  <a:tcPr marL="91450" marR="91450" marT="34300" marB="34300"/>
                </a:tc>
              </a:tr>
              <a:tr h="480050">
                <a:tc>
                  <a:txBody>
                    <a:bodyPr/>
                    <a:lstStyle/>
                    <a:p>
                      <a:pPr marL="0" marR="0" lvl="0" indent="0" algn="l" rtl="0">
                        <a:spcBef>
                          <a:spcPts val="0"/>
                        </a:spcBef>
                        <a:buSzPct val="25000"/>
                        <a:buNone/>
                      </a:pPr>
                      <a:r>
                        <a:rPr lang="en-US" sz="1400"/>
                        <a:t>Executive Presentation</a:t>
                      </a:r>
                    </a:p>
                  </a:txBody>
                  <a:tcPr marL="91450" marR="91450" marT="34300" marB="34300"/>
                </a:tc>
                <a:tc>
                  <a:txBody>
                    <a:bodyPr/>
                    <a:lstStyle/>
                    <a:p>
                      <a:pPr marL="0" marR="0" lvl="0" indent="0" algn="l" rtl="0">
                        <a:spcBef>
                          <a:spcPts val="0"/>
                        </a:spcBef>
                        <a:buSzPct val="25000"/>
                        <a:buNone/>
                      </a:pPr>
                      <a:r>
                        <a:rPr lang="en-US" sz="1400"/>
                        <a:t>Executive summary of findings and recommendations.</a:t>
                      </a:r>
                    </a:p>
                  </a:txBody>
                  <a:tcPr marL="91450" marR="91450" marT="34300" marB="343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381000" y="1885950"/>
            <a:ext cx="3048000" cy="26592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Focused workshops with business and technology units. </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Where appropriate, 1-on-1’s with senior leaders to discuss business imperatives.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overall list of use cases and business value levers.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Finalize scoring and ranking of use cases.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required data sources and access patterns for the identified use cases.</a:t>
            </a:r>
          </a:p>
        </p:txBody>
      </p:sp>
      <p:grpSp>
        <p:nvGrpSpPr>
          <p:cNvPr id="325" name="Shape 325"/>
          <p:cNvGrpSpPr/>
          <p:nvPr/>
        </p:nvGrpSpPr>
        <p:grpSpPr>
          <a:xfrm>
            <a:off x="527217" y="1028700"/>
            <a:ext cx="2186400" cy="514350"/>
            <a:chOff x="3755" y="0"/>
            <a:chExt cx="2186400" cy="685800"/>
          </a:xfrm>
        </p:grpSpPr>
        <p:sp>
          <p:nvSpPr>
            <p:cNvPr id="326" name="Shape 326"/>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27" name="Shape 327"/>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28" name="Shape 328"/>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29" name="Shape 329"/>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30" name="Shape 33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31" name="Shape 331"/>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32" name="Shape 33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33" name="Shape 33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pic>
        <p:nvPicPr>
          <p:cNvPr id="334" name="Shape 334"/>
          <p:cNvPicPr preferRelativeResize="0"/>
          <p:nvPr/>
        </p:nvPicPr>
        <p:blipFill rotWithShape="1">
          <a:blip r:embed="rId3">
            <a:alphaModFix/>
          </a:blip>
          <a:srcRect/>
          <a:stretch/>
        </p:blipFill>
        <p:spPr>
          <a:xfrm>
            <a:off x="3995523" y="1802605"/>
            <a:ext cx="4526099" cy="1979099"/>
          </a:xfrm>
          <a:prstGeom prst="rect">
            <a:avLst/>
          </a:prstGeom>
          <a:noFill/>
          <a:ln>
            <a:noFill/>
          </a:ln>
          <a:effectLst>
            <a:outerShdw blurRad="292100" dist="139700" dir="2700000" algn="tl" rotWithShape="0">
              <a:srgbClr val="333333">
                <a:alpha val="64709"/>
              </a:srgbClr>
            </a:outerShdw>
          </a:effectLst>
        </p:spPr>
      </p:pic>
      <p:sp>
        <p:nvSpPr>
          <p:cNvPr id="335" name="Shape 33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Discovery – Use Case Definition Report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Discovery Approach</a:t>
            </a:r>
          </a:p>
        </p:txBody>
      </p:sp>
      <p:sp>
        <p:nvSpPr>
          <p:cNvPr id="341" name="Shape 341"/>
          <p:cNvSpPr txBox="1">
            <a:spLocks noGrp="1"/>
          </p:cNvSpPr>
          <p:nvPr>
            <p:ph type="body" idx="1"/>
          </p:nvPr>
        </p:nvSpPr>
        <p:spPr>
          <a:xfrm>
            <a:off x="457200" y="4262300"/>
            <a:ext cx="8229600" cy="689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1" i="0" u="none" strike="noStrike" cap="none">
                <a:solidFill>
                  <a:schemeClr val="dk1"/>
                </a:solidFill>
                <a:latin typeface="Century Gothic"/>
                <a:ea typeface="Century Gothic"/>
                <a:cs typeface="Century Gothic"/>
                <a:sym typeface="Century Gothic"/>
              </a:rPr>
              <a:t>General:</a:t>
            </a:r>
          </a:p>
          <a:p>
            <a:pPr marL="515937" marR="0" lvl="1" indent="-236537" algn="l" rtl="0">
              <a:lnSpc>
                <a:spcPct val="8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Work Across Each Business Unit</a:t>
            </a:r>
          </a:p>
          <a:p>
            <a:pPr marL="515937" marR="0" lvl="1" indent="-236537" algn="l" rtl="0">
              <a:lnSpc>
                <a:spcPct val="8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Separate Tech &amp; Business Discovery Tracks</a:t>
            </a:r>
          </a:p>
        </p:txBody>
      </p:sp>
      <p:grpSp>
        <p:nvGrpSpPr>
          <p:cNvPr id="342" name="Shape 342"/>
          <p:cNvGrpSpPr/>
          <p:nvPr/>
        </p:nvGrpSpPr>
        <p:grpSpPr>
          <a:xfrm>
            <a:off x="441624" y="1727812"/>
            <a:ext cx="7791073" cy="2471769"/>
            <a:chOff x="441637" y="0"/>
            <a:chExt cx="7791073" cy="2366688"/>
          </a:xfrm>
        </p:grpSpPr>
        <p:sp>
          <p:nvSpPr>
            <p:cNvPr id="343" name="Shape 343"/>
            <p:cNvSpPr/>
            <p:nvPr/>
          </p:nvSpPr>
          <p:spPr>
            <a:xfrm rot="5400000">
              <a:off x="5228960" y="-2489564"/>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txBox="1"/>
            <p:nvPr/>
          </p:nvSpPr>
          <p:spPr>
            <a:xfrm>
              <a:off x="2681127" y="80444"/>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Pre-workshop questionnaires distributed</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Results summarized and used as seed questions for workshops</a:t>
              </a:r>
            </a:p>
          </p:txBody>
        </p:sp>
        <p:sp>
          <p:nvSpPr>
            <p:cNvPr id="345" name="Shape 345"/>
            <p:cNvSpPr/>
            <p:nvPr/>
          </p:nvSpPr>
          <p:spPr>
            <a:xfrm>
              <a:off x="441637" y="0"/>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46" name="Shape 346"/>
            <p:cNvSpPr txBox="1"/>
            <p:nvPr/>
          </p:nvSpPr>
          <p:spPr>
            <a:xfrm>
              <a:off x="469462" y="27825"/>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Prep</a:t>
              </a:r>
            </a:p>
          </p:txBody>
        </p:sp>
        <p:sp>
          <p:nvSpPr>
            <p:cNvPr id="347" name="Shape 347"/>
            <p:cNvSpPr/>
            <p:nvPr/>
          </p:nvSpPr>
          <p:spPr>
            <a:xfrm rot="5400000">
              <a:off x="5228960" y="-1891062"/>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txBox="1"/>
            <p:nvPr/>
          </p:nvSpPr>
          <p:spPr>
            <a:xfrm>
              <a:off x="2681127" y="678947"/>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Interactive, facilitated whiteboard brainstorming sessions &amp; technical deep dives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One-on-one interviews with senior leadership to review top 3-5 business imperatives.</a:t>
              </a:r>
            </a:p>
          </p:txBody>
        </p:sp>
        <p:sp>
          <p:nvSpPr>
            <p:cNvPr id="349" name="Shape 349"/>
            <p:cNvSpPr/>
            <p:nvPr/>
          </p:nvSpPr>
          <p:spPr>
            <a:xfrm>
              <a:off x="441637" y="599685"/>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0" name="Shape 350"/>
            <p:cNvSpPr txBox="1"/>
            <p:nvPr/>
          </p:nvSpPr>
          <p:spPr>
            <a:xfrm>
              <a:off x="469462" y="627510"/>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Discover</a:t>
              </a:r>
            </a:p>
          </p:txBody>
        </p:sp>
        <p:sp>
          <p:nvSpPr>
            <p:cNvPr id="351" name="Shape 351"/>
            <p:cNvSpPr/>
            <p:nvPr/>
          </p:nvSpPr>
          <p:spPr>
            <a:xfrm rot="5400000">
              <a:off x="5228960" y="-1292561"/>
              <a:ext cx="455999"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txBox="1"/>
            <p:nvPr/>
          </p:nvSpPr>
          <p:spPr>
            <a:xfrm>
              <a:off x="2681127" y="1277448"/>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Digest, summarize, and validate workshop outcomes with stakeholders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Fill in any information gaps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Review data sets and access patterns for identified use cases</a:t>
              </a:r>
            </a:p>
          </p:txBody>
        </p:sp>
        <p:sp>
          <p:nvSpPr>
            <p:cNvPr id="353" name="Shape 353"/>
            <p:cNvSpPr/>
            <p:nvPr/>
          </p:nvSpPr>
          <p:spPr>
            <a:xfrm>
              <a:off x="441637" y="1198187"/>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4" name="Shape 354"/>
            <p:cNvSpPr txBox="1"/>
            <p:nvPr/>
          </p:nvSpPr>
          <p:spPr>
            <a:xfrm>
              <a:off x="469462" y="1226012"/>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Validate</a:t>
              </a:r>
            </a:p>
          </p:txBody>
        </p:sp>
        <p:sp>
          <p:nvSpPr>
            <p:cNvPr id="355" name="Shape 355"/>
            <p:cNvSpPr/>
            <p:nvPr/>
          </p:nvSpPr>
          <p:spPr>
            <a:xfrm rot="5400000">
              <a:off x="5228960" y="-694060"/>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txBox="1"/>
            <p:nvPr/>
          </p:nvSpPr>
          <p:spPr>
            <a:xfrm>
              <a:off x="2681127" y="1875949"/>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Collaboratively work to prioritize use cases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Review/vet with management</a:t>
              </a:r>
            </a:p>
          </p:txBody>
        </p:sp>
        <p:sp>
          <p:nvSpPr>
            <p:cNvPr id="357" name="Shape 357"/>
            <p:cNvSpPr/>
            <p:nvPr/>
          </p:nvSpPr>
          <p:spPr>
            <a:xfrm>
              <a:off x="441637" y="1796688"/>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8" name="Shape 358"/>
            <p:cNvSpPr txBox="1"/>
            <p:nvPr/>
          </p:nvSpPr>
          <p:spPr>
            <a:xfrm>
              <a:off x="469462" y="1824513"/>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Prioritize</a:t>
              </a:r>
            </a:p>
          </p:txBody>
        </p:sp>
      </p:grpSp>
      <p:grpSp>
        <p:nvGrpSpPr>
          <p:cNvPr id="359" name="Shape 359"/>
          <p:cNvGrpSpPr/>
          <p:nvPr/>
        </p:nvGrpSpPr>
        <p:grpSpPr>
          <a:xfrm>
            <a:off x="527217" y="1028700"/>
            <a:ext cx="2186400" cy="514350"/>
            <a:chOff x="3755" y="0"/>
            <a:chExt cx="2186400" cy="685800"/>
          </a:xfrm>
        </p:grpSpPr>
        <p:sp>
          <p:nvSpPr>
            <p:cNvPr id="360" name="Shape 360"/>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1" name="Shape 361"/>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62" name="Shape 362"/>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3" name="Shape 363"/>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4" name="Shape 364"/>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5" name="Shape 365"/>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66" name="Shape 366"/>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67" name="Shape 367"/>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Technical Deep Dives</a:t>
            </a:r>
          </a:p>
        </p:txBody>
      </p:sp>
      <p:sp>
        <p:nvSpPr>
          <p:cNvPr id="374" name="Shape 374"/>
          <p:cNvSpPr txBox="1">
            <a:spLocks noGrp="1"/>
          </p:cNvSpPr>
          <p:nvPr>
            <p:ph type="body" idx="1"/>
          </p:nvPr>
        </p:nvSpPr>
        <p:spPr>
          <a:xfrm>
            <a:off x="457200" y="1658706"/>
            <a:ext cx="8229600" cy="2664599"/>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Discovery</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For each technical area or use case:</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data sets</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current state architecture: infrastructure, data platforms, and applications</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end-user access patterns / “way-of-working”</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Assess current skills, tools &amp; processes</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Validate</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Review initial recommendations</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Follow-up</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Fill in any information gaps</a:t>
            </a:r>
          </a:p>
          <a:p>
            <a:pPr marL="169862" marR="0" lvl="0" indent="-169862" algn="l" rtl="0">
              <a:lnSpc>
                <a:spcPct val="95000"/>
              </a:lnSpc>
              <a:spcBef>
                <a:spcPts val="800"/>
              </a:spcBef>
              <a:spcAft>
                <a:spcPts val="0"/>
              </a:spcAft>
              <a:buClr>
                <a:schemeClr val="dk1"/>
              </a:buClr>
              <a:buSzPct val="100000"/>
              <a:buFont typeface="Arial"/>
              <a:buNone/>
            </a:pPr>
            <a:endParaRPr sz="1800" b="0" i="0" u="none" strike="noStrike" cap="none">
              <a:solidFill>
                <a:schemeClr val="dk1"/>
              </a:solidFill>
              <a:latin typeface="Century Gothic"/>
              <a:ea typeface="Century Gothic"/>
              <a:cs typeface="Century Gothic"/>
              <a:sym typeface="Century Gothic"/>
            </a:endParaRPr>
          </a:p>
        </p:txBody>
      </p:sp>
      <p:grpSp>
        <p:nvGrpSpPr>
          <p:cNvPr id="375" name="Shape 375"/>
          <p:cNvGrpSpPr/>
          <p:nvPr/>
        </p:nvGrpSpPr>
        <p:grpSpPr>
          <a:xfrm>
            <a:off x="527217" y="1028700"/>
            <a:ext cx="2186400" cy="514350"/>
            <a:chOff x="3755" y="0"/>
            <a:chExt cx="2186400" cy="685800"/>
          </a:xfrm>
        </p:grpSpPr>
        <p:sp>
          <p:nvSpPr>
            <p:cNvPr id="376" name="Shape 376"/>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77" name="Shape 377"/>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78" name="Shape 378"/>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79" name="Shape 379"/>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80" name="Shape 38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81" name="Shape 381"/>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82" name="Shape 38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83" name="Shape 38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328200" y="1546425"/>
            <a:ext cx="4998300" cy="2908500"/>
          </a:xfrm>
          <a:prstGeom prst="rect">
            <a:avLst/>
          </a:prstGeom>
          <a:noFill/>
          <a:ln>
            <a:noFill/>
          </a:ln>
        </p:spPr>
        <p:txBody>
          <a:bodyPr lIns="0" tIns="0" rIns="0" bIns="0" anchor="t" anchorCtr="0">
            <a:noAutofit/>
          </a:bodyPr>
          <a:lstStyle/>
          <a:p>
            <a:pPr marL="0" lvl="0" indent="457200" rtl="0">
              <a:lnSpc>
                <a:spcPct val="115000"/>
              </a:lnSpc>
              <a:spcBef>
                <a:spcPts val="0"/>
              </a:spcBef>
              <a:spcAft>
                <a:spcPts val="0"/>
              </a:spcAft>
              <a:buNone/>
            </a:pPr>
            <a:r>
              <a:rPr lang="en-US" dirty="0"/>
              <a:t>What is it</a:t>
            </a:r>
          </a:p>
          <a:p>
            <a:pPr lvl="3" rtl="0">
              <a:lnSpc>
                <a:spcPct val="115000"/>
              </a:lnSpc>
              <a:spcBef>
                <a:spcPts val="0"/>
              </a:spcBef>
              <a:spcAft>
                <a:spcPts val="0"/>
              </a:spcAft>
              <a:buClr>
                <a:srgbClr val="000000"/>
              </a:buClr>
              <a:buSzPct val="77777"/>
              <a:buFont typeface="Arial"/>
              <a:buChar char="​"/>
            </a:pPr>
            <a:r>
              <a:rPr lang="en-US" dirty="0"/>
              <a:t>How does it fit in to the customer journey</a:t>
            </a:r>
          </a:p>
          <a:p>
            <a:pPr lvl="3" rtl="0">
              <a:lnSpc>
                <a:spcPct val="115000"/>
              </a:lnSpc>
              <a:spcBef>
                <a:spcPts val="0"/>
              </a:spcBef>
              <a:spcAft>
                <a:spcPts val="0"/>
              </a:spcAft>
              <a:buClr>
                <a:srgbClr val="000000"/>
              </a:buClr>
              <a:buSzPct val="77777"/>
              <a:buFont typeface="Arial"/>
              <a:buChar char="​"/>
            </a:pPr>
            <a:r>
              <a:rPr lang="en-US" dirty="0"/>
              <a:t>When to suggest this offering</a:t>
            </a:r>
          </a:p>
          <a:p>
            <a:pPr lvl="3" rtl="0">
              <a:lnSpc>
                <a:spcPct val="115000"/>
              </a:lnSpc>
              <a:spcBef>
                <a:spcPts val="0"/>
              </a:spcBef>
              <a:spcAft>
                <a:spcPts val="0"/>
              </a:spcAft>
              <a:buClr>
                <a:srgbClr val="000000"/>
              </a:buClr>
              <a:buSzPct val="77777"/>
              <a:buFont typeface="Arial"/>
              <a:buChar char="​"/>
            </a:pPr>
            <a:r>
              <a:rPr lang="en-US" dirty="0"/>
              <a:t>Key Selling points</a:t>
            </a:r>
          </a:p>
          <a:p>
            <a:pPr lvl="3" rtl="0">
              <a:lnSpc>
                <a:spcPct val="115000"/>
              </a:lnSpc>
              <a:spcBef>
                <a:spcPts val="0"/>
              </a:spcBef>
              <a:spcAft>
                <a:spcPts val="0"/>
              </a:spcAft>
              <a:buClr>
                <a:srgbClr val="000000"/>
              </a:buClr>
              <a:buSzPct val="77777"/>
              <a:buFont typeface="Arial"/>
              <a:buChar char="​"/>
            </a:pPr>
            <a:r>
              <a:rPr lang="en-US" dirty="0"/>
              <a:t>Limitations to be aware of</a:t>
            </a:r>
          </a:p>
          <a:p>
            <a:pPr lvl="3" rtl="0">
              <a:lnSpc>
                <a:spcPct val="115000"/>
              </a:lnSpc>
              <a:spcBef>
                <a:spcPts val="0"/>
              </a:spcBef>
              <a:spcAft>
                <a:spcPts val="0"/>
              </a:spcAft>
              <a:buClr>
                <a:srgbClr val="000000"/>
              </a:buClr>
              <a:buSzPct val="77777"/>
              <a:buFont typeface="Arial"/>
              <a:buChar char="​"/>
            </a:pPr>
            <a:r>
              <a:rPr lang="en-US" dirty="0"/>
              <a:t>Timescales</a:t>
            </a:r>
          </a:p>
          <a:p>
            <a:pPr lvl="3" rtl="0">
              <a:lnSpc>
                <a:spcPct val="115000"/>
              </a:lnSpc>
              <a:spcBef>
                <a:spcPts val="0"/>
              </a:spcBef>
              <a:spcAft>
                <a:spcPts val="0"/>
              </a:spcAft>
              <a:buClr>
                <a:schemeClr val="dk1"/>
              </a:buClr>
              <a:buSzPct val="100000"/>
              <a:buFont typeface="Arial"/>
              <a:buChar char="​"/>
            </a:pPr>
            <a:r>
              <a:rPr lang="en-US" dirty="0"/>
              <a:t>Deliverables</a:t>
            </a:r>
          </a:p>
          <a:p>
            <a:pPr lvl="3" rtl="0">
              <a:lnSpc>
                <a:spcPct val="115000"/>
              </a:lnSpc>
              <a:spcBef>
                <a:spcPts val="0"/>
              </a:spcBef>
              <a:spcAft>
                <a:spcPts val="0"/>
              </a:spcAft>
              <a:buClr>
                <a:srgbClr val="000000"/>
              </a:buClr>
              <a:buSzPct val="77777"/>
              <a:buFont typeface="Arial"/>
              <a:buChar char="​"/>
            </a:pPr>
            <a:r>
              <a:rPr lang="en-US" dirty="0"/>
              <a:t>Team Structure</a:t>
            </a:r>
          </a:p>
          <a:p>
            <a:pPr lvl="3" rtl="0">
              <a:lnSpc>
                <a:spcPct val="115000"/>
              </a:lnSpc>
              <a:spcBef>
                <a:spcPts val="0"/>
              </a:spcBef>
              <a:spcAft>
                <a:spcPts val="0"/>
              </a:spcAft>
              <a:buClr>
                <a:srgbClr val="000000"/>
              </a:buClr>
              <a:buSzPct val="77777"/>
              <a:buFont typeface="Arial"/>
              <a:buChar char="​"/>
            </a:pPr>
            <a:r>
              <a:rPr lang="en-US" dirty="0" err="1"/>
              <a:t>Battlecard</a:t>
            </a:r>
            <a:endParaRPr lang="en-US" dirty="0"/>
          </a:p>
          <a:p>
            <a:pPr marL="169863" marR="0" lvl="0" indent="-169863" algn="l" rtl="0">
              <a:lnSpc>
                <a:spcPct val="95000"/>
              </a:lnSpc>
              <a:spcBef>
                <a:spcPts val="800"/>
              </a:spcBef>
              <a:spcAft>
                <a:spcPts val="0"/>
              </a:spcAft>
              <a:buClr>
                <a:schemeClr val="dk1"/>
              </a:buClr>
              <a:buSzPct val="1000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148" name="Shape 148"/>
          <p:cNvSpPr txBox="1">
            <a:spLocks noGrp="1"/>
          </p:cNvSpPr>
          <p:nvPr>
            <p:ph type="title"/>
          </p:nvPr>
        </p:nvSpPr>
        <p:spPr>
          <a:xfrm>
            <a:off x="457200" y="639708"/>
            <a:ext cx="3886200" cy="704088"/>
          </a:xfrm>
          <a:prstGeom prst="rect">
            <a:avLst/>
          </a:prstGeom>
          <a:noFill/>
          <a:ln>
            <a:noFill/>
          </a:ln>
        </p:spPr>
        <p:txBody>
          <a:bodyPr lIns="0" tIns="0" rIns="0" bIns="0" anchor="b" anchorCtr="0">
            <a:noAutofit/>
          </a:bodyPr>
          <a:lstStyle/>
          <a:p>
            <a:pPr marL="0" marR="0" lvl="0" indent="0" algn="l" rtl="0">
              <a:lnSpc>
                <a:spcPct val="90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Agenda</a:t>
            </a:r>
          </a:p>
        </p:txBody>
      </p:sp>
      <p:sp>
        <p:nvSpPr>
          <p:cNvPr id="149" name="Shape 149"/>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150" name="Shape 150"/>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en-US" sz="700" b="0" i="0" u="none" strike="noStrike" cap="none" dirty="0" smtClean="0">
                <a:solidFill>
                  <a:srgbClr val="A2A2A2"/>
                </a:solidFill>
                <a:latin typeface="Century Gothic"/>
                <a:ea typeface="Century Gothic"/>
                <a:cs typeface="Century Gothic"/>
                <a:sym typeface="Century Gothic"/>
              </a:rPr>
              <a:t>2017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p:nvPr/>
        </p:nvSpPr>
        <p:spPr>
          <a:xfrm>
            <a:off x="53340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0" name="Shape 390"/>
          <p:cNvSpPr txBox="1">
            <a:spLocks noGrp="1"/>
          </p:cNvSpPr>
          <p:nvPr>
            <p:ph type="body" idx="1"/>
          </p:nvPr>
        </p:nvSpPr>
        <p:spPr>
          <a:xfrm>
            <a:off x="533400" y="1975103"/>
            <a:ext cx="2743200" cy="17889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Use prioritized use cases to identify patterns for technologies and platforms that drive Big Data ecosystems.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Lay out an architectural roadmap based on the prioritized use cases, leveraging Think Big’s reference architectures. </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key recommendations based on best practices.</a:t>
            </a:r>
          </a:p>
        </p:txBody>
      </p:sp>
      <p:grpSp>
        <p:nvGrpSpPr>
          <p:cNvPr id="391" name="Shape 391"/>
          <p:cNvGrpSpPr/>
          <p:nvPr/>
        </p:nvGrpSpPr>
        <p:grpSpPr>
          <a:xfrm>
            <a:off x="2514601" y="1028700"/>
            <a:ext cx="2186400" cy="514350"/>
            <a:chOff x="1971488" y="0"/>
            <a:chExt cx="2186400" cy="685800"/>
          </a:xfrm>
        </p:grpSpPr>
        <p:sp>
          <p:nvSpPr>
            <p:cNvPr id="392" name="Shape 392"/>
            <p:cNvSpPr/>
            <p:nvPr/>
          </p:nvSpPr>
          <p:spPr>
            <a:xfrm>
              <a:off x="1971488"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3" name="Shape 393"/>
            <p:cNvSpPr/>
            <p:nvPr/>
          </p:nvSpPr>
          <p:spPr>
            <a:xfrm>
              <a:off x="2314388"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grpSp>
      <p:sp>
        <p:nvSpPr>
          <p:cNvPr id="394" name="Shape 394"/>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395" name="Shape 395"/>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6" name="Shape 396"/>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7" name="Shape 397"/>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98" name="Shape 398"/>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pic>
        <p:nvPicPr>
          <p:cNvPr id="399" name="Shape 399"/>
          <p:cNvPicPr preferRelativeResize="0"/>
          <p:nvPr/>
        </p:nvPicPr>
        <p:blipFill rotWithShape="1">
          <a:blip r:embed="rId3">
            <a:alphaModFix/>
          </a:blip>
          <a:srcRect/>
          <a:stretch/>
        </p:blipFill>
        <p:spPr>
          <a:xfrm>
            <a:off x="3552851" y="2017439"/>
            <a:ext cx="5064000" cy="2564700"/>
          </a:xfrm>
          <a:prstGeom prst="rect">
            <a:avLst/>
          </a:prstGeom>
          <a:noFill/>
          <a:ln>
            <a:noFill/>
          </a:ln>
        </p:spPr>
      </p:pic>
      <p:sp>
        <p:nvSpPr>
          <p:cNvPr id="400" name="Shape 40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Architecture Definition</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07" name="Shape 407"/>
          <p:cNvSpPr txBox="1">
            <a:spLocks noGrp="1"/>
          </p:cNvSpPr>
          <p:nvPr>
            <p:ph type="body" idx="1"/>
          </p:nvPr>
        </p:nvSpPr>
        <p:spPr>
          <a:xfrm>
            <a:off x="527218" y="1851659"/>
            <a:ext cx="2186400" cy="31392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existing big data organization structure against best practices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areas that need to be built or enhanced.</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Prioritize initiatives based on business imperatives and identified use cases.</a:t>
            </a:r>
          </a:p>
        </p:txBody>
      </p:sp>
      <p:sp>
        <p:nvSpPr>
          <p:cNvPr id="408" name="Shape 408"/>
          <p:cNvSpPr/>
          <p:nvPr/>
        </p:nvSpPr>
        <p:spPr>
          <a:xfrm>
            <a:off x="527218"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09" name="Shape 409"/>
          <p:cNvSpPr/>
          <p:nvPr/>
        </p:nvSpPr>
        <p:spPr>
          <a:xfrm>
            <a:off x="283785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410" name="Shape 41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11" name="Shape 411"/>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412" name="Shape 41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&amp; Capability Definitions</a:t>
            </a:r>
          </a:p>
        </p:txBody>
      </p:sp>
      <p:sp>
        <p:nvSpPr>
          <p:cNvPr id="413" name="Shape 41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grpSp>
        <p:nvGrpSpPr>
          <p:cNvPr id="414" name="Shape 414"/>
          <p:cNvGrpSpPr/>
          <p:nvPr/>
        </p:nvGrpSpPr>
        <p:grpSpPr>
          <a:xfrm>
            <a:off x="4462682" y="1028700"/>
            <a:ext cx="2186400" cy="514350"/>
            <a:chOff x="3939219" y="0"/>
            <a:chExt cx="2186400" cy="685800"/>
          </a:xfrm>
        </p:grpSpPr>
        <p:sp>
          <p:nvSpPr>
            <p:cNvPr id="415" name="Shape 415"/>
            <p:cNvSpPr/>
            <p:nvPr/>
          </p:nvSpPr>
          <p:spPr>
            <a:xfrm>
              <a:off x="3939219"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16" name="Shape 416"/>
            <p:cNvSpPr/>
            <p:nvPr/>
          </p:nvSpPr>
          <p:spPr>
            <a:xfrm>
              <a:off x="4282119"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grpSp>
      <p:sp>
        <p:nvSpPr>
          <p:cNvPr id="417" name="Shape 4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Capability Definition</a:t>
            </a:r>
          </a:p>
        </p:txBody>
      </p:sp>
      <p:pic>
        <p:nvPicPr>
          <p:cNvPr id="418" name="Shape 418"/>
          <p:cNvPicPr preferRelativeResize="0"/>
          <p:nvPr/>
        </p:nvPicPr>
        <p:blipFill rotWithShape="1">
          <a:blip r:embed="rId3">
            <a:alphaModFix/>
          </a:blip>
          <a:srcRect/>
          <a:stretch/>
        </p:blipFill>
        <p:spPr>
          <a:xfrm>
            <a:off x="3053132" y="1950034"/>
            <a:ext cx="5435400" cy="2316000"/>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527216" y="1803653"/>
            <a:ext cx="2292300" cy="28563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Sequence use cases and supporting capabilities across 12 month Roadmap.</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Develop recommended action plan, required investment and business justification.</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Develop Executive Presentation.</a:t>
            </a:r>
          </a:p>
        </p:txBody>
      </p:sp>
      <p:sp>
        <p:nvSpPr>
          <p:cNvPr id="425" name="Shape 425"/>
          <p:cNvSpPr/>
          <p:nvPr/>
        </p:nvSpPr>
        <p:spPr>
          <a:xfrm>
            <a:off x="527218"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26" name="Shape 426"/>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27" name="Shape 427"/>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grpSp>
        <p:nvGrpSpPr>
          <p:cNvPr id="428" name="Shape 428"/>
          <p:cNvGrpSpPr/>
          <p:nvPr/>
        </p:nvGrpSpPr>
        <p:grpSpPr>
          <a:xfrm>
            <a:off x="6430414" y="1028700"/>
            <a:ext cx="2186400" cy="514350"/>
            <a:chOff x="5906951" y="0"/>
            <a:chExt cx="2186400" cy="685800"/>
          </a:xfrm>
        </p:grpSpPr>
        <p:sp>
          <p:nvSpPr>
            <p:cNvPr id="429" name="Shape 429"/>
            <p:cNvSpPr/>
            <p:nvPr/>
          </p:nvSpPr>
          <p:spPr>
            <a:xfrm>
              <a:off x="5906951"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30" name="Shape 430"/>
            <p:cNvSpPr/>
            <p:nvPr/>
          </p:nvSpPr>
          <p:spPr>
            <a:xfrm>
              <a:off x="6249851"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Roadmap &amp; Recommendations</a:t>
              </a:r>
            </a:p>
          </p:txBody>
        </p:sp>
      </p:grpSp>
      <p:sp>
        <p:nvSpPr>
          <p:cNvPr id="431" name="Shape 431"/>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432" name="Shape 43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433" name="Shape 433"/>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pic>
        <p:nvPicPr>
          <p:cNvPr id="434" name="Shape 434"/>
          <p:cNvPicPr preferRelativeResize="0"/>
          <p:nvPr/>
        </p:nvPicPr>
        <p:blipFill rotWithShape="1">
          <a:blip r:embed="rId3">
            <a:alphaModFix/>
          </a:blip>
          <a:srcRect/>
          <a:stretch/>
        </p:blipFill>
        <p:spPr>
          <a:xfrm>
            <a:off x="3173125" y="1803652"/>
            <a:ext cx="5221500" cy="2708999"/>
          </a:xfrm>
          <a:prstGeom prst="rect">
            <a:avLst/>
          </a:prstGeom>
          <a:noFill/>
          <a:ln>
            <a:noFill/>
          </a:ln>
        </p:spPr>
      </p:pic>
      <p:sp>
        <p:nvSpPr>
          <p:cNvPr id="435" name="Shape 43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Roadmap &amp; Recommendations</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Team (Role) Structure</a:t>
            </a:r>
          </a:p>
        </p:txBody>
      </p:sp>
      <p:sp>
        <p:nvSpPr>
          <p:cNvPr id="441" name="Shape 441"/>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42" name="Shape 442"/>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443" name="Shape 443"/>
          <p:cNvGraphicFramePr/>
          <p:nvPr/>
        </p:nvGraphicFramePr>
        <p:xfrm>
          <a:off x="381000" y="1156707"/>
          <a:ext cx="8305800" cy="2907109"/>
        </p:xfrm>
        <a:graphic>
          <a:graphicData uri="http://schemas.openxmlformats.org/drawingml/2006/table">
            <a:tbl>
              <a:tblPr firstRow="1" bandRow="1">
                <a:noFill/>
                <a:tableStyleId>{8E929C82-5E01-4128-A4B7-DD7C5C50B537}</a:tableStyleId>
              </a:tblPr>
              <a:tblGrid>
                <a:gridCol w="966550"/>
                <a:gridCol w="7339250"/>
              </a:tblGrid>
              <a:tr h="342525">
                <a:tc>
                  <a:txBody>
                    <a:bodyPr/>
                    <a:lstStyle/>
                    <a:p>
                      <a:pPr marL="72000" marR="0" lvl="0" indent="-8500" algn="ctr" rtl="0">
                        <a:spcBef>
                          <a:spcPts val="0"/>
                        </a:spcBef>
                        <a:buSzPct val="25000"/>
                        <a:buNone/>
                      </a:pPr>
                      <a:r>
                        <a:rPr lang="en-US" sz="900" u="none" strike="noStrike" cap="none">
                          <a:latin typeface="Century Gothic"/>
                          <a:ea typeface="Century Gothic"/>
                          <a:cs typeface="Century Gothic"/>
                          <a:sym typeface="Century Gothic"/>
                        </a:rPr>
                        <a:t>Role</a:t>
                      </a:r>
                    </a:p>
                  </a:txBody>
                  <a:tcPr marL="12700" marR="12700" marT="12700"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c>
                  <a:txBody>
                    <a:bodyPr/>
                    <a:lstStyle/>
                    <a:p>
                      <a:pPr marL="72000" marR="0" lvl="0" indent="-8500" algn="ctr" rtl="0">
                        <a:spcBef>
                          <a:spcPts val="0"/>
                        </a:spcBef>
                        <a:buSzPct val="25000"/>
                        <a:buNone/>
                      </a:pPr>
                      <a:r>
                        <a:rPr lang="en-US" sz="900" u="none" strike="noStrike" cap="none">
                          <a:latin typeface="Century Gothic"/>
                          <a:ea typeface="Century Gothic"/>
                          <a:cs typeface="Century Gothic"/>
                          <a:sym typeface="Century Gothic"/>
                        </a:rPr>
                        <a:t>Role Description</a:t>
                      </a:r>
                    </a:p>
                  </a:txBody>
                  <a:tcPr marL="12700" marR="12700" marT="12700"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r>
              <a:tr h="342525">
                <a:tc>
                  <a:txBody>
                    <a:bodyPr/>
                    <a:lstStyle/>
                    <a:p>
                      <a:pPr lvl="0" algn="ctr" rtl="0">
                        <a:lnSpc>
                          <a:spcPct val="115000"/>
                        </a:lnSpc>
                        <a:spcBef>
                          <a:spcPts val="0"/>
                        </a:spcBef>
                        <a:buNone/>
                      </a:pPr>
                      <a:r>
                        <a:rPr lang="en-US" sz="900" b="1">
                          <a:latin typeface="Century Gothic"/>
                          <a:ea typeface="Century Gothic"/>
                          <a:cs typeface="Century Gothic"/>
                          <a:sym typeface="Century Gothic"/>
                        </a:rPr>
                        <a:t>Senior Delivery Lead</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Responsible for ensuring that the client expectations are set, deliverables are on time and regular communications between client and Think Big are maintained. They will also coordinate reviews, workshops and interviews as well as help to co-run the use case brainstorming workshops. The Delivery Lead may also play a significant part in the write-up of documentation.</a:t>
                      </a:r>
                    </a:p>
                    <a:p>
                      <a:pPr marR="0" lvl="0" algn="l" rtl="0">
                        <a:spcBef>
                          <a:spcPts val="0"/>
                        </a:spcBef>
                        <a:buSzPct val="25000"/>
                        <a:buNone/>
                      </a:pPr>
                      <a:endParaRPr sz="900">
                        <a:latin typeface="Century Gothic"/>
                        <a:ea typeface="Century Gothic"/>
                        <a:cs typeface="Century Gothic"/>
                        <a:sym typeface="Century Gothic"/>
                      </a:endParaRP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15000"/>
                        </a:lnSpc>
                        <a:spcBef>
                          <a:spcPts val="0"/>
                        </a:spcBef>
                        <a:buNone/>
                      </a:pPr>
                      <a:r>
                        <a:rPr lang="en-US" sz="900" b="1">
                          <a:latin typeface="Century Gothic"/>
                          <a:ea typeface="Century Gothic"/>
                          <a:cs typeface="Century Gothic"/>
                          <a:sym typeface="Century Gothic"/>
                        </a:rPr>
                        <a:t>Principal Architect</a:t>
                      </a:r>
                      <a:r>
                        <a:rPr lang="en-US" sz="900">
                          <a:latin typeface="Century Gothic"/>
                          <a:ea typeface="Century Gothic"/>
                          <a:cs typeface="Century Gothic"/>
                          <a:sym typeface="Century Gothic"/>
                        </a:rPr>
                        <a:t> </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This is typically an enterprise architect at principal level. They will help to shape the discussions and will lead the client facing engagements, providing thought leadership where appropriate. They will lead the workshops and interviews ensuring that</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all relevant information is obtained</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the client is engaged throughout the workshop</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contribute to the output write-up (typically the solution architecture pieces)</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Senior/Principal Data Scientist</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R="0" lvl="0" algn="l" rtl="0">
                        <a:lnSpc>
                          <a:spcPct val="100000"/>
                        </a:lnSpc>
                        <a:spcBef>
                          <a:spcPts val="0"/>
                        </a:spcBef>
                        <a:buNone/>
                      </a:pPr>
                      <a:r>
                        <a:rPr lang="en-US" sz="900">
                          <a:latin typeface="Century Gothic"/>
                          <a:ea typeface="Century Gothic"/>
                          <a:cs typeface="Century Gothic"/>
                          <a:sym typeface="Century Gothic"/>
                        </a:rPr>
                        <a:t>They will support the principal architect contributing to the deliverables, workshops and interviews with Data science related content. This for example could be validating the viability of use cases or providing thought leadership, such as advanced statistics and machine learning techniques over open source big data capabilities.</a:t>
                      </a:r>
                      <a:r>
                        <a:rPr lang="en-US" sz="900" u="none" strike="noStrike" cap="none">
                          <a:latin typeface="Century Gothic"/>
                          <a:ea typeface="Century Gothic"/>
                          <a:cs typeface="Century Gothic"/>
                          <a:sym typeface="Century Gothic"/>
                        </a:rPr>
                        <a:t> Formulates recommendations on data science and analytics and owns th</a:t>
                      </a:r>
                      <a:r>
                        <a:rPr lang="en-US" sz="900">
                          <a:latin typeface="Century Gothic"/>
                          <a:ea typeface="Century Gothic"/>
                          <a:cs typeface="Century Gothic"/>
                          <a:sym typeface="Century Gothic"/>
                        </a:rPr>
                        <a:t>e </a:t>
                      </a:r>
                      <a:r>
                        <a:rPr lang="en-US" sz="900" u="none" strike="noStrike" cap="none">
                          <a:latin typeface="Century Gothic"/>
                          <a:ea typeface="Century Gothic"/>
                          <a:cs typeface="Century Gothic"/>
                          <a:sym typeface="Century Gothic"/>
                        </a:rPr>
                        <a:t>data sc</a:t>
                      </a:r>
                      <a:r>
                        <a:rPr lang="en-US" sz="900">
                          <a:latin typeface="Century Gothic"/>
                          <a:ea typeface="Century Gothic"/>
                          <a:cs typeface="Century Gothic"/>
                          <a:sym typeface="Century Gothic"/>
                        </a:rPr>
                        <a:t>i</a:t>
                      </a:r>
                      <a:r>
                        <a:rPr lang="en-US" sz="900" u="none" strike="noStrike" cap="none">
                          <a:latin typeface="Century Gothic"/>
                          <a:ea typeface="Century Gothic"/>
                          <a:cs typeface="Century Gothic"/>
                          <a:sym typeface="Century Gothic"/>
                        </a:rPr>
                        <a:t>ence a</a:t>
                      </a:r>
                      <a:r>
                        <a:rPr lang="en-US" sz="900">
                          <a:latin typeface="Century Gothic"/>
                          <a:ea typeface="Century Gothic"/>
                          <a:cs typeface="Century Gothic"/>
                          <a:sym typeface="Century Gothic"/>
                        </a:rPr>
                        <a:t>nd analytics part of the architecture definition. </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Senior Consultant</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This role supports the team in workshops and contributes to the overall write-up of the deliverables. This will typically be senior/principal Data Scientist, Engineer or Industry Consultant that is comfortable leading client discussions and writing business related content.</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QA</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The Partner supports the overall engagement, engaging with exec sponsors in the proces, being part of exec presentations and providing QA support</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bl>
          </a:graphicData>
        </a:graphic>
      </p:graphicFrame>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Commercials</a:t>
            </a:r>
          </a:p>
        </p:txBody>
      </p:sp>
      <p:sp>
        <p:nvSpPr>
          <p:cNvPr id="449" name="Shape 449"/>
          <p:cNvSpPr txBox="1">
            <a:spLocks noGrp="1"/>
          </p:cNvSpPr>
          <p:nvPr>
            <p:ph type="body" idx="1"/>
          </p:nvPr>
        </p:nvSpPr>
        <p:spPr>
          <a:xfrm>
            <a:off x="457200" y="1062026"/>
            <a:ext cx="8229600" cy="3107399"/>
          </a:xfrm>
          <a:prstGeom prst="rect">
            <a:avLst/>
          </a:prstGeom>
          <a:noFill/>
          <a:ln>
            <a:noFill/>
          </a:ln>
        </p:spPr>
        <p:txBody>
          <a:bodyPr lIns="0" tIns="0" rIns="0" bIns="0" anchor="t" anchorCtr="0">
            <a:noAutofit/>
          </a:bodyPr>
          <a:lstStyle/>
          <a:p>
            <a:pPr marL="457200" lvl="0" indent="-304800" rtl="0">
              <a:lnSpc>
                <a:spcPct val="115000"/>
              </a:lnSpc>
              <a:spcBef>
                <a:spcPts val="0"/>
              </a:spcBef>
              <a:spcAft>
                <a:spcPts val="0"/>
              </a:spcAft>
              <a:buClr>
                <a:srgbClr val="000000"/>
              </a:buClr>
              <a:buSzPct val="100000"/>
              <a:buFont typeface="Century Gothic"/>
            </a:pPr>
            <a:r>
              <a:rPr lang="en-US" sz="1200" b="1" dirty="0">
                <a:solidFill>
                  <a:srgbClr val="000000"/>
                </a:solidFill>
              </a:rPr>
              <a:t>Base Price </a:t>
            </a:r>
            <a:r>
              <a:rPr lang="en-US" sz="1200" dirty="0">
                <a:solidFill>
                  <a:srgbClr val="000000"/>
                </a:solidFill>
              </a:rPr>
              <a:t>- </a:t>
            </a:r>
            <a:r>
              <a:rPr lang="en-US" sz="1200" b="1" dirty="0">
                <a:solidFill>
                  <a:srgbClr val="000000"/>
                </a:solidFill>
              </a:rPr>
              <a:t>$200,000</a:t>
            </a:r>
            <a:r>
              <a:rPr lang="en-US" sz="1200" dirty="0">
                <a:solidFill>
                  <a:srgbClr val="000000"/>
                </a:solidFill>
              </a:rPr>
              <a:t> fixed </a:t>
            </a:r>
            <a:r>
              <a:rPr lang="en-US" sz="1200" dirty="0" smtClean="0">
                <a:solidFill>
                  <a:srgbClr val="000000"/>
                </a:solidFill>
              </a:rPr>
              <a:t>price (USD)</a:t>
            </a:r>
            <a:endParaRPr lang="en-US" sz="1200" dirty="0">
              <a:solidFill>
                <a:srgbClr val="000000"/>
              </a:solidFill>
            </a:endParaRPr>
          </a:p>
          <a:p>
            <a:pPr marL="914400" lvl="1" indent="-304800" rtl="0">
              <a:lnSpc>
                <a:spcPct val="115000"/>
              </a:lnSpc>
              <a:spcBef>
                <a:spcPts val="0"/>
              </a:spcBef>
              <a:spcAft>
                <a:spcPts val="0"/>
              </a:spcAft>
              <a:buClr>
                <a:srgbClr val="000000"/>
              </a:buClr>
              <a:buSzPct val="100000"/>
              <a:buFont typeface="Century Gothic"/>
            </a:pPr>
            <a:r>
              <a:rPr lang="en-US" sz="1200" dirty="0">
                <a:solidFill>
                  <a:srgbClr val="000000"/>
                </a:solidFill>
              </a:rPr>
              <a:t>This covers all aspects of the 8 week </a:t>
            </a:r>
            <a:r>
              <a:rPr lang="en-US" sz="1200" dirty="0" smtClean="0">
                <a:solidFill>
                  <a:srgbClr val="000000"/>
                </a:solidFill>
              </a:rPr>
              <a:t>engagement</a:t>
            </a:r>
          </a:p>
          <a:p>
            <a:pPr marL="914400" lvl="1" indent="-304800" rtl="0">
              <a:lnSpc>
                <a:spcPct val="115000"/>
              </a:lnSpc>
              <a:spcBef>
                <a:spcPts val="0"/>
              </a:spcBef>
              <a:spcAft>
                <a:spcPts val="0"/>
              </a:spcAft>
              <a:buClr>
                <a:srgbClr val="000000"/>
              </a:buClr>
              <a:buSzPct val="100000"/>
              <a:buFont typeface="Century Gothic"/>
            </a:pPr>
            <a:r>
              <a:rPr lang="en-US" sz="1200" dirty="0" smtClean="0">
                <a:solidFill>
                  <a:srgbClr val="000000"/>
                </a:solidFill>
              </a:rPr>
              <a:t>Please refer to the pricing guide for the base price for other countries</a:t>
            </a:r>
            <a:endParaRPr lang="en-US" sz="1200" dirty="0">
              <a:solidFill>
                <a:srgbClr val="000000"/>
              </a:solidFill>
            </a:endParaRPr>
          </a:p>
          <a:p>
            <a:pPr marL="0" marR="0" lvl="0" indent="0" algn="l" rtl="0">
              <a:lnSpc>
                <a:spcPct val="115000"/>
              </a:lnSpc>
              <a:spcBef>
                <a:spcPts val="0"/>
              </a:spcBef>
              <a:spcAft>
                <a:spcPts val="0"/>
              </a:spcAft>
              <a:buNone/>
            </a:pPr>
            <a:endParaRPr sz="1200" dirty="0">
              <a:solidFill>
                <a:srgbClr val="000000"/>
              </a:solidFill>
            </a:endParaRPr>
          </a:p>
          <a:p>
            <a:pPr marL="457200" marR="0" lvl="0" indent="-304800" algn="l" rtl="0">
              <a:lnSpc>
                <a:spcPct val="115000"/>
              </a:lnSpc>
              <a:spcBef>
                <a:spcPts val="0"/>
              </a:spcBef>
              <a:spcAft>
                <a:spcPts val="0"/>
              </a:spcAft>
              <a:buClr>
                <a:srgbClr val="000000"/>
              </a:buClr>
              <a:buSzPct val="100000"/>
            </a:pPr>
            <a:r>
              <a:rPr lang="en-US" sz="1200" b="1" dirty="0">
                <a:solidFill>
                  <a:srgbClr val="000000"/>
                </a:solidFill>
              </a:rPr>
              <a:t>Payment Schedule</a:t>
            </a:r>
          </a:p>
          <a:p>
            <a:pPr marL="0" marR="0" lvl="0" indent="0" algn="l" rtl="0">
              <a:lnSpc>
                <a:spcPct val="115000"/>
              </a:lnSpc>
              <a:spcBef>
                <a:spcPts val="0"/>
              </a:spcBef>
              <a:spcAft>
                <a:spcPts val="0"/>
              </a:spcAft>
              <a:buNone/>
            </a:pPr>
            <a:endParaRPr sz="1200" dirty="0">
              <a:solidFill>
                <a:srgbClr val="000000"/>
              </a:solidFill>
            </a:endParaRPr>
          </a:p>
          <a:p>
            <a:pPr marL="0" marR="0" lvl="0" indent="0" algn="l" rtl="0">
              <a:lnSpc>
                <a:spcPct val="115000"/>
              </a:lnSpc>
              <a:spcBef>
                <a:spcPts val="0"/>
              </a:spcBef>
              <a:spcAft>
                <a:spcPts val="0"/>
              </a:spcAft>
              <a:buNone/>
            </a:pPr>
            <a:endParaRPr sz="1200" dirty="0">
              <a:solidFill>
                <a:srgbClr val="000000"/>
              </a:solidFill>
            </a:endParaRPr>
          </a:p>
          <a:p>
            <a:pPr marL="0" marR="0" lvl="0" indent="0" algn="l" rtl="0">
              <a:lnSpc>
                <a:spcPct val="115000"/>
              </a:lnSpc>
              <a:spcBef>
                <a:spcPts val="0"/>
              </a:spcBef>
              <a:spcAft>
                <a:spcPts val="0"/>
              </a:spcAft>
              <a:buNone/>
            </a:pPr>
            <a:endParaRPr sz="1400" b="1" dirty="0">
              <a:solidFill>
                <a:srgbClr val="000000"/>
              </a:solidFill>
            </a:endParaRPr>
          </a:p>
          <a:p>
            <a:pPr marL="0" lvl="0" indent="0" rtl="0">
              <a:lnSpc>
                <a:spcPct val="115000"/>
              </a:lnSpc>
              <a:spcBef>
                <a:spcPts val="0"/>
              </a:spcBef>
              <a:spcAft>
                <a:spcPts val="0"/>
              </a:spcAft>
              <a:buNone/>
            </a:pPr>
            <a:endParaRPr sz="1400" dirty="0">
              <a:solidFill>
                <a:srgbClr val="000000"/>
              </a:solidFill>
            </a:endParaRPr>
          </a:p>
          <a:p>
            <a:pPr marL="0" lvl="0" indent="-69850" rtl="0">
              <a:lnSpc>
                <a:spcPct val="100000"/>
              </a:lnSpc>
              <a:spcBef>
                <a:spcPts val="0"/>
              </a:spcBef>
              <a:spcAft>
                <a:spcPts val="0"/>
              </a:spcAft>
              <a:buClr>
                <a:srgbClr val="000000"/>
              </a:buClr>
              <a:buSzPct val="78571"/>
              <a:buNone/>
            </a:pPr>
            <a:endParaRPr sz="1400" dirty="0">
              <a:solidFill>
                <a:srgbClr val="000000"/>
              </a:solidFill>
            </a:endParaRPr>
          </a:p>
          <a:p>
            <a:pPr marL="0" marR="0" lvl="0" indent="0" algn="l" rtl="0">
              <a:lnSpc>
                <a:spcPct val="95000"/>
              </a:lnSpc>
              <a:spcBef>
                <a:spcPts val="0"/>
              </a:spcBef>
              <a:spcAft>
                <a:spcPts val="0"/>
              </a:spcAft>
              <a:buNone/>
            </a:pPr>
            <a:endParaRPr dirty="0"/>
          </a:p>
        </p:txBody>
      </p:sp>
      <p:sp>
        <p:nvSpPr>
          <p:cNvPr id="450" name="Shape 45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51" name="Shape 45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452" name="Shape 452"/>
          <p:cNvGraphicFramePr/>
          <p:nvPr>
            <p:extLst>
              <p:ext uri="{D42A27DB-BD31-4B8C-83A1-F6EECF244321}">
                <p14:modId xmlns:p14="http://schemas.microsoft.com/office/powerpoint/2010/main" val="906893030"/>
              </p:ext>
            </p:extLst>
          </p:nvPr>
        </p:nvGraphicFramePr>
        <p:xfrm>
          <a:off x="1739485" y="2218476"/>
          <a:ext cx="5221625" cy="2639387"/>
        </p:xfrm>
        <a:graphic>
          <a:graphicData uri="http://schemas.openxmlformats.org/drawingml/2006/table">
            <a:tbl>
              <a:tblPr>
                <a:noFill/>
                <a:tableStyleId>{0E52A46C-C9A9-405E-806D-1A658E82F857}</a:tableStyleId>
              </a:tblPr>
              <a:tblGrid>
                <a:gridCol w="2373475"/>
                <a:gridCol w="1424075"/>
                <a:gridCol w="1424075"/>
              </a:tblGrid>
              <a:tr h="557050">
                <a:tc>
                  <a:txBody>
                    <a:bodyPr/>
                    <a:lstStyle/>
                    <a:p>
                      <a:pPr lvl="0" rtl="0">
                        <a:lnSpc>
                          <a:spcPct val="115000"/>
                        </a:lnSpc>
                        <a:spcBef>
                          <a:spcPts val="0"/>
                        </a:spcBef>
                        <a:buNone/>
                      </a:pPr>
                      <a:r>
                        <a:rPr lang="en-US" sz="1100" b="1" dirty="0">
                          <a:solidFill>
                            <a:srgbClr val="FFFFFF"/>
                          </a:solidFill>
                          <a:latin typeface="Century Gothic"/>
                          <a:ea typeface="Century Gothic"/>
                          <a:cs typeface="Century Gothic"/>
                          <a:sym typeface="Century Gothic"/>
                        </a:rPr>
                        <a:t>Milestone</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c>
                  <a:txBody>
                    <a:bodyPr/>
                    <a:lstStyle/>
                    <a:p>
                      <a:pPr lvl="0" rtl="0">
                        <a:lnSpc>
                          <a:spcPct val="115000"/>
                        </a:lnSpc>
                        <a:spcBef>
                          <a:spcPts val="0"/>
                        </a:spcBef>
                        <a:buNone/>
                      </a:pPr>
                      <a:r>
                        <a:rPr lang="en-US" sz="1100" b="1">
                          <a:solidFill>
                            <a:srgbClr val="FFFFFF"/>
                          </a:solidFill>
                          <a:latin typeface="Century Gothic"/>
                          <a:ea typeface="Century Gothic"/>
                          <a:cs typeface="Century Gothic"/>
                          <a:sym typeface="Century Gothic"/>
                        </a:rPr>
                        <a:t>$Amount ($200k)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c>
                  <a:txBody>
                    <a:bodyPr/>
                    <a:lstStyle/>
                    <a:p>
                      <a:pPr lvl="0" rtl="0">
                        <a:lnSpc>
                          <a:spcPct val="115000"/>
                        </a:lnSpc>
                        <a:spcBef>
                          <a:spcPts val="0"/>
                        </a:spcBef>
                        <a:buNone/>
                      </a:pPr>
                      <a:r>
                        <a:rPr lang="en-US" sz="1100" b="1">
                          <a:solidFill>
                            <a:srgbClr val="FFFFFF"/>
                          </a:solidFill>
                          <a:latin typeface="Century Gothic"/>
                          <a:ea typeface="Century Gothic"/>
                          <a:cs typeface="Century Gothic"/>
                          <a:sym typeface="Century Gothic"/>
                        </a:rPr>
                        <a:t>Weeks from Project KO</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r>
              <a:tr h="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SOW Signature</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0</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r h="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Use Case Matrix</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3</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r>
              <a:tr h="28090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Capability Definition</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7</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r h="418975">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Architecture Roadmap Document</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7</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r>
              <a:tr h="28090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Final Presentation</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dirty="0">
                          <a:solidFill>
                            <a:srgbClr val="3C3C3B"/>
                          </a:solidFill>
                          <a:latin typeface="Century Gothic"/>
                          <a:ea typeface="Century Gothic"/>
                          <a:cs typeface="Century Gothic"/>
                          <a:sym typeface="Century Gothic"/>
                        </a:rPr>
                        <a:t>8</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bl>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Battlecards</a:t>
            </a:r>
          </a:p>
        </p:txBody>
      </p:sp>
      <p:sp>
        <p:nvSpPr>
          <p:cNvPr id="458" name="Shape 458"/>
          <p:cNvSpPr txBox="1">
            <a:spLocks noGrp="1"/>
          </p:cNvSpPr>
          <p:nvPr>
            <p:ph type="body" idx="1"/>
          </p:nvPr>
        </p:nvSpPr>
        <p:spPr>
          <a:xfrm>
            <a:off x="457200" y="1062026"/>
            <a:ext cx="8229600" cy="3107399"/>
          </a:xfrm>
          <a:prstGeom prst="rect">
            <a:avLst/>
          </a:prstGeom>
          <a:noFill/>
          <a:ln>
            <a:noFill/>
          </a:ln>
        </p:spPr>
        <p:txBody>
          <a:bodyPr lIns="0" tIns="0" rIns="0" bIns="0" anchor="t" anchorCtr="0">
            <a:noAutofit/>
          </a:bodyPr>
          <a:lstStyle/>
          <a:p>
            <a:pPr marL="0" lvl="0" indent="0" rtl="0">
              <a:lnSpc>
                <a:spcPct val="115000"/>
              </a:lnSpc>
              <a:spcBef>
                <a:spcPts val="0"/>
              </a:spcBef>
              <a:spcAft>
                <a:spcPts val="0"/>
              </a:spcAft>
              <a:buNone/>
            </a:pPr>
            <a:r>
              <a:rPr lang="en-US" sz="1400" b="1">
                <a:solidFill>
                  <a:srgbClr val="222222"/>
                </a:solidFill>
              </a:rPr>
              <a:t>This is a lot of money to spend on planning and assessment when we haven’t even started </a:t>
            </a:r>
          </a:p>
          <a:p>
            <a:pPr marL="0" lvl="0" indent="0" rtl="0">
              <a:lnSpc>
                <a:spcPct val="115000"/>
              </a:lnSpc>
              <a:spcBef>
                <a:spcPts val="0"/>
              </a:spcBef>
              <a:spcAft>
                <a:spcPts val="0"/>
              </a:spcAft>
              <a:buNone/>
            </a:pPr>
            <a:endParaRPr sz="1400">
              <a:solidFill>
                <a:srgbClr val="222222"/>
              </a:solidFill>
            </a:endParaRPr>
          </a:p>
          <a:p>
            <a:pPr marL="0" lvl="0" indent="0" rtl="0">
              <a:lnSpc>
                <a:spcPct val="115000"/>
              </a:lnSpc>
              <a:spcBef>
                <a:spcPts val="0"/>
              </a:spcBef>
              <a:spcAft>
                <a:spcPts val="0"/>
              </a:spcAft>
              <a:buNone/>
            </a:pPr>
            <a:r>
              <a:rPr lang="en-US" sz="1400">
                <a:solidFill>
                  <a:srgbClr val="222222"/>
                </a:solidFill>
              </a:rPr>
              <a:t>Make the right choices about which use cases, what technology and which capabilities to tackle first is crucial and the cost of making the wrong decision will far outweigh the cost of this offering. If you would like a lighter offering then there is BDCA, Architecture Review and Strategy Definition depending on your chosen focus area.</a:t>
            </a:r>
          </a:p>
          <a:p>
            <a:pPr marL="0" lvl="0" indent="0" rtl="0">
              <a:lnSpc>
                <a:spcPct val="115000"/>
              </a:lnSpc>
              <a:spcBef>
                <a:spcPts val="0"/>
              </a:spcBef>
              <a:spcAft>
                <a:spcPts val="0"/>
              </a:spcAft>
              <a:buNone/>
            </a:pPr>
            <a:endParaRPr sz="1400" b="1">
              <a:solidFill>
                <a:srgbClr val="222222"/>
              </a:solidFill>
            </a:endParaRPr>
          </a:p>
          <a:p>
            <a:pPr marL="0" lvl="0" indent="0" rtl="0">
              <a:lnSpc>
                <a:spcPct val="115000"/>
              </a:lnSpc>
              <a:spcBef>
                <a:spcPts val="0"/>
              </a:spcBef>
              <a:spcAft>
                <a:spcPts val="0"/>
              </a:spcAft>
              <a:buNone/>
            </a:pPr>
            <a:r>
              <a:rPr lang="en-US" sz="1400" b="1">
                <a:solidFill>
                  <a:srgbClr val="222222"/>
                </a:solidFill>
              </a:rPr>
              <a:t>We know our business and what we need. Why do we need consultants to tell us that</a:t>
            </a:r>
          </a:p>
          <a:p>
            <a:pPr marL="0" lvl="0" indent="0" rtl="0">
              <a:lnSpc>
                <a:spcPct val="115000"/>
              </a:lnSpc>
              <a:spcBef>
                <a:spcPts val="0"/>
              </a:spcBef>
              <a:spcAft>
                <a:spcPts val="0"/>
              </a:spcAft>
              <a:buNone/>
            </a:pPr>
            <a:endParaRPr sz="1400" b="1">
              <a:solidFill>
                <a:srgbClr val="222222"/>
              </a:solidFill>
            </a:endParaRPr>
          </a:p>
          <a:p>
            <a:pPr marL="0" lvl="0" indent="0" rtl="0">
              <a:lnSpc>
                <a:spcPct val="115000"/>
              </a:lnSpc>
              <a:spcBef>
                <a:spcPts val="0"/>
              </a:spcBef>
              <a:spcAft>
                <a:spcPts val="0"/>
              </a:spcAft>
              <a:buNone/>
            </a:pPr>
            <a:r>
              <a:rPr lang="en-US" sz="1400">
                <a:solidFill>
                  <a:srgbClr val="222222"/>
                </a:solidFill>
              </a:rPr>
              <a:t>Whilst each and every part of your business expertise in their chosen area, bringing everything together and combining this with expert knowledge on Big Data delivery is key. We will leverage all of that knowledge and harness it into a joined up strategy and roadmap that makes sense for everyone.</a:t>
            </a:r>
          </a:p>
          <a:p>
            <a:pPr marL="0" lvl="0" indent="0" rtl="0">
              <a:lnSpc>
                <a:spcPct val="115000"/>
              </a:lnSpc>
              <a:spcBef>
                <a:spcPts val="0"/>
              </a:spcBef>
              <a:spcAft>
                <a:spcPts val="0"/>
              </a:spcAft>
              <a:buNone/>
            </a:pPr>
            <a:endParaRPr sz="1200" b="1">
              <a:solidFill>
                <a:srgbClr val="222222"/>
              </a:solidFill>
            </a:endParaRPr>
          </a:p>
          <a:p>
            <a:pPr marL="0" lvl="0" indent="0" rtl="0">
              <a:lnSpc>
                <a:spcPct val="115000"/>
              </a:lnSpc>
              <a:spcBef>
                <a:spcPts val="0"/>
              </a:spcBef>
              <a:spcAft>
                <a:spcPts val="0"/>
              </a:spcAft>
              <a:buNone/>
            </a:pPr>
            <a:endParaRPr sz="1200" b="1">
              <a:solidFill>
                <a:srgbClr val="000000"/>
              </a:solidFill>
            </a:endParaRPr>
          </a:p>
          <a:p>
            <a:pPr marL="0" lvl="0" indent="0" rtl="0">
              <a:lnSpc>
                <a:spcPct val="115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459" name="Shape 459"/>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60" name="Shape 460"/>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467" name="Shape 467"/>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What is it?</a:t>
            </a:r>
          </a:p>
        </p:txBody>
      </p:sp>
      <p:sp>
        <p:nvSpPr>
          <p:cNvPr id="156" name="Shape 156"/>
          <p:cNvSpPr txBox="1">
            <a:spLocks noGrp="1"/>
          </p:cNvSpPr>
          <p:nvPr>
            <p:ph type="body" idx="1"/>
          </p:nvPr>
        </p:nvSpPr>
        <p:spPr>
          <a:xfrm>
            <a:off x="457200" y="11228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100000"/>
              <a:buNone/>
            </a:pPr>
            <a:r>
              <a:rPr lang="en-US" sz="1100">
                <a:solidFill>
                  <a:srgbClr val="000000"/>
                </a:solidFill>
              </a:rPr>
              <a:t>The </a:t>
            </a:r>
            <a:r>
              <a:rPr lang="en-US" sz="1100" b="1">
                <a:solidFill>
                  <a:srgbClr val="000000"/>
                </a:solidFill>
              </a:rPr>
              <a:t>Big Data</a:t>
            </a:r>
            <a:r>
              <a:rPr lang="en-US" sz="1100">
                <a:solidFill>
                  <a:srgbClr val="000000"/>
                </a:solidFill>
              </a:rPr>
              <a:t> </a:t>
            </a:r>
            <a:r>
              <a:rPr lang="en-US" sz="1100" b="1">
                <a:solidFill>
                  <a:srgbClr val="000000"/>
                </a:solidFill>
              </a:rPr>
              <a:t>Roadmap</a:t>
            </a:r>
            <a:r>
              <a:rPr lang="en-US" sz="1100">
                <a:solidFill>
                  <a:srgbClr val="000000"/>
                </a:solidFill>
              </a:rPr>
              <a:t> Offering provides a short term extensive discovery process covering the following areas:</a:t>
            </a:r>
          </a:p>
          <a:p>
            <a:pPr marL="0" lvl="0" indent="-69850" rtl="0">
              <a:lnSpc>
                <a:spcPct val="115000"/>
              </a:lnSpc>
              <a:spcBef>
                <a:spcPts val="0"/>
              </a:spcBef>
              <a:spcAft>
                <a:spcPts val="0"/>
              </a:spcAft>
              <a:buClr>
                <a:srgbClr val="000000"/>
              </a:buClr>
              <a:buSzPct val="100000"/>
              <a:buNone/>
            </a:pPr>
            <a:endParaRPr sz="1100">
              <a:solidFill>
                <a:srgbClr val="000000"/>
              </a:solidFill>
            </a:endParaRPr>
          </a:p>
          <a:p>
            <a:pPr marL="457200" lvl="0" indent="-298450" rtl="0">
              <a:lnSpc>
                <a:spcPct val="115000"/>
              </a:lnSpc>
              <a:spcBef>
                <a:spcPts val="0"/>
              </a:spcBef>
              <a:spcAft>
                <a:spcPts val="0"/>
              </a:spcAft>
              <a:buClr>
                <a:srgbClr val="000000"/>
              </a:buClr>
              <a:buSzPct val="100000"/>
            </a:pPr>
            <a:r>
              <a:rPr lang="en-US" sz="1100">
                <a:solidFill>
                  <a:srgbClr val="000000"/>
                </a:solidFill>
              </a:rPr>
              <a:t>Discover – working with business and technology leaders to identify and prioritize key use cases where big data can drive significant value across the organization.</a:t>
            </a:r>
          </a:p>
          <a:p>
            <a:pPr marL="457200" lvl="0" indent="-298450" rtl="0">
              <a:lnSpc>
                <a:spcPct val="115000"/>
              </a:lnSpc>
              <a:spcBef>
                <a:spcPts val="0"/>
              </a:spcBef>
              <a:spcAft>
                <a:spcPts val="0"/>
              </a:spcAft>
              <a:buClr>
                <a:srgbClr val="000000"/>
              </a:buClr>
              <a:buSzPct val="100000"/>
            </a:pPr>
            <a:r>
              <a:rPr lang="en-US" sz="1100">
                <a:solidFill>
                  <a:srgbClr val="000000"/>
                </a:solidFill>
              </a:rPr>
              <a:t>Assess – the current technical and organizational landscape to determine “big data readiness” against best practices.</a:t>
            </a:r>
          </a:p>
          <a:p>
            <a:pPr marL="457200" lvl="0" indent="-298450" rtl="0">
              <a:lnSpc>
                <a:spcPct val="115000"/>
              </a:lnSpc>
              <a:spcBef>
                <a:spcPts val="0"/>
              </a:spcBef>
              <a:spcAft>
                <a:spcPts val="0"/>
              </a:spcAft>
              <a:buClr>
                <a:srgbClr val="000000"/>
              </a:buClr>
              <a:buSzPct val="100000"/>
            </a:pPr>
            <a:r>
              <a:rPr lang="en-US" sz="1100">
                <a:solidFill>
                  <a:srgbClr val="000000"/>
                </a:solidFill>
              </a:rPr>
              <a:t>Recommend – provide architecture and organizational recommendations to execute on the priority business use cases.</a:t>
            </a:r>
          </a:p>
          <a:p>
            <a:pPr marL="457200" lvl="0" indent="-298450" rtl="0">
              <a:lnSpc>
                <a:spcPct val="115000"/>
              </a:lnSpc>
              <a:spcBef>
                <a:spcPts val="0"/>
              </a:spcBef>
              <a:spcAft>
                <a:spcPts val="0"/>
              </a:spcAft>
              <a:buClr>
                <a:srgbClr val="000000"/>
              </a:buClr>
              <a:buSzPct val="100000"/>
            </a:pPr>
            <a:r>
              <a:rPr lang="en-US" sz="1100">
                <a:solidFill>
                  <a:srgbClr val="000000"/>
                </a:solidFill>
              </a:rPr>
              <a:t>Roadmap – map out your 12 month big data analytics roadmap to realize the identified business value.</a:t>
            </a:r>
          </a:p>
          <a:p>
            <a:pPr marL="0" lvl="0" indent="0" rtl="0">
              <a:lnSpc>
                <a:spcPct val="115000"/>
              </a:lnSpc>
              <a:spcBef>
                <a:spcPts val="0"/>
              </a:spcBef>
              <a:spcAft>
                <a:spcPts val="0"/>
              </a:spcAft>
              <a:buNone/>
            </a:pPr>
            <a:endParaRPr sz="1100">
              <a:solidFill>
                <a:srgbClr val="000000"/>
              </a:solidFill>
            </a:endParaRPr>
          </a:p>
          <a:p>
            <a:pPr marL="0" lvl="0" indent="0" rtl="0">
              <a:lnSpc>
                <a:spcPct val="115000"/>
              </a:lnSpc>
              <a:spcBef>
                <a:spcPts val="0"/>
              </a:spcBef>
              <a:spcAft>
                <a:spcPts val="0"/>
              </a:spcAft>
              <a:buNone/>
            </a:pPr>
            <a:r>
              <a:rPr lang="en-US" sz="1100">
                <a:solidFill>
                  <a:srgbClr val="000000"/>
                </a:solidFill>
              </a:rPr>
              <a:t>This framework quickly helps an organisation understand the opportunity and guidance on where to start. It provides a robust set of deliverables to underpin next 12 months of investment for an organisation</a:t>
            </a:r>
          </a:p>
          <a:p>
            <a:pPr marL="0" lvl="0" indent="-69850" rtl="0">
              <a:lnSpc>
                <a:spcPct val="100000"/>
              </a:lnSpc>
              <a:spcBef>
                <a:spcPts val="0"/>
              </a:spcBef>
              <a:spcAft>
                <a:spcPts val="0"/>
              </a:spcAft>
              <a:buClr>
                <a:srgbClr val="000000"/>
              </a:buClr>
              <a:buSzPct val="100000"/>
              <a:buNone/>
            </a:pPr>
            <a:endParaRPr sz="1100">
              <a:solidFill>
                <a:srgbClr val="000000"/>
              </a:solidFill>
            </a:endParaRPr>
          </a:p>
          <a:p>
            <a:pPr marL="0" lvl="0" indent="-69850" rtl="0">
              <a:lnSpc>
                <a:spcPct val="100000"/>
              </a:lnSpc>
              <a:spcBef>
                <a:spcPts val="0"/>
              </a:spcBef>
              <a:spcAft>
                <a:spcPts val="0"/>
              </a:spcAft>
              <a:buClr>
                <a:srgbClr val="000000"/>
              </a:buClr>
              <a:buSzPct val="100000"/>
              <a:buNone/>
            </a:pPr>
            <a:r>
              <a:rPr lang="en-US" sz="1100" b="1">
                <a:solidFill>
                  <a:srgbClr val="000000"/>
                </a:solidFill>
              </a:rPr>
              <a:t>Benefit to Think Big</a:t>
            </a:r>
          </a:p>
          <a:p>
            <a:pPr marL="0" lvl="0" indent="-69850" rtl="0">
              <a:lnSpc>
                <a:spcPct val="100000"/>
              </a:lnSpc>
              <a:spcBef>
                <a:spcPts val="0"/>
              </a:spcBef>
              <a:spcAft>
                <a:spcPts val="0"/>
              </a:spcAft>
              <a:buClr>
                <a:srgbClr val="000000"/>
              </a:buClr>
              <a:buSzPct val="100000"/>
              <a:buNone/>
            </a:pPr>
            <a:r>
              <a:rPr lang="en-US" sz="1100">
                <a:solidFill>
                  <a:srgbClr val="000000"/>
                </a:solidFill>
              </a:rPr>
              <a:t>This offering helps Think Big to engage over a long period of time and provides Think Big with a comprehensive oversight of the client’s aspirations and challenges. It also provides a mechanism to recommend and win further work. This offering can also be joined together as a joint offering with the Data Lake Foundation or RACE Discovery to helps spearhead the first use cases identified in the process. In this way, a Data Lake Foundation for instance, would follow on from a Roadmap but would be sold at the same time.</a:t>
            </a:r>
          </a:p>
          <a:p>
            <a:pPr marL="0" lvl="0" indent="-69850" rtl="0">
              <a:lnSpc>
                <a:spcPct val="100000"/>
              </a:lnSpc>
              <a:spcBef>
                <a:spcPts val="0"/>
              </a:spcBef>
              <a:spcAft>
                <a:spcPts val="0"/>
              </a:spcAft>
              <a:buClr>
                <a:srgbClr val="000000"/>
              </a:buClr>
              <a:buSzPct val="100000"/>
              <a:buNone/>
            </a:pPr>
            <a:endParaRPr sz="1100">
              <a:solidFill>
                <a:srgbClr val="000000"/>
              </a:solidFill>
            </a:endParaRPr>
          </a:p>
          <a:p>
            <a:pPr marL="0" marR="0" lvl="0" indent="0" algn="l" rtl="0">
              <a:lnSpc>
                <a:spcPct val="95000"/>
              </a:lnSpc>
              <a:spcBef>
                <a:spcPts val="0"/>
              </a:spcBef>
              <a:spcAft>
                <a:spcPts val="0"/>
              </a:spcAft>
              <a:buNone/>
            </a:pPr>
            <a:endParaRPr sz="1100"/>
          </a:p>
        </p:txBody>
      </p:sp>
      <p:sp>
        <p:nvSpPr>
          <p:cNvPr id="157" name="Shape 157"/>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en-US" sz="700" b="0" i="0" u="none" strike="noStrike" cap="none" dirty="0" smtClean="0">
                <a:solidFill>
                  <a:srgbClr val="A2A2A2"/>
                </a:solidFill>
                <a:latin typeface="Century Gothic"/>
                <a:ea typeface="Century Gothic"/>
                <a:cs typeface="Century Gothic"/>
                <a:sym typeface="Century Gothic"/>
              </a:rPr>
              <a:t>2017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158" name="Shape 158"/>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What is it?</a:t>
            </a:r>
          </a:p>
        </p:txBody>
      </p:sp>
      <p:sp>
        <p:nvSpPr>
          <p:cNvPr id="164" name="Shape 164"/>
          <p:cNvSpPr txBox="1">
            <a:spLocks noGrp="1"/>
          </p:cNvSpPr>
          <p:nvPr>
            <p:ph type="ftr" idx="11"/>
          </p:nvPr>
        </p:nvSpPr>
        <p:spPr>
          <a:xfrm>
            <a:off x="-74710" y="5003800"/>
            <a:ext cx="1762200" cy="92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600" dirty="0">
                <a:solidFill>
                  <a:schemeClr val="dk1"/>
                </a:solidFill>
                <a:latin typeface="Century Gothic"/>
                <a:ea typeface="Century Gothic"/>
                <a:cs typeface="Century Gothic"/>
                <a:sym typeface="Century Gothic"/>
              </a:rPr>
              <a:t>© </a:t>
            </a:r>
            <a:r>
              <a:rPr lang="is-IS" sz="600" dirty="0" smtClean="0">
                <a:solidFill>
                  <a:schemeClr val="dk1"/>
                </a:solidFill>
                <a:latin typeface="Century Gothic"/>
                <a:ea typeface="Century Gothic"/>
                <a:cs typeface="Century Gothic"/>
                <a:sym typeface="Century Gothic"/>
              </a:rPr>
              <a:t>2017</a:t>
            </a:r>
            <a:r>
              <a:rPr lang="en-US" sz="600" dirty="0" smtClean="0">
                <a:solidFill>
                  <a:schemeClr val="dk1"/>
                </a:solidFill>
                <a:latin typeface="Century Gothic"/>
                <a:ea typeface="Century Gothic"/>
                <a:cs typeface="Century Gothic"/>
                <a:sym typeface="Century Gothic"/>
              </a:rPr>
              <a:t> </a:t>
            </a:r>
            <a:r>
              <a:rPr lang="en-US" sz="600" dirty="0">
                <a:solidFill>
                  <a:schemeClr val="dk1"/>
                </a:solidFill>
                <a:latin typeface="Century Gothic"/>
                <a:ea typeface="Century Gothic"/>
                <a:cs typeface="Century Gothic"/>
                <a:sym typeface="Century Gothic"/>
              </a:rPr>
              <a:t>Think Big, A Teradata Company</a:t>
            </a:r>
          </a:p>
        </p:txBody>
      </p:sp>
      <p:grpSp>
        <p:nvGrpSpPr>
          <p:cNvPr id="165" name="Shape 165"/>
          <p:cNvGrpSpPr/>
          <p:nvPr/>
        </p:nvGrpSpPr>
        <p:grpSpPr>
          <a:xfrm>
            <a:off x="441723" y="1309099"/>
            <a:ext cx="8247568" cy="440100"/>
            <a:chOff x="926" y="0"/>
            <a:chExt cx="8247568" cy="440100"/>
          </a:xfrm>
        </p:grpSpPr>
        <p:sp>
          <p:nvSpPr>
            <p:cNvPr id="166" name="Shape 166"/>
            <p:cNvSpPr/>
            <p:nvPr/>
          </p:nvSpPr>
          <p:spPr>
            <a:xfrm>
              <a:off x="926" y="0"/>
              <a:ext cx="2198100"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67" name="Shape 167"/>
            <p:cNvSpPr txBox="1"/>
            <p:nvPr/>
          </p:nvSpPr>
          <p:spPr>
            <a:xfrm>
              <a:off x="22093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Big Data Strategy</a:t>
              </a:r>
            </a:p>
          </p:txBody>
        </p:sp>
        <p:sp>
          <p:nvSpPr>
            <p:cNvPr id="168" name="Shape 168"/>
            <p:cNvSpPr/>
            <p:nvPr/>
          </p:nvSpPr>
          <p:spPr>
            <a:xfrm>
              <a:off x="2017416" y="0"/>
              <a:ext cx="2198099"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2237427" y="0"/>
              <a:ext cx="1757999"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Readiness Analysis</a:t>
              </a:r>
            </a:p>
          </p:txBody>
        </p:sp>
        <p:sp>
          <p:nvSpPr>
            <p:cNvPr id="170" name="Shape 170"/>
            <p:cNvSpPr/>
            <p:nvPr/>
          </p:nvSpPr>
          <p:spPr>
            <a:xfrm>
              <a:off x="4033905" y="0"/>
              <a:ext cx="2198100"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71" name="Shape 171"/>
            <p:cNvSpPr txBox="1"/>
            <p:nvPr/>
          </p:nvSpPr>
          <p:spPr>
            <a:xfrm>
              <a:off x="425391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Key Recommendations</a:t>
              </a:r>
            </a:p>
          </p:txBody>
        </p:sp>
        <p:sp>
          <p:nvSpPr>
            <p:cNvPr id="172" name="Shape 172"/>
            <p:cNvSpPr/>
            <p:nvPr/>
          </p:nvSpPr>
          <p:spPr>
            <a:xfrm>
              <a:off x="6050394" y="0"/>
              <a:ext cx="2198099"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73" name="Shape 173"/>
            <p:cNvSpPr txBox="1"/>
            <p:nvPr/>
          </p:nvSpPr>
          <p:spPr>
            <a:xfrm>
              <a:off x="627040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Roadmap</a:t>
              </a:r>
            </a:p>
          </p:txBody>
        </p:sp>
      </p:grpSp>
      <p:cxnSp>
        <p:nvCxnSpPr>
          <p:cNvPr id="174" name="Shape 174"/>
          <p:cNvCxnSpPr/>
          <p:nvPr/>
        </p:nvCxnSpPr>
        <p:spPr>
          <a:xfrm>
            <a:off x="2381556"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cxnSp>
        <p:nvCxnSpPr>
          <p:cNvPr id="175" name="Shape 175"/>
          <p:cNvCxnSpPr/>
          <p:nvPr/>
        </p:nvCxnSpPr>
        <p:spPr>
          <a:xfrm>
            <a:off x="4393953"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cxnSp>
        <p:nvCxnSpPr>
          <p:cNvPr id="176" name="Shape 176"/>
          <p:cNvCxnSpPr/>
          <p:nvPr/>
        </p:nvCxnSpPr>
        <p:spPr>
          <a:xfrm>
            <a:off x="6404275"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sp>
        <p:nvSpPr>
          <p:cNvPr id="177" name="Shape 177"/>
          <p:cNvSpPr txBox="1"/>
          <p:nvPr/>
        </p:nvSpPr>
        <p:spPr>
          <a:xfrm>
            <a:off x="382488" y="2507925"/>
            <a:ext cx="1995900" cy="9387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Collaborative workshops across business lines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Identification and prioritization of high-value use cases</a:t>
            </a:r>
          </a:p>
        </p:txBody>
      </p:sp>
      <p:sp>
        <p:nvSpPr>
          <p:cNvPr id="178" name="Shape 178"/>
          <p:cNvSpPr txBox="1"/>
          <p:nvPr/>
        </p:nvSpPr>
        <p:spPr>
          <a:xfrm>
            <a:off x="2381358" y="2507925"/>
            <a:ext cx="1989900" cy="9387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Gap analysis of current systems and organization against best practices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Initial prioritization of identified gaps</a:t>
            </a:r>
          </a:p>
        </p:txBody>
      </p:sp>
      <p:sp>
        <p:nvSpPr>
          <p:cNvPr id="179" name="Shape 179"/>
          <p:cNvSpPr txBox="1"/>
          <p:nvPr/>
        </p:nvSpPr>
        <p:spPr>
          <a:xfrm>
            <a:off x="4389423" y="2507925"/>
            <a:ext cx="2021700" cy="7848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Phased Architecture recommendations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Phased Organizational Recommendations</a:t>
            </a:r>
          </a:p>
        </p:txBody>
      </p:sp>
      <p:sp>
        <p:nvSpPr>
          <p:cNvPr id="180" name="Shape 180"/>
          <p:cNvSpPr txBox="1"/>
          <p:nvPr/>
        </p:nvSpPr>
        <p:spPr>
          <a:xfrm>
            <a:off x="6431701" y="2507925"/>
            <a:ext cx="1861799" cy="10158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Creation of 12-month roadmap based on priorities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Executive Presentation</a:t>
            </a:r>
          </a:p>
          <a:p>
            <a:pPr marL="171450" marR="0" lvl="0" indent="-171450" algn="l" rtl="0">
              <a:spcBef>
                <a:spcPts val="600"/>
              </a:spcBef>
              <a:spcAft>
                <a:spcPts val="0"/>
              </a:spcAft>
              <a:buClr>
                <a:srgbClr val="4D353B"/>
              </a:buClr>
              <a:buFont typeface="Noto Sans Symbols"/>
              <a:buNone/>
            </a:pPr>
            <a:endParaRPr sz="1000">
              <a:solidFill>
                <a:srgbClr val="53246D"/>
              </a:solidFill>
              <a:latin typeface="Century Gothic"/>
              <a:ea typeface="Century Gothic"/>
              <a:cs typeface="Century Gothic"/>
              <a:sym typeface="Century Gothic"/>
            </a:endParaRPr>
          </a:p>
        </p:txBody>
      </p:sp>
      <p:pic>
        <p:nvPicPr>
          <p:cNvPr id="181" name="Shape 181"/>
          <p:cNvPicPr preferRelativeResize="0"/>
          <p:nvPr/>
        </p:nvPicPr>
        <p:blipFill rotWithShape="1">
          <a:blip r:embed="rId3">
            <a:alphaModFix amt="46000"/>
          </a:blip>
          <a:srcRect/>
          <a:stretch/>
        </p:blipFill>
        <p:spPr>
          <a:xfrm>
            <a:off x="2575480" y="3606396"/>
            <a:ext cx="1628399" cy="847800"/>
          </a:xfrm>
          <a:prstGeom prst="rect">
            <a:avLst/>
          </a:prstGeom>
          <a:noFill/>
          <a:ln w="9525" cap="flat" cmpd="sng">
            <a:solidFill>
              <a:srgbClr val="A5A5A5"/>
            </a:solidFill>
            <a:prstDash val="solid"/>
            <a:round/>
            <a:headEnd type="none" w="med" len="med"/>
            <a:tailEnd type="none" w="med" len="med"/>
          </a:ln>
        </p:spPr>
      </p:pic>
      <p:sp>
        <p:nvSpPr>
          <p:cNvPr id="182" name="Shape 182"/>
          <p:cNvSpPr txBox="1"/>
          <p:nvPr/>
        </p:nvSpPr>
        <p:spPr>
          <a:xfrm>
            <a:off x="2623451" y="3786380"/>
            <a:ext cx="1438799" cy="57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Gap Analysis </a:t>
            </a:r>
            <a:r>
              <a:rPr lang="en-US" sz="1050">
                <a:solidFill>
                  <a:srgbClr val="000000"/>
                </a:solidFill>
                <a:latin typeface="Century Gothic"/>
                <a:ea typeface="Century Gothic"/>
                <a:cs typeface="Century Gothic"/>
                <a:sym typeface="Century Gothic"/>
              </a:rPr>
              <a:t>(Against Best Practices)</a:t>
            </a:r>
          </a:p>
        </p:txBody>
      </p:sp>
      <p:pic>
        <p:nvPicPr>
          <p:cNvPr id="183" name="Shape 183"/>
          <p:cNvPicPr preferRelativeResize="0"/>
          <p:nvPr/>
        </p:nvPicPr>
        <p:blipFill rotWithShape="1">
          <a:blip r:embed="rId4">
            <a:alphaModFix amt="46000"/>
          </a:blip>
          <a:srcRect/>
          <a:stretch/>
        </p:blipFill>
        <p:spPr>
          <a:xfrm>
            <a:off x="482283" y="3645689"/>
            <a:ext cx="1661100" cy="726300"/>
          </a:xfrm>
          <a:prstGeom prst="rect">
            <a:avLst/>
          </a:prstGeom>
          <a:noFill/>
          <a:ln w="9525" cap="flat" cmpd="sng">
            <a:solidFill>
              <a:srgbClr val="A5A5A5"/>
            </a:solidFill>
            <a:prstDash val="solid"/>
            <a:round/>
            <a:headEnd type="none" w="med" len="med"/>
            <a:tailEnd type="none" w="med" len="med"/>
          </a:ln>
        </p:spPr>
      </p:pic>
      <p:sp>
        <p:nvSpPr>
          <p:cNvPr id="184" name="Shape 184"/>
          <p:cNvSpPr txBox="1"/>
          <p:nvPr/>
        </p:nvSpPr>
        <p:spPr>
          <a:xfrm>
            <a:off x="604462" y="3768707"/>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Use Case Prioritization</a:t>
            </a:r>
          </a:p>
        </p:txBody>
      </p:sp>
      <p:pic>
        <p:nvPicPr>
          <p:cNvPr id="185" name="Shape 185"/>
          <p:cNvPicPr preferRelativeResize="0"/>
          <p:nvPr/>
        </p:nvPicPr>
        <p:blipFill rotWithShape="1">
          <a:blip r:embed="rId5">
            <a:alphaModFix amt="46000"/>
          </a:blip>
          <a:srcRect/>
          <a:stretch/>
        </p:blipFill>
        <p:spPr>
          <a:xfrm>
            <a:off x="4746483" y="3603951"/>
            <a:ext cx="1227000" cy="946500"/>
          </a:xfrm>
          <a:prstGeom prst="rect">
            <a:avLst/>
          </a:prstGeom>
          <a:noFill/>
          <a:ln w="9525" cap="flat" cmpd="sng">
            <a:solidFill>
              <a:srgbClr val="A5A5A5"/>
            </a:solidFill>
            <a:prstDash val="solid"/>
            <a:round/>
            <a:headEnd type="none" w="med" len="med"/>
            <a:tailEnd type="none" w="med" len="med"/>
          </a:ln>
        </p:spPr>
      </p:pic>
      <p:pic>
        <p:nvPicPr>
          <p:cNvPr id="186" name="Shape 186"/>
          <p:cNvPicPr preferRelativeResize="0"/>
          <p:nvPr/>
        </p:nvPicPr>
        <p:blipFill rotWithShape="1">
          <a:blip r:embed="rId6">
            <a:alphaModFix amt="46000"/>
          </a:blip>
          <a:srcRect/>
          <a:stretch/>
        </p:blipFill>
        <p:spPr>
          <a:xfrm>
            <a:off x="4944373" y="4090717"/>
            <a:ext cx="1347000" cy="666600"/>
          </a:xfrm>
          <a:prstGeom prst="rect">
            <a:avLst/>
          </a:prstGeom>
          <a:noFill/>
          <a:ln w="9525" cap="flat" cmpd="sng">
            <a:solidFill>
              <a:srgbClr val="A5A5A5"/>
            </a:solidFill>
            <a:prstDash val="solid"/>
            <a:round/>
            <a:headEnd type="none" w="med" len="med"/>
            <a:tailEnd type="none" w="med" len="med"/>
          </a:ln>
        </p:spPr>
      </p:pic>
      <p:sp>
        <p:nvSpPr>
          <p:cNvPr id="187" name="Shape 187"/>
          <p:cNvSpPr txBox="1"/>
          <p:nvPr/>
        </p:nvSpPr>
        <p:spPr>
          <a:xfrm>
            <a:off x="4641944" y="3614569"/>
            <a:ext cx="1438800" cy="415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Architecture Roadmap</a:t>
            </a:r>
          </a:p>
        </p:txBody>
      </p:sp>
      <p:sp>
        <p:nvSpPr>
          <p:cNvPr id="188" name="Shape 188"/>
          <p:cNvSpPr txBox="1"/>
          <p:nvPr/>
        </p:nvSpPr>
        <p:spPr>
          <a:xfrm>
            <a:off x="4893010" y="4231903"/>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Capability Definition</a:t>
            </a:r>
          </a:p>
        </p:txBody>
      </p:sp>
      <p:pic>
        <p:nvPicPr>
          <p:cNvPr id="189" name="Shape 189"/>
          <p:cNvPicPr preferRelativeResize="0"/>
          <p:nvPr/>
        </p:nvPicPr>
        <p:blipFill rotWithShape="1">
          <a:blip r:embed="rId7">
            <a:alphaModFix amt="46000"/>
          </a:blip>
          <a:srcRect/>
          <a:stretch/>
        </p:blipFill>
        <p:spPr>
          <a:xfrm>
            <a:off x="6678678" y="3639912"/>
            <a:ext cx="1365000" cy="766500"/>
          </a:xfrm>
          <a:prstGeom prst="rect">
            <a:avLst/>
          </a:prstGeom>
          <a:noFill/>
          <a:ln w="9525" cap="flat" cmpd="sng">
            <a:solidFill>
              <a:srgbClr val="A5A5A5"/>
            </a:solidFill>
            <a:prstDash val="solid"/>
            <a:round/>
            <a:headEnd type="none" w="med" len="med"/>
            <a:tailEnd type="none" w="med" len="med"/>
          </a:ln>
        </p:spPr>
      </p:pic>
      <p:sp>
        <p:nvSpPr>
          <p:cNvPr id="190" name="Shape 190"/>
          <p:cNvSpPr txBox="1"/>
          <p:nvPr/>
        </p:nvSpPr>
        <p:spPr>
          <a:xfrm>
            <a:off x="6648746" y="3650032"/>
            <a:ext cx="1438800" cy="415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12-Month Roadmap</a:t>
            </a:r>
          </a:p>
        </p:txBody>
      </p:sp>
      <p:pic>
        <p:nvPicPr>
          <p:cNvPr id="191" name="Shape 191"/>
          <p:cNvPicPr preferRelativeResize="0"/>
          <p:nvPr/>
        </p:nvPicPr>
        <p:blipFill rotWithShape="1">
          <a:blip r:embed="rId8">
            <a:alphaModFix amt="46000"/>
          </a:blip>
          <a:srcRect/>
          <a:stretch/>
        </p:blipFill>
        <p:spPr>
          <a:xfrm>
            <a:off x="7457204" y="4065126"/>
            <a:ext cx="1183500" cy="664500"/>
          </a:xfrm>
          <a:prstGeom prst="rect">
            <a:avLst/>
          </a:prstGeom>
          <a:noFill/>
          <a:ln w="9525" cap="flat" cmpd="sng">
            <a:solidFill>
              <a:srgbClr val="A5A5A5"/>
            </a:solidFill>
            <a:prstDash val="solid"/>
            <a:round/>
            <a:headEnd type="none" w="med" len="med"/>
            <a:tailEnd type="none" w="med" len="med"/>
          </a:ln>
        </p:spPr>
      </p:pic>
      <p:sp>
        <p:nvSpPr>
          <p:cNvPr id="192" name="Shape 192"/>
          <p:cNvSpPr txBox="1"/>
          <p:nvPr/>
        </p:nvSpPr>
        <p:spPr>
          <a:xfrm>
            <a:off x="7324214" y="4182712"/>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Executive</a:t>
            </a:r>
          </a:p>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Presentation</a:t>
            </a:r>
          </a:p>
        </p:txBody>
      </p:sp>
      <p:sp>
        <p:nvSpPr>
          <p:cNvPr id="193" name="Shape 193"/>
          <p:cNvSpPr txBox="1"/>
          <p:nvPr/>
        </p:nvSpPr>
        <p:spPr>
          <a:xfrm>
            <a:off x="482283" y="1784107"/>
            <a:ext cx="1828800"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“Where can Big Data drive value for my business? How can it unlock new services?”</a:t>
            </a:r>
          </a:p>
        </p:txBody>
      </p:sp>
      <p:sp>
        <p:nvSpPr>
          <p:cNvPr id="194" name="Shape 194"/>
          <p:cNvSpPr txBox="1"/>
          <p:nvPr/>
        </p:nvSpPr>
        <p:spPr>
          <a:xfrm>
            <a:off x="2481157" y="1775824"/>
            <a:ext cx="1824000" cy="554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“What is my current state technical and organizationally?”</a:t>
            </a:r>
          </a:p>
        </p:txBody>
      </p:sp>
      <p:sp>
        <p:nvSpPr>
          <p:cNvPr id="195" name="Shape 195"/>
          <p:cNvSpPr txBox="1"/>
          <p:nvPr/>
        </p:nvSpPr>
        <p:spPr>
          <a:xfrm>
            <a:off x="6520017" y="1817235"/>
            <a:ext cx="1828800" cy="554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“How do I take action now and over the next 12 months?”</a:t>
            </a:r>
          </a:p>
        </p:txBody>
      </p:sp>
      <p:sp>
        <p:nvSpPr>
          <p:cNvPr id="196" name="Shape 196"/>
          <p:cNvSpPr txBox="1"/>
          <p:nvPr/>
        </p:nvSpPr>
        <p:spPr>
          <a:xfrm>
            <a:off x="4469733" y="1775824"/>
            <a:ext cx="1845600"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“What market-leading technologies best fit my needs? How do I prepare my organization?”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173735"/>
            <a:ext cx="7129551" cy="698571"/>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Where Does it fit into the Journey</a:t>
            </a:r>
          </a:p>
        </p:txBody>
      </p:sp>
      <p:sp>
        <p:nvSpPr>
          <p:cNvPr id="202" name="Shape 202"/>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03" name="Shape 203"/>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pic>
        <p:nvPicPr>
          <p:cNvPr id="204" name="Shape 204" descr="Screen Shot 2016-12-20 at 22.12.22.png"/>
          <p:cNvPicPr preferRelativeResize="0"/>
          <p:nvPr/>
        </p:nvPicPr>
        <p:blipFill>
          <a:blip r:embed="rId3">
            <a:alphaModFix/>
          </a:blip>
          <a:stretch>
            <a:fillRect/>
          </a:stretch>
        </p:blipFill>
        <p:spPr>
          <a:xfrm>
            <a:off x="901525" y="839485"/>
            <a:ext cx="6645668" cy="3966264"/>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When to suggest this offering?</a:t>
            </a:r>
          </a:p>
        </p:txBody>
      </p:sp>
      <p:sp>
        <p:nvSpPr>
          <p:cNvPr id="210" name="Shape 210"/>
          <p:cNvSpPr txBox="1">
            <a:spLocks noGrp="1"/>
          </p:cNvSpPr>
          <p:nvPr>
            <p:ph type="body" idx="1"/>
          </p:nvPr>
        </p:nvSpPr>
        <p:spPr>
          <a:xfrm>
            <a:off x="457200" y="10180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91666"/>
              <a:buNone/>
            </a:pPr>
            <a:r>
              <a:rPr lang="en-US" sz="1200" b="1">
                <a:solidFill>
                  <a:srgbClr val="000000"/>
                </a:solidFill>
              </a:rPr>
              <a:t>This Offering is perfect for organisations that:</a:t>
            </a:r>
          </a:p>
          <a:p>
            <a:pPr marL="0" lvl="0" indent="-69850" rtl="0">
              <a:lnSpc>
                <a:spcPct val="115000"/>
              </a:lnSpc>
              <a:spcBef>
                <a:spcPts val="0"/>
              </a:spcBef>
              <a:spcAft>
                <a:spcPts val="0"/>
              </a:spcAft>
              <a:buClr>
                <a:srgbClr val="000000"/>
              </a:buClr>
              <a:buSzPct val="91666"/>
              <a:buNone/>
            </a:pPr>
            <a:endParaRPr sz="1200">
              <a:solidFill>
                <a:srgbClr val="000000"/>
              </a:solidFill>
            </a:endParaRPr>
          </a:p>
          <a:p>
            <a:pPr marL="457200" lvl="0" indent="-304800" rtl="0">
              <a:lnSpc>
                <a:spcPct val="115000"/>
              </a:lnSpc>
              <a:spcBef>
                <a:spcPts val="0"/>
              </a:spcBef>
              <a:spcAft>
                <a:spcPts val="0"/>
              </a:spcAft>
              <a:buClr>
                <a:srgbClr val="000000"/>
              </a:buClr>
              <a:buSzPct val="100000"/>
            </a:pPr>
            <a:r>
              <a:rPr lang="en-US" sz="1200">
                <a:solidFill>
                  <a:srgbClr val="000000"/>
                </a:solidFill>
              </a:rPr>
              <a:t>Are undertaking or considering a complex multi-year big data programme</a:t>
            </a:r>
          </a:p>
          <a:p>
            <a:pPr marL="457200" lvl="0" indent="-304800" rtl="0">
              <a:lnSpc>
                <a:spcPct val="115000"/>
              </a:lnSpc>
              <a:spcBef>
                <a:spcPts val="0"/>
              </a:spcBef>
              <a:spcAft>
                <a:spcPts val="0"/>
              </a:spcAft>
              <a:buClr>
                <a:srgbClr val="000000"/>
              </a:buClr>
              <a:buSzPct val="100000"/>
            </a:pPr>
            <a:r>
              <a:rPr lang="en-US" sz="1200">
                <a:solidFill>
                  <a:srgbClr val="000000"/>
                </a:solidFill>
              </a:rPr>
              <a:t>Are at the start of the journey and want to make the right decisions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Think that they have a "big data opportunity", but need help identifying the focus areas/use cases.</a:t>
            </a:r>
          </a:p>
          <a:p>
            <a:pPr marL="0" lvl="0" indent="-69850" rtl="0">
              <a:lnSpc>
                <a:spcPct val="100000"/>
              </a:lnSpc>
              <a:spcBef>
                <a:spcPts val="0"/>
              </a:spcBef>
              <a:spcAft>
                <a:spcPts val="0"/>
              </a:spcAft>
              <a:buClr>
                <a:srgbClr val="000000"/>
              </a:buClr>
              <a:buSzPct val="91666"/>
              <a:buNone/>
            </a:pPr>
            <a:endParaRPr sz="1200">
              <a:solidFill>
                <a:srgbClr val="000000"/>
              </a:solidFill>
            </a:endParaRPr>
          </a:p>
          <a:p>
            <a:pPr marL="0" lvl="0" indent="-69850" rtl="0">
              <a:lnSpc>
                <a:spcPct val="100000"/>
              </a:lnSpc>
              <a:spcBef>
                <a:spcPts val="0"/>
              </a:spcBef>
              <a:spcAft>
                <a:spcPts val="0"/>
              </a:spcAft>
              <a:buClr>
                <a:srgbClr val="000000"/>
              </a:buClr>
              <a:buSzPct val="91666"/>
              <a:buNone/>
            </a:pPr>
            <a:r>
              <a:rPr lang="en-US" sz="1200" b="1">
                <a:solidFill>
                  <a:srgbClr val="000000"/>
                </a:solidFill>
              </a:rPr>
              <a:t>Qualification Considerations</a:t>
            </a:r>
          </a:p>
          <a:p>
            <a:pPr marL="0" lvl="0" indent="-69850" rtl="0">
              <a:lnSpc>
                <a:spcPct val="100000"/>
              </a:lnSpc>
              <a:spcBef>
                <a:spcPts val="0"/>
              </a:spcBef>
              <a:spcAft>
                <a:spcPts val="0"/>
              </a:spcAft>
              <a:buClr>
                <a:srgbClr val="000000"/>
              </a:buClr>
              <a:buSzPct val="91666"/>
              <a:buNone/>
            </a:pPr>
            <a:endParaRPr sz="1200" b="1">
              <a:solidFill>
                <a:srgbClr val="000000"/>
              </a:solidFill>
            </a:endParaRPr>
          </a:p>
          <a:p>
            <a:pPr marL="457200" lvl="0" indent="-304800" rtl="0">
              <a:lnSpc>
                <a:spcPct val="115000"/>
              </a:lnSpc>
              <a:spcBef>
                <a:spcPts val="0"/>
              </a:spcBef>
              <a:spcAft>
                <a:spcPts val="0"/>
              </a:spcAft>
              <a:buClr>
                <a:srgbClr val="000000"/>
              </a:buClr>
              <a:buSzPct val="100000"/>
            </a:pPr>
            <a:r>
              <a:rPr lang="en-US" sz="1200">
                <a:solidFill>
                  <a:srgbClr val="000000"/>
                </a:solidFill>
              </a:rPr>
              <a:t>They have a big data strategy or at least know that they need a Big Data Implementation.</a:t>
            </a:r>
            <a:br>
              <a:rPr lang="en-US" sz="1200">
                <a:solidFill>
                  <a:srgbClr val="000000"/>
                </a:solidFill>
              </a:rPr>
            </a:br>
            <a:r>
              <a:rPr lang="en-US" sz="1200">
                <a:solidFill>
                  <a:srgbClr val="000000"/>
                </a:solidFill>
              </a:rPr>
              <a:t>If no then redirect to Big Data Roadmap offering which will help define a Big Data Strategy or Big Data Strategy Definition which will help them to understand we a big data strategy is important and get wider buy in.</a:t>
            </a:r>
          </a:p>
          <a:p>
            <a:pPr marL="457200" lvl="0" indent="-304800" rtl="0">
              <a:lnSpc>
                <a:spcPct val="115000"/>
              </a:lnSpc>
              <a:spcBef>
                <a:spcPts val="0"/>
              </a:spcBef>
              <a:spcAft>
                <a:spcPts val="0"/>
              </a:spcAft>
              <a:buClr>
                <a:srgbClr val="000000"/>
              </a:buClr>
              <a:buSzPct val="100000"/>
            </a:pPr>
            <a:r>
              <a:rPr lang="en-US" sz="1200">
                <a:solidFill>
                  <a:srgbClr val="000000"/>
                </a:solidFill>
              </a:rPr>
              <a:t>They are clear on their long-term needs.</a:t>
            </a:r>
            <a:br>
              <a:rPr lang="en-US" sz="1200">
                <a:solidFill>
                  <a:srgbClr val="000000"/>
                </a:solidFill>
              </a:rPr>
            </a:br>
            <a:r>
              <a:rPr lang="en-US" sz="1200">
                <a:solidFill>
                  <a:srgbClr val="000000"/>
                </a:solidFill>
              </a:rPr>
              <a:t>If no then redirect to Big Data Strategy Definition offering as they probably haven’t even decided they need a big data strategy yet.</a:t>
            </a:r>
          </a:p>
          <a:p>
            <a:pPr marL="457200" lvl="0" indent="-304800" rtl="0">
              <a:lnSpc>
                <a:spcPct val="115000"/>
              </a:lnSpc>
              <a:spcBef>
                <a:spcPts val="0"/>
              </a:spcBef>
              <a:spcAft>
                <a:spcPts val="0"/>
              </a:spcAft>
              <a:buClr>
                <a:srgbClr val="000000"/>
              </a:buClr>
              <a:buSzPct val="100000"/>
            </a:pPr>
            <a:r>
              <a:rPr lang="en-US" sz="1200">
                <a:solidFill>
                  <a:srgbClr val="000000"/>
                </a:solidFill>
              </a:rPr>
              <a:t>They are embarking on a strategic programme with C level sponsorship?</a:t>
            </a:r>
            <a:br>
              <a:rPr lang="en-US" sz="1200">
                <a:solidFill>
                  <a:srgbClr val="000000"/>
                </a:solidFill>
              </a:rPr>
            </a:br>
            <a:r>
              <a:rPr lang="en-US" sz="1200">
                <a:solidFill>
                  <a:srgbClr val="000000"/>
                </a:solidFill>
              </a:rPr>
              <a:t>If not then unlikely they will get budget for something like this. Big Data Strategy Definition offering may be an option to build interest with senior stakeholders.</a:t>
            </a:r>
          </a:p>
          <a:p>
            <a:pPr marL="457200" lvl="0" indent="-304800" rtl="0">
              <a:lnSpc>
                <a:spcPct val="115000"/>
              </a:lnSpc>
              <a:spcBef>
                <a:spcPts val="0"/>
              </a:spcBef>
              <a:spcAft>
                <a:spcPts val="0"/>
              </a:spcAft>
              <a:buClr>
                <a:srgbClr val="000000"/>
              </a:buClr>
              <a:buSzPct val="100000"/>
            </a:pPr>
            <a:r>
              <a:rPr lang="en-US" sz="1200">
                <a:solidFill>
                  <a:srgbClr val="000000"/>
                </a:solidFill>
              </a:rPr>
              <a:t>They have $500k+ budget to build something production-grade</a:t>
            </a:r>
          </a:p>
          <a:p>
            <a:pPr marL="0" lvl="0" indent="0" rtl="0">
              <a:lnSpc>
                <a:spcPct val="100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11" name="Shape 211"/>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12" name="Shape 212"/>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Target Audience</a:t>
            </a:r>
          </a:p>
        </p:txBody>
      </p:sp>
      <p:sp>
        <p:nvSpPr>
          <p:cNvPr id="218" name="Shape 218"/>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457200" lvl="0" indent="-317500" rtl="0">
              <a:lnSpc>
                <a:spcPct val="100000"/>
              </a:lnSpc>
              <a:spcBef>
                <a:spcPts val="0"/>
              </a:spcBef>
              <a:spcAft>
                <a:spcPts val="0"/>
              </a:spcAft>
              <a:buClr>
                <a:srgbClr val="000000"/>
              </a:buClr>
              <a:buSzPct val="100000"/>
            </a:pPr>
            <a:r>
              <a:rPr lang="en-US" sz="1400">
                <a:solidFill>
                  <a:srgbClr val="000000"/>
                </a:solidFill>
              </a:rPr>
              <a:t>CEO</a:t>
            </a:r>
          </a:p>
          <a:p>
            <a:pPr marL="457200" lvl="0" indent="-317500" rtl="0">
              <a:lnSpc>
                <a:spcPct val="100000"/>
              </a:lnSpc>
              <a:spcBef>
                <a:spcPts val="0"/>
              </a:spcBef>
              <a:spcAft>
                <a:spcPts val="0"/>
              </a:spcAft>
              <a:buClr>
                <a:srgbClr val="000000"/>
              </a:buClr>
              <a:buSzPct val="100000"/>
            </a:pPr>
            <a:r>
              <a:rPr lang="en-US" sz="1400">
                <a:solidFill>
                  <a:srgbClr val="000000"/>
                </a:solidFill>
              </a:rPr>
              <a:t>CIO</a:t>
            </a:r>
          </a:p>
          <a:p>
            <a:pPr marL="457200" lvl="0" indent="-317500" rtl="0">
              <a:lnSpc>
                <a:spcPct val="100000"/>
              </a:lnSpc>
              <a:spcBef>
                <a:spcPts val="0"/>
              </a:spcBef>
              <a:spcAft>
                <a:spcPts val="0"/>
              </a:spcAft>
              <a:buClr>
                <a:srgbClr val="000000"/>
              </a:buClr>
              <a:buSzPct val="100000"/>
            </a:pPr>
            <a:r>
              <a:rPr lang="en-US" sz="1400">
                <a:solidFill>
                  <a:srgbClr val="000000"/>
                </a:solidFill>
              </a:rPr>
              <a:t>CTO (although less so)</a:t>
            </a:r>
          </a:p>
          <a:p>
            <a:pPr marL="457200" lvl="0" indent="-317500" rtl="0">
              <a:lnSpc>
                <a:spcPct val="100000"/>
              </a:lnSpc>
              <a:spcBef>
                <a:spcPts val="0"/>
              </a:spcBef>
              <a:spcAft>
                <a:spcPts val="0"/>
              </a:spcAft>
              <a:buClr>
                <a:srgbClr val="000000"/>
              </a:buClr>
              <a:buSzPct val="100000"/>
            </a:pPr>
            <a:r>
              <a:rPr lang="en-US" sz="1400">
                <a:solidFill>
                  <a:srgbClr val="000000"/>
                </a:solidFill>
              </a:rPr>
              <a:t>Head of Analytics</a:t>
            </a:r>
          </a:p>
          <a:p>
            <a:pPr marL="457200" lvl="0" indent="-317500" rtl="0">
              <a:lnSpc>
                <a:spcPct val="100000"/>
              </a:lnSpc>
              <a:spcBef>
                <a:spcPts val="0"/>
              </a:spcBef>
              <a:spcAft>
                <a:spcPts val="0"/>
              </a:spcAft>
              <a:buClr>
                <a:srgbClr val="000000"/>
              </a:buClr>
              <a:buSzPct val="100000"/>
            </a:pPr>
            <a:r>
              <a:rPr lang="en-US" sz="1400">
                <a:solidFill>
                  <a:srgbClr val="000000"/>
                </a:solidFill>
              </a:rPr>
              <a:t>CDO</a:t>
            </a:r>
          </a:p>
          <a:p>
            <a:pPr marL="457200" lvl="0" indent="-317500" rtl="0">
              <a:lnSpc>
                <a:spcPct val="100000"/>
              </a:lnSpc>
              <a:spcBef>
                <a:spcPts val="0"/>
              </a:spcBef>
              <a:spcAft>
                <a:spcPts val="0"/>
              </a:spcAft>
              <a:buClr>
                <a:srgbClr val="000000"/>
              </a:buClr>
              <a:buSzPct val="100000"/>
            </a:pPr>
            <a:r>
              <a:rPr lang="en-US" sz="1400">
                <a:solidFill>
                  <a:srgbClr val="000000"/>
                </a:solidFill>
              </a:rPr>
              <a:t>CSO</a:t>
            </a: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US" sz="1400">
                <a:solidFill>
                  <a:srgbClr val="000000"/>
                </a:solidFill>
              </a:rPr>
              <a:t>Although this covers all aspects of the business, the overall Big Data Programme owner is the key target here.</a:t>
            </a: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19" name="Shape 219"/>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20" name="Shape 220"/>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Key Selling Points</a:t>
            </a:r>
          </a:p>
        </p:txBody>
      </p:sp>
      <p:sp>
        <p:nvSpPr>
          <p:cNvPr id="226" name="Shape 226"/>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27" name="Shape 227"/>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228" name="Shape 228"/>
          <p:cNvSpPr txBox="1"/>
          <p:nvPr/>
        </p:nvSpPr>
        <p:spPr>
          <a:xfrm>
            <a:off x="298575" y="1071750"/>
            <a:ext cx="8466600" cy="3000000"/>
          </a:xfrm>
          <a:prstGeom prst="rect">
            <a:avLst/>
          </a:prstGeom>
          <a:noFill/>
          <a:ln>
            <a:noFill/>
          </a:ln>
        </p:spPr>
        <p:txBody>
          <a:bodyPr lIns="91425" tIns="91425" rIns="91425" bIns="91425" anchor="t" anchorCtr="0">
            <a:noAutofit/>
          </a:bodyPr>
          <a:lstStyle/>
          <a:p>
            <a:pPr lvl="0" rtl="0">
              <a:spcBef>
                <a:spcPts val="0"/>
              </a:spcBef>
              <a:buNone/>
            </a:pPr>
            <a:r>
              <a:rPr lang="en-US">
                <a:latin typeface="Century Gothic"/>
                <a:ea typeface="Century Gothic"/>
                <a:cs typeface="Century Gothic"/>
                <a:sym typeface="Century Gothic"/>
              </a:rPr>
              <a:t>When embarking on a strategic Big Data programme with aspirations on accessing multiple data sources and enabling many business units it can be difficult to understand where to start and at this point in the process, the risks are high of making the wrong decisions. </a:t>
            </a:r>
          </a:p>
          <a:p>
            <a:pPr lvl="0" rtl="0">
              <a:spcBef>
                <a:spcPts val="0"/>
              </a:spcBef>
              <a:buNone/>
            </a:pPr>
            <a:endParaRPr>
              <a:latin typeface="Century Gothic"/>
              <a:ea typeface="Century Gothic"/>
              <a:cs typeface="Century Gothic"/>
              <a:sym typeface="Century Gothic"/>
            </a:endParaRPr>
          </a:p>
          <a:p>
            <a:pPr lvl="0" rtl="0">
              <a:spcBef>
                <a:spcPts val="0"/>
              </a:spcBef>
              <a:buNone/>
            </a:pPr>
            <a:r>
              <a:rPr lang="en-US">
                <a:latin typeface="Century Gothic"/>
                <a:ea typeface="Century Gothic"/>
                <a:cs typeface="Century Gothic"/>
                <a:sym typeface="Century Gothic"/>
              </a:rPr>
              <a:t>The Roadmap offering provides executives with a clear picture of the opportunities where big data analytics can drive value within your organization, and a prioritized roadmap to execute on the plan.</a:t>
            </a:r>
          </a:p>
          <a:p>
            <a:pPr lvl="0" rtl="0">
              <a:spcBef>
                <a:spcPts val="0"/>
              </a:spcBef>
              <a:buNone/>
            </a:pPr>
            <a:endParaRPr>
              <a:latin typeface="Century Gothic"/>
              <a:ea typeface="Century Gothic"/>
              <a:cs typeface="Century Gothic"/>
              <a:sym typeface="Century Gothic"/>
            </a:endParaRPr>
          </a:p>
          <a:p>
            <a:pPr lvl="0" rtl="0">
              <a:spcBef>
                <a:spcPts val="0"/>
              </a:spcBef>
              <a:buNone/>
            </a:pPr>
            <a:r>
              <a:rPr lang="en-US">
                <a:latin typeface="Century Gothic"/>
                <a:ea typeface="Century Gothic"/>
                <a:cs typeface="Century Gothic"/>
                <a:sym typeface="Century Gothic"/>
              </a:rPr>
              <a:t>This is a full but quick engagement that ensure you start the journey on the right foot. Speed and Direction.</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5067051" y="1352636"/>
            <a:ext cx="3387299" cy="3698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Architecture Planning</a:t>
            </a:r>
          </a:p>
          <a:p>
            <a:pPr marL="457200" marR="0" lvl="1" indent="-228600" algn="l" rtl="0">
              <a:lnSpc>
                <a:spcPct val="85000"/>
              </a:lnSpc>
              <a:spcBef>
                <a:spcPts val="400"/>
              </a:spcBef>
              <a:spcAft>
                <a:spcPts val="0"/>
              </a:spcAft>
              <a:buClr>
                <a:schemeClr val="dk1"/>
              </a:buClr>
              <a:buSzPct val="100000"/>
              <a:buFont typeface="Arial"/>
              <a:buChar char="–"/>
            </a:pPr>
            <a:r>
              <a:rPr lang="en-US" sz="1400"/>
              <a:t>Phased architectural recommendations to support early use cases and long-term growth plans</a:t>
            </a:r>
          </a:p>
          <a:p>
            <a:pPr marL="0" marR="0" lvl="0" indent="0" algn="l" rtl="0">
              <a:lnSpc>
                <a:spcPct val="150000"/>
              </a:lnSpc>
              <a:spcBef>
                <a:spcPts val="800"/>
              </a:spcBef>
              <a:spcAft>
                <a:spcPts val="0"/>
              </a:spcAft>
              <a:buClr>
                <a:schemeClr val="dk1"/>
              </a:buClr>
              <a:buSzPct val="250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800"/>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Capability Design</a:t>
            </a:r>
          </a:p>
          <a:p>
            <a:pPr marL="457200" marR="0" lvl="1" indent="-228600"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Recommendations and planning to make IT and business groups “Big Data” ready</a:t>
            </a:r>
          </a:p>
        </p:txBody>
      </p:sp>
      <p:sp>
        <p:nvSpPr>
          <p:cNvPr id="235" name="Shape 235"/>
          <p:cNvSpPr txBox="1">
            <a:spLocks noGrp="1"/>
          </p:cNvSpPr>
          <p:nvPr>
            <p:ph type="body" idx="2"/>
          </p:nvPr>
        </p:nvSpPr>
        <p:spPr>
          <a:xfrm>
            <a:off x="856344" y="1352637"/>
            <a:ext cx="3484500" cy="3698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Strategy &amp; Prioritization</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Alignment of key value drivers with technology planning</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Prioritized use cases where Big Data Analy</a:t>
            </a:r>
            <a:r>
              <a:rPr lang="en-US" sz="1400"/>
              <a:t>tics </a:t>
            </a:r>
            <a:r>
              <a:rPr lang="en-US" sz="1400" b="0" i="0" u="none" strike="noStrike" cap="none">
                <a:solidFill>
                  <a:schemeClr val="dk1"/>
                </a:solidFill>
                <a:latin typeface="Century Gothic"/>
                <a:ea typeface="Century Gothic"/>
                <a:cs typeface="Century Gothic"/>
                <a:sym typeface="Century Gothic"/>
              </a:rPr>
              <a:t>drives value</a:t>
            </a:r>
          </a:p>
          <a:p>
            <a:pPr marL="515937" marR="0" lvl="1" indent="-236537" algn="l" rtl="0">
              <a:lnSpc>
                <a:spcPct val="85000"/>
              </a:lnSpc>
              <a:spcBef>
                <a:spcPts val="400"/>
              </a:spcBef>
              <a:spcAft>
                <a:spcPts val="0"/>
              </a:spcAft>
              <a:buClr>
                <a:schemeClr val="dk1"/>
              </a:buClr>
              <a:buSzPct val="100000"/>
              <a:buFont typeface="Arial"/>
              <a:buChar char="–"/>
            </a:pPr>
            <a:r>
              <a:rPr lang="en-US" sz="1400"/>
              <a:t>Optional Use Case design using the Solution Planning and Design offering (separate)</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12 Month Plan</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Sequenced adoption of technologies against use case execution that provides quarterly value-defined milestones</a:t>
            </a:r>
          </a:p>
        </p:txBody>
      </p:sp>
      <p:grpSp>
        <p:nvGrpSpPr>
          <p:cNvPr id="236" name="Shape 236"/>
          <p:cNvGrpSpPr/>
          <p:nvPr/>
        </p:nvGrpSpPr>
        <p:grpSpPr>
          <a:xfrm>
            <a:off x="359985" y="1268191"/>
            <a:ext cx="604839" cy="463276"/>
            <a:chOff x="3727450" y="0"/>
            <a:chExt cx="2276400" cy="1574700"/>
          </a:xfrm>
        </p:grpSpPr>
        <p:sp>
          <p:nvSpPr>
            <p:cNvPr id="237" name="Shape 237"/>
            <p:cNvSpPr/>
            <p:nvPr/>
          </p:nvSpPr>
          <p:spPr>
            <a:xfrm>
              <a:off x="3727450" y="0"/>
              <a:ext cx="2276400" cy="1574700"/>
            </a:xfrm>
            <a:custGeom>
              <a:avLst/>
              <a:gdLst/>
              <a:ahLst/>
              <a:cxnLst/>
              <a:rect l="0" t="0" r="0" b="0"/>
              <a:pathLst>
                <a:path w="120000" h="120000" extrusionOk="0">
                  <a:moveTo>
                    <a:pt x="119999" y="60000"/>
                  </a:moveTo>
                  <a:cubicBezTo>
                    <a:pt x="119999" y="60000"/>
                    <a:pt x="119999" y="60000"/>
                    <a:pt x="119999" y="60000"/>
                  </a:cubicBezTo>
                  <a:cubicBezTo>
                    <a:pt x="108731" y="23142"/>
                    <a:pt x="85403" y="0"/>
                    <a:pt x="60098" y="0"/>
                  </a:cubicBezTo>
                  <a:cubicBezTo>
                    <a:pt x="34596" y="0"/>
                    <a:pt x="11466" y="23142"/>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11466" y="96857"/>
                    <a:pt x="34596" y="120000"/>
                    <a:pt x="60098" y="120000"/>
                  </a:cubicBezTo>
                  <a:cubicBezTo>
                    <a:pt x="85403" y="120000"/>
                    <a:pt x="108731" y="96857"/>
                    <a:pt x="119999" y="60000"/>
                  </a:cubicBezTo>
                  <a:cubicBezTo>
                    <a:pt x="119999" y="60000"/>
                    <a:pt x="119999" y="60000"/>
                    <a:pt x="119999" y="60000"/>
                  </a:cubicBezTo>
                  <a:cubicBezTo>
                    <a:pt x="119999" y="60000"/>
                    <a:pt x="119999" y="60000"/>
                    <a:pt x="119999" y="60000"/>
                  </a:cubicBezTo>
                  <a:cubicBezTo>
                    <a:pt x="119999" y="60000"/>
                    <a:pt x="119999" y="60000"/>
                    <a:pt x="119999" y="60000"/>
                  </a:cubicBezTo>
                  <a:close/>
                  <a:moveTo>
                    <a:pt x="60098" y="106857"/>
                  </a:moveTo>
                  <a:cubicBezTo>
                    <a:pt x="39341" y="106857"/>
                    <a:pt x="20757" y="88857"/>
                    <a:pt x="10280" y="60000"/>
                  </a:cubicBezTo>
                  <a:cubicBezTo>
                    <a:pt x="20757" y="31142"/>
                    <a:pt x="39341" y="13142"/>
                    <a:pt x="60098" y="13142"/>
                  </a:cubicBezTo>
                  <a:cubicBezTo>
                    <a:pt x="80658" y="13142"/>
                    <a:pt x="99439" y="31142"/>
                    <a:pt x="109719" y="60000"/>
                  </a:cubicBezTo>
                  <a:cubicBezTo>
                    <a:pt x="99439" y="88857"/>
                    <a:pt x="80658" y="106857"/>
                    <a:pt x="60098" y="106857"/>
                  </a:cubicBez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38" name="Shape 238"/>
            <p:cNvSpPr/>
            <p:nvPr/>
          </p:nvSpPr>
          <p:spPr>
            <a:xfrm>
              <a:off x="4167187" y="85725"/>
              <a:ext cx="1401900" cy="1403400"/>
            </a:xfrm>
            <a:custGeom>
              <a:avLst/>
              <a:gdLst/>
              <a:ahLst/>
              <a:cxnLst/>
              <a:rect l="0" t="0" r="0" b="0"/>
              <a:pathLst>
                <a:path w="120000" h="120000" extrusionOk="0">
                  <a:moveTo>
                    <a:pt x="60000" y="0"/>
                  </a:moveTo>
                  <a:cubicBezTo>
                    <a:pt x="26951" y="0"/>
                    <a:pt x="0" y="26951"/>
                    <a:pt x="0" y="60000"/>
                  </a:cubicBezTo>
                  <a:cubicBezTo>
                    <a:pt x="0" y="93048"/>
                    <a:pt x="26951" y="120000"/>
                    <a:pt x="60000" y="120000"/>
                  </a:cubicBezTo>
                  <a:cubicBezTo>
                    <a:pt x="93048" y="120000"/>
                    <a:pt x="120000" y="93048"/>
                    <a:pt x="120000" y="60000"/>
                  </a:cubicBezTo>
                  <a:cubicBezTo>
                    <a:pt x="120000" y="26951"/>
                    <a:pt x="93048" y="0"/>
                    <a:pt x="60000" y="0"/>
                  </a:cubicBezTo>
                  <a:close/>
                  <a:moveTo>
                    <a:pt x="60000" y="105240"/>
                  </a:moveTo>
                  <a:cubicBezTo>
                    <a:pt x="34973" y="105240"/>
                    <a:pt x="15080" y="85026"/>
                    <a:pt x="15080" y="60000"/>
                  </a:cubicBezTo>
                  <a:cubicBezTo>
                    <a:pt x="15080" y="35294"/>
                    <a:pt x="34973" y="15080"/>
                    <a:pt x="60000" y="15080"/>
                  </a:cubicBezTo>
                  <a:cubicBezTo>
                    <a:pt x="84705" y="15080"/>
                    <a:pt x="104919" y="35294"/>
                    <a:pt x="104919" y="60000"/>
                  </a:cubicBezTo>
                  <a:cubicBezTo>
                    <a:pt x="104919" y="85026"/>
                    <a:pt x="84705" y="105240"/>
                    <a:pt x="60000" y="105240"/>
                  </a:cubicBez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39" name="Shape 239"/>
            <p:cNvSpPr/>
            <p:nvPr/>
          </p:nvSpPr>
          <p:spPr>
            <a:xfrm>
              <a:off x="4514850" y="438150"/>
              <a:ext cx="701700" cy="701700"/>
            </a:xfrm>
            <a:custGeom>
              <a:avLst/>
              <a:gdLst/>
              <a:ahLst/>
              <a:cxnLst/>
              <a:rect l="0" t="0" r="0" b="0"/>
              <a:pathLst>
                <a:path w="120000" h="120000" extrusionOk="0">
                  <a:moveTo>
                    <a:pt x="116149" y="39144"/>
                  </a:moveTo>
                  <a:cubicBezTo>
                    <a:pt x="118716" y="45561"/>
                    <a:pt x="120000" y="52620"/>
                    <a:pt x="120000" y="59679"/>
                  </a:cubicBezTo>
                  <a:cubicBezTo>
                    <a:pt x="120000" y="93048"/>
                    <a:pt x="93048" y="120000"/>
                    <a:pt x="60320" y="120000"/>
                  </a:cubicBezTo>
                  <a:cubicBezTo>
                    <a:pt x="26951" y="120000"/>
                    <a:pt x="0" y="93048"/>
                    <a:pt x="0" y="59679"/>
                  </a:cubicBezTo>
                  <a:cubicBezTo>
                    <a:pt x="0" y="26951"/>
                    <a:pt x="26951" y="0"/>
                    <a:pt x="60320" y="0"/>
                  </a:cubicBezTo>
                  <a:cubicBezTo>
                    <a:pt x="67379" y="0"/>
                    <a:pt x="74438" y="1283"/>
                    <a:pt x="80855" y="3850"/>
                  </a:cubicBezTo>
                  <a:cubicBezTo>
                    <a:pt x="60320" y="59679"/>
                    <a:pt x="60320" y="59679"/>
                    <a:pt x="60320" y="59679"/>
                  </a:cubicBezTo>
                  <a:lnTo>
                    <a:pt x="116149" y="39144"/>
                  </a:ln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grpSp>
      <p:sp>
        <p:nvSpPr>
          <p:cNvPr id="240" name="Shape 240"/>
          <p:cNvSpPr/>
          <p:nvPr/>
        </p:nvSpPr>
        <p:spPr>
          <a:xfrm>
            <a:off x="457210" y="3244147"/>
            <a:ext cx="542100" cy="540900"/>
          </a:xfrm>
          <a:custGeom>
            <a:avLst/>
            <a:gdLst/>
            <a:ahLst/>
            <a:cxnLst/>
            <a:rect l="0" t="0" r="0" b="0"/>
            <a:pathLst>
              <a:path w="120000" h="120000" extrusionOk="0">
                <a:moveTo>
                  <a:pt x="120000" y="59857"/>
                </a:moveTo>
                <a:cubicBezTo>
                  <a:pt x="120000" y="93206"/>
                  <a:pt x="92985" y="120000"/>
                  <a:pt x="60000" y="120000"/>
                </a:cubicBezTo>
                <a:cubicBezTo>
                  <a:pt x="27014" y="120000"/>
                  <a:pt x="0" y="93206"/>
                  <a:pt x="0" y="59857"/>
                </a:cubicBezTo>
                <a:cubicBezTo>
                  <a:pt x="0" y="26793"/>
                  <a:pt x="27014" y="0"/>
                  <a:pt x="60000" y="0"/>
                </a:cubicBezTo>
                <a:cubicBezTo>
                  <a:pt x="92985" y="0"/>
                  <a:pt x="120000" y="26793"/>
                  <a:pt x="120000" y="59857"/>
                </a:cubicBezTo>
                <a:close/>
                <a:moveTo>
                  <a:pt x="60000" y="17957"/>
                </a:moveTo>
                <a:cubicBezTo>
                  <a:pt x="36682" y="17957"/>
                  <a:pt x="17914" y="36769"/>
                  <a:pt x="17914" y="59857"/>
                </a:cubicBezTo>
                <a:cubicBezTo>
                  <a:pt x="17914" y="83230"/>
                  <a:pt x="36682" y="102042"/>
                  <a:pt x="60000" y="102042"/>
                </a:cubicBezTo>
                <a:cubicBezTo>
                  <a:pt x="83317" y="102042"/>
                  <a:pt x="102085" y="83230"/>
                  <a:pt x="102085" y="59857"/>
                </a:cubicBezTo>
                <a:cubicBezTo>
                  <a:pt x="102085" y="36769"/>
                  <a:pt x="83317" y="17957"/>
                  <a:pt x="60000" y="17957"/>
                </a:cubicBezTo>
                <a:close/>
                <a:moveTo>
                  <a:pt x="90995" y="45605"/>
                </a:moveTo>
                <a:cubicBezTo>
                  <a:pt x="89573" y="43610"/>
                  <a:pt x="86445" y="43040"/>
                  <a:pt x="84454" y="44465"/>
                </a:cubicBezTo>
                <a:cubicBezTo>
                  <a:pt x="59715" y="60997"/>
                  <a:pt x="59715" y="60997"/>
                  <a:pt x="59715" y="60997"/>
                </a:cubicBezTo>
                <a:cubicBezTo>
                  <a:pt x="51753" y="53016"/>
                  <a:pt x="51753" y="53016"/>
                  <a:pt x="51753" y="53016"/>
                </a:cubicBezTo>
                <a:cubicBezTo>
                  <a:pt x="49763" y="51021"/>
                  <a:pt x="46919" y="51021"/>
                  <a:pt x="44928" y="53016"/>
                </a:cubicBezTo>
                <a:cubicBezTo>
                  <a:pt x="43222" y="54726"/>
                  <a:pt x="43222" y="57862"/>
                  <a:pt x="44928" y="59572"/>
                </a:cubicBezTo>
                <a:cubicBezTo>
                  <a:pt x="55734" y="70403"/>
                  <a:pt x="55734" y="70403"/>
                  <a:pt x="55734" y="70403"/>
                </a:cubicBezTo>
                <a:cubicBezTo>
                  <a:pt x="56303" y="70688"/>
                  <a:pt x="56872" y="70973"/>
                  <a:pt x="57440" y="71258"/>
                </a:cubicBezTo>
                <a:cubicBezTo>
                  <a:pt x="58862" y="71828"/>
                  <a:pt x="60568" y="71828"/>
                  <a:pt x="61706" y="70973"/>
                </a:cubicBezTo>
                <a:cubicBezTo>
                  <a:pt x="89573" y="52161"/>
                  <a:pt x="89573" y="52161"/>
                  <a:pt x="89573" y="52161"/>
                </a:cubicBezTo>
                <a:cubicBezTo>
                  <a:pt x="91848" y="50736"/>
                  <a:pt x="92417" y="47885"/>
                  <a:pt x="90995" y="45605"/>
                </a:cubicBez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grpSp>
        <p:nvGrpSpPr>
          <p:cNvPr id="241" name="Shape 241"/>
          <p:cNvGrpSpPr/>
          <p:nvPr/>
        </p:nvGrpSpPr>
        <p:grpSpPr>
          <a:xfrm>
            <a:off x="4562901" y="1249270"/>
            <a:ext cx="635546" cy="501128"/>
            <a:chOff x="7601521" y="2083177"/>
            <a:chExt cx="1029725" cy="551115"/>
          </a:xfrm>
        </p:grpSpPr>
        <p:sp>
          <p:nvSpPr>
            <p:cNvPr id="242" name="Shape 242"/>
            <p:cNvSpPr/>
            <p:nvPr/>
          </p:nvSpPr>
          <p:spPr>
            <a:xfrm>
              <a:off x="7977931" y="2299192"/>
              <a:ext cx="276900" cy="335100"/>
            </a:xfrm>
            <a:custGeom>
              <a:avLst/>
              <a:gdLst/>
              <a:ahLst/>
              <a:cxnLst/>
              <a:rect l="0" t="0" r="0" b="0"/>
              <a:pathLst>
                <a:path w="120000" h="120000" extrusionOk="0">
                  <a:moveTo>
                    <a:pt x="120000" y="77052"/>
                  </a:moveTo>
                  <a:cubicBezTo>
                    <a:pt x="120000" y="75789"/>
                    <a:pt x="119491" y="73263"/>
                    <a:pt x="117457" y="70315"/>
                  </a:cubicBezTo>
                  <a:cubicBezTo>
                    <a:pt x="109322" y="59368"/>
                    <a:pt x="109322" y="59368"/>
                    <a:pt x="109322" y="59368"/>
                  </a:cubicBezTo>
                  <a:cubicBezTo>
                    <a:pt x="100677" y="47578"/>
                    <a:pt x="70169" y="5894"/>
                    <a:pt x="70169" y="5894"/>
                  </a:cubicBezTo>
                  <a:cubicBezTo>
                    <a:pt x="67118" y="2105"/>
                    <a:pt x="63559" y="0"/>
                    <a:pt x="60000" y="0"/>
                  </a:cubicBezTo>
                  <a:cubicBezTo>
                    <a:pt x="56440" y="0"/>
                    <a:pt x="52881" y="2105"/>
                    <a:pt x="50338" y="5894"/>
                  </a:cubicBezTo>
                  <a:cubicBezTo>
                    <a:pt x="2542" y="70315"/>
                    <a:pt x="2542" y="70315"/>
                    <a:pt x="2542" y="70315"/>
                  </a:cubicBezTo>
                  <a:cubicBezTo>
                    <a:pt x="1016" y="72842"/>
                    <a:pt x="0" y="74947"/>
                    <a:pt x="0" y="77052"/>
                  </a:cubicBezTo>
                  <a:cubicBezTo>
                    <a:pt x="0" y="78736"/>
                    <a:pt x="1016" y="80000"/>
                    <a:pt x="2542" y="81263"/>
                  </a:cubicBezTo>
                  <a:cubicBezTo>
                    <a:pt x="4576" y="82105"/>
                    <a:pt x="4576" y="82105"/>
                    <a:pt x="4576" y="82105"/>
                  </a:cubicBezTo>
                  <a:cubicBezTo>
                    <a:pt x="6610" y="82947"/>
                    <a:pt x="9152" y="83368"/>
                    <a:pt x="12711" y="83368"/>
                  </a:cubicBezTo>
                  <a:cubicBezTo>
                    <a:pt x="36610" y="83368"/>
                    <a:pt x="36610" y="83368"/>
                    <a:pt x="36610" y="83368"/>
                  </a:cubicBezTo>
                  <a:cubicBezTo>
                    <a:pt x="36610" y="109052"/>
                    <a:pt x="36610" y="109052"/>
                    <a:pt x="36610" y="109052"/>
                  </a:cubicBezTo>
                  <a:cubicBezTo>
                    <a:pt x="36610" y="109052"/>
                    <a:pt x="36610" y="109473"/>
                    <a:pt x="36610" y="109473"/>
                  </a:cubicBezTo>
                  <a:cubicBezTo>
                    <a:pt x="36610" y="116210"/>
                    <a:pt x="36610" y="116210"/>
                    <a:pt x="36610" y="116210"/>
                  </a:cubicBezTo>
                  <a:cubicBezTo>
                    <a:pt x="36610" y="118315"/>
                    <a:pt x="39152" y="119999"/>
                    <a:pt x="41694" y="119999"/>
                  </a:cubicBezTo>
                  <a:cubicBezTo>
                    <a:pt x="78305" y="119999"/>
                    <a:pt x="78305" y="119999"/>
                    <a:pt x="78305" y="119999"/>
                  </a:cubicBezTo>
                  <a:cubicBezTo>
                    <a:pt x="78813" y="119999"/>
                    <a:pt x="78813" y="119578"/>
                    <a:pt x="79322" y="119578"/>
                  </a:cubicBezTo>
                  <a:cubicBezTo>
                    <a:pt x="81864" y="119578"/>
                    <a:pt x="83389" y="117894"/>
                    <a:pt x="83389" y="116210"/>
                  </a:cubicBezTo>
                  <a:cubicBezTo>
                    <a:pt x="83389" y="83368"/>
                    <a:pt x="83389" y="83368"/>
                    <a:pt x="83389" y="83368"/>
                  </a:cubicBezTo>
                  <a:cubicBezTo>
                    <a:pt x="107288" y="83368"/>
                    <a:pt x="107288" y="83368"/>
                    <a:pt x="107288" y="83368"/>
                  </a:cubicBezTo>
                  <a:cubicBezTo>
                    <a:pt x="115932" y="82947"/>
                    <a:pt x="120000" y="80842"/>
                    <a:pt x="120000" y="7705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3" name="Shape 243"/>
            <p:cNvSpPr/>
            <p:nvPr/>
          </p:nvSpPr>
          <p:spPr>
            <a:xfrm>
              <a:off x="7601521" y="2278497"/>
              <a:ext cx="318300" cy="139800"/>
            </a:xfrm>
            <a:custGeom>
              <a:avLst/>
              <a:gdLst/>
              <a:ahLst/>
              <a:cxnLst/>
              <a:rect l="0" t="0" r="0" b="0"/>
              <a:pathLst>
                <a:path w="120000" h="120000" extrusionOk="0">
                  <a:moveTo>
                    <a:pt x="111143" y="0"/>
                  </a:moveTo>
                  <a:cubicBezTo>
                    <a:pt x="8856" y="0"/>
                    <a:pt x="8856" y="0"/>
                    <a:pt x="8856" y="0"/>
                  </a:cubicBezTo>
                  <a:cubicBezTo>
                    <a:pt x="3985" y="0"/>
                    <a:pt x="0" y="9075"/>
                    <a:pt x="0" y="20168"/>
                  </a:cubicBezTo>
                  <a:cubicBezTo>
                    <a:pt x="0" y="99831"/>
                    <a:pt x="0" y="99831"/>
                    <a:pt x="0" y="99831"/>
                  </a:cubicBezTo>
                  <a:cubicBezTo>
                    <a:pt x="0" y="110924"/>
                    <a:pt x="3985" y="120000"/>
                    <a:pt x="8856" y="120000"/>
                  </a:cubicBezTo>
                  <a:cubicBezTo>
                    <a:pt x="111143" y="120000"/>
                    <a:pt x="111143" y="120000"/>
                    <a:pt x="111143" y="120000"/>
                  </a:cubicBezTo>
                  <a:cubicBezTo>
                    <a:pt x="116014" y="120000"/>
                    <a:pt x="120000" y="110924"/>
                    <a:pt x="120000" y="99831"/>
                  </a:cubicBezTo>
                  <a:cubicBezTo>
                    <a:pt x="120000" y="20168"/>
                    <a:pt x="120000" y="20168"/>
                    <a:pt x="120000" y="20168"/>
                  </a:cubicBezTo>
                  <a:cubicBezTo>
                    <a:pt x="120000" y="9075"/>
                    <a:pt x="116014" y="0"/>
                    <a:pt x="111143" y="0"/>
                  </a:cubicBezTo>
                  <a:close/>
                  <a:moveTo>
                    <a:pt x="97416" y="80672"/>
                  </a:moveTo>
                  <a:cubicBezTo>
                    <a:pt x="92546" y="80672"/>
                    <a:pt x="88560" y="71596"/>
                    <a:pt x="88560" y="60504"/>
                  </a:cubicBezTo>
                  <a:cubicBezTo>
                    <a:pt x="88560" y="49411"/>
                    <a:pt x="92546" y="40336"/>
                    <a:pt x="97416" y="40336"/>
                  </a:cubicBezTo>
                  <a:cubicBezTo>
                    <a:pt x="102287" y="40336"/>
                    <a:pt x="106273" y="49411"/>
                    <a:pt x="106273" y="60504"/>
                  </a:cubicBezTo>
                  <a:cubicBezTo>
                    <a:pt x="106273" y="71596"/>
                    <a:pt x="102287" y="80672"/>
                    <a:pt x="97416" y="8067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4" name="Shape 244"/>
            <p:cNvSpPr/>
            <p:nvPr/>
          </p:nvSpPr>
          <p:spPr>
            <a:xfrm>
              <a:off x="7958528" y="2083177"/>
              <a:ext cx="316800" cy="141000"/>
            </a:xfrm>
            <a:custGeom>
              <a:avLst/>
              <a:gdLst/>
              <a:ahLst/>
              <a:cxnLst/>
              <a:rect l="0" t="0" r="0" b="0"/>
              <a:pathLst>
                <a:path w="120000" h="120000" extrusionOk="0">
                  <a:moveTo>
                    <a:pt x="110701"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0701" y="120000"/>
                    <a:pt x="110701" y="120000"/>
                    <a:pt x="110701" y="120000"/>
                  </a:cubicBezTo>
                  <a:cubicBezTo>
                    <a:pt x="116014" y="120000"/>
                    <a:pt x="120000" y="111000"/>
                    <a:pt x="120000" y="100000"/>
                  </a:cubicBezTo>
                  <a:cubicBezTo>
                    <a:pt x="120000" y="21000"/>
                    <a:pt x="120000" y="21000"/>
                    <a:pt x="120000" y="21000"/>
                  </a:cubicBezTo>
                  <a:cubicBezTo>
                    <a:pt x="120000" y="9000"/>
                    <a:pt x="116014" y="0"/>
                    <a:pt x="110701"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5" name="Shape 245"/>
            <p:cNvSpPr/>
            <p:nvPr/>
          </p:nvSpPr>
          <p:spPr>
            <a:xfrm>
              <a:off x="8312946" y="2278497"/>
              <a:ext cx="318300" cy="139800"/>
            </a:xfrm>
            <a:custGeom>
              <a:avLst/>
              <a:gdLst/>
              <a:ahLst/>
              <a:cxnLst/>
              <a:rect l="0" t="0" r="0" b="0"/>
              <a:pathLst>
                <a:path w="120000" h="120000" extrusionOk="0">
                  <a:moveTo>
                    <a:pt x="111143" y="0"/>
                  </a:moveTo>
                  <a:cubicBezTo>
                    <a:pt x="8856" y="0"/>
                    <a:pt x="8856" y="0"/>
                    <a:pt x="8856" y="0"/>
                  </a:cubicBezTo>
                  <a:cubicBezTo>
                    <a:pt x="3985" y="0"/>
                    <a:pt x="0" y="9075"/>
                    <a:pt x="0" y="20168"/>
                  </a:cubicBezTo>
                  <a:cubicBezTo>
                    <a:pt x="0" y="99831"/>
                    <a:pt x="0" y="99831"/>
                    <a:pt x="0" y="99831"/>
                  </a:cubicBezTo>
                  <a:cubicBezTo>
                    <a:pt x="0" y="110924"/>
                    <a:pt x="3985" y="120000"/>
                    <a:pt x="8856" y="120000"/>
                  </a:cubicBezTo>
                  <a:cubicBezTo>
                    <a:pt x="111143" y="120000"/>
                    <a:pt x="111143" y="120000"/>
                    <a:pt x="111143" y="120000"/>
                  </a:cubicBezTo>
                  <a:cubicBezTo>
                    <a:pt x="116014" y="120000"/>
                    <a:pt x="120000" y="110924"/>
                    <a:pt x="120000" y="99831"/>
                  </a:cubicBezTo>
                  <a:cubicBezTo>
                    <a:pt x="120000" y="20168"/>
                    <a:pt x="120000" y="20168"/>
                    <a:pt x="120000" y="20168"/>
                  </a:cubicBezTo>
                  <a:cubicBezTo>
                    <a:pt x="120000" y="9075"/>
                    <a:pt x="116014" y="0"/>
                    <a:pt x="111143" y="0"/>
                  </a:cubicBezTo>
                  <a:close/>
                  <a:moveTo>
                    <a:pt x="97416" y="80672"/>
                  </a:moveTo>
                  <a:cubicBezTo>
                    <a:pt x="92546" y="80672"/>
                    <a:pt x="88560" y="71596"/>
                    <a:pt x="88560" y="60504"/>
                  </a:cubicBezTo>
                  <a:cubicBezTo>
                    <a:pt x="88560" y="49411"/>
                    <a:pt x="92546" y="40336"/>
                    <a:pt x="97416" y="40336"/>
                  </a:cubicBezTo>
                  <a:cubicBezTo>
                    <a:pt x="102287" y="40336"/>
                    <a:pt x="106273" y="49411"/>
                    <a:pt x="106273" y="60504"/>
                  </a:cubicBezTo>
                  <a:cubicBezTo>
                    <a:pt x="106273" y="71596"/>
                    <a:pt x="102287" y="80672"/>
                    <a:pt x="97416" y="8067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6" name="Shape 246"/>
            <p:cNvSpPr/>
            <p:nvPr/>
          </p:nvSpPr>
          <p:spPr>
            <a:xfrm>
              <a:off x="7601521" y="2083177"/>
              <a:ext cx="318300" cy="141000"/>
            </a:xfrm>
            <a:custGeom>
              <a:avLst/>
              <a:gdLst/>
              <a:ahLst/>
              <a:cxnLst/>
              <a:rect l="0" t="0" r="0" b="0"/>
              <a:pathLst>
                <a:path w="120000" h="120000" extrusionOk="0">
                  <a:moveTo>
                    <a:pt x="111143"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1143" y="120000"/>
                    <a:pt x="111143" y="120000"/>
                    <a:pt x="111143" y="120000"/>
                  </a:cubicBezTo>
                  <a:cubicBezTo>
                    <a:pt x="116014" y="120000"/>
                    <a:pt x="120000" y="111000"/>
                    <a:pt x="120000" y="100000"/>
                  </a:cubicBezTo>
                  <a:cubicBezTo>
                    <a:pt x="120000" y="21000"/>
                    <a:pt x="120000" y="21000"/>
                    <a:pt x="120000" y="21000"/>
                  </a:cubicBezTo>
                  <a:cubicBezTo>
                    <a:pt x="120000" y="9000"/>
                    <a:pt x="116014" y="0"/>
                    <a:pt x="111143"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7" name="Shape 247"/>
            <p:cNvSpPr/>
            <p:nvPr/>
          </p:nvSpPr>
          <p:spPr>
            <a:xfrm>
              <a:off x="8312946" y="2083177"/>
              <a:ext cx="318300" cy="141000"/>
            </a:xfrm>
            <a:custGeom>
              <a:avLst/>
              <a:gdLst/>
              <a:ahLst/>
              <a:cxnLst/>
              <a:rect l="0" t="0" r="0" b="0"/>
              <a:pathLst>
                <a:path w="120000" h="120000" extrusionOk="0">
                  <a:moveTo>
                    <a:pt x="111143"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1143" y="120000"/>
                    <a:pt x="111143" y="120000"/>
                    <a:pt x="111143" y="120000"/>
                  </a:cubicBezTo>
                  <a:cubicBezTo>
                    <a:pt x="116014" y="120000"/>
                    <a:pt x="120000" y="111000"/>
                    <a:pt x="120000" y="100000"/>
                  </a:cubicBezTo>
                  <a:cubicBezTo>
                    <a:pt x="120000" y="21000"/>
                    <a:pt x="120000" y="21000"/>
                    <a:pt x="120000" y="21000"/>
                  </a:cubicBezTo>
                  <a:cubicBezTo>
                    <a:pt x="120000" y="9000"/>
                    <a:pt x="116014" y="0"/>
                    <a:pt x="111143"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grpSp>
      <p:sp>
        <p:nvSpPr>
          <p:cNvPr id="248" name="Shape 248"/>
          <p:cNvSpPr/>
          <p:nvPr/>
        </p:nvSpPr>
        <p:spPr>
          <a:xfrm>
            <a:off x="4542278" y="3261091"/>
            <a:ext cx="676800" cy="506999"/>
          </a:xfrm>
          <a:custGeom>
            <a:avLst/>
            <a:gdLst/>
            <a:ahLst/>
            <a:cxnLst/>
            <a:rect l="0" t="0" r="0" b="0"/>
            <a:pathLst>
              <a:path w="120000" h="120000" extrusionOk="0">
                <a:moveTo>
                  <a:pt x="109873" y="0"/>
                </a:moveTo>
                <a:cubicBezTo>
                  <a:pt x="9873" y="0"/>
                  <a:pt x="9873" y="0"/>
                  <a:pt x="9873" y="0"/>
                </a:cubicBezTo>
                <a:cubicBezTo>
                  <a:pt x="4556" y="0"/>
                  <a:pt x="0" y="5746"/>
                  <a:pt x="0" y="13183"/>
                </a:cubicBezTo>
                <a:cubicBezTo>
                  <a:pt x="0" y="106816"/>
                  <a:pt x="0" y="106816"/>
                  <a:pt x="0" y="106816"/>
                </a:cubicBezTo>
                <a:cubicBezTo>
                  <a:pt x="0" y="113915"/>
                  <a:pt x="4556" y="119999"/>
                  <a:pt x="9873" y="119999"/>
                </a:cubicBezTo>
                <a:cubicBezTo>
                  <a:pt x="109873" y="119999"/>
                  <a:pt x="109873" y="119999"/>
                  <a:pt x="109873" y="119999"/>
                </a:cubicBezTo>
                <a:cubicBezTo>
                  <a:pt x="115443" y="119999"/>
                  <a:pt x="120000" y="113915"/>
                  <a:pt x="120000" y="106816"/>
                </a:cubicBezTo>
                <a:cubicBezTo>
                  <a:pt x="120000" y="13183"/>
                  <a:pt x="120000" y="13183"/>
                  <a:pt x="120000" y="13183"/>
                </a:cubicBezTo>
                <a:cubicBezTo>
                  <a:pt x="120000" y="5746"/>
                  <a:pt x="115443" y="0"/>
                  <a:pt x="109873" y="0"/>
                </a:cubicBezTo>
                <a:close/>
                <a:moveTo>
                  <a:pt x="59240" y="85183"/>
                </a:moveTo>
                <a:cubicBezTo>
                  <a:pt x="53417" y="85183"/>
                  <a:pt x="53417" y="85183"/>
                  <a:pt x="53417" y="85183"/>
                </a:cubicBezTo>
                <a:cubicBezTo>
                  <a:pt x="53417" y="80112"/>
                  <a:pt x="53417" y="80112"/>
                  <a:pt x="53417" y="80112"/>
                </a:cubicBezTo>
                <a:cubicBezTo>
                  <a:pt x="59240" y="80112"/>
                  <a:pt x="59240" y="80112"/>
                  <a:pt x="59240" y="80112"/>
                </a:cubicBezTo>
                <a:lnTo>
                  <a:pt x="59240" y="85183"/>
                </a:lnTo>
                <a:close/>
                <a:moveTo>
                  <a:pt x="59240" y="74704"/>
                </a:moveTo>
                <a:cubicBezTo>
                  <a:pt x="53417" y="74704"/>
                  <a:pt x="53417" y="74704"/>
                  <a:pt x="53417" y="74704"/>
                </a:cubicBezTo>
                <a:cubicBezTo>
                  <a:pt x="53417" y="69295"/>
                  <a:pt x="53417" y="69295"/>
                  <a:pt x="53417" y="69295"/>
                </a:cubicBezTo>
                <a:cubicBezTo>
                  <a:pt x="59240" y="69295"/>
                  <a:pt x="59240" y="69295"/>
                  <a:pt x="59240" y="69295"/>
                </a:cubicBezTo>
                <a:lnTo>
                  <a:pt x="59240" y="74704"/>
                </a:lnTo>
                <a:close/>
                <a:moveTo>
                  <a:pt x="59240" y="63887"/>
                </a:moveTo>
                <a:cubicBezTo>
                  <a:pt x="53417" y="63887"/>
                  <a:pt x="53417" y="63887"/>
                  <a:pt x="53417" y="63887"/>
                </a:cubicBezTo>
                <a:cubicBezTo>
                  <a:pt x="53417" y="58478"/>
                  <a:pt x="53417" y="58478"/>
                  <a:pt x="53417" y="58478"/>
                </a:cubicBezTo>
                <a:cubicBezTo>
                  <a:pt x="59240" y="58478"/>
                  <a:pt x="59240" y="58478"/>
                  <a:pt x="59240" y="58478"/>
                </a:cubicBezTo>
                <a:lnTo>
                  <a:pt x="59240" y="63887"/>
                </a:lnTo>
                <a:close/>
                <a:moveTo>
                  <a:pt x="59240" y="48000"/>
                </a:moveTo>
                <a:cubicBezTo>
                  <a:pt x="53417" y="48000"/>
                  <a:pt x="53417" y="48000"/>
                  <a:pt x="53417" y="48000"/>
                </a:cubicBezTo>
                <a:cubicBezTo>
                  <a:pt x="53417" y="40901"/>
                  <a:pt x="53417" y="40901"/>
                  <a:pt x="53417" y="40901"/>
                </a:cubicBezTo>
                <a:cubicBezTo>
                  <a:pt x="59240" y="40901"/>
                  <a:pt x="59240" y="40901"/>
                  <a:pt x="59240" y="40901"/>
                </a:cubicBezTo>
                <a:lnTo>
                  <a:pt x="59240" y="48000"/>
                </a:lnTo>
                <a:close/>
                <a:moveTo>
                  <a:pt x="69367" y="85183"/>
                </a:moveTo>
                <a:cubicBezTo>
                  <a:pt x="63291" y="85183"/>
                  <a:pt x="63291" y="85183"/>
                  <a:pt x="63291" y="85183"/>
                </a:cubicBezTo>
                <a:cubicBezTo>
                  <a:pt x="63291" y="80112"/>
                  <a:pt x="63291" y="80112"/>
                  <a:pt x="63291" y="80112"/>
                </a:cubicBezTo>
                <a:cubicBezTo>
                  <a:pt x="69367" y="80112"/>
                  <a:pt x="69367" y="80112"/>
                  <a:pt x="69367" y="80112"/>
                </a:cubicBezTo>
                <a:lnTo>
                  <a:pt x="69367" y="85183"/>
                </a:lnTo>
                <a:close/>
                <a:moveTo>
                  <a:pt x="69367" y="74704"/>
                </a:moveTo>
                <a:cubicBezTo>
                  <a:pt x="63291" y="74704"/>
                  <a:pt x="63291" y="74704"/>
                  <a:pt x="63291" y="74704"/>
                </a:cubicBezTo>
                <a:cubicBezTo>
                  <a:pt x="63291" y="69295"/>
                  <a:pt x="63291" y="69295"/>
                  <a:pt x="63291" y="69295"/>
                </a:cubicBezTo>
                <a:cubicBezTo>
                  <a:pt x="69367" y="69295"/>
                  <a:pt x="69367" y="69295"/>
                  <a:pt x="69367" y="69295"/>
                </a:cubicBezTo>
                <a:lnTo>
                  <a:pt x="69367" y="74704"/>
                </a:lnTo>
                <a:close/>
                <a:moveTo>
                  <a:pt x="69367" y="63887"/>
                </a:moveTo>
                <a:cubicBezTo>
                  <a:pt x="63291" y="63887"/>
                  <a:pt x="63291" y="63887"/>
                  <a:pt x="63291" y="63887"/>
                </a:cubicBezTo>
                <a:cubicBezTo>
                  <a:pt x="63291" y="58478"/>
                  <a:pt x="63291" y="58478"/>
                  <a:pt x="63291" y="58478"/>
                </a:cubicBezTo>
                <a:cubicBezTo>
                  <a:pt x="69367" y="58478"/>
                  <a:pt x="69367" y="58478"/>
                  <a:pt x="69367" y="58478"/>
                </a:cubicBezTo>
                <a:lnTo>
                  <a:pt x="69367" y="63887"/>
                </a:lnTo>
                <a:close/>
                <a:moveTo>
                  <a:pt x="69367" y="48000"/>
                </a:moveTo>
                <a:cubicBezTo>
                  <a:pt x="63291" y="48000"/>
                  <a:pt x="63291" y="48000"/>
                  <a:pt x="63291" y="48000"/>
                </a:cubicBezTo>
                <a:cubicBezTo>
                  <a:pt x="63291" y="40901"/>
                  <a:pt x="63291" y="40901"/>
                  <a:pt x="63291" y="40901"/>
                </a:cubicBezTo>
                <a:cubicBezTo>
                  <a:pt x="69367" y="40901"/>
                  <a:pt x="69367" y="40901"/>
                  <a:pt x="69367" y="40901"/>
                </a:cubicBezTo>
                <a:lnTo>
                  <a:pt x="69367" y="48000"/>
                </a:lnTo>
                <a:close/>
                <a:moveTo>
                  <a:pt x="79240" y="85183"/>
                </a:moveTo>
                <a:cubicBezTo>
                  <a:pt x="73417" y="85183"/>
                  <a:pt x="73417" y="85183"/>
                  <a:pt x="73417" y="85183"/>
                </a:cubicBezTo>
                <a:cubicBezTo>
                  <a:pt x="73417" y="80112"/>
                  <a:pt x="73417" y="80112"/>
                  <a:pt x="73417" y="80112"/>
                </a:cubicBezTo>
                <a:cubicBezTo>
                  <a:pt x="79240" y="80112"/>
                  <a:pt x="79240" y="80112"/>
                  <a:pt x="79240" y="80112"/>
                </a:cubicBezTo>
                <a:lnTo>
                  <a:pt x="79240" y="85183"/>
                </a:lnTo>
                <a:close/>
                <a:moveTo>
                  <a:pt x="79240" y="74704"/>
                </a:moveTo>
                <a:cubicBezTo>
                  <a:pt x="73417" y="74704"/>
                  <a:pt x="73417" y="74704"/>
                  <a:pt x="73417" y="74704"/>
                </a:cubicBezTo>
                <a:cubicBezTo>
                  <a:pt x="73417" y="69295"/>
                  <a:pt x="73417" y="69295"/>
                  <a:pt x="73417" y="69295"/>
                </a:cubicBezTo>
                <a:cubicBezTo>
                  <a:pt x="79240" y="69295"/>
                  <a:pt x="79240" y="69295"/>
                  <a:pt x="79240" y="69295"/>
                </a:cubicBezTo>
                <a:lnTo>
                  <a:pt x="79240" y="74704"/>
                </a:lnTo>
                <a:close/>
                <a:moveTo>
                  <a:pt x="79240" y="63887"/>
                </a:moveTo>
                <a:cubicBezTo>
                  <a:pt x="73417" y="63887"/>
                  <a:pt x="73417" y="63887"/>
                  <a:pt x="73417" y="63887"/>
                </a:cubicBezTo>
                <a:cubicBezTo>
                  <a:pt x="73417" y="58478"/>
                  <a:pt x="73417" y="58478"/>
                  <a:pt x="73417" y="58478"/>
                </a:cubicBezTo>
                <a:cubicBezTo>
                  <a:pt x="79240" y="58478"/>
                  <a:pt x="79240" y="58478"/>
                  <a:pt x="79240" y="58478"/>
                </a:cubicBezTo>
                <a:lnTo>
                  <a:pt x="79240" y="63887"/>
                </a:lnTo>
                <a:close/>
                <a:moveTo>
                  <a:pt x="89367" y="85183"/>
                </a:moveTo>
                <a:cubicBezTo>
                  <a:pt x="83291" y="85183"/>
                  <a:pt x="83291" y="85183"/>
                  <a:pt x="83291" y="85183"/>
                </a:cubicBezTo>
                <a:cubicBezTo>
                  <a:pt x="83291" y="80112"/>
                  <a:pt x="83291" y="80112"/>
                  <a:pt x="83291" y="80112"/>
                </a:cubicBezTo>
                <a:cubicBezTo>
                  <a:pt x="89367" y="80112"/>
                  <a:pt x="89367" y="80112"/>
                  <a:pt x="89367" y="80112"/>
                </a:cubicBezTo>
                <a:lnTo>
                  <a:pt x="89367" y="85183"/>
                </a:lnTo>
                <a:close/>
                <a:moveTo>
                  <a:pt x="89367" y="74704"/>
                </a:moveTo>
                <a:cubicBezTo>
                  <a:pt x="83291" y="74704"/>
                  <a:pt x="83291" y="74704"/>
                  <a:pt x="83291" y="74704"/>
                </a:cubicBezTo>
                <a:cubicBezTo>
                  <a:pt x="83291" y="69295"/>
                  <a:pt x="83291" y="69295"/>
                  <a:pt x="83291" y="69295"/>
                </a:cubicBezTo>
                <a:cubicBezTo>
                  <a:pt x="89367" y="69295"/>
                  <a:pt x="89367" y="69295"/>
                  <a:pt x="89367" y="69295"/>
                </a:cubicBezTo>
                <a:lnTo>
                  <a:pt x="89367" y="74704"/>
                </a:lnTo>
                <a:close/>
                <a:moveTo>
                  <a:pt x="89367" y="63887"/>
                </a:moveTo>
                <a:cubicBezTo>
                  <a:pt x="83291" y="63887"/>
                  <a:pt x="83291" y="63887"/>
                  <a:pt x="83291" y="63887"/>
                </a:cubicBezTo>
                <a:cubicBezTo>
                  <a:pt x="83291" y="58478"/>
                  <a:pt x="83291" y="58478"/>
                  <a:pt x="83291" y="58478"/>
                </a:cubicBezTo>
                <a:cubicBezTo>
                  <a:pt x="89367" y="58478"/>
                  <a:pt x="89367" y="58478"/>
                  <a:pt x="89367" y="58478"/>
                </a:cubicBezTo>
                <a:lnTo>
                  <a:pt x="89367" y="63887"/>
                </a:lnTo>
                <a:close/>
                <a:moveTo>
                  <a:pt x="89367" y="48000"/>
                </a:moveTo>
                <a:cubicBezTo>
                  <a:pt x="83291" y="48000"/>
                  <a:pt x="83291" y="48000"/>
                  <a:pt x="83291" y="48000"/>
                </a:cubicBezTo>
                <a:cubicBezTo>
                  <a:pt x="83291" y="40901"/>
                  <a:pt x="83291" y="40901"/>
                  <a:pt x="83291" y="40901"/>
                </a:cubicBezTo>
                <a:cubicBezTo>
                  <a:pt x="89367" y="40901"/>
                  <a:pt x="89367" y="40901"/>
                  <a:pt x="89367" y="40901"/>
                </a:cubicBezTo>
                <a:lnTo>
                  <a:pt x="89367" y="48000"/>
                </a:lnTo>
                <a:close/>
                <a:moveTo>
                  <a:pt x="99240" y="85183"/>
                </a:moveTo>
                <a:cubicBezTo>
                  <a:pt x="93417" y="85183"/>
                  <a:pt x="93417" y="85183"/>
                  <a:pt x="93417" y="85183"/>
                </a:cubicBezTo>
                <a:cubicBezTo>
                  <a:pt x="93417" y="80112"/>
                  <a:pt x="93417" y="80112"/>
                  <a:pt x="93417" y="80112"/>
                </a:cubicBezTo>
                <a:cubicBezTo>
                  <a:pt x="99240" y="80112"/>
                  <a:pt x="99240" y="80112"/>
                  <a:pt x="99240" y="80112"/>
                </a:cubicBezTo>
                <a:lnTo>
                  <a:pt x="99240" y="85183"/>
                </a:lnTo>
                <a:close/>
                <a:moveTo>
                  <a:pt x="99240" y="74704"/>
                </a:moveTo>
                <a:cubicBezTo>
                  <a:pt x="93417" y="74704"/>
                  <a:pt x="93417" y="74704"/>
                  <a:pt x="93417" y="74704"/>
                </a:cubicBezTo>
                <a:cubicBezTo>
                  <a:pt x="93417" y="69295"/>
                  <a:pt x="93417" y="69295"/>
                  <a:pt x="93417" y="69295"/>
                </a:cubicBezTo>
                <a:cubicBezTo>
                  <a:pt x="99240" y="69295"/>
                  <a:pt x="99240" y="69295"/>
                  <a:pt x="99240" y="69295"/>
                </a:cubicBezTo>
                <a:lnTo>
                  <a:pt x="99240" y="74704"/>
                </a:lnTo>
                <a:close/>
                <a:moveTo>
                  <a:pt x="99240" y="48000"/>
                </a:moveTo>
                <a:cubicBezTo>
                  <a:pt x="93417" y="48000"/>
                  <a:pt x="93417" y="48000"/>
                  <a:pt x="93417" y="48000"/>
                </a:cubicBezTo>
                <a:cubicBezTo>
                  <a:pt x="93417" y="40901"/>
                  <a:pt x="93417" y="40901"/>
                  <a:pt x="93417" y="40901"/>
                </a:cubicBezTo>
                <a:cubicBezTo>
                  <a:pt x="99240" y="40901"/>
                  <a:pt x="99240" y="40901"/>
                  <a:pt x="99240" y="40901"/>
                </a:cubicBezTo>
                <a:lnTo>
                  <a:pt x="99240" y="48000"/>
                </a:lnTo>
                <a:close/>
                <a:moveTo>
                  <a:pt x="109367" y="85183"/>
                </a:moveTo>
                <a:cubicBezTo>
                  <a:pt x="103291" y="85183"/>
                  <a:pt x="103291" y="85183"/>
                  <a:pt x="103291" y="85183"/>
                </a:cubicBezTo>
                <a:cubicBezTo>
                  <a:pt x="103291" y="80112"/>
                  <a:pt x="103291" y="80112"/>
                  <a:pt x="103291" y="80112"/>
                </a:cubicBezTo>
                <a:cubicBezTo>
                  <a:pt x="109367" y="80112"/>
                  <a:pt x="109367" y="80112"/>
                  <a:pt x="109367" y="80112"/>
                </a:cubicBezTo>
                <a:lnTo>
                  <a:pt x="109367" y="85183"/>
                </a:lnTo>
                <a:close/>
                <a:moveTo>
                  <a:pt x="109367" y="74704"/>
                </a:moveTo>
                <a:cubicBezTo>
                  <a:pt x="103291" y="74704"/>
                  <a:pt x="103291" y="74704"/>
                  <a:pt x="103291" y="74704"/>
                </a:cubicBezTo>
                <a:cubicBezTo>
                  <a:pt x="103291" y="69295"/>
                  <a:pt x="103291" y="69295"/>
                  <a:pt x="103291" y="69295"/>
                </a:cubicBezTo>
                <a:cubicBezTo>
                  <a:pt x="109367" y="69295"/>
                  <a:pt x="109367" y="69295"/>
                  <a:pt x="109367" y="69295"/>
                </a:cubicBezTo>
                <a:lnTo>
                  <a:pt x="109367" y="74704"/>
                </a:lnTo>
                <a:close/>
                <a:moveTo>
                  <a:pt x="109367" y="48000"/>
                </a:moveTo>
                <a:cubicBezTo>
                  <a:pt x="103291" y="48000"/>
                  <a:pt x="103291" y="48000"/>
                  <a:pt x="103291" y="48000"/>
                </a:cubicBezTo>
                <a:cubicBezTo>
                  <a:pt x="103291" y="40901"/>
                  <a:pt x="103291" y="40901"/>
                  <a:pt x="103291" y="40901"/>
                </a:cubicBezTo>
                <a:cubicBezTo>
                  <a:pt x="109367" y="40901"/>
                  <a:pt x="109367" y="40901"/>
                  <a:pt x="109367" y="40901"/>
                </a:cubicBezTo>
                <a:lnTo>
                  <a:pt x="109367" y="48000"/>
                </a:lnTo>
                <a:close/>
                <a:moveTo>
                  <a:pt x="46329" y="81464"/>
                </a:moveTo>
                <a:cubicBezTo>
                  <a:pt x="37215" y="95661"/>
                  <a:pt x="20506" y="95661"/>
                  <a:pt x="11392" y="81464"/>
                </a:cubicBezTo>
                <a:cubicBezTo>
                  <a:pt x="11392" y="74366"/>
                  <a:pt x="11898" y="68619"/>
                  <a:pt x="14683" y="64225"/>
                </a:cubicBezTo>
                <a:cubicBezTo>
                  <a:pt x="17721" y="58816"/>
                  <a:pt x="21012" y="60507"/>
                  <a:pt x="23797" y="57802"/>
                </a:cubicBezTo>
                <a:cubicBezTo>
                  <a:pt x="24810" y="59154"/>
                  <a:pt x="25569" y="60507"/>
                  <a:pt x="26835" y="61183"/>
                </a:cubicBezTo>
                <a:cubicBezTo>
                  <a:pt x="27848" y="61521"/>
                  <a:pt x="29873" y="61521"/>
                  <a:pt x="30886" y="61183"/>
                </a:cubicBezTo>
                <a:cubicBezTo>
                  <a:pt x="32151" y="60507"/>
                  <a:pt x="33164" y="59154"/>
                  <a:pt x="33924" y="57464"/>
                </a:cubicBezTo>
                <a:cubicBezTo>
                  <a:pt x="36708" y="60507"/>
                  <a:pt x="40000" y="58816"/>
                  <a:pt x="43291" y="64225"/>
                </a:cubicBezTo>
                <a:cubicBezTo>
                  <a:pt x="45822" y="68619"/>
                  <a:pt x="46329" y="74366"/>
                  <a:pt x="46329" y="81464"/>
                </a:cubicBezTo>
                <a:close/>
                <a:moveTo>
                  <a:pt x="22025" y="41577"/>
                </a:moveTo>
                <a:cubicBezTo>
                  <a:pt x="21772" y="41239"/>
                  <a:pt x="21265" y="40225"/>
                  <a:pt x="21518" y="39887"/>
                </a:cubicBezTo>
                <a:cubicBezTo>
                  <a:pt x="21518" y="39887"/>
                  <a:pt x="21772" y="39887"/>
                  <a:pt x="21772" y="39211"/>
                </a:cubicBezTo>
                <a:cubicBezTo>
                  <a:pt x="21772" y="38535"/>
                  <a:pt x="21772" y="37521"/>
                  <a:pt x="21772" y="37521"/>
                </a:cubicBezTo>
                <a:cubicBezTo>
                  <a:pt x="21772" y="37521"/>
                  <a:pt x="21012" y="36169"/>
                  <a:pt x="21772" y="35830"/>
                </a:cubicBezTo>
                <a:cubicBezTo>
                  <a:pt x="22278" y="35492"/>
                  <a:pt x="23037" y="36169"/>
                  <a:pt x="23037" y="34816"/>
                </a:cubicBezTo>
                <a:cubicBezTo>
                  <a:pt x="23037" y="33802"/>
                  <a:pt x="22025" y="32112"/>
                  <a:pt x="22025" y="32112"/>
                </a:cubicBezTo>
                <a:cubicBezTo>
                  <a:pt x="22025" y="32112"/>
                  <a:pt x="24050" y="33126"/>
                  <a:pt x="24810" y="33126"/>
                </a:cubicBezTo>
                <a:cubicBezTo>
                  <a:pt x="25316" y="33126"/>
                  <a:pt x="26582" y="32788"/>
                  <a:pt x="26075" y="30084"/>
                </a:cubicBezTo>
                <a:cubicBezTo>
                  <a:pt x="25822" y="29070"/>
                  <a:pt x="26582" y="30422"/>
                  <a:pt x="26835" y="30760"/>
                </a:cubicBezTo>
                <a:cubicBezTo>
                  <a:pt x="27088" y="30760"/>
                  <a:pt x="28354" y="32112"/>
                  <a:pt x="28354" y="32112"/>
                </a:cubicBezTo>
                <a:cubicBezTo>
                  <a:pt x="28354" y="32112"/>
                  <a:pt x="30632" y="28056"/>
                  <a:pt x="30632" y="28732"/>
                </a:cubicBezTo>
                <a:cubicBezTo>
                  <a:pt x="30886" y="29070"/>
                  <a:pt x="29873" y="31436"/>
                  <a:pt x="30126" y="31774"/>
                </a:cubicBezTo>
                <a:cubicBezTo>
                  <a:pt x="30379" y="31774"/>
                  <a:pt x="31898" y="29746"/>
                  <a:pt x="32151" y="30084"/>
                </a:cubicBezTo>
                <a:cubicBezTo>
                  <a:pt x="32151" y="30422"/>
                  <a:pt x="31645" y="32112"/>
                  <a:pt x="32151" y="32788"/>
                </a:cubicBezTo>
                <a:cubicBezTo>
                  <a:pt x="32405" y="33464"/>
                  <a:pt x="33924" y="30084"/>
                  <a:pt x="33670" y="31436"/>
                </a:cubicBezTo>
                <a:cubicBezTo>
                  <a:pt x="33670" y="32450"/>
                  <a:pt x="35696" y="33464"/>
                  <a:pt x="35696" y="34478"/>
                </a:cubicBezTo>
                <a:cubicBezTo>
                  <a:pt x="35949" y="35830"/>
                  <a:pt x="36202" y="36507"/>
                  <a:pt x="36202" y="37521"/>
                </a:cubicBezTo>
                <a:cubicBezTo>
                  <a:pt x="35949" y="38535"/>
                  <a:pt x="36202" y="37859"/>
                  <a:pt x="35949" y="39211"/>
                </a:cubicBezTo>
                <a:cubicBezTo>
                  <a:pt x="35696" y="40563"/>
                  <a:pt x="36202" y="40225"/>
                  <a:pt x="36202" y="41239"/>
                </a:cubicBezTo>
                <a:cubicBezTo>
                  <a:pt x="35949" y="42591"/>
                  <a:pt x="35949" y="41915"/>
                  <a:pt x="35949" y="42929"/>
                </a:cubicBezTo>
                <a:cubicBezTo>
                  <a:pt x="35696" y="43943"/>
                  <a:pt x="35696" y="44281"/>
                  <a:pt x="35696" y="44281"/>
                </a:cubicBezTo>
                <a:cubicBezTo>
                  <a:pt x="35949" y="44957"/>
                  <a:pt x="35696" y="45295"/>
                  <a:pt x="35443" y="45633"/>
                </a:cubicBezTo>
                <a:cubicBezTo>
                  <a:pt x="35443" y="45633"/>
                  <a:pt x="35443" y="45633"/>
                  <a:pt x="35443" y="45633"/>
                </a:cubicBezTo>
                <a:cubicBezTo>
                  <a:pt x="35696" y="45633"/>
                  <a:pt x="35949" y="46309"/>
                  <a:pt x="35949" y="46309"/>
                </a:cubicBezTo>
                <a:cubicBezTo>
                  <a:pt x="35949" y="47661"/>
                  <a:pt x="35949" y="49014"/>
                  <a:pt x="35696" y="50704"/>
                </a:cubicBezTo>
                <a:cubicBezTo>
                  <a:pt x="35443" y="51042"/>
                  <a:pt x="35189" y="51380"/>
                  <a:pt x="34936" y="51380"/>
                </a:cubicBezTo>
                <a:cubicBezTo>
                  <a:pt x="34430" y="53070"/>
                  <a:pt x="33924" y="54760"/>
                  <a:pt x="33164" y="56112"/>
                </a:cubicBezTo>
                <a:cubicBezTo>
                  <a:pt x="32151" y="57802"/>
                  <a:pt x="31392" y="58816"/>
                  <a:pt x="30379" y="59492"/>
                </a:cubicBezTo>
                <a:cubicBezTo>
                  <a:pt x="29620" y="59830"/>
                  <a:pt x="28101" y="59830"/>
                  <a:pt x="27341" y="59492"/>
                </a:cubicBezTo>
                <a:cubicBezTo>
                  <a:pt x="26329" y="58816"/>
                  <a:pt x="25569" y="57802"/>
                  <a:pt x="24810" y="56112"/>
                </a:cubicBezTo>
                <a:cubicBezTo>
                  <a:pt x="23797" y="54760"/>
                  <a:pt x="23291" y="53070"/>
                  <a:pt x="22784" y="51380"/>
                </a:cubicBezTo>
                <a:cubicBezTo>
                  <a:pt x="22531" y="51380"/>
                  <a:pt x="22278" y="51042"/>
                  <a:pt x="22278" y="50704"/>
                </a:cubicBezTo>
                <a:cubicBezTo>
                  <a:pt x="21772" y="49014"/>
                  <a:pt x="21772" y="47661"/>
                  <a:pt x="21772" y="46309"/>
                </a:cubicBezTo>
                <a:cubicBezTo>
                  <a:pt x="21772" y="46309"/>
                  <a:pt x="22025" y="45971"/>
                  <a:pt x="22278" y="45633"/>
                </a:cubicBezTo>
                <a:cubicBezTo>
                  <a:pt x="22025" y="44619"/>
                  <a:pt x="22025" y="41915"/>
                  <a:pt x="22025" y="41577"/>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9" name="Shape 24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What Do You Get from a Roadmap?</a:t>
            </a:r>
          </a:p>
        </p:txBody>
      </p:sp>
      <p:sp>
        <p:nvSpPr>
          <p:cNvPr id="250" name="Shape 250"/>
          <p:cNvSpPr txBox="1"/>
          <p:nvPr/>
        </p:nvSpPr>
        <p:spPr>
          <a:xfrm>
            <a:off x="381000" y="4965585"/>
            <a:ext cx="2158500" cy="107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700" dirty="0">
                <a:solidFill>
                  <a:srgbClr val="7F7F7F"/>
                </a:solidFill>
                <a:latin typeface="Century Gothic"/>
                <a:ea typeface="Century Gothic"/>
                <a:cs typeface="Century Gothic"/>
                <a:sym typeface="Century Gothic"/>
              </a:rPr>
              <a:t>© </a:t>
            </a:r>
            <a:r>
              <a:rPr lang="is-IS" sz="700" dirty="0" smtClean="0">
                <a:solidFill>
                  <a:srgbClr val="7F7F7F"/>
                </a:solidFill>
                <a:latin typeface="Century Gothic"/>
                <a:ea typeface="Century Gothic"/>
                <a:cs typeface="Century Gothic"/>
                <a:sym typeface="Century Gothic"/>
              </a:rPr>
              <a:t>2017</a:t>
            </a:r>
            <a:r>
              <a:rPr lang="en-US" sz="700" dirty="0" smtClean="0">
                <a:solidFill>
                  <a:srgbClr val="7F7F7F"/>
                </a:solidFill>
                <a:latin typeface="Century Gothic"/>
                <a:ea typeface="Century Gothic"/>
                <a:cs typeface="Century Gothic"/>
                <a:sym typeface="Century Gothic"/>
              </a:rPr>
              <a:t> </a:t>
            </a:r>
            <a:r>
              <a:rPr lang="en-US" sz="700" dirty="0">
                <a:solidFill>
                  <a:srgbClr val="7F7F7F"/>
                </a:solidFill>
                <a:latin typeface="Century Gothic"/>
                <a:ea typeface="Century Gothic"/>
                <a:cs typeface="Century Gothic"/>
                <a:sym typeface="Century Gothic"/>
              </a:rPr>
              <a:t>Think Big, A Teradata Company</a:t>
            </a:r>
          </a:p>
        </p:txBody>
      </p:sp>
    </p:spTree>
  </p:cSld>
  <p:clrMapOvr>
    <a:masterClrMapping/>
  </p:clrMapOvr>
</p:sld>
</file>

<file path=ppt/theme/theme1.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2392</Words>
  <Application>Microsoft Macintosh PowerPoint</Application>
  <PresentationFormat>Bildschirmpräsentation (16:9)</PresentationFormat>
  <Paragraphs>375</Paragraphs>
  <Slides>26</Slides>
  <Notes>26</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26</vt:i4>
      </vt:variant>
    </vt:vector>
  </HeadingPairs>
  <TitlesOfParts>
    <vt:vector size="32" baseType="lpstr">
      <vt:lpstr>Arial</vt:lpstr>
      <vt:lpstr>Calibri</vt:lpstr>
      <vt:lpstr>Century Gothic</vt:lpstr>
      <vt:lpstr>Noto Sans Symbols</vt:lpstr>
      <vt:lpstr>TDC_PPT_16-9_1014-lite</vt:lpstr>
      <vt:lpstr>TDC_PPT_16-9_1014-lite</vt:lpstr>
      <vt:lpstr>PowerPoint-Präsentation</vt:lpstr>
      <vt:lpstr>Agenda</vt:lpstr>
      <vt:lpstr>What is it?</vt:lpstr>
      <vt:lpstr>What is it?</vt:lpstr>
      <vt:lpstr>Where Does it fit into the Journey</vt:lpstr>
      <vt:lpstr>When to suggest this offering?</vt:lpstr>
      <vt:lpstr>Target Audience</vt:lpstr>
      <vt:lpstr>Key Selling Points</vt:lpstr>
      <vt:lpstr>What Do You Get from a Roadmap?</vt:lpstr>
      <vt:lpstr>In Summary</vt:lpstr>
      <vt:lpstr>Prerequisites</vt:lpstr>
      <vt:lpstr>Limitations to be aware of</vt:lpstr>
      <vt:lpstr>Roadmap Engagement Timeline</vt:lpstr>
      <vt:lpstr>Effort Breakdown</vt:lpstr>
      <vt:lpstr>Example of Workshop Attendees</vt:lpstr>
      <vt:lpstr>Expected Roadmap Deliverables</vt:lpstr>
      <vt:lpstr>Discovery – Use Case Definition Report</vt:lpstr>
      <vt:lpstr>Discovery Approach</vt:lpstr>
      <vt:lpstr>Technical Deep Dives</vt:lpstr>
      <vt:lpstr>Architecture Definition</vt:lpstr>
      <vt:lpstr>Capability Definition</vt:lpstr>
      <vt:lpstr>Roadmap &amp; Recommendations</vt:lpstr>
      <vt:lpstr>Team (Role) Structure</vt:lpstr>
      <vt:lpstr>Commercials</vt:lpstr>
      <vt:lpstr>Battlecards</vt:lpstr>
      <vt:lpstr>PowerPoint-Präsentation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Cabrera Naranjo, Santiago</cp:lastModifiedBy>
  <cp:revision>3</cp:revision>
  <dcterms:modified xsi:type="dcterms:W3CDTF">2017-03-15T17:23:11Z</dcterms:modified>
</cp:coreProperties>
</file>