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36" r:id="rId2"/>
    <p:sldId id="362" r:id="rId3"/>
    <p:sldId id="366" r:id="rId4"/>
    <p:sldId id="338" r:id="rId5"/>
    <p:sldId id="367" r:id="rId6"/>
    <p:sldId id="370" r:id="rId7"/>
    <p:sldId id="368" r:id="rId8"/>
    <p:sldId id="339" r:id="rId9"/>
    <p:sldId id="369" r:id="rId10"/>
    <p:sldId id="340" r:id="rId11"/>
  </p:sldIdLst>
  <p:sldSz cx="9144000" cy="6858000" type="screen4x3"/>
  <p:notesSz cx="6881813" cy="92964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AEAEA"/>
    <a:srgbClr val="DDDDDD"/>
    <a:srgbClr val="0099FF"/>
    <a:srgbClr val="C0C0C0"/>
    <a:srgbClr val="003399"/>
    <a:srgbClr val="808080"/>
    <a:srgbClr val="5F5F5F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4" autoAdjust="0"/>
    <p:restoredTop sz="94468" autoAdjust="0"/>
  </p:normalViewPr>
  <p:slideViewPr>
    <p:cSldViewPr>
      <p:cViewPr>
        <p:scale>
          <a:sx n="90" d="100"/>
          <a:sy n="90" d="100"/>
        </p:scale>
        <p:origin x="-750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8E35708-B86B-4D8A-959C-4EAEFB650299}" type="datetimeFigureOut">
              <a:rPr lang="en-US"/>
              <a:pPr>
                <a:defRPr/>
              </a:pPr>
              <a:t>19-Jan-14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5F807A6-0623-4811-8AE5-62C0D8798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68042E5-147C-48F8-9B11-89AE8FE03B59}" type="datetimeFigureOut">
              <a:rPr lang="en-US"/>
              <a:pPr>
                <a:defRPr/>
              </a:pPr>
              <a:t>19-Jan-14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715D92F-A9B3-4D90-9F7C-050ADF826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A57A7037-6FEF-4625-A7E4-D5EB2853F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5149C2E5-0A71-4FC2-AF27-8E9021427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6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25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6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7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8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0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1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2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3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4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5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6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</a:p>
        </p:txBody>
      </p:sp>
      <p:sp>
        <p:nvSpPr>
          <p:cNvPr id="37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8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</a:p>
        </p:txBody>
      </p:sp>
      <p:sp>
        <p:nvSpPr>
          <p:cNvPr id="39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0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1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2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3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4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45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 cstate="print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1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tingray_c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209800"/>
            <a:ext cx="7569200" cy="436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0" y="1066800"/>
            <a:ext cx="2738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Stingray</a:t>
            </a:r>
            <a:endParaRPr lang="en-US" sz="5400" b="1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28600"/>
            <a:ext cx="1835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i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Team</a:t>
            </a:r>
            <a:endParaRPr lang="en-US" sz="5400" b="1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457200" y="2743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19088" indent="-319088" algn="ctr">
              <a:spcBef>
                <a:spcPct val="20000"/>
              </a:spcBef>
              <a:buClr>
                <a:srgbClr val="B5DBE5"/>
              </a:buClr>
              <a:buSzPct val="70000"/>
              <a:buFont typeface="Wingdings 2" pitchFamily="18" charset="2"/>
              <a:buNone/>
            </a:pPr>
            <a:r>
              <a:rPr lang="en-US" altLang="en-US" sz="4000" b="1">
                <a:solidFill>
                  <a:srgbClr val="F5FFE0"/>
                </a:solidFill>
              </a:rPr>
              <a:t>Thank you for your attention!</a:t>
            </a:r>
            <a:endParaRPr lang="bg-BG" altLang="en-US" sz="4000" b="1">
              <a:solidFill>
                <a:srgbClr val="F5FFE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1143000" y="1219200"/>
            <a:ext cx="7620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3000" b="1" dirty="0">
                <a:solidFill>
                  <a:srgbClr val="DDDDDD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Hinka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>
                <a:solidFill>
                  <a:srgbClr val="EAEAEA"/>
                </a:solidFill>
              </a:rPr>
              <a:t>Hineva</a:t>
            </a:r>
            <a:r>
              <a:rPr lang="en-US" altLang="en-US" sz="3000" b="1" dirty="0">
                <a:solidFill>
                  <a:srgbClr val="EAEAEA"/>
                </a:solidFill>
              </a:rPr>
              <a:t> 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hinkah</a:t>
            </a:r>
            <a:endParaRPr lang="en-US" altLang="en-US" sz="3000" b="1" dirty="0" smtClean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Lubomir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Ganchev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luboganchev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Georgi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>
                <a:solidFill>
                  <a:srgbClr val="EAEAEA"/>
                </a:solidFill>
              </a:rPr>
              <a:t>Yaramov</a:t>
            </a:r>
            <a:r>
              <a:rPr lang="en-US" altLang="en-US" sz="3000" b="1" dirty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>
                <a:solidFill>
                  <a:srgbClr val="EAEAEA"/>
                </a:solidFill>
              </a:rPr>
              <a:t>georgi.yaramov</a:t>
            </a:r>
            <a:r>
              <a:rPr lang="en-US" altLang="en-US" sz="3000" b="1" dirty="0">
                <a:solidFill>
                  <a:srgbClr val="EAEAEA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Diana </a:t>
            </a:r>
            <a:r>
              <a:rPr lang="en-US" altLang="en-US" sz="3000" b="1" dirty="0" err="1">
                <a:solidFill>
                  <a:srgbClr val="EAEAEA"/>
                </a:solidFill>
              </a:rPr>
              <a:t>Pesheva</a:t>
            </a:r>
            <a:r>
              <a:rPr lang="en-US" altLang="en-US" sz="3000" b="1" dirty="0">
                <a:solidFill>
                  <a:srgbClr val="EAEAEA"/>
                </a:solidFill>
              </a:rPr>
              <a:t> 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– </a:t>
            </a:r>
            <a:r>
              <a:rPr lang="en-US" altLang="en-US" sz="3000" b="1" dirty="0" err="1">
                <a:solidFill>
                  <a:srgbClr val="EAEAEA"/>
                </a:solidFill>
              </a:rPr>
              <a:t>dpesheva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Roman </a:t>
            </a:r>
            <a:r>
              <a:rPr lang="en-US" altLang="en-US" sz="3000" b="1" dirty="0" err="1">
                <a:solidFill>
                  <a:srgbClr val="EAEAEA"/>
                </a:solidFill>
              </a:rPr>
              <a:t>Peshterski</a:t>
            </a:r>
            <a:r>
              <a:rPr lang="en-US" altLang="en-US" sz="3000" b="1" dirty="0">
                <a:solidFill>
                  <a:srgbClr val="EAEAEA"/>
                </a:solidFill>
              </a:rPr>
              <a:t> – </a:t>
            </a:r>
            <a:r>
              <a:rPr lang="en-US" altLang="en-US" sz="3000" b="1" dirty="0" err="1">
                <a:solidFill>
                  <a:srgbClr val="EAEAEA"/>
                </a:solidFill>
              </a:rPr>
              <a:t>roman.peshterski</a:t>
            </a:r>
            <a:r>
              <a:rPr lang="en-US" altLang="en-US" sz="3000" dirty="0">
                <a:solidFill>
                  <a:srgbClr val="EAEAEA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Konstantin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Severy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– </a:t>
            </a:r>
            <a:r>
              <a:rPr lang="en-US" altLang="en-US" sz="3000" b="1" dirty="0" err="1">
                <a:solidFill>
                  <a:srgbClr val="EAEAEA"/>
                </a:solidFill>
              </a:rPr>
              <a:t>ksevery</a:t>
            </a:r>
            <a:endParaRPr lang="en-US" altLang="en-US" sz="3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Borislava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</a:t>
            </a:r>
            <a:r>
              <a:rPr lang="en-US" altLang="en-US" sz="3000" b="1" dirty="0" err="1">
                <a:solidFill>
                  <a:srgbClr val="EAEAEA"/>
                </a:solidFill>
              </a:rPr>
              <a:t>Hinova</a:t>
            </a:r>
            <a:r>
              <a:rPr lang="en-US" altLang="en-US" sz="3000" b="1" dirty="0">
                <a:solidFill>
                  <a:srgbClr val="EAEAEA"/>
                </a:solidFill>
              </a:rPr>
              <a:t> 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– </a:t>
            </a:r>
            <a:r>
              <a:rPr lang="en-US" altLang="en-US" sz="3000" b="1" dirty="0" err="1" smtClean="0">
                <a:solidFill>
                  <a:srgbClr val="EAEAEA"/>
                </a:solidFill>
              </a:rPr>
              <a:t>arthemida</a:t>
            </a:r>
            <a:r>
              <a:rPr lang="en-US" altLang="en-US" sz="3000" b="1" dirty="0" smtClean="0">
                <a:solidFill>
                  <a:srgbClr val="EAEAEA"/>
                </a:solidFill>
              </a:rPr>
              <a:t>  </a:t>
            </a:r>
            <a:endParaRPr lang="bg-BG" altLang="en-US" sz="3000" b="1" dirty="0">
              <a:solidFill>
                <a:srgbClr val="EAEAEA"/>
              </a:solidFill>
            </a:endParaRPr>
          </a:p>
        </p:txBody>
      </p:sp>
      <p:sp>
        <p:nvSpPr>
          <p:cNvPr id="6148" name="Title 1"/>
          <p:cNvSpPr>
            <a:spLocks/>
          </p:cNvSpPr>
          <p:nvPr/>
        </p:nvSpPr>
        <p:spPr bwMode="auto">
          <a:xfrm rot="16200000">
            <a:off x="-1788318" y="2778919"/>
            <a:ext cx="4797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4000"/>
              </a:lnSpc>
            </a:pPr>
            <a:r>
              <a:rPr lang="en-US" altLang="en-US" sz="4800" b="1" dirty="0">
                <a:solidFill>
                  <a:schemeClr val="tx2"/>
                </a:solidFill>
              </a:rPr>
              <a:t>Team m</a:t>
            </a:r>
            <a:r>
              <a:rPr lang="en-US" altLang="en-US" sz="4800" dirty="0">
                <a:solidFill>
                  <a:schemeClr val="tx2"/>
                </a:solidFill>
              </a:rPr>
              <a:t>e</a:t>
            </a:r>
            <a:r>
              <a:rPr lang="en-US" altLang="en-US" sz="4800" b="1" dirty="0">
                <a:solidFill>
                  <a:schemeClr val="tx2"/>
                </a:solidFill>
              </a:rPr>
              <a:t>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6400" y="762000"/>
            <a:ext cx="5334000" cy="1096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  <a:effectLst/>
              </a:rPr>
              <a:t>Goals</a:t>
            </a:r>
            <a:endParaRPr lang="bg-BG" altLang="en-US" dirty="0" smtClean="0">
              <a:ln>
                <a:noFill/>
              </a:ln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To create a console game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To include several levels</a:t>
            </a:r>
            <a:endParaRPr lang="bg-BG" altLang="en-US" dirty="0" smtClean="0">
              <a:effectLst/>
              <a:latin typeface="Corbe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To implement movement controlled by the player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To implement movement controlled by the computer</a:t>
            </a:r>
          </a:p>
          <a:p>
            <a:pPr>
              <a:buClr>
                <a:schemeClr val="tx2"/>
              </a:buClr>
              <a:buFont typeface="Wingdings" pitchFamily="2" charset="2"/>
              <a:buChar char="ü"/>
            </a:pPr>
            <a:r>
              <a:rPr lang="en-US" altLang="en-US" dirty="0" smtClean="0">
                <a:effectLst/>
                <a:latin typeface="Corbel" pitchFamily="34" charset="0"/>
              </a:rPr>
              <a:t>Make it simple but well done</a:t>
            </a:r>
          </a:p>
          <a:p>
            <a:endParaRPr lang="bg-BG" altLang="en-US" dirty="0" smtClean="0">
              <a:effectLst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19200" y="762000"/>
            <a:ext cx="652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Project: Console Maze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057400"/>
            <a:ext cx="8010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Collect coins and reach the Exit while a bad guy is after you!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You need at least 60 % of all coins at the playground!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371850"/>
            <a:ext cx="42672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19200" y="762000"/>
            <a:ext cx="652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Project: Console Maze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5343" y="1905000"/>
            <a:ext cx="4924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You pass the first level?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There are two more waiting for you!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2514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2971800"/>
            <a:ext cx="11192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5203" y="4419600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3048000"/>
            <a:ext cx="1101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 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581400"/>
            <a:ext cx="2438399" cy="303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19200" y="762000"/>
            <a:ext cx="652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Project: Console Maze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924800" cy="685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8242" y="2189946"/>
            <a:ext cx="2258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.. and two more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125" y="2971800"/>
            <a:ext cx="1120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 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9003" y="4419600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7352" y="3048000"/>
            <a:ext cx="1109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Level 5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3524250"/>
            <a:ext cx="24288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552825"/>
            <a:ext cx="24479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19200" y="762000"/>
            <a:ext cx="652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Project: Console Maze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718" y="1953905"/>
            <a:ext cx="81358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You  don’t want to play anymore?</a:t>
            </a: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Go to the Menu and use the arrow keys to make your choice!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619500"/>
            <a:ext cx="4969151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2472748"/>
            <a:ext cx="8105775" cy="430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55473" y="0"/>
            <a:ext cx="336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Realization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53985"/>
            <a:ext cx="76200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1800" b="1" dirty="0">
                <a:solidFill>
                  <a:srgbClr val="DDDDDD"/>
                </a:solidFill>
              </a:rPr>
              <a:t> </a:t>
            </a: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Class structure</a:t>
            </a:r>
            <a:endParaRPr lang="en-US" altLang="en-US" sz="2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More than 25 methods</a:t>
            </a:r>
            <a:endParaRPr lang="en-US" altLang="en-US" sz="2000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Comments in the code</a:t>
            </a:r>
            <a:endParaRPr lang="en-US" altLang="en-US" sz="2000" b="1" dirty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Text files to store maps, help and </a:t>
            </a:r>
            <a:r>
              <a:rPr lang="en-US" altLang="en-US" sz="2000" b="1" dirty="0" err="1" smtClean="0">
                <a:solidFill>
                  <a:srgbClr val="EAEAEA"/>
                </a:solidFill>
              </a:rPr>
              <a:t>highscore</a:t>
            </a:r>
            <a:endParaRPr lang="en-US" altLang="en-US" sz="2000" b="1" dirty="0" smtClean="0">
              <a:solidFill>
                <a:srgbClr val="EAEAEA"/>
              </a:solidFill>
            </a:endParaRPr>
          </a:p>
          <a:p>
            <a:pPr eaLnBrk="1" hangingPunct="1">
              <a:buClr>
                <a:schemeClr val="tx2"/>
              </a:buClr>
              <a:buSzPct val="90000"/>
              <a:buFont typeface="Wingdings" pitchFamily="2" charset="2"/>
              <a:buChar char="ü"/>
            </a:pPr>
            <a:r>
              <a:rPr lang="en-US" altLang="en-US" sz="2000" b="1" dirty="0" smtClean="0">
                <a:solidFill>
                  <a:srgbClr val="EAEAEA"/>
                </a:solidFill>
              </a:rPr>
              <a:t>  ~ 75 change sets</a:t>
            </a:r>
            <a:endParaRPr lang="bg-BG" altLang="en-US" sz="2000" b="1" dirty="0">
              <a:solidFill>
                <a:srgbClr val="EAEAE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5" y="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52400" y="3048000"/>
            <a:ext cx="3581400" cy="24384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lr>
                <a:srgbClr val="B5DBE5"/>
              </a:buClr>
              <a:buSzPct val="70000"/>
              <a:buFont typeface="Wingdings 2" panose="05020102010507070707" pitchFamily="18" charset="2"/>
              <a:defRPr sz="3200" b="1">
                <a:solidFill>
                  <a:srgbClr val="F5FFE0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A9A0"/>
              </a:buClr>
              <a:buFont typeface="Wingdings 2" panose="05020102010507070707" pitchFamily="18" charset="2"/>
              <a:defRPr sz="3000" b="1">
                <a:solidFill>
                  <a:srgbClr val="F5FFE0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7B300"/>
              </a:buClr>
              <a:buFont typeface="Wingdings 2" panose="05020102010507070707" pitchFamily="18" charset="2"/>
              <a:defRPr sz="2800" b="1">
                <a:solidFill>
                  <a:srgbClr val="F5FFE0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anose="05020102010507070707" pitchFamily="18" charset="2"/>
              <a:defRPr sz="2600" b="1">
                <a:solidFill>
                  <a:srgbClr val="F5FFE0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6A6BD"/>
              </a:buClr>
              <a:buFont typeface="Wingdings 2" panose="05020102010507070707" pitchFamily="18" charset="2"/>
              <a:defRPr sz="2400" b="1">
                <a:solidFill>
                  <a:srgbClr val="F5FFE0"/>
                </a:solidFill>
                <a:latin typeface="Corbel" panose="020B0503020204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defRPr sz="2400" b="1">
                <a:solidFill>
                  <a:srgbClr val="F5FFE0"/>
                </a:solidFill>
                <a:latin typeface="Corbel" panose="020B0503020204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defRPr sz="2400" b="1">
                <a:solidFill>
                  <a:srgbClr val="F5FFE0"/>
                </a:solidFill>
                <a:latin typeface="Corbel" panose="020B0503020204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defRPr sz="2400" b="1">
                <a:solidFill>
                  <a:srgbClr val="F5FFE0"/>
                </a:solidFill>
                <a:latin typeface="Corbel" panose="020B0503020204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anose="05020102010507070707" pitchFamily="18" charset="2"/>
              <a:defRPr sz="2400" b="1">
                <a:solidFill>
                  <a:srgbClr val="F5FFE0"/>
                </a:solidFill>
                <a:latin typeface="Corbel" panose="020B0503020204020204" pitchFamily="34" charset="0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2500" dirty="0" smtClean="0">
                <a:solidFill>
                  <a:schemeClr val="tx2"/>
                </a:solidFill>
                <a:cs typeface="Arial" charset="0"/>
              </a:rPr>
              <a:t>We </a:t>
            </a:r>
            <a:r>
              <a:rPr lang="en-US" sz="2500" dirty="0" smtClean="0">
                <a:solidFill>
                  <a:schemeClr val="tx2"/>
                </a:solidFill>
                <a:cs typeface="Arial" charset="0"/>
              </a:rPr>
              <a:t>learned </a:t>
            </a:r>
            <a:r>
              <a:rPr lang="en-US" sz="2500" dirty="0" smtClean="0">
                <a:solidFill>
                  <a:schemeClr val="tx2"/>
                </a:solidFill>
                <a:cs typeface="Arial" charset="0"/>
              </a:rPr>
              <a:t>a lot from </a:t>
            </a:r>
          </a:p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2500" dirty="0" smtClean="0">
                <a:solidFill>
                  <a:schemeClr val="tx2"/>
                </a:solidFill>
                <a:cs typeface="Arial" charset="0"/>
              </a:rPr>
              <a:t>each other…</a:t>
            </a:r>
          </a:p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2500" dirty="0" smtClean="0">
                <a:solidFill>
                  <a:schemeClr val="tx2"/>
                </a:solidFill>
                <a:cs typeface="Arial" charset="0"/>
              </a:rPr>
              <a:t>and had a lot of fun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5474"/>
            <a:ext cx="56156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extrusionClr>
                <a:schemeClr val="tx2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Great contribution </a:t>
            </a:r>
          </a:p>
          <a:p>
            <a:pPr algn="ctr"/>
            <a:r>
              <a:rPr lang="en-US" sz="5400" dirty="0" smtClean="0">
                <a:solidFill>
                  <a:schemeClr val="tx1"/>
                </a:solidFill>
                <a:effectLst>
                  <a:outerShdw blurRad="50800" dist="50800" dir="5400000" algn="tl" rotWithShape="0">
                    <a:schemeClr val="tx2"/>
                  </a:outerShdw>
                </a:effectLst>
              </a:rPr>
              <a:t>from everybody</a:t>
            </a:r>
            <a:endParaRPr lang="en-US" sz="5400" b="1" cap="none" spc="0" dirty="0">
              <a:solidFill>
                <a:schemeClr val="tx1"/>
              </a:solidFill>
              <a:effectLst>
                <a:outerShdw blurRad="50800" dist="50800" dir="5400000" algn="tl" rotWithShape="0">
                  <a:schemeClr val="tx2"/>
                </a:outerShdw>
              </a:effectLst>
            </a:endParaRPr>
          </a:p>
        </p:txBody>
      </p:sp>
      <p:pic>
        <p:nvPicPr>
          <p:cNvPr id="6" name="Picture 5" descr="monkeys-typ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2743200"/>
            <a:ext cx="5354983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1647</TotalTime>
  <Words>220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Academy</vt:lpstr>
      <vt:lpstr>Slide 1</vt:lpstr>
      <vt:lpstr>Slide 2</vt:lpstr>
      <vt:lpstr>Goals</vt:lpstr>
      <vt:lpstr> </vt:lpstr>
      <vt:lpstr> </vt:lpstr>
      <vt:lpstr> </vt:lpstr>
      <vt:lpstr> </vt:lpstr>
      <vt:lpstr>Slide 8</vt:lpstr>
      <vt:lpstr>Slide 9</vt:lpstr>
      <vt:lpstr>Slide 10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Diana</cp:lastModifiedBy>
  <cp:revision>381</cp:revision>
  <dcterms:created xsi:type="dcterms:W3CDTF">2007-12-08T16:03:35Z</dcterms:created>
  <dcterms:modified xsi:type="dcterms:W3CDTF">2014-01-19T13:26:17Z</dcterms:modified>
  <cp:category>software engineering</cp:category>
</cp:coreProperties>
</file>