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276" r:id="rId5"/>
    <p:sldId id="277" r:id="rId6"/>
    <p:sldId id="304" r:id="rId7"/>
    <p:sldId id="278" r:id="rId8"/>
    <p:sldId id="279" r:id="rId9"/>
    <p:sldId id="280" r:id="rId10"/>
    <p:sldId id="281" r:id="rId11"/>
    <p:sldId id="305" r:id="rId12"/>
    <p:sldId id="282" r:id="rId13"/>
    <p:sldId id="285" r:id="rId14"/>
    <p:sldId id="286" r:id="rId15"/>
    <p:sldId id="287" r:id="rId16"/>
    <p:sldId id="288" r:id="rId17"/>
    <p:sldId id="289" r:id="rId18"/>
    <p:sldId id="290" r:id="rId19"/>
    <p:sldId id="306" r:id="rId20"/>
    <p:sldId id="283" r:id="rId21"/>
    <p:sldId id="291" r:id="rId22"/>
    <p:sldId id="292" r:id="rId23"/>
    <p:sldId id="293" r:id="rId24"/>
    <p:sldId id="294" r:id="rId25"/>
    <p:sldId id="295" r:id="rId26"/>
    <p:sldId id="296" r:id="rId27"/>
    <p:sldId id="307" r:id="rId28"/>
    <p:sldId id="284" r:id="rId29"/>
    <p:sldId id="297" r:id="rId30"/>
    <p:sldId id="298" r:id="rId31"/>
    <p:sldId id="299" r:id="rId32"/>
    <p:sldId id="300" r:id="rId33"/>
    <p:sldId id="301" r:id="rId34"/>
    <p:sldId id="302" r:id="rId35"/>
    <p:sldId id="275" r:id="rId36"/>
    <p:sldId id="273" r:id="rId3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900"/>
    <a:srgbClr val="7EEEB3"/>
    <a:srgbClr val="70EBFC"/>
    <a:srgbClr val="CFAFE7"/>
    <a:srgbClr val="B686DA"/>
    <a:srgbClr val="FF272B"/>
    <a:srgbClr val="FF6565"/>
    <a:srgbClr val="FFDAB9"/>
    <a:srgbClr val="010CCB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авоъгълник 14"/>
          <p:cNvSpPr/>
          <p:nvPr userDrawn="1"/>
        </p:nvSpPr>
        <p:spPr>
          <a:xfrm>
            <a:off x="374469" y="528663"/>
            <a:ext cx="11626499" cy="5697965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lt1">
                  <a:shade val="63000"/>
                  <a:satMod val="120000"/>
                </a:schemeClr>
              </a:gs>
            </a:gsLst>
            <a:lin ang="10800000" scaled="1"/>
            <a:tileRect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Правоъгълник 10"/>
          <p:cNvSpPr/>
          <p:nvPr userDrawn="1"/>
        </p:nvSpPr>
        <p:spPr>
          <a:xfrm>
            <a:off x="7918314" y="450237"/>
            <a:ext cx="4045917" cy="3879111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Закръглен правоъгълник 3"/>
          <p:cNvSpPr/>
          <p:nvPr userDrawn="1"/>
        </p:nvSpPr>
        <p:spPr>
          <a:xfrm>
            <a:off x="564204" y="6104709"/>
            <a:ext cx="2159541" cy="12191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Закръглен правоъгълник 5"/>
          <p:cNvSpPr/>
          <p:nvPr userDrawn="1"/>
        </p:nvSpPr>
        <p:spPr>
          <a:xfrm>
            <a:off x="3956005" y="6104709"/>
            <a:ext cx="7814464" cy="1219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Закръглен правоъгълник 7"/>
          <p:cNvSpPr/>
          <p:nvPr userDrawn="1"/>
        </p:nvSpPr>
        <p:spPr>
          <a:xfrm>
            <a:off x="3133045" y="6104709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5" name="Картина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53304" y="1723042"/>
            <a:ext cx="1108953" cy="666750"/>
          </a:xfrm>
          <a:prstGeom prst="rect">
            <a:avLst/>
          </a:prstGeom>
        </p:spPr>
      </p:pic>
      <p:sp>
        <p:nvSpPr>
          <p:cNvPr id="36" name="Правоъгълник 17"/>
          <p:cNvSpPr/>
          <p:nvPr userDrawn="1"/>
        </p:nvSpPr>
        <p:spPr>
          <a:xfrm>
            <a:off x="7918314" y="3936615"/>
            <a:ext cx="4082654" cy="2290013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Закръглен правоъгълник 18"/>
          <p:cNvSpPr/>
          <p:nvPr userDrawn="1"/>
        </p:nvSpPr>
        <p:spPr>
          <a:xfrm>
            <a:off x="9485248" y="408835"/>
            <a:ext cx="2285221" cy="11982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Закръглен правоъгълник 19"/>
          <p:cNvSpPr/>
          <p:nvPr userDrawn="1"/>
        </p:nvSpPr>
        <p:spPr>
          <a:xfrm>
            <a:off x="8660324" y="406745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Закръглен правоъгълник 21"/>
          <p:cNvSpPr/>
          <p:nvPr userDrawn="1"/>
        </p:nvSpPr>
        <p:spPr>
          <a:xfrm>
            <a:off x="564204" y="389276"/>
            <a:ext cx="7684855" cy="1393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 descr="Софийски университет &quot;Св. Климент Охридски&quot;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26" y="1506157"/>
            <a:ext cx="1767269" cy="176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атедра Софтуерни технологии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964" y="2590138"/>
            <a:ext cx="1491634" cy="63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0664"/>
            <a:ext cx="7080114" cy="2120881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>
          <a:xfrm>
            <a:off x="838200" y="3999675"/>
            <a:ext cx="7080114" cy="928452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rgbClr val="5A5A5A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071291" y="4561572"/>
            <a:ext cx="2086707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g-BG" sz="2000" b="1" dirty="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Преподавател</a:t>
            </a:r>
            <a:r>
              <a:rPr lang="en-US" sz="2000" b="1" dirty="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:</a:t>
            </a:r>
            <a:endParaRPr lang="bg-BG" sz="2000" b="1" dirty="0">
              <a:solidFill>
                <a:srgbClr val="5A5A5A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930369" y="4955472"/>
            <a:ext cx="2368550" cy="37396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bg-BG" dirty="0"/>
              <a:t>Имена</a:t>
            </a:r>
          </a:p>
        </p:txBody>
      </p:sp>
    </p:spTree>
    <p:extLst>
      <p:ext uri="{BB962C8B-B14F-4D97-AF65-F5344CB8AC3E}">
        <p14:creationId xmlns:p14="http://schemas.microsoft.com/office/powerpoint/2010/main" val="406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819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5"/>
          <p:cNvSpPr/>
          <p:nvPr userDrawn="1"/>
        </p:nvSpPr>
        <p:spPr>
          <a:xfrm>
            <a:off x="173476" y="252919"/>
            <a:ext cx="11070077" cy="6361889"/>
          </a:xfrm>
          <a:prstGeom prst="rect">
            <a:avLst/>
          </a:prstGeom>
          <a:gradFill flip="none" rotWithShape="1">
            <a:lin ang="10800000" scaled="1"/>
            <a:tileRect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 userDrawn="1"/>
        </p:nvSpPr>
        <p:spPr>
          <a:xfrm>
            <a:off x="1854358" y="2558478"/>
            <a:ext cx="3531736" cy="1107996"/>
          </a:xfrm>
          <a:prstGeom prst="rect">
            <a:avLst/>
          </a:prstGeom>
        </p:spPr>
        <p:txBody>
          <a:bodyPr wrap="none">
            <a:spAutoFit/>
            <a:scene3d>
              <a:camera prst="perspectiveAbove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kumimoji="0" lang="bg-BG" sz="6600" b="1" i="0" u="none" strike="noStrike" kern="1200" cap="none" spc="0" normalizeH="0" baseline="0" noProof="0" dirty="0">
                <a:ln>
                  <a:solidFill>
                    <a:srgbClr val="FFC000">
                      <a:lumMod val="60000"/>
                      <a:lumOff val="40000"/>
                    </a:srgbClr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Въпроси?</a:t>
            </a:r>
            <a:endParaRPr lang="bg-B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619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bg-BG" dirty="0"/>
              <a:t>Съдържание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34333"/>
            <a:ext cx="10515600" cy="4384675"/>
          </a:xfrm>
        </p:spPr>
        <p:txBody>
          <a:bodyPr numCol="2"/>
          <a:lstStyle>
            <a:lvl1pPr marL="228600" indent="-228600">
              <a:buFont typeface="Courier New" panose="02070309020205020404" pitchFamily="49" charset="0"/>
              <a:buChar char="o"/>
              <a:defRPr>
                <a:solidFill>
                  <a:srgbClr val="7A7A7A"/>
                </a:solidFill>
              </a:defRPr>
            </a:lvl1pPr>
            <a:lvl2pPr marL="800100" indent="-3429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bg-BG" dirty="0"/>
              <a:t>Първо</a:t>
            </a:r>
          </a:p>
          <a:p>
            <a:pPr lvl="0"/>
            <a:r>
              <a:rPr lang="bg-BG" dirty="0"/>
              <a:t>Второ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4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cher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bg-BG" dirty="0"/>
              <a:t>Преподавателски екип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641861" y="1887166"/>
            <a:ext cx="1866088" cy="2295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8263" y="1887166"/>
            <a:ext cx="6775537" cy="4114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bg-BG" dirty="0"/>
              <a:t>Титла Име Фамилия</a:t>
            </a:r>
            <a:r>
              <a:rPr lang="en-US" dirty="0"/>
              <a:t> - </a:t>
            </a:r>
            <a:r>
              <a:rPr lang="bg-BG" dirty="0"/>
              <a:t>отговорност в курса</a:t>
            </a:r>
          </a:p>
          <a:p>
            <a:pPr lvl="0"/>
            <a:r>
              <a:rPr lang="bg-BG" dirty="0"/>
              <a:t>Катедра Софтуерни технологии </a:t>
            </a:r>
            <a:r>
              <a:rPr lang="en-US" dirty="0"/>
              <a:t>(</a:t>
            </a:r>
            <a:r>
              <a:rPr lang="bg-BG" dirty="0" err="1"/>
              <a:t>хон</a:t>
            </a:r>
            <a:r>
              <a:rPr lang="bg-BG" dirty="0"/>
              <a:t>.</a:t>
            </a:r>
            <a:r>
              <a:rPr lang="en-US" dirty="0"/>
              <a:t>)</a:t>
            </a:r>
            <a:endParaRPr lang="bg-BG" dirty="0"/>
          </a:p>
          <a:p>
            <a:pPr lvl="0"/>
            <a:r>
              <a:rPr lang="bg-BG" dirty="0"/>
              <a:t>Допълнителна информация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68705"/>
            <a:ext cx="436123" cy="436123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74324" y="4968705"/>
            <a:ext cx="313470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LinkedIn profile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79068"/>
            <a:ext cx="437745" cy="437745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74323" y="4379068"/>
            <a:ext cx="313470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2" y="5562801"/>
            <a:ext cx="445991" cy="438557"/>
          </a:xfrm>
          <a:prstGeom prst="rect">
            <a:avLst/>
          </a:prstGeom>
        </p:spPr>
      </p:pic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74323" y="5556720"/>
            <a:ext cx="260116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Discord name/tag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92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7437"/>
            <a:ext cx="10515600" cy="4299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479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722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127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8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919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03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6008" y="64338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0DC68D8-8E7A-44E1-932E-AA061B9E1DE2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perspective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5" name="Закръглен правоъгълник 3"/>
          <p:cNvSpPr/>
          <p:nvPr userDrawn="1"/>
        </p:nvSpPr>
        <p:spPr>
          <a:xfrm>
            <a:off x="544749" y="6311901"/>
            <a:ext cx="4961105" cy="1219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Закръглен правоъгълник 4"/>
          <p:cNvSpPr/>
          <p:nvPr userDrawn="1"/>
        </p:nvSpPr>
        <p:spPr>
          <a:xfrm>
            <a:off x="5905384" y="6311899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Закръглен правоъгълник 8"/>
          <p:cNvSpPr/>
          <p:nvPr userDrawn="1"/>
        </p:nvSpPr>
        <p:spPr>
          <a:xfrm>
            <a:off x="6718573" y="6311899"/>
            <a:ext cx="4961105" cy="12191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8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ln>
            <a:solidFill>
              <a:srgbClr val="FAC057"/>
            </a:solidFill>
          </a:ln>
          <a:solidFill>
            <a:srgbClr val="ED7D3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b="1" kern="1200">
          <a:solidFill>
            <a:srgbClr val="595959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b="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b="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136" y="1311692"/>
            <a:ext cx="6865177" cy="2439854"/>
          </a:xfrm>
        </p:spPr>
        <p:txBody>
          <a:bodyPr>
            <a:normAutofit/>
          </a:bodyPr>
          <a:lstStyle/>
          <a:p>
            <a:r>
              <a:rPr lang="bg-BG" dirty="0"/>
              <a:t>Доставка на софтуер – особености и процеси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>
          <a:xfrm>
            <a:off x="1053136" y="3999675"/>
            <a:ext cx="7054000" cy="928452"/>
          </a:xfrm>
        </p:spPr>
        <p:txBody>
          <a:bodyPr/>
          <a:lstStyle/>
          <a:p>
            <a:r>
              <a:rPr lang="ru-RU" sz="3600" i="1" dirty="0"/>
              <a:t>Подходи при </a:t>
            </a:r>
            <a:r>
              <a:rPr lang="ru-RU" sz="3600" i="1" dirty="0" err="1"/>
              <a:t>доставката</a:t>
            </a:r>
            <a:r>
              <a:rPr lang="ru-RU" sz="3600" i="1" dirty="0"/>
              <a:t> на </a:t>
            </a:r>
            <a:r>
              <a:rPr lang="ru-RU" sz="3600" i="1" dirty="0" err="1"/>
              <a:t>софтуер</a:t>
            </a:r>
            <a:r>
              <a:rPr lang="en-US" sz="3600" i="1" dirty="0"/>
              <a:t> – </a:t>
            </a:r>
            <a:r>
              <a:rPr lang="bg-BG" sz="3600" i="1" dirty="0"/>
              <a:t>Модели на внедряване и канали за доставка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dirty="0"/>
              <a:t>Цветан Ангелов</a:t>
            </a:r>
          </a:p>
        </p:txBody>
      </p:sp>
    </p:spTree>
    <p:extLst>
      <p:ext uri="{BB962C8B-B14F-4D97-AF65-F5344CB8AC3E}">
        <p14:creationId xmlns:p14="http://schemas.microsoft.com/office/powerpoint/2010/main" val="286027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D8B1-1638-B44A-38F4-E9EB2D4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Канал за доставка – проблеми при неоторизирана доставка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0C8E-ABC1-6C7D-8F2D-4B90ABD32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321"/>
            <a:ext cx="10515600" cy="4421641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Проблематични</a:t>
            </a:r>
            <a:r>
              <a:rPr lang="ru-RU" dirty="0"/>
              <a:t> </a:t>
            </a:r>
            <a:r>
              <a:rPr lang="ru-RU" dirty="0" err="1"/>
              <a:t>задължения</a:t>
            </a:r>
            <a:r>
              <a:rPr lang="ru-RU" dirty="0"/>
              <a:t> за </a:t>
            </a:r>
            <a:r>
              <a:rPr lang="ru-RU" dirty="0" err="1"/>
              <a:t>поддръжка</a:t>
            </a:r>
            <a:endParaRPr lang="ru-RU" dirty="0"/>
          </a:p>
          <a:p>
            <a:r>
              <a:rPr lang="ru-RU" dirty="0"/>
              <a:t>Нарушения на </a:t>
            </a:r>
            <a:r>
              <a:rPr lang="ru-RU" dirty="0" err="1"/>
              <a:t>режимите</a:t>
            </a:r>
            <a:r>
              <a:rPr lang="ru-RU" dirty="0"/>
              <a:t> за </a:t>
            </a:r>
            <a:r>
              <a:rPr lang="ru-RU" dirty="0" err="1"/>
              <a:t>експортен</a:t>
            </a:r>
            <a:r>
              <a:rPr lang="ru-RU" dirty="0"/>
              <a:t> и </a:t>
            </a:r>
            <a:r>
              <a:rPr lang="ru-RU" dirty="0" err="1"/>
              <a:t>импортен</a:t>
            </a:r>
            <a:r>
              <a:rPr lang="ru-RU" dirty="0"/>
              <a:t> </a:t>
            </a:r>
            <a:r>
              <a:rPr lang="ru-RU" dirty="0" err="1"/>
              <a:t>контрол</a:t>
            </a:r>
            <a:r>
              <a:rPr lang="ru-RU" dirty="0"/>
              <a:t> (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ги</a:t>
            </a:r>
            <a:r>
              <a:rPr lang="ru-RU" dirty="0"/>
              <a:t> </a:t>
            </a:r>
            <a:r>
              <a:rPr lang="ru-RU" dirty="0" err="1"/>
              <a:t>разгледаме</a:t>
            </a:r>
            <a:r>
              <a:rPr lang="ru-RU" dirty="0"/>
              <a:t> по - </a:t>
            </a:r>
            <a:r>
              <a:rPr lang="ru-RU" dirty="0" err="1"/>
              <a:t>внимателно</a:t>
            </a:r>
            <a:r>
              <a:rPr lang="ru-RU" dirty="0"/>
              <a:t> по - </a:t>
            </a:r>
            <a:r>
              <a:rPr lang="ru-RU" dirty="0" err="1"/>
              <a:t>късно</a:t>
            </a:r>
            <a:r>
              <a:rPr lang="ru-RU" dirty="0"/>
              <a:t> в курса)</a:t>
            </a:r>
          </a:p>
          <a:p>
            <a:r>
              <a:rPr lang="ru-RU" dirty="0"/>
              <a:t>Нарушения </a:t>
            </a:r>
            <a:r>
              <a:rPr lang="ru-RU" dirty="0" err="1"/>
              <a:t>свързани</a:t>
            </a:r>
            <a:r>
              <a:rPr lang="ru-RU" dirty="0"/>
              <a:t> с </a:t>
            </a:r>
            <a:r>
              <a:rPr lang="ru-RU" dirty="0" err="1"/>
              <a:t>лицензите</a:t>
            </a:r>
            <a:r>
              <a:rPr lang="ru-RU" dirty="0"/>
              <a:t> при </a:t>
            </a:r>
            <a:r>
              <a:rPr lang="ru-RU" dirty="0" err="1"/>
              <a:t>използването</a:t>
            </a:r>
            <a:r>
              <a:rPr lang="ru-RU" dirty="0"/>
              <a:t> на </a:t>
            </a:r>
            <a:r>
              <a:rPr lang="ru-RU" dirty="0" err="1"/>
              <a:t>софтуер</a:t>
            </a:r>
            <a:r>
              <a:rPr lang="ru-RU" dirty="0"/>
              <a:t> с отворен код и друг </a:t>
            </a:r>
            <a:r>
              <a:rPr lang="ru-RU" dirty="0" err="1"/>
              <a:t>софтуер</a:t>
            </a:r>
            <a:endParaRPr lang="ru-RU" dirty="0"/>
          </a:p>
          <a:p>
            <a:r>
              <a:rPr lang="ru-RU" dirty="0"/>
              <a:t>Нарушения на </a:t>
            </a:r>
            <a:r>
              <a:rPr lang="ru-RU" dirty="0" err="1"/>
              <a:t>вътрешнофирмените</a:t>
            </a:r>
            <a:r>
              <a:rPr lang="ru-RU" dirty="0"/>
              <a:t> правила и </a:t>
            </a:r>
            <a:r>
              <a:rPr lang="ru-RU" dirty="0" err="1"/>
              <a:t>изисквания</a:t>
            </a:r>
            <a:endParaRPr lang="ru-RU" dirty="0"/>
          </a:p>
          <a:p>
            <a:r>
              <a:rPr lang="ru-RU" dirty="0" err="1"/>
              <a:t>Проблеми</a:t>
            </a:r>
            <a:r>
              <a:rPr lang="ru-RU" dirty="0"/>
              <a:t> с </a:t>
            </a:r>
            <a:r>
              <a:rPr lang="ru-RU" dirty="0" err="1"/>
              <a:t>доказването</a:t>
            </a:r>
            <a:r>
              <a:rPr lang="ru-RU" dirty="0"/>
              <a:t> на </a:t>
            </a:r>
            <a:r>
              <a:rPr lang="ru-RU" dirty="0" err="1"/>
              <a:t>интелектуална</a:t>
            </a:r>
            <a:r>
              <a:rPr lang="ru-RU" dirty="0"/>
              <a:t> </a:t>
            </a:r>
            <a:r>
              <a:rPr lang="ru-RU" dirty="0" err="1"/>
              <a:t>собственост</a:t>
            </a:r>
            <a:endParaRPr lang="ru-RU" dirty="0"/>
          </a:p>
          <a:p>
            <a:r>
              <a:rPr lang="ru-RU" dirty="0"/>
              <a:t>Нарушения в </a:t>
            </a:r>
            <a:r>
              <a:rPr lang="ru-RU" dirty="0" err="1"/>
              <a:t>използването</a:t>
            </a:r>
            <a:r>
              <a:rPr lang="ru-RU" dirty="0"/>
              <a:t> на наименования и </a:t>
            </a:r>
            <a:r>
              <a:rPr lang="ru-RU" dirty="0" err="1"/>
              <a:t>търговски</a:t>
            </a:r>
            <a:r>
              <a:rPr lang="ru-RU" dirty="0"/>
              <a:t> марки</a:t>
            </a:r>
          </a:p>
          <a:p>
            <a:r>
              <a:rPr lang="ru-RU" dirty="0" err="1"/>
              <a:t>Проблеми</a:t>
            </a:r>
            <a:r>
              <a:rPr lang="ru-RU" dirty="0"/>
              <a:t> при </a:t>
            </a:r>
            <a:r>
              <a:rPr lang="ru-RU" dirty="0" err="1"/>
              <a:t>отчитането</a:t>
            </a:r>
            <a:r>
              <a:rPr lang="ru-RU" dirty="0"/>
              <a:t> на приходи (</a:t>
            </a:r>
            <a:r>
              <a:rPr lang="ru-RU" dirty="0" err="1"/>
              <a:t>поради</a:t>
            </a:r>
            <a:r>
              <a:rPr lang="ru-RU" dirty="0"/>
              <a:t> частична доставка, например)</a:t>
            </a:r>
          </a:p>
          <a:p>
            <a:r>
              <a:rPr lang="ru-RU" dirty="0"/>
              <a:t>Нарушения на </a:t>
            </a:r>
            <a:r>
              <a:rPr lang="ru-RU" dirty="0" err="1"/>
              <a:t>регулаторни</a:t>
            </a:r>
            <a:r>
              <a:rPr lang="ru-RU" dirty="0"/>
              <a:t> </a:t>
            </a:r>
            <a:r>
              <a:rPr lang="ru-RU" dirty="0" err="1"/>
              <a:t>изисквания</a:t>
            </a:r>
            <a:r>
              <a:rPr lang="ru-RU" dirty="0"/>
              <a:t> и </a:t>
            </a:r>
            <a:r>
              <a:rPr lang="ru-RU" dirty="0" err="1"/>
              <a:t>изисквания</a:t>
            </a:r>
            <a:r>
              <a:rPr lang="ru-RU" dirty="0"/>
              <a:t> от </a:t>
            </a:r>
            <a:r>
              <a:rPr lang="ru-RU" dirty="0" err="1"/>
              <a:t>стандарти</a:t>
            </a:r>
            <a:endParaRPr lang="ru-RU" dirty="0"/>
          </a:p>
          <a:p>
            <a:r>
              <a:rPr lang="ru-RU" dirty="0" err="1"/>
              <a:t>Липса</a:t>
            </a:r>
            <a:r>
              <a:rPr lang="ru-RU" dirty="0"/>
              <a:t> на </a:t>
            </a:r>
            <a:r>
              <a:rPr lang="ru-RU" dirty="0" err="1"/>
              <a:t>ясни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 за </a:t>
            </a:r>
            <a:r>
              <a:rPr lang="ru-RU" dirty="0" err="1"/>
              <a:t>спиране</a:t>
            </a:r>
            <a:r>
              <a:rPr lang="ru-RU" dirty="0"/>
              <a:t> или </a:t>
            </a:r>
            <a:r>
              <a:rPr lang="ru-RU" dirty="0" err="1"/>
              <a:t>оттегляне</a:t>
            </a:r>
            <a:r>
              <a:rPr lang="ru-RU" dirty="0"/>
              <a:t> на </a:t>
            </a:r>
            <a:r>
              <a:rPr lang="ru-RU" dirty="0" err="1"/>
              <a:t>доставения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5E04-29BD-6E1C-66D8-0ED871FB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45" y="251264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On-premise </a:t>
            </a:r>
            <a:r>
              <a:rPr lang="bg-BG" sz="7200" dirty="0"/>
              <a:t>софтуер</a:t>
            </a:r>
            <a:endParaRPr lang="en-001" sz="7200" dirty="0"/>
          </a:p>
        </p:txBody>
      </p:sp>
    </p:spTree>
    <p:extLst>
      <p:ext uri="{BB962C8B-B14F-4D97-AF65-F5344CB8AC3E}">
        <p14:creationId xmlns:p14="http://schemas.microsoft.com/office/powerpoint/2010/main" val="237946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D8B1-1638-B44A-38F4-E9EB2D4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On-premise </a:t>
            </a:r>
            <a:r>
              <a:rPr lang="bg-BG" dirty="0"/>
              <a:t>софтуер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0C8E-ABC1-6C7D-8F2D-4B90ABD3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Инсталира</a:t>
            </a:r>
            <a:r>
              <a:rPr lang="bg-BG" dirty="0"/>
              <a:t> се</a:t>
            </a:r>
            <a:r>
              <a:rPr lang="ru-RU" dirty="0"/>
              <a:t> и се </a:t>
            </a:r>
            <a:r>
              <a:rPr lang="ru-RU" dirty="0" err="1"/>
              <a:t>използва</a:t>
            </a:r>
            <a:r>
              <a:rPr lang="ru-RU" dirty="0"/>
              <a:t> </a:t>
            </a:r>
            <a:r>
              <a:rPr lang="ru-RU" dirty="0" err="1"/>
              <a:t>непосредствено</a:t>
            </a:r>
            <a:r>
              <a:rPr lang="ru-RU" dirty="0"/>
              <a:t> на </a:t>
            </a:r>
            <a:r>
              <a:rPr lang="ru-RU" dirty="0" err="1"/>
              <a:t>сървъри</a:t>
            </a:r>
            <a:r>
              <a:rPr lang="ru-RU" dirty="0"/>
              <a:t> в </a:t>
            </a:r>
            <a:r>
              <a:rPr lang="ru-RU" dirty="0" err="1"/>
              <a:t>инфраструктурата</a:t>
            </a:r>
            <a:r>
              <a:rPr lang="ru-RU" dirty="0"/>
              <a:t> на </a:t>
            </a:r>
            <a:r>
              <a:rPr lang="ru-RU" dirty="0" err="1"/>
              <a:t>организацията</a:t>
            </a:r>
            <a:r>
              <a:rPr lang="ru-RU" dirty="0"/>
              <a:t> или на </a:t>
            </a:r>
            <a:r>
              <a:rPr lang="ru-RU" dirty="0" err="1"/>
              <a:t>самите</a:t>
            </a:r>
            <a:r>
              <a:rPr lang="ru-RU" dirty="0"/>
              <a:t> </a:t>
            </a:r>
            <a:r>
              <a:rPr lang="ru-RU" dirty="0" err="1"/>
              <a:t>машини</a:t>
            </a:r>
            <a:r>
              <a:rPr lang="ru-RU" dirty="0"/>
              <a:t> (</a:t>
            </a:r>
            <a:r>
              <a:rPr lang="ru-RU" dirty="0" err="1"/>
              <a:t>персонални</a:t>
            </a:r>
            <a:r>
              <a:rPr lang="ru-RU" dirty="0"/>
              <a:t> </a:t>
            </a:r>
            <a:r>
              <a:rPr lang="ru-RU" dirty="0" err="1"/>
              <a:t>компютри</a:t>
            </a:r>
            <a:r>
              <a:rPr lang="ru-RU" dirty="0"/>
              <a:t> / </a:t>
            </a:r>
            <a:r>
              <a:rPr lang="bg-BG" dirty="0"/>
              <a:t>лаптопи</a:t>
            </a:r>
            <a:r>
              <a:rPr lang="ru-RU" dirty="0"/>
              <a:t>) на </a:t>
            </a:r>
            <a:r>
              <a:rPr lang="ru-RU" dirty="0" err="1"/>
              <a:t>потребителите</a:t>
            </a:r>
            <a:endParaRPr lang="ru-RU" dirty="0"/>
          </a:p>
          <a:p>
            <a:r>
              <a:rPr lang="ru-RU" dirty="0"/>
              <a:t>Все </a:t>
            </a:r>
            <a:r>
              <a:rPr lang="ru-RU" dirty="0" err="1"/>
              <a:t>още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фирми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предпочитат</a:t>
            </a:r>
            <a:r>
              <a:rPr lang="ru-RU" dirty="0"/>
              <a:t> </a:t>
            </a:r>
            <a:r>
              <a:rPr lang="ru-RU" dirty="0" err="1"/>
              <a:t>on-premise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 по </a:t>
            </a:r>
            <a:r>
              <a:rPr lang="ru-RU" dirty="0" err="1"/>
              <a:t>различни</a:t>
            </a:r>
            <a:r>
              <a:rPr lang="ru-RU" dirty="0"/>
              <a:t> причини:</a:t>
            </a:r>
          </a:p>
          <a:p>
            <a:pPr lvl="1"/>
            <a:r>
              <a:rPr lang="ru-RU" dirty="0"/>
              <a:t>Организации,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работят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силно</a:t>
            </a:r>
            <a:r>
              <a:rPr lang="ru-RU" dirty="0"/>
              <a:t> </a:t>
            </a:r>
            <a:r>
              <a:rPr lang="ru-RU" dirty="0" err="1"/>
              <a:t>регулирани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или </a:t>
            </a:r>
            <a:r>
              <a:rPr lang="ru-RU" dirty="0" err="1"/>
              <a:t>имат</a:t>
            </a:r>
            <a:r>
              <a:rPr lang="ru-RU" dirty="0"/>
              <a:t> </a:t>
            </a:r>
            <a:r>
              <a:rPr lang="ru-RU" dirty="0" err="1"/>
              <a:t>изключително</a:t>
            </a:r>
            <a:r>
              <a:rPr lang="ru-RU" dirty="0"/>
              <a:t> </a:t>
            </a:r>
            <a:r>
              <a:rPr lang="ru-RU" dirty="0" err="1"/>
              <a:t>високи</a:t>
            </a:r>
            <a:r>
              <a:rPr lang="ru-RU" dirty="0"/>
              <a:t> </a:t>
            </a:r>
            <a:r>
              <a:rPr lang="ru-RU" dirty="0" err="1"/>
              <a:t>изисквания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сигурността</a:t>
            </a:r>
            <a:endParaRPr lang="ru-RU" dirty="0"/>
          </a:p>
          <a:p>
            <a:pPr lvl="1"/>
            <a:r>
              <a:rPr lang="ru-RU" dirty="0" err="1"/>
              <a:t>Гъвкавост</a:t>
            </a:r>
            <a:r>
              <a:rPr lang="ru-RU" dirty="0"/>
              <a:t> при настройка и </a:t>
            </a:r>
            <a:r>
              <a:rPr lang="ru-RU" dirty="0" err="1"/>
              <a:t>възможността</a:t>
            </a:r>
            <a:r>
              <a:rPr lang="ru-RU" dirty="0"/>
              <a:t> за персонализация</a:t>
            </a:r>
          </a:p>
          <a:p>
            <a:pPr lvl="1"/>
            <a:r>
              <a:rPr lang="bg-BG" dirty="0"/>
              <a:t>Исторически фактор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57149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D8B1-1638-B44A-38F4-E9EB2D4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On-premise </a:t>
            </a:r>
            <a:r>
              <a:rPr lang="bg-BG" dirty="0"/>
              <a:t>софтуер – Предимства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0C8E-ABC1-6C7D-8F2D-4B90ABD3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Контрол и сигурност</a:t>
            </a:r>
          </a:p>
          <a:p>
            <a:r>
              <a:rPr lang="bg-BG" dirty="0"/>
              <a:t>Предвидимост на натоварването</a:t>
            </a:r>
          </a:p>
          <a:p>
            <a:r>
              <a:rPr lang="bg-BG" dirty="0"/>
              <a:t>Конфигуриране</a:t>
            </a:r>
          </a:p>
        </p:txBody>
      </p:sp>
    </p:spTree>
    <p:extLst>
      <p:ext uri="{BB962C8B-B14F-4D97-AF65-F5344CB8AC3E}">
        <p14:creationId xmlns:p14="http://schemas.microsoft.com/office/powerpoint/2010/main" val="94519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D8B1-1638-B44A-38F4-E9EB2D4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On-premise </a:t>
            </a:r>
            <a:r>
              <a:rPr lang="bg-BG" dirty="0"/>
              <a:t>софтуер – Недостатъци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0C8E-ABC1-6C7D-8F2D-4B90ABD3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Разходи</a:t>
            </a:r>
            <a:r>
              <a:rPr lang="ru-RU" dirty="0"/>
              <a:t> за </a:t>
            </a:r>
            <a:r>
              <a:rPr lang="ru-RU" dirty="0" err="1"/>
              <a:t>оборудване</a:t>
            </a:r>
            <a:r>
              <a:rPr lang="ru-RU" dirty="0"/>
              <a:t> и </a:t>
            </a:r>
            <a:r>
              <a:rPr lang="ru-RU" dirty="0" err="1"/>
              <a:t>поддръжка</a:t>
            </a:r>
            <a:endParaRPr lang="ru-RU" dirty="0"/>
          </a:p>
          <a:p>
            <a:r>
              <a:rPr lang="bg-BG" dirty="0" err="1"/>
              <a:t>Скалируемост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7633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D8B1-1638-B44A-38F4-E9EB2D4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On-premise </a:t>
            </a:r>
            <a:r>
              <a:rPr lang="bg-BG" dirty="0"/>
              <a:t>софтуер – Процес на доставка</a:t>
            </a:r>
            <a:endParaRPr lang="en-00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60EF1-F327-5B5A-A3D2-DC3512C74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74208"/>
          </a:xfrm>
        </p:spPr>
        <p:txBody>
          <a:bodyPr/>
          <a:lstStyle/>
          <a:p>
            <a:r>
              <a:rPr lang="bg-BG" dirty="0"/>
              <a:t>Гледна точка на доставчика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0C8E-ABC1-6C7D-8F2D-4B90ABD32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6821"/>
            <a:ext cx="5157787" cy="3862842"/>
          </a:xfrm>
        </p:spPr>
        <p:txBody>
          <a:bodyPr/>
          <a:lstStyle/>
          <a:p>
            <a:r>
              <a:rPr lang="ru-RU" dirty="0" err="1"/>
              <a:t>Планиране</a:t>
            </a:r>
            <a:r>
              <a:rPr lang="ru-RU" dirty="0"/>
              <a:t> и разработка</a:t>
            </a:r>
          </a:p>
          <a:p>
            <a:r>
              <a:rPr lang="ru-RU" dirty="0" err="1"/>
              <a:t>Избор</a:t>
            </a:r>
            <a:r>
              <a:rPr lang="ru-RU" dirty="0"/>
              <a:t> на канал за доставка</a:t>
            </a:r>
          </a:p>
          <a:p>
            <a:r>
              <a:rPr lang="bg-BG" dirty="0"/>
              <a:t>Подготовка за физическата доставка</a:t>
            </a:r>
            <a:endParaRPr lang="ru-RU" dirty="0"/>
          </a:p>
          <a:p>
            <a:r>
              <a:rPr lang="bg-BG" dirty="0"/>
              <a:t>Физическата доставка</a:t>
            </a:r>
            <a:endParaRPr lang="ru-RU" dirty="0"/>
          </a:p>
          <a:p>
            <a:r>
              <a:rPr lang="bg-BG" dirty="0"/>
              <a:t>Поддръжка и актуализации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D2EF0-912F-04C3-0A3B-CACEA09C4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74208"/>
          </a:xfrm>
        </p:spPr>
        <p:txBody>
          <a:bodyPr/>
          <a:lstStyle/>
          <a:p>
            <a:r>
              <a:rPr lang="bg-BG" dirty="0"/>
              <a:t>Гледна точка на консуматора</a:t>
            </a:r>
            <a:endParaRPr lang="en-00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86035-6C5C-641F-842F-F7277157D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6821"/>
            <a:ext cx="5183188" cy="3862842"/>
          </a:xfrm>
        </p:spPr>
        <p:txBody>
          <a:bodyPr/>
          <a:lstStyle/>
          <a:p>
            <a:r>
              <a:rPr lang="bg-BG" dirty="0"/>
              <a:t>Планиране и изисквания</a:t>
            </a:r>
          </a:p>
          <a:p>
            <a:r>
              <a:rPr lang="bg-BG" dirty="0"/>
              <a:t>Придобиване на софтуера</a:t>
            </a:r>
          </a:p>
          <a:p>
            <a:r>
              <a:rPr lang="bg-BG" dirty="0"/>
              <a:t>Подготовка на инфраструктурата</a:t>
            </a:r>
          </a:p>
          <a:p>
            <a:r>
              <a:rPr lang="bg-BG" dirty="0"/>
              <a:t>Внедряване</a:t>
            </a:r>
          </a:p>
          <a:p>
            <a:r>
              <a:rPr lang="bg-BG" dirty="0"/>
              <a:t>Тестване и оптимизация</a:t>
            </a:r>
          </a:p>
          <a:p>
            <a:r>
              <a:rPr lang="bg-BG" dirty="0"/>
              <a:t>Поддръжка и актуализации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09646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D8B1-1638-B44A-38F4-E9EB2D4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On-premise </a:t>
            </a:r>
            <a:r>
              <a:rPr lang="bg-BG" dirty="0"/>
              <a:t>софтуер – Сигурност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0C8E-ABC1-6C7D-8F2D-4B90ABD3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Пълен</a:t>
            </a:r>
            <a:r>
              <a:rPr lang="ru-RU" dirty="0"/>
              <a:t> </a:t>
            </a:r>
            <a:r>
              <a:rPr lang="ru-RU" dirty="0" err="1"/>
              <a:t>контрол</a:t>
            </a:r>
            <a:endParaRPr lang="ru-RU" dirty="0"/>
          </a:p>
          <a:p>
            <a:r>
              <a:rPr lang="bg-BG" dirty="0"/>
              <a:t>Физическа сигурност</a:t>
            </a:r>
          </a:p>
          <a:p>
            <a:r>
              <a:rPr lang="bg-BG" dirty="0"/>
              <a:t>Интелигентен мониторинг</a:t>
            </a:r>
          </a:p>
          <a:p>
            <a:r>
              <a:rPr lang="bg-BG" dirty="0"/>
              <a:t>Редовни корекции и обновления</a:t>
            </a:r>
          </a:p>
          <a:p>
            <a:r>
              <a:rPr lang="ru-RU" dirty="0"/>
              <a:t>Защита на </a:t>
            </a:r>
            <a:r>
              <a:rPr lang="ru-RU" dirty="0" err="1"/>
              <a:t>данни</a:t>
            </a:r>
            <a:r>
              <a:rPr lang="ru-RU" dirty="0"/>
              <a:t> и </a:t>
            </a:r>
            <a:r>
              <a:rPr lang="ru-RU" dirty="0" err="1"/>
              <a:t>криптиране</a:t>
            </a:r>
            <a:endParaRPr lang="bg-BG" dirty="0"/>
          </a:p>
          <a:p>
            <a:r>
              <a:rPr lang="bg-BG" dirty="0"/>
              <a:t>Инцидентен план</a:t>
            </a:r>
          </a:p>
        </p:txBody>
      </p:sp>
    </p:spTree>
    <p:extLst>
      <p:ext uri="{BB962C8B-B14F-4D97-AF65-F5344CB8AC3E}">
        <p14:creationId xmlns:p14="http://schemas.microsoft.com/office/powerpoint/2010/main" val="1723623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D8B1-1638-B44A-38F4-E9EB2D4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On-premise </a:t>
            </a:r>
            <a:r>
              <a:rPr lang="bg-BG" dirty="0"/>
              <a:t>софтуер – </a:t>
            </a:r>
            <a:r>
              <a:rPr lang="bg-BG" dirty="0" err="1"/>
              <a:t>Скалируемост</a:t>
            </a:r>
            <a:r>
              <a:rPr lang="bg-BG" dirty="0"/>
              <a:t> и оптимизация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0C8E-ABC1-6C7D-8F2D-4B90ABD3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Скалиране</a:t>
            </a:r>
            <a:endParaRPr lang="ru-RU" dirty="0"/>
          </a:p>
          <a:p>
            <a:pPr lvl="1"/>
            <a:r>
              <a:rPr lang="ru-RU" dirty="0" err="1"/>
              <a:t>Хоризонтално</a:t>
            </a:r>
            <a:endParaRPr lang="ru-RU" dirty="0"/>
          </a:p>
          <a:p>
            <a:pPr lvl="1"/>
            <a:r>
              <a:rPr lang="ru-RU" dirty="0" err="1"/>
              <a:t>Вертикално</a:t>
            </a:r>
            <a:endParaRPr lang="ru-RU" dirty="0"/>
          </a:p>
          <a:p>
            <a:pPr lvl="1"/>
            <a:r>
              <a:rPr lang="ru-RU" dirty="0"/>
              <a:t>Виртуализация и </a:t>
            </a:r>
            <a:r>
              <a:rPr lang="ru-RU" dirty="0" err="1"/>
              <a:t>контейнери</a:t>
            </a:r>
            <a:endParaRPr lang="ru-RU" dirty="0"/>
          </a:p>
          <a:p>
            <a:r>
              <a:rPr lang="ru-RU" dirty="0"/>
              <a:t>Оптимизация на </a:t>
            </a:r>
            <a:r>
              <a:rPr lang="ru-RU" dirty="0" err="1"/>
              <a:t>ресурсите</a:t>
            </a:r>
            <a:endParaRPr lang="ru-RU" dirty="0"/>
          </a:p>
          <a:p>
            <a:pPr lvl="1"/>
            <a:r>
              <a:rPr lang="ru-RU" dirty="0"/>
              <a:t>Оптимизация на </a:t>
            </a:r>
            <a:r>
              <a:rPr lang="ru-RU" dirty="0" err="1"/>
              <a:t>оборудването</a:t>
            </a:r>
            <a:endParaRPr lang="ru-RU" dirty="0"/>
          </a:p>
          <a:p>
            <a:pPr lvl="1"/>
            <a:r>
              <a:rPr lang="ru-RU" dirty="0" err="1"/>
              <a:t>Ефективно</a:t>
            </a:r>
            <a:r>
              <a:rPr lang="ru-RU" dirty="0"/>
              <a:t> управление на </a:t>
            </a:r>
            <a:r>
              <a:rPr lang="ru-RU" dirty="0" err="1"/>
              <a:t>енергопотреблението</a:t>
            </a:r>
            <a:endParaRPr lang="ru-RU" dirty="0"/>
          </a:p>
          <a:p>
            <a:pPr lvl="1"/>
            <a:r>
              <a:rPr lang="ru-RU" dirty="0" err="1"/>
              <a:t>Използване</a:t>
            </a:r>
            <a:r>
              <a:rPr lang="ru-RU" dirty="0"/>
              <a:t> на </a:t>
            </a:r>
            <a:r>
              <a:rPr lang="ru-RU" dirty="0" err="1"/>
              <a:t>облачни</a:t>
            </a:r>
            <a:r>
              <a:rPr lang="ru-RU" dirty="0"/>
              <a:t> и </a:t>
            </a:r>
            <a:r>
              <a:rPr lang="ru-RU" dirty="0" err="1"/>
              <a:t>виртуални</a:t>
            </a:r>
            <a:r>
              <a:rPr lang="ru-RU" dirty="0"/>
              <a:t> решения (</a:t>
            </a:r>
            <a:r>
              <a:rPr lang="en-US" dirty="0"/>
              <a:t>hybrid cloud)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4465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D8B1-1638-B44A-38F4-E9EB2D4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On-premise </a:t>
            </a:r>
            <a:r>
              <a:rPr lang="bg-BG" dirty="0"/>
              <a:t>софтуер – Актуализации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0C8E-ABC1-6C7D-8F2D-4B90ABD3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Ключов</a:t>
            </a:r>
            <a:r>
              <a:rPr lang="ru-RU" dirty="0"/>
              <a:t> момент за </a:t>
            </a:r>
            <a:r>
              <a:rPr lang="ru-RU" dirty="0" err="1"/>
              <a:t>подобряване</a:t>
            </a:r>
            <a:r>
              <a:rPr lang="ru-RU" dirty="0"/>
              <a:t> на </a:t>
            </a:r>
            <a:r>
              <a:rPr lang="ru-RU" dirty="0" err="1"/>
              <a:t>сигурността</a:t>
            </a:r>
            <a:r>
              <a:rPr lang="ru-RU" dirty="0"/>
              <a:t>, </a:t>
            </a:r>
            <a:r>
              <a:rPr lang="ru-RU" dirty="0" err="1"/>
              <a:t>функционалността</a:t>
            </a:r>
            <a:r>
              <a:rPr lang="ru-RU" dirty="0"/>
              <a:t> и </a:t>
            </a:r>
            <a:r>
              <a:rPr lang="ru-RU" dirty="0" err="1"/>
              <a:t>ефективността</a:t>
            </a:r>
            <a:r>
              <a:rPr lang="ru-RU" dirty="0"/>
              <a:t> на </a:t>
            </a:r>
            <a:r>
              <a:rPr lang="ru-RU" dirty="0" err="1"/>
              <a:t>системата</a:t>
            </a:r>
            <a:endParaRPr lang="ru-RU" dirty="0"/>
          </a:p>
          <a:p>
            <a:r>
              <a:rPr lang="ru-RU" dirty="0" err="1"/>
              <a:t>Доставчика</a:t>
            </a:r>
            <a:r>
              <a:rPr lang="ru-RU" dirty="0"/>
              <a:t> </a:t>
            </a:r>
            <a:r>
              <a:rPr lang="ru-RU" dirty="0" err="1"/>
              <a:t>разработва</a:t>
            </a:r>
            <a:r>
              <a:rPr lang="ru-RU" dirty="0"/>
              <a:t> и </a:t>
            </a:r>
            <a:r>
              <a:rPr lang="ru-RU" dirty="0" err="1"/>
              <a:t>предоставя</a:t>
            </a:r>
            <a:r>
              <a:rPr lang="ru-RU" dirty="0"/>
              <a:t> обновления</a:t>
            </a:r>
          </a:p>
          <a:p>
            <a:r>
              <a:rPr lang="ru-RU" dirty="0" err="1"/>
              <a:t>Консуматора</a:t>
            </a:r>
            <a:r>
              <a:rPr lang="ru-RU" dirty="0"/>
              <a:t> </a:t>
            </a:r>
            <a:r>
              <a:rPr lang="ru-RU" dirty="0" err="1"/>
              <a:t>внедрява</a:t>
            </a:r>
            <a:r>
              <a:rPr lang="ru-RU" dirty="0"/>
              <a:t> </a:t>
            </a:r>
            <a:r>
              <a:rPr lang="ru-RU" dirty="0" err="1"/>
              <a:t>актуализациите</a:t>
            </a:r>
            <a:endParaRPr lang="ru-RU" dirty="0"/>
          </a:p>
          <a:p>
            <a:r>
              <a:rPr lang="ru-RU" dirty="0" err="1"/>
              <a:t>Критични</a:t>
            </a:r>
            <a:r>
              <a:rPr lang="ru-RU" dirty="0"/>
              <a:t> (</a:t>
            </a:r>
            <a:r>
              <a:rPr lang="ru-RU" dirty="0" err="1"/>
              <a:t>извънредни</a:t>
            </a:r>
            <a:r>
              <a:rPr lang="ru-RU" dirty="0"/>
              <a:t>) </a:t>
            </a:r>
            <a:r>
              <a:rPr lang="ru-RU" dirty="0" err="1"/>
              <a:t>срещу</a:t>
            </a:r>
            <a:r>
              <a:rPr lang="ru-RU" dirty="0"/>
              <a:t> </a:t>
            </a:r>
            <a:r>
              <a:rPr lang="ru-RU" dirty="0" err="1"/>
              <a:t>стандартни</a:t>
            </a:r>
            <a:r>
              <a:rPr lang="ru-RU" dirty="0"/>
              <a:t> актуализации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3673364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5E04-29BD-6E1C-66D8-0ED871FB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45" y="251264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Cloud </a:t>
            </a:r>
            <a:r>
              <a:rPr lang="bg-BG" sz="7200" dirty="0"/>
              <a:t>софтуер</a:t>
            </a:r>
            <a:endParaRPr lang="en-001" sz="7200" dirty="0"/>
          </a:p>
        </p:txBody>
      </p:sp>
    </p:spTree>
    <p:extLst>
      <p:ext uri="{BB962C8B-B14F-4D97-AF65-F5344CB8AC3E}">
        <p14:creationId xmlns:p14="http://schemas.microsoft.com/office/powerpoint/2010/main" val="245627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2513" y="2237014"/>
            <a:ext cx="11168743" cy="3881994"/>
          </a:xfrm>
        </p:spPr>
        <p:txBody>
          <a:bodyPr numCol="1"/>
          <a:lstStyle/>
          <a:p>
            <a:pPr indent="-360000"/>
            <a:r>
              <a:rPr lang="bg-BG" dirty="0"/>
              <a:t>Модел на внедряване</a:t>
            </a:r>
          </a:p>
          <a:p>
            <a:pPr indent="-360000"/>
            <a:r>
              <a:rPr lang="bg-BG" dirty="0"/>
              <a:t>Канал за доставка – същност и необходимост</a:t>
            </a:r>
          </a:p>
          <a:p>
            <a:pPr indent="-360000"/>
            <a:r>
              <a:rPr lang="en-US" dirty="0"/>
              <a:t>On-premise </a:t>
            </a:r>
            <a:r>
              <a:rPr lang="bg-BG" dirty="0"/>
              <a:t>софтуер – характеристики и особености при доставката</a:t>
            </a:r>
          </a:p>
          <a:p>
            <a:pPr indent="-360000"/>
            <a:r>
              <a:rPr lang="en-US" dirty="0"/>
              <a:t>Cloud </a:t>
            </a:r>
            <a:r>
              <a:rPr lang="bg-BG" dirty="0"/>
              <a:t>софтуер – характеристики и особености при доставката</a:t>
            </a:r>
          </a:p>
          <a:p>
            <a:pPr indent="-360000"/>
            <a:r>
              <a:rPr lang="en-US" dirty="0"/>
              <a:t>Mobile </a:t>
            </a:r>
            <a:r>
              <a:rPr lang="bg-BG" dirty="0"/>
              <a:t>софтуер – характеристики и особености при доставката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4063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D8B1-1638-B44A-38F4-E9EB2D4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</a:t>
            </a:r>
            <a:r>
              <a:rPr lang="bg-BG" dirty="0"/>
              <a:t>софтуер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0C8E-ABC1-6C7D-8F2D-4B90ABD3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Еволюция</a:t>
            </a:r>
            <a:r>
              <a:rPr lang="ru-RU" dirty="0"/>
              <a:t> в </a:t>
            </a:r>
            <a:r>
              <a:rPr lang="ru-RU" dirty="0" err="1"/>
              <a:t>доставката</a:t>
            </a:r>
            <a:r>
              <a:rPr lang="ru-RU" dirty="0"/>
              <a:t> на </a:t>
            </a:r>
            <a:r>
              <a:rPr lang="ru-RU" dirty="0" err="1"/>
              <a:t>софтуерни</a:t>
            </a:r>
            <a:r>
              <a:rPr lang="ru-RU" dirty="0"/>
              <a:t> приложения и услуги</a:t>
            </a:r>
          </a:p>
          <a:p>
            <a:r>
              <a:rPr lang="ru-RU" dirty="0" err="1"/>
              <a:t>Осигурява</a:t>
            </a:r>
            <a:r>
              <a:rPr lang="ru-RU" dirty="0"/>
              <a:t> </a:t>
            </a:r>
            <a:r>
              <a:rPr lang="ru-RU" dirty="0" err="1"/>
              <a:t>гъвкавост</a:t>
            </a:r>
            <a:r>
              <a:rPr lang="ru-RU" dirty="0"/>
              <a:t> и удобство </a:t>
            </a:r>
            <a:r>
              <a:rPr lang="ru-RU" dirty="0" err="1"/>
              <a:t>във</a:t>
            </a:r>
            <a:r>
              <a:rPr lang="ru-RU" dirty="0"/>
              <a:t> </a:t>
            </a:r>
            <a:r>
              <a:rPr lang="ru-RU" dirty="0" err="1"/>
              <a:t>връзка</a:t>
            </a:r>
            <a:r>
              <a:rPr lang="ru-RU" dirty="0"/>
              <a:t> с </a:t>
            </a:r>
            <a:r>
              <a:rPr lang="ru-RU" dirty="0" err="1"/>
              <a:t>достъпа</a:t>
            </a:r>
            <a:r>
              <a:rPr lang="ru-RU" dirty="0"/>
              <a:t>, </a:t>
            </a:r>
            <a:r>
              <a:rPr lang="ru-RU" dirty="0" err="1"/>
              <a:t>използването</a:t>
            </a:r>
            <a:r>
              <a:rPr lang="ru-RU" dirty="0"/>
              <a:t> и </a:t>
            </a:r>
            <a:r>
              <a:rPr lang="ru-RU" dirty="0" err="1"/>
              <a:t>управлението</a:t>
            </a:r>
            <a:r>
              <a:rPr lang="ru-RU" dirty="0"/>
              <a:t> на </a:t>
            </a:r>
            <a:r>
              <a:rPr lang="ru-RU" dirty="0" err="1"/>
              <a:t>софтуера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предоставя</a:t>
            </a:r>
            <a:r>
              <a:rPr lang="ru-RU" dirty="0"/>
              <a:t> </a:t>
            </a:r>
            <a:r>
              <a:rPr lang="ru-RU" dirty="0" err="1"/>
              <a:t>тези</a:t>
            </a:r>
            <a:r>
              <a:rPr lang="ru-RU" dirty="0"/>
              <a:t> услуги чрез Интернет</a:t>
            </a:r>
          </a:p>
          <a:p>
            <a:r>
              <a:rPr lang="en-US" dirty="0"/>
              <a:t>“as a Service” </a:t>
            </a:r>
            <a:r>
              <a:rPr lang="bg-BG" dirty="0"/>
              <a:t>модел</a:t>
            </a:r>
          </a:p>
          <a:p>
            <a:r>
              <a:rPr lang="en-US" dirty="0"/>
              <a:t>Service Level Agreement (SLA)</a:t>
            </a:r>
            <a:endParaRPr lang="bg-BG" dirty="0"/>
          </a:p>
          <a:p>
            <a:r>
              <a:rPr lang="en-US" dirty="0"/>
              <a:t>SaaS, PaaS, IaaS, </a:t>
            </a:r>
            <a:r>
              <a:rPr lang="en-US" dirty="0" err="1"/>
              <a:t>FaaS</a:t>
            </a:r>
            <a:r>
              <a:rPr lang="en-US" dirty="0"/>
              <a:t>, …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709491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D8B1-1638-B44A-38F4-E9EB2D4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</a:t>
            </a:r>
            <a:r>
              <a:rPr lang="bg-BG" dirty="0"/>
              <a:t>софтуер - Предимства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0C8E-ABC1-6C7D-8F2D-4B90ABD3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Скорост</a:t>
            </a:r>
            <a:r>
              <a:rPr lang="ru-RU" dirty="0"/>
              <a:t> и </a:t>
            </a:r>
            <a:r>
              <a:rPr lang="ru-RU" dirty="0" err="1"/>
              <a:t>гъвкавост</a:t>
            </a:r>
            <a:r>
              <a:rPr lang="ru-RU" dirty="0"/>
              <a:t> в </a:t>
            </a:r>
            <a:r>
              <a:rPr lang="ru-RU" dirty="0" err="1"/>
              <a:t>развитието</a:t>
            </a:r>
            <a:endParaRPr lang="ru-RU" dirty="0"/>
          </a:p>
          <a:p>
            <a:r>
              <a:rPr lang="ru-RU" dirty="0" err="1"/>
              <a:t>Намалени</a:t>
            </a:r>
            <a:r>
              <a:rPr lang="ru-RU" dirty="0"/>
              <a:t> </a:t>
            </a:r>
            <a:r>
              <a:rPr lang="ru-RU" dirty="0" err="1"/>
              <a:t>разходи</a:t>
            </a:r>
            <a:r>
              <a:rPr lang="ru-RU" dirty="0"/>
              <a:t> за </a:t>
            </a:r>
            <a:r>
              <a:rPr lang="ru-RU" dirty="0" err="1"/>
              <a:t>оборудване</a:t>
            </a:r>
            <a:r>
              <a:rPr lang="ru-RU" dirty="0"/>
              <a:t> и </a:t>
            </a:r>
            <a:r>
              <a:rPr lang="ru-RU" dirty="0" err="1"/>
              <a:t>поддръжка</a:t>
            </a:r>
            <a:endParaRPr lang="ru-RU" dirty="0"/>
          </a:p>
          <a:p>
            <a:r>
              <a:rPr lang="ru-RU" dirty="0" err="1"/>
              <a:t>Скалируемост</a:t>
            </a:r>
            <a:r>
              <a:rPr lang="ru-RU" dirty="0"/>
              <a:t> и </a:t>
            </a:r>
            <a:r>
              <a:rPr lang="ru-RU" dirty="0" err="1"/>
              <a:t>гъвкавост</a:t>
            </a:r>
            <a:r>
              <a:rPr lang="ru-RU" dirty="0"/>
              <a:t> в </a:t>
            </a:r>
            <a:r>
              <a:rPr lang="ru-RU" dirty="0" err="1"/>
              <a:t>ресурсите</a:t>
            </a:r>
            <a:endParaRPr lang="ru-RU" dirty="0"/>
          </a:p>
          <a:p>
            <a:r>
              <a:rPr lang="bg-BG" dirty="0"/>
              <a:t>Глобална достъпност</a:t>
            </a:r>
            <a:endParaRPr lang="ru-RU" dirty="0"/>
          </a:p>
          <a:p>
            <a:r>
              <a:rPr lang="ru-RU" dirty="0"/>
              <a:t>Автоматизация и управление на </a:t>
            </a:r>
            <a:r>
              <a:rPr lang="ru-RU" dirty="0" err="1"/>
              <a:t>ресурсите</a:t>
            </a:r>
            <a:endParaRPr lang="ru-RU" dirty="0"/>
          </a:p>
          <a:p>
            <a:r>
              <a:rPr lang="ru-RU" dirty="0" err="1"/>
              <a:t>Бързо</a:t>
            </a:r>
            <a:r>
              <a:rPr lang="ru-RU" dirty="0"/>
              <a:t> </a:t>
            </a:r>
            <a:r>
              <a:rPr lang="ru-RU" dirty="0" err="1"/>
              <a:t>въвеждане</a:t>
            </a:r>
            <a:r>
              <a:rPr lang="ru-RU" dirty="0"/>
              <a:t> на нови функции и актуализации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945114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D8B1-1638-B44A-38F4-E9EB2D4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</a:t>
            </a:r>
            <a:r>
              <a:rPr lang="bg-BG" dirty="0"/>
              <a:t>софтуер - Недостатъци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0C8E-ABC1-6C7D-8F2D-4B90ABD3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Зависимост от Интернет свързаността</a:t>
            </a:r>
            <a:endParaRPr lang="en-US" dirty="0"/>
          </a:p>
          <a:p>
            <a:r>
              <a:rPr lang="ru-RU" dirty="0" err="1"/>
              <a:t>Въпроси</a:t>
            </a:r>
            <a:r>
              <a:rPr lang="ru-RU" dirty="0"/>
              <a:t> за </a:t>
            </a:r>
            <a:r>
              <a:rPr lang="ru-RU" dirty="0" err="1"/>
              <a:t>сигурност</a:t>
            </a:r>
            <a:r>
              <a:rPr lang="ru-RU" dirty="0"/>
              <a:t> и </a:t>
            </a:r>
            <a:r>
              <a:rPr lang="ru-RU" dirty="0" err="1"/>
              <a:t>контрол</a:t>
            </a:r>
            <a:endParaRPr lang="en-US" dirty="0"/>
          </a:p>
          <a:p>
            <a:r>
              <a:rPr lang="ru-RU" dirty="0" err="1"/>
              <a:t>Сложност</a:t>
            </a:r>
            <a:r>
              <a:rPr lang="ru-RU" dirty="0"/>
              <a:t> на интеграция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съществуващи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endParaRPr lang="en-US" dirty="0"/>
          </a:p>
          <a:p>
            <a:r>
              <a:rPr lang="ru-RU" dirty="0"/>
              <a:t>Ограничения на </a:t>
            </a:r>
            <a:r>
              <a:rPr lang="ru-RU" dirty="0" err="1"/>
              <a:t>контрола</a:t>
            </a:r>
            <a:r>
              <a:rPr lang="ru-RU" dirty="0"/>
              <a:t> и </a:t>
            </a:r>
            <a:r>
              <a:rPr lang="ru-RU" dirty="0" err="1"/>
              <a:t>настройките</a:t>
            </a:r>
            <a:endParaRPr lang="en-US" dirty="0"/>
          </a:p>
          <a:p>
            <a:r>
              <a:rPr lang="bg-BG" dirty="0"/>
              <a:t>Преносимост на данни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64626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D8B1-1638-B44A-38F4-E9EB2D4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</a:t>
            </a:r>
            <a:r>
              <a:rPr lang="bg-BG" dirty="0"/>
              <a:t>софтуер – Процес на доставка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0C8E-ABC1-6C7D-8F2D-4B90ABD32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987"/>
            <a:ext cx="10515600" cy="4299525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Планиране</a:t>
            </a:r>
          </a:p>
          <a:p>
            <a:r>
              <a:rPr lang="ru-RU" dirty="0" err="1"/>
              <a:t>Избор</a:t>
            </a:r>
            <a:r>
              <a:rPr lang="ru-RU" dirty="0"/>
              <a:t> на облачен </a:t>
            </a:r>
            <a:r>
              <a:rPr lang="ru-RU" dirty="0" err="1"/>
              <a:t>доставчик</a:t>
            </a:r>
            <a:r>
              <a:rPr lang="ru-RU" dirty="0"/>
              <a:t> и конфигурация</a:t>
            </a:r>
            <a:endParaRPr lang="bg-BG" dirty="0"/>
          </a:p>
          <a:p>
            <a:r>
              <a:rPr lang="bg-BG" dirty="0"/>
              <a:t>Разработка</a:t>
            </a:r>
          </a:p>
          <a:p>
            <a:r>
              <a:rPr lang="bg-BG" dirty="0"/>
              <a:t>Тестване и оптимизация</a:t>
            </a:r>
          </a:p>
          <a:p>
            <a:r>
              <a:rPr lang="ru-RU" dirty="0" err="1"/>
              <a:t>Избор</a:t>
            </a:r>
            <a:r>
              <a:rPr lang="ru-RU" dirty="0"/>
              <a:t> на канал за доставка</a:t>
            </a:r>
            <a:endParaRPr lang="bg-BG" dirty="0"/>
          </a:p>
          <a:p>
            <a:r>
              <a:rPr lang="bg-BG" dirty="0"/>
              <a:t>Подготовка за физическа доставка</a:t>
            </a:r>
          </a:p>
          <a:p>
            <a:r>
              <a:rPr lang="bg-BG" dirty="0"/>
              <a:t>Физическа доставка</a:t>
            </a:r>
          </a:p>
          <a:p>
            <a:r>
              <a:rPr lang="bg-BG" dirty="0"/>
              <a:t>Поддръжка и актуализация</a:t>
            </a:r>
          </a:p>
          <a:p>
            <a:r>
              <a:rPr lang="ru-RU" dirty="0"/>
              <a:t>Мониторинг и управление на </a:t>
            </a:r>
            <a:r>
              <a:rPr lang="ru-RU" dirty="0" err="1"/>
              <a:t>ресурсите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680819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D8B1-1638-B44A-38F4-E9EB2D4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</a:t>
            </a:r>
            <a:r>
              <a:rPr lang="bg-BG" dirty="0"/>
              <a:t>софтуер – Сигурност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0C8E-ABC1-6C7D-8F2D-4B90ABD32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987"/>
            <a:ext cx="10515600" cy="4299525"/>
          </a:xfrm>
        </p:spPr>
        <p:txBody>
          <a:bodyPr>
            <a:normAutofit/>
          </a:bodyPr>
          <a:lstStyle/>
          <a:p>
            <a:r>
              <a:rPr lang="ru-RU" dirty="0"/>
              <a:t>Защита на </a:t>
            </a:r>
            <a:r>
              <a:rPr lang="ru-RU" dirty="0" err="1"/>
              <a:t>данни</a:t>
            </a:r>
            <a:r>
              <a:rPr lang="ru-RU" dirty="0"/>
              <a:t> и </a:t>
            </a:r>
            <a:r>
              <a:rPr lang="ru-RU" dirty="0" err="1"/>
              <a:t>достъп</a:t>
            </a:r>
            <a:endParaRPr lang="ru-RU" dirty="0"/>
          </a:p>
          <a:p>
            <a:pPr lvl="1"/>
            <a:r>
              <a:rPr lang="bg-BG" dirty="0"/>
              <a:t>Шифриране на данните</a:t>
            </a:r>
            <a:endParaRPr lang="ru-RU" dirty="0"/>
          </a:p>
          <a:p>
            <a:pPr lvl="1"/>
            <a:r>
              <a:rPr lang="bg-BG" dirty="0"/>
              <a:t>Контрол на достъпа</a:t>
            </a:r>
            <a:endParaRPr lang="ru-RU" dirty="0"/>
          </a:p>
          <a:p>
            <a:pPr lvl="1"/>
            <a:r>
              <a:rPr lang="bg-BG" dirty="0"/>
              <a:t>Редовни одити и мониторинг</a:t>
            </a:r>
            <a:endParaRPr lang="ru-RU" dirty="0"/>
          </a:p>
          <a:p>
            <a:pPr lvl="1"/>
            <a:r>
              <a:rPr lang="en-US" dirty="0"/>
              <a:t>Firewalls </a:t>
            </a:r>
            <a:r>
              <a:rPr lang="bg-BG" dirty="0"/>
              <a:t>и сегментация</a:t>
            </a:r>
            <a:endParaRPr lang="ru-RU" dirty="0"/>
          </a:p>
          <a:p>
            <a:r>
              <a:rPr lang="ru-RU" dirty="0"/>
              <a:t>Реакция при </a:t>
            </a:r>
            <a:r>
              <a:rPr lang="ru-RU" dirty="0" err="1"/>
              <a:t>инциденти</a:t>
            </a:r>
            <a:r>
              <a:rPr lang="ru-RU" dirty="0"/>
              <a:t> и </a:t>
            </a:r>
            <a:r>
              <a:rPr lang="ru-RU" dirty="0" err="1"/>
              <a:t>бекъп</a:t>
            </a:r>
            <a:r>
              <a:rPr lang="ru-RU" dirty="0"/>
              <a:t> решения</a:t>
            </a:r>
          </a:p>
          <a:p>
            <a:pPr lvl="1"/>
            <a:r>
              <a:rPr lang="bg-BG" dirty="0"/>
              <a:t>Управление на инциденти</a:t>
            </a:r>
            <a:endParaRPr lang="ru-RU" dirty="0"/>
          </a:p>
          <a:p>
            <a:pPr lvl="1"/>
            <a:r>
              <a:rPr lang="bg-BG" dirty="0"/>
              <a:t>Резервни копия (</a:t>
            </a:r>
            <a:r>
              <a:rPr lang="en-US" dirty="0"/>
              <a:t>back-ups)</a:t>
            </a:r>
            <a:endParaRPr lang="ru-RU" dirty="0"/>
          </a:p>
          <a:p>
            <a:pPr lvl="1"/>
            <a:r>
              <a:rPr lang="bg-BG" dirty="0"/>
              <a:t>Безопасност при изход</a:t>
            </a:r>
            <a:endParaRPr lang="ru-RU" dirty="0"/>
          </a:p>
          <a:p>
            <a:r>
              <a:rPr lang="bg-BG" dirty="0"/>
              <a:t>Обучение и осведоменост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942113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D8B1-1638-B44A-38F4-E9EB2D4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</a:t>
            </a:r>
            <a:r>
              <a:rPr lang="bg-BG" dirty="0"/>
              <a:t>софтуер – </a:t>
            </a:r>
            <a:r>
              <a:rPr lang="bg-BG" dirty="0" err="1"/>
              <a:t>Скалируемост</a:t>
            </a:r>
            <a:r>
              <a:rPr lang="bg-BG" dirty="0"/>
              <a:t> и оптимизация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0C8E-ABC1-6C7D-8F2D-4B90ABD32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987"/>
            <a:ext cx="10515600" cy="4299525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Скалиране</a:t>
            </a:r>
            <a:r>
              <a:rPr lang="ru-RU" dirty="0"/>
              <a:t> на </a:t>
            </a:r>
            <a:r>
              <a:rPr lang="en-US" dirty="0"/>
              <a:t>Cloud </a:t>
            </a:r>
            <a:r>
              <a:rPr lang="ru-RU" dirty="0"/>
              <a:t>решения</a:t>
            </a:r>
          </a:p>
          <a:p>
            <a:pPr lvl="1"/>
            <a:r>
              <a:rPr lang="bg-BG" dirty="0"/>
              <a:t>Висока наличност</a:t>
            </a:r>
          </a:p>
          <a:p>
            <a:pPr lvl="1"/>
            <a:r>
              <a:rPr lang="bg-BG" dirty="0"/>
              <a:t>Избягване на претоварване</a:t>
            </a:r>
          </a:p>
          <a:p>
            <a:r>
              <a:rPr lang="ru-RU" dirty="0"/>
              <a:t>Оптимизация на </a:t>
            </a:r>
            <a:r>
              <a:rPr lang="ru-RU" dirty="0" err="1"/>
              <a:t>ресурсите</a:t>
            </a:r>
            <a:r>
              <a:rPr lang="ru-RU" dirty="0"/>
              <a:t> в облака</a:t>
            </a:r>
          </a:p>
          <a:p>
            <a:pPr lvl="1"/>
            <a:r>
              <a:rPr lang="bg-BG" dirty="0"/>
              <a:t>Мониторинг и анализ</a:t>
            </a:r>
          </a:p>
          <a:p>
            <a:pPr lvl="1"/>
            <a:r>
              <a:rPr lang="bg-BG" dirty="0"/>
              <a:t>Автоматизация</a:t>
            </a:r>
          </a:p>
          <a:p>
            <a:pPr lvl="1"/>
            <a:r>
              <a:rPr lang="ru-RU" dirty="0" err="1"/>
              <a:t>Използване</a:t>
            </a:r>
            <a:r>
              <a:rPr lang="ru-RU" dirty="0"/>
              <a:t> на резервации</a:t>
            </a:r>
          </a:p>
          <a:p>
            <a:r>
              <a:rPr lang="bg-BG" dirty="0"/>
              <a:t>Балансиране на натоварването</a:t>
            </a:r>
          </a:p>
          <a:p>
            <a:pPr lvl="1"/>
            <a:r>
              <a:rPr lang="bg-BG" dirty="0"/>
              <a:t>Равномерно натоварване</a:t>
            </a:r>
          </a:p>
          <a:p>
            <a:pPr lvl="1"/>
            <a:r>
              <a:rPr lang="bg-BG" dirty="0"/>
              <a:t>Висока наличност</a:t>
            </a:r>
          </a:p>
          <a:p>
            <a:pPr lvl="1"/>
            <a:r>
              <a:rPr lang="bg-BG" dirty="0"/>
              <a:t>Подобрена производителност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951541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D8B1-1638-B44A-38F4-E9EB2D4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</a:t>
            </a:r>
            <a:r>
              <a:rPr lang="bg-BG" dirty="0"/>
              <a:t>софтуер – Актуализации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0C8E-ABC1-6C7D-8F2D-4B90ABD32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987"/>
            <a:ext cx="10515600" cy="4299525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Защо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необходими</a:t>
            </a:r>
            <a:r>
              <a:rPr lang="ru-RU" dirty="0"/>
              <a:t> </a:t>
            </a:r>
            <a:r>
              <a:rPr lang="ru-RU" dirty="0" err="1"/>
              <a:t>редовни</a:t>
            </a:r>
            <a:r>
              <a:rPr lang="ru-RU" dirty="0"/>
              <a:t> актуализации?</a:t>
            </a:r>
          </a:p>
          <a:p>
            <a:pPr lvl="1"/>
            <a:r>
              <a:rPr lang="bg-BG" dirty="0"/>
              <a:t>Сигурност</a:t>
            </a:r>
          </a:p>
          <a:p>
            <a:pPr lvl="1"/>
            <a:r>
              <a:rPr lang="bg-BG" dirty="0"/>
              <a:t>Поправяне на грешки</a:t>
            </a:r>
          </a:p>
          <a:p>
            <a:pPr lvl="1"/>
            <a:r>
              <a:rPr lang="bg-BG" dirty="0"/>
              <a:t>Добавяне на нови функционалности</a:t>
            </a:r>
          </a:p>
          <a:p>
            <a:pPr lvl="1"/>
            <a:r>
              <a:rPr lang="bg-BG" dirty="0"/>
              <a:t>Съвместимост</a:t>
            </a:r>
          </a:p>
          <a:p>
            <a:r>
              <a:rPr lang="ru-RU" dirty="0"/>
              <a:t>Управление на </a:t>
            </a:r>
            <a:r>
              <a:rPr lang="ru-RU" dirty="0" err="1"/>
              <a:t>актуализациите</a:t>
            </a:r>
            <a:endParaRPr lang="ru-RU" dirty="0"/>
          </a:p>
          <a:p>
            <a:pPr lvl="1"/>
            <a:r>
              <a:rPr lang="bg-BG" dirty="0"/>
              <a:t>Планиране</a:t>
            </a:r>
          </a:p>
          <a:p>
            <a:pPr lvl="1"/>
            <a:r>
              <a:rPr lang="bg-BG" dirty="0"/>
              <a:t>Тестове</a:t>
            </a:r>
          </a:p>
          <a:p>
            <a:pPr lvl="1"/>
            <a:r>
              <a:rPr lang="ru-RU" dirty="0"/>
              <a:t>Автоматизация</a:t>
            </a:r>
          </a:p>
          <a:p>
            <a:pPr lvl="1"/>
            <a:r>
              <a:rPr lang="ru-RU" dirty="0" err="1"/>
              <a:t>Следене</a:t>
            </a:r>
            <a:r>
              <a:rPr lang="ru-RU" dirty="0"/>
              <a:t> и </a:t>
            </a:r>
            <a:r>
              <a:rPr lang="ru-RU" dirty="0" err="1"/>
              <a:t>възможност</a:t>
            </a:r>
            <a:r>
              <a:rPr lang="ru-RU" dirty="0"/>
              <a:t> за </a:t>
            </a:r>
            <a:r>
              <a:rPr lang="ru-RU" dirty="0" err="1"/>
              <a:t>възстановяване</a:t>
            </a:r>
            <a:r>
              <a:rPr lang="ru-RU" dirty="0"/>
              <a:t> на </a:t>
            </a:r>
            <a:r>
              <a:rPr lang="ru-RU" dirty="0" err="1"/>
              <a:t>предишното</a:t>
            </a:r>
            <a:r>
              <a:rPr lang="ru-RU" dirty="0"/>
              <a:t> </a:t>
            </a:r>
            <a:r>
              <a:rPr lang="ru-RU" dirty="0" err="1"/>
              <a:t>състояние</a:t>
            </a:r>
            <a:endParaRPr lang="ru-RU" dirty="0"/>
          </a:p>
          <a:p>
            <a:r>
              <a:rPr lang="bg-BG" dirty="0"/>
              <a:t>Актуализации от облачния доставчик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668733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5E04-29BD-6E1C-66D8-0ED871FB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45" y="251264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Mobile </a:t>
            </a:r>
            <a:r>
              <a:rPr lang="bg-BG" sz="7200" dirty="0"/>
              <a:t>софтуер</a:t>
            </a:r>
            <a:endParaRPr lang="en-001" sz="7200" dirty="0"/>
          </a:p>
        </p:txBody>
      </p:sp>
    </p:spTree>
    <p:extLst>
      <p:ext uri="{BB962C8B-B14F-4D97-AF65-F5344CB8AC3E}">
        <p14:creationId xmlns:p14="http://schemas.microsoft.com/office/powerpoint/2010/main" val="1277988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D8B1-1638-B44A-38F4-E9EB2D4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</a:t>
            </a:r>
            <a:r>
              <a:rPr lang="bg-BG" dirty="0"/>
              <a:t>софтуер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0C8E-ABC1-6C7D-8F2D-4B90ABD3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Специално</a:t>
            </a:r>
            <a:r>
              <a:rPr lang="ru-RU" dirty="0"/>
              <a:t> </a:t>
            </a:r>
            <a:r>
              <a:rPr lang="ru-RU" dirty="0" err="1"/>
              <a:t>разработен</a:t>
            </a:r>
            <a:r>
              <a:rPr lang="ru-RU" dirty="0"/>
              <a:t> за </a:t>
            </a:r>
            <a:r>
              <a:rPr lang="ru-RU" dirty="0" err="1"/>
              <a:t>използване</a:t>
            </a:r>
            <a:r>
              <a:rPr lang="ru-RU" dirty="0"/>
              <a:t> на </a:t>
            </a:r>
            <a:r>
              <a:rPr lang="ru-RU" dirty="0" err="1"/>
              <a:t>мобилни</a:t>
            </a:r>
            <a:r>
              <a:rPr lang="ru-RU" dirty="0"/>
              <a:t> устройства,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смартфони</a:t>
            </a:r>
            <a:r>
              <a:rPr lang="ru-RU" dirty="0"/>
              <a:t> и </a:t>
            </a:r>
            <a:r>
              <a:rPr lang="ru-RU" dirty="0" err="1"/>
              <a:t>таблети</a:t>
            </a:r>
            <a:endParaRPr lang="ru-RU" dirty="0"/>
          </a:p>
          <a:p>
            <a:r>
              <a:rPr lang="ru-RU" dirty="0" err="1"/>
              <a:t>Предоставя</a:t>
            </a:r>
            <a:r>
              <a:rPr lang="ru-RU" dirty="0"/>
              <a:t> </a:t>
            </a:r>
            <a:r>
              <a:rPr lang="ru-RU" dirty="0" err="1"/>
              <a:t>персонализиран</a:t>
            </a:r>
            <a:r>
              <a:rPr lang="ru-RU" dirty="0"/>
              <a:t> и </a:t>
            </a:r>
            <a:r>
              <a:rPr lang="ru-RU" dirty="0" err="1"/>
              <a:t>бърз</a:t>
            </a:r>
            <a:r>
              <a:rPr lang="ru-RU" dirty="0"/>
              <a:t>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разнообразни</a:t>
            </a:r>
            <a:r>
              <a:rPr lang="ru-RU" dirty="0"/>
              <a:t> услуги и </a:t>
            </a:r>
            <a:r>
              <a:rPr lang="ru-RU" dirty="0" err="1"/>
              <a:t>данни</a:t>
            </a:r>
            <a:endParaRPr lang="ru-RU" dirty="0"/>
          </a:p>
          <a:p>
            <a:r>
              <a:rPr lang="ru-RU" dirty="0" err="1"/>
              <a:t>Ограничени</a:t>
            </a:r>
            <a:r>
              <a:rPr lang="ru-RU" dirty="0"/>
              <a:t> </a:t>
            </a:r>
            <a:r>
              <a:rPr lang="ru-RU" dirty="0" err="1"/>
              <a:t>ресурси</a:t>
            </a:r>
            <a:r>
              <a:rPr lang="ru-RU" dirty="0"/>
              <a:t> и </a:t>
            </a:r>
            <a:r>
              <a:rPr lang="ru-RU" dirty="0" err="1"/>
              <a:t>екранни</a:t>
            </a:r>
            <a:r>
              <a:rPr lang="ru-RU" dirty="0"/>
              <a:t> </a:t>
            </a:r>
            <a:r>
              <a:rPr lang="ru-RU" dirty="0" err="1"/>
              <a:t>размери</a:t>
            </a:r>
            <a:r>
              <a:rPr lang="ru-RU" dirty="0"/>
              <a:t>, но и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специфични</a:t>
            </a:r>
            <a:r>
              <a:rPr lang="ru-RU" dirty="0"/>
              <a:t> </a:t>
            </a:r>
            <a:r>
              <a:rPr lang="ru-RU" dirty="0" err="1"/>
              <a:t>хардуерни</a:t>
            </a:r>
            <a:r>
              <a:rPr lang="ru-RU" dirty="0"/>
              <a:t> </a:t>
            </a:r>
            <a:r>
              <a:rPr lang="ru-RU" dirty="0" err="1"/>
              <a:t>възможности</a:t>
            </a:r>
            <a:r>
              <a:rPr lang="ru-RU" dirty="0"/>
              <a:t> и </a:t>
            </a:r>
            <a:r>
              <a:rPr lang="ru-RU" dirty="0" err="1"/>
              <a:t>свързаност</a:t>
            </a:r>
            <a:endParaRPr lang="ru-RU" dirty="0"/>
          </a:p>
          <a:p>
            <a:r>
              <a:rPr lang="ru-RU" dirty="0"/>
              <a:t>Частично </a:t>
            </a:r>
            <a:r>
              <a:rPr lang="ru-RU" dirty="0" err="1"/>
              <a:t>наподобява</a:t>
            </a:r>
            <a:r>
              <a:rPr lang="ru-RU" dirty="0"/>
              <a:t> </a:t>
            </a:r>
            <a:r>
              <a:rPr lang="ru-RU" dirty="0" err="1"/>
              <a:t>тази</a:t>
            </a:r>
            <a:r>
              <a:rPr lang="ru-RU" dirty="0"/>
              <a:t> при </a:t>
            </a:r>
            <a:r>
              <a:rPr lang="ru-RU" dirty="0" err="1"/>
              <a:t>on-premise</a:t>
            </a:r>
            <a:r>
              <a:rPr lang="ru-RU" dirty="0"/>
              <a:t> </a:t>
            </a:r>
            <a:r>
              <a:rPr lang="ru-RU" dirty="0" err="1"/>
              <a:t>софтуера</a:t>
            </a:r>
            <a:endParaRPr lang="ru-RU" dirty="0"/>
          </a:p>
          <a:p>
            <a:r>
              <a:rPr lang="ru-RU" dirty="0" err="1"/>
              <a:t>Често</a:t>
            </a:r>
            <a:r>
              <a:rPr lang="ru-RU" dirty="0"/>
              <a:t> </a:t>
            </a:r>
            <a:r>
              <a:rPr lang="ru-RU" dirty="0" err="1"/>
              <a:t>mobile</a:t>
            </a:r>
            <a:r>
              <a:rPr lang="ru-RU" dirty="0"/>
              <a:t> </a:t>
            </a:r>
            <a:r>
              <a:rPr lang="ru-RU" dirty="0" err="1"/>
              <a:t>софтуера</a:t>
            </a:r>
            <a:r>
              <a:rPr lang="ru-RU" dirty="0"/>
              <a:t> </a:t>
            </a:r>
            <a:r>
              <a:rPr lang="ru-RU" dirty="0" err="1"/>
              <a:t>взаимодейства</a:t>
            </a:r>
            <a:r>
              <a:rPr lang="ru-RU" dirty="0"/>
              <a:t> с </a:t>
            </a:r>
            <a:r>
              <a:rPr lang="ru-RU" dirty="0" err="1"/>
              <a:t>други</a:t>
            </a:r>
            <a:r>
              <a:rPr lang="ru-RU" dirty="0"/>
              <a:t> (най-</a:t>
            </a:r>
            <a:r>
              <a:rPr lang="ru-RU" dirty="0" err="1"/>
              <a:t>често</a:t>
            </a:r>
            <a:r>
              <a:rPr lang="ru-RU" dirty="0"/>
              <a:t> </a:t>
            </a:r>
            <a:r>
              <a:rPr lang="ru-RU" dirty="0" err="1"/>
              <a:t>cloud</a:t>
            </a:r>
            <a:r>
              <a:rPr lang="ru-RU" dirty="0"/>
              <a:t>) решения, за да </a:t>
            </a:r>
            <a:r>
              <a:rPr lang="ru-RU" dirty="0" err="1"/>
              <a:t>предостави</a:t>
            </a:r>
            <a:r>
              <a:rPr lang="ru-RU" dirty="0"/>
              <a:t> </a:t>
            </a:r>
            <a:r>
              <a:rPr lang="ru-RU" dirty="0" err="1"/>
              <a:t>цялата</a:t>
            </a:r>
            <a:r>
              <a:rPr lang="ru-RU" dirty="0"/>
              <a:t> </a:t>
            </a:r>
            <a:r>
              <a:rPr lang="ru-RU" dirty="0" err="1"/>
              <a:t>функционалност</a:t>
            </a:r>
            <a:r>
              <a:rPr lang="ru-RU" dirty="0"/>
              <a:t> на </a:t>
            </a:r>
            <a:r>
              <a:rPr lang="ru-RU" dirty="0" err="1"/>
              <a:t>своите</a:t>
            </a:r>
            <a:r>
              <a:rPr lang="ru-RU" dirty="0"/>
              <a:t> потребители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152413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D8B1-1638-B44A-38F4-E9EB2D4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</a:t>
            </a:r>
            <a:r>
              <a:rPr lang="bg-BG" dirty="0"/>
              <a:t>софтуер - Предимства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0C8E-ABC1-6C7D-8F2D-4B90ABD3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Портативност</a:t>
            </a:r>
            <a:endParaRPr lang="bg-BG" dirty="0"/>
          </a:p>
          <a:p>
            <a:r>
              <a:rPr lang="bg-BG" dirty="0"/>
              <a:t>Персонализация</a:t>
            </a:r>
          </a:p>
          <a:p>
            <a:r>
              <a:rPr lang="bg-BG" dirty="0"/>
              <a:t>Интерактивност и ефективност</a:t>
            </a:r>
          </a:p>
          <a:p>
            <a:r>
              <a:rPr lang="bg-BG" dirty="0"/>
              <a:t>Подобрени възможности за бизнеса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07285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5E04-29BD-6E1C-66D8-0ED871FB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45" y="2512643"/>
            <a:ext cx="10515600" cy="1325563"/>
          </a:xfrm>
        </p:spPr>
        <p:txBody>
          <a:bodyPr>
            <a:normAutofit/>
          </a:bodyPr>
          <a:lstStyle/>
          <a:p>
            <a:r>
              <a:rPr lang="bg-BG" sz="7200" dirty="0"/>
              <a:t>Модел на внедряване</a:t>
            </a:r>
            <a:endParaRPr lang="en-001" sz="7200" dirty="0"/>
          </a:p>
        </p:txBody>
      </p:sp>
    </p:spTree>
    <p:extLst>
      <p:ext uri="{BB962C8B-B14F-4D97-AF65-F5344CB8AC3E}">
        <p14:creationId xmlns:p14="http://schemas.microsoft.com/office/powerpoint/2010/main" val="58193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D8B1-1638-B44A-38F4-E9EB2D4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</a:t>
            </a:r>
            <a:r>
              <a:rPr lang="bg-BG" dirty="0"/>
              <a:t>софтуер - Недостатъци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0C8E-ABC1-6C7D-8F2D-4B90ABD3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Ограничени ресурси</a:t>
            </a:r>
          </a:p>
          <a:p>
            <a:r>
              <a:rPr lang="ru-RU" dirty="0"/>
              <a:t>Разнообразие от устройства и ОС</a:t>
            </a:r>
            <a:endParaRPr lang="bg-BG" dirty="0"/>
          </a:p>
          <a:p>
            <a:r>
              <a:rPr lang="bg-BG" dirty="0"/>
              <a:t>Ограничена батерия</a:t>
            </a:r>
          </a:p>
          <a:p>
            <a:r>
              <a:rPr lang="bg-BG" dirty="0"/>
              <a:t>Сигурност</a:t>
            </a:r>
          </a:p>
          <a:p>
            <a:r>
              <a:rPr lang="bg-BG" dirty="0"/>
              <a:t>Съвместимост и обновления</a:t>
            </a:r>
          </a:p>
          <a:p>
            <a:r>
              <a:rPr lang="bg-BG" dirty="0"/>
              <a:t>Ограничен офлайн достъп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738027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D8B1-1638-B44A-38F4-E9EB2D4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</a:t>
            </a:r>
            <a:r>
              <a:rPr lang="bg-BG" dirty="0"/>
              <a:t>софтуер – Процес на доставка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0C8E-ABC1-6C7D-8F2D-4B90ABD3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Планиране</a:t>
            </a:r>
          </a:p>
          <a:p>
            <a:r>
              <a:rPr lang="bg-BG" dirty="0"/>
              <a:t>Разработка</a:t>
            </a:r>
          </a:p>
          <a:p>
            <a:r>
              <a:rPr lang="bg-BG" dirty="0"/>
              <a:t>Тестване и оптимизация</a:t>
            </a:r>
          </a:p>
          <a:p>
            <a:r>
              <a:rPr lang="ru-RU" dirty="0" err="1"/>
              <a:t>Избор</a:t>
            </a:r>
            <a:r>
              <a:rPr lang="ru-RU" dirty="0"/>
              <a:t> на канал за доставка</a:t>
            </a:r>
            <a:endParaRPr lang="bg-BG" dirty="0"/>
          </a:p>
          <a:p>
            <a:r>
              <a:rPr lang="bg-BG" dirty="0"/>
              <a:t>Подготовка за физическа доставка</a:t>
            </a:r>
          </a:p>
          <a:p>
            <a:r>
              <a:rPr lang="bg-BG" dirty="0"/>
              <a:t>Физическа доставка</a:t>
            </a:r>
          </a:p>
          <a:p>
            <a:r>
              <a:rPr lang="bg-BG" dirty="0"/>
              <a:t>Поддръжка и актуализация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590941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D8B1-1638-B44A-38F4-E9EB2D4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</a:t>
            </a:r>
            <a:r>
              <a:rPr lang="bg-BG" dirty="0"/>
              <a:t>софтуер – Сигурност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0C8E-ABC1-6C7D-8F2D-4B90ABD3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Управление на приложенията</a:t>
            </a:r>
          </a:p>
          <a:p>
            <a:r>
              <a:rPr lang="bg-BG" dirty="0"/>
              <a:t>Специфични атаки</a:t>
            </a:r>
          </a:p>
          <a:p>
            <a:r>
              <a:rPr lang="bg-BG" dirty="0"/>
              <a:t>Загуба на устройството</a:t>
            </a:r>
          </a:p>
          <a:p>
            <a:r>
              <a:rPr lang="ru-RU" dirty="0" err="1"/>
              <a:t>Сигурност</a:t>
            </a:r>
            <a:r>
              <a:rPr lang="ru-RU" dirty="0"/>
              <a:t> на </a:t>
            </a:r>
            <a:r>
              <a:rPr lang="ru-RU" dirty="0" err="1"/>
              <a:t>данни</a:t>
            </a:r>
            <a:r>
              <a:rPr lang="ru-RU" dirty="0"/>
              <a:t> при движение</a:t>
            </a:r>
            <a:endParaRPr lang="bg-BG" dirty="0"/>
          </a:p>
          <a:p>
            <a:r>
              <a:rPr lang="ru-RU" dirty="0" err="1"/>
              <a:t>Сигурност</a:t>
            </a:r>
            <a:r>
              <a:rPr lang="ru-RU" dirty="0"/>
              <a:t> на </a:t>
            </a:r>
            <a:r>
              <a:rPr lang="ru-RU" dirty="0" err="1"/>
              <a:t>хранилището</a:t>
            </a:r>
            <a:r>
              <a:rPr lang="ru-RU" dirty="0"/>
              <a:t> на </a:t>
            </a:r>
            <a:r>
              <a:rPr lang="ru-RU" dirty="0" err="1"/>
              <a:t>данни</a:t>
            </a:r>
            <a:endParaRPr lang="bg-BG" dirty="0"/>
          </a:p>
          <a:p>
            <a:r>
              <a:rPr lang="bg-BG" dirty="0"/>
              <a:t>Сигурност на обновленията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292516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D8B1-1638-B44A-38F4-E9EB2D4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</a:t>
            </a:r>
            <a:r>
              <a:rPr lang="bg-BG" dirty="0"/>
              <a:t>софтуер – </a:t>
            </a:r>
            <a:r>
              <a:rPr lang="bg-BG" dirty="0" err="1"/>
              <a:t>Скалируемост</a:t>
            </a:r>
            <a:r>
              <a:rPr lang="bg-BG" dirty="0"/>
              <a:t> и оптимизация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0C8E-ABC1-6C7D-8F2D-4B90ABD3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Всеки</a:t>
            </a:r>
            <a:r>
              <a:rPr lang="ru-RU" dirty="0"/>
              <a:t> </a:t>
            </a:r>
            <a:r>
              <a:rPr lang="ru-RU" dirty="0" err="1"/>
              <a:t>потребител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своя </a:t>
            </a:r>
            <a:r>
              <a:rPr lang="ru-RU" dirty="0" err="1"/>
              <a:t>инсталация</a:t>
            </a:r>
            <a:r>
              <a:rPr lang="ru-RU" dirty="0"/>
              <a:t> – </a:t>
            </a:r>
            <a:r>
              <a:rPr lang="ru-RU" dirty="0" err="1"/>
              <a:t>скалируемост</a:t>
            </a:r>
            <a:r>
              <a:rPr lang="ru-RU" dirty="0"/>
              <a:t> по дефиниция</a:t>
            </a:r>
          </a:p>
          <a:p>
            <a:r>
              <a:rPr lang="ru-RU" dirty="0"/>
              <a:t>Оптимизация</a:t>
            </a:r>
          </a:p>
          <a:p>
            <a:pPr lvl="1"/>
            <a:r>
              <a:rPr lang="ru-RU" dirty="0"/>
              <a:t>Ограничен ресурс</a:t>
            </a:r>
          </a:p>
          <a:p>
            <a:pPr lvl="1"/>
            <a:r>
              <a:rPr lang="ru-RU" dirty="0"/>
              <a:t>Да не се </a:t>
            </a:r>
            <a:r>
              <a:rPr lang="ru-RU" dirty="0" err="1"/>
              <a:t>злоупотребява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степента</a:t>
            </a:r>
            <a:r>
              <a:rPr lang="ru-RU" dirty="0"/>
              <a:t> на заряд на </a:t>
            </a:r>
            <a:r>
              <a:rPr lang="ru-RU" dirty="0" err="1"/>
              <a:t>батерията</a:t>
            </a:r>
            <a:endParaRPr lang="ru-RU" dirty="0"/>
          </a:p>
          <a:p>
            <a:pPr lvl="1"/>
            <a:r>
              <a:rPr lang="ru-RU" dirty="0"/>
              <a:t>Да не се </a:t>
            </a:r>
            <a:r>
              <a:rPr lang="ru-RU" dirty="0" err="1"/>
              <a:t>използва</a:t>
            </a:r>
            <a:r>
              <a:rPr lang="ru-RU" dirty="0"/>
              <a:t> </a:t>
            </a:r>
            <a:r>
              <a:rPr lang="ru-RU" dirty="0" err="1"/>
              <a:t>излишна</a:t>
            </a:r>
            <a:r>
              <a:rPr lang="ru-RU" dirty="0"/>
              <a:t> </a:t>
            </a:r>
            <a:r>
              <a:rPr lang="ru-RU" dirty="0" err="1"/>
              <a:t>памет</a:t>
            </a:r>
            <a:endParaRPr lang="ru-RU" dirty="0"/>
          </a:p>
          <a:p>
            <a:pPr lvl="1"/>
            <a:r>
              <a:rPr lang="ru-RU" dirty="0"/>
              <a:t>Да не се </a:t>
            </a:r>
            <a:r>
              <a:rPr lang="ru-RU" dirty="0" err="1"/>
              <a:t>пречи</a:t>
            </a:r>
            <a:r>
              <a:rPr lang="ru-RU" dirty="0"/>
              <a:t> на </a:t>
            </a:r>
            <a:r>
              <a:rPr lang="ru-RU" dirty="0" err="1"/>
              <a:t>други</a:t>
            </a:r>
            <a:r>
              <a:rPr lang="ru-RU" dirty="0"/>
              <a:t> приложения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156555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D8B1-1638-B44A-38F4-E9EB2D4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</a:t>
            </a:r>
            <a:r>
              <a:rPr lang="bg-BG" dirty="0"/>
              <a:t>софтуер – Актуализации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0C8E-ABC1-6C7D-8F2D-4B90ABD3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Редовни обновления</a:t>
            </a:r>
          </a:p>
          <a:p>
            <a:r>
              <a:rPr lang="bg-BG" dirty="0"/>
              <a:t>Източник на обновления</a:t>
            </a:r>
          </a:p>
          <a:p>
            <a:r>
              <a:rPr lang="bg-BG"/>
              <a:t>Автоматични обновления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571280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 заключение…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err="1"/>
              <a:t>Разбирането</a:t>
            </a:r>
            <a:r>
              <a:rPr lang="ru-RU" dirty="0"/>
              <a:t> за </a:t>
            </a:r>
            <a:r>
              <a:rPr lang="ru-RU" dirty="0" err="1"/>
              <a:t>видовете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, </a:t>
            </a:r>
            <a:r>
              <a:rPr lang="ru-RU" dirty="0" err="1"/>
              <a:t>моделите</a:t>
            </a:r>
            <a:r>
              <a:rPr lang="ru-RU" dirty="0"/>
              <a:t> на </a:t>
            </a:r>
            <a:r>
              <a:rPr lang="ru-RU" dirty="0" err="1"/>
              <a:t>внедряване</a:t>
            </a:r>
            <a:r>
              <a:rPr lang="ru-RU" dirty="0"/>
              <a:t> и ясно </a:t>
            </a:r>
            <a:r>
              <a:rPr lang="ru-RU" dirty="0" err="1"/>
              <a:t>дефинираните</a:t>
            </a:r>
            <a:r>
              <a:rPr lang="ru-RU" dirty="0"/>
              <a:t> канали за доставка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ключови</a:t>
            </a:r>
            <a:r>
              <a:rPr lang="ru-RU" dirty="0"/>
              <a:t> за </a:t>
            </a:r>
            <a:r>
              <a:rPr lang="ru-RU" dirty="0" err="1"/>
              <a:t>успешната</a:t>
            </a:r>
            <a:r>
              <a:rPr lang="ru-RU" dirty="0"/>
              <a:t> и регулярна доставка на </a:t>
            </a:r>
            <a:r>
              <a:rPr lang="ru-RU" dirty="0" err="1"/>
              <a:t>софтуери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r>
              <a:rPr lang="ru-RU" dirty="0"/>
              <a:t> в </a:t>
            </a:r>
            <a:r>
              <a:rPr lang="ru-RU" dirty="0" err="1"/>
              <a:t>дълъг</a:t>
            </a:r>
            <a:r>
              <a:rPr lang="ru-RU" dirty="0"/>
              <a:t> период от </a:t>
            </a:r>
            <a:r>
              <a:rPr lang="ru-RU" dirty="0" err="1"/>
              <a:t>време</a:t>
            </a:r>
            <a:r>
              <a:rPr lang="ru-RU" dirty="0"/>
              <a:t>. </a:t>
            </a:r>
            <a:r>
              <a:rPr lang="ru-RU" dirty="0" err="1"/>
              <a:t>Различните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r>
              <a:rPr lang="ru-RU" dirty="0"/>
              <a:t> </a:t>
            </a:r>
            <a:r>
              <a:rPr lang="ru-RU" dirty="0" err="1"/>
              <a:t>имат</a:t>
            </a:r>
            <a:r>
              <a:rPr lang="ru-RU" dirty="0"/>
              <a:t> </a:t>
            </a:r>
            <a:r>
              <a:rPr lang="ru-RU" dirty="0" err="1"/>
              <a:t>своите</a:t>
            </a:r>
            <a:r>
              <a:rPr lang="ru-RU" dirty="0"/>
              <a:t> специфики и </a:t>
            </a:r>
            <a:r>
              <a:rPr lang="ru-RU" dirty="0" err="1"/>
              <a:t>нужди</a:t>
            </a:r>
            <a:r>
              <a:rPr lang="ru-RU" dirty="0"/>
              <a:t>, </a:t>
            </a:r>
            <a:r>
              <a:rPr lang="ru-RU" dirty="0" err="1"/>
              <a:t>затова</a:t>
            </a:r>
            <a:r>
              <a:rPr lang="ru-RU" dirty="0"/>
              <a:t> е много важно те да </a:t>
            </a:r>
            <a:r>
              <a:rPr lang="ru-RU" dirty="0" err="1"/>
              <a:t>бъдат</a:t>
            </a:r>
            <a:r>
              <a:rPr lang="ru-RU" dirty="0"/>
              <a:t> добре разбрани и да се </a:t>
            </a:r>
            <a:r>
              <a:rPr lang="ru-RU" dirty="0" err="1"/>
              <a:t>взимат</a:t>
            </a:r>
            <a:r>
              <a:rPr lang="ru-RU" dirty="0"/>
              <a:t> </a:t>
            </a:r>
            <a:r>
              <a:rPr lang="ru-RU" dirty="0" err="1"/>
              <a:t>правилните</a:t>
            </a:r>
            <a:r>
              <a:rPr lang="ru-RU" dirty="0"/>
              <a:t> решения, </a:t>
            </a:r>
            <a:r>
              <a:rPr lang="ru-RU" dirty="0" err="1"/>
              <a:t>касаещи</a:t>
            </a:r>
            <a:r>
              <a:rPr lang="ru-RU" dirty="0"/>
              <a:t> </a:t>
            </a:r>
            <a:r>
              <a:rPr lang="ru-RU" dirty="0" err="1"/>
              <a:t>доставката</a:t>
            </a:r>
            <a:r>
              <a:rPr lang="ru-RU" dirty="0"/>
              <a:t>.</a:t>
            </a:r>
            <a:endParaRPr lang="bg-BG" dirty="0"/>
          </a:p>
          <a:p>
            <a:pPr algn="just"/>
            <a:endParaRPr lang="en-US" dirty="0"/>
          </a:p>
          <a:p>
            <a:pPr algn="just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877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05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D8B1-1638-B44A-38F4-E9EB2D4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Модел на внедряване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0C8E-ABC1-6C7D-8F2D-4B90ABD3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/>
              <a:t>Фундаментална характеристика що се отнася до доставката</a:t>
            </a:r>
          </a:p>
          <a:p>
            <a:pPr algn="just"/>
            <a:r>
              <a:rPr lang="bg-BG" dirty="0"/>
              <a:t>Отнася се до различните стратегии и подходи, които организациите използват, за да интегрират и внедрят нови софтуерни продукти в техните работни процеси и инфраструктури</a:t>
            </a:r>
          </a:p>
          <a:p>
            <a:pPr algn="just"/>
            <a:r>
              <a:rPr lang="bg-BG" dirty="0"/>
              <a:t>Основни модели </a:t>
            </a:r>
            <a:r>
              <a:rPr lang="en-US" dirty="0"/>
              <a:t>– on-premise, cloud </a:t>
            </a:r>
            <a:r>
              <a:rPr lang="bg-BG" dirty="0"/>
              <a:t>и </a:t>
            </a:r>
            <a:r>
              <a:rPr lang="en-US" dirty="0"/>
              <a:t>mobile</a:t>
            </a:r>
            <a:endParaRPr lang="bg-BG" dirty="0"/>
          </a:p>
          <a:p>
            <a:pPr algn="just"/>
            <a:r>
              <a:rPr lang="bg-BG" dirty="0"/>
              <a:t>Моделите могат да се комбинират</a:t>
            </a:r>
          </a:p>
          <a:p>
            <a:pPr algn="just"/>
            <a:r>
              <a:rPr lang="bg-BG" dirty="0"/>
              <a:t>Един продукт може да има повече от един модел – пример </a:t>
            </a:r>
            <a:r>
              <a:rPr lang="en-US" dirty="0"/>
              <a:t>MS Office Excel – </a:t>
            </a:r>
            <a:r>
              <a:rPr lang="bg-BG" dirty="0"/>
              <a:t>десктоп приложението и </a:t>
            </a:r>
            <a:r>
              <a:rPr lang="en-US" dirty="0"/>
              <a:t>cloud </a:t>
            </a:r>
            <a:r>
              <a:rPr lang="bg-BG" dirty="0"/>
              <a:t>версията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75438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566C-AE8D-1D7C-E81D-7EAFFEFA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модели</a:t>
            </a:r>
            <a:r>
              <a:rPr lang="en-US" dirty="0"/>
              <a:t> </a:t>
            </a:r>
            <a:r>
              <a:rPr lang="bg-BG" dirty="0"/>
              <a:t>на внедряване</a:t>
            </a:r>
            <a:endParaRPr lang="en-00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3BF25-7AED-E70B-9E2A-D68339A8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919" y="1404940"/>
            <a:ext cx="3568926" cy="689201"/>
          </a:xfrm>
        </p:spPr>
        <p:txBody>
          <a:bodyPr/>
          <a:lstStyle/>
          <a:p>
            <a:r>
              <a:rPr lang="en-US" dirty="0"/>
              <a:t>On-premise (</a:t>
            </a:r>
            <a:r>
              <a:rPr lang="bg-BG" dirty="0"/>
              <a:t>На място</a:t>
            </a:r>
            <a:r>
              <a:rPr lang="en-US" dirty="0"/>
              <a:t>)</a:t>
            </a:r>
            <a:endParaRPr lang="en-00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4A1A4-928B-B8EF-E9FD-A75CD08BE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6289" y="2155370"/>
            <a:ext cx="3309256" cy="3933599"/>
          </a:xfrm>
        </p:spPr>
        <p:txBody>
          <a:bodyPr/>
          <a:lstStyle/>
          <a:p>
            <a:r>
              <a:rPr lang="bg-BG" dirty="0"/>
              <a:t>Инфраструктура „на готово“</a:t>
            </a:r>
          </a:p>
          <a:p>
            <a:r>
              <a:rPr lang="bg-BG" dirty="0"/>
              <a:t>Плащане за използваното</a:t>
            </a:r>
          </a:p>
          <a:p>
            <a:r>
              <a:rPr lang="bg-BG" dirty="0"/>
              <a:t>Скалиране при нужда</a:t>
            </a:r>
          </a:p>
          <a:p>
            <a:r>
              <a:rPr lang="bg-BG" dirty="0"/>
              <a:t>Отдалечен достъп чрез публичната мрежа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331893-21F7-75D2-EC9E-546B368A4D46}"/>
              </a:ext>
            </a:extLst>
          </p:cNvPr>
          <p:cNvSpPr txBox="1">
            <a:spLocks/>
          </p:cNvSpPr>
          <p:nvPr/>
        </p:nvSpPr>
        <p:spPr>
          <a:xfrm>
            <a:off x="633753" y="2155370"/>
            <a:ext cx="3439091" cy="393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b="1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b="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b="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На инфраструктура на консуматора</a:t>
            </a:r>
          </a:p>
          <a:p>
            <a:r>
              <a:rPr lang="bg-BG" dirty="0"/>
              <a:t>Консуматора се грижи за инсталация и поддръжка</a:t>
            </a:r>
          </a:p>
          <a:p>
            <a:r>
              <a:rPr lang="bg-BG" dirty="0"/>
              <a:t>По-голям контрол и сигурност</a:t>
            </a:r>
            <a:endParaRPr lang="en-001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8232161-6658-1451-07B0-E4805E5EC336}"/>
              </a:ext>
            </a:extLst>
          </p:cNvPr>
          <p:cNvSpPr txBox="1">
            <a:spLocks/>
          </p:cNvSpPr>
          <p:nvPr/>
        </p:nvSpPr>
        <p:spPr>
          <a:xfrm>
            <a:off x="8248991" y="2155370"/>
            <a:ext cx="3309256" cy="393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b="1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b="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b="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Върху клиентските мобилни устройства</a:t>
            </a:r>
          </a:p>
          <a:p>
            <a:r>
              <a:rPr lang="bg-BG" dirty="0"/>
              <a:t>До някъде частен случай на </a:t>
            </a:r>
            <a:r>
              <a:rPr lang="en-US" dirty="0"/>
              <a:t>on-premise</a:t>
            </a:r>
            <a:endParaRPr lang="en-00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C5F5358-5DDD-430E-6476-06B08BDF417A}"/>
              </a:ext>
            </a:extLst>
          </p:cNvPr>
          <p:cNvSpPr txBox="1">
            <a:spLocks/>
          </p:cNvSpPr>
          <p:nvPr/>
        </p:nvSpPr>
        <p:spPr>
          <a:xfrm>
            <a:off x="4408714" y="1404940"/>
            <a:ext cx="3568926" cy="689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b="1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b="1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b="1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b="1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Cloud (</a:t>
            </a:r>
            <a:r>
              <a:rPr lang="bg-BG" dirty="0"/>
              <a:t>Облак</a:t>
            </a:r>
            <a:r>
              <a:rPr lang="en-US" dirty="0"/>
              <a:t>)</a:t>
            </a:r>
            <a:endParaRPr lang="en-001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9CBBF41-454B-4422-88AF-79AF2003248D}"/>
              </a:ext>
            </a:extLst>
          </p:cNvPr>
          <p:cNvSpPr txBox="1">
            <a:spLocks/>
          </p:cNvSpPr>
          <p:nvPr/>
        </p:nvSpPr>
        <p:spPr>
          <a:xfrm>
            <a:off x="8119157" y="1400857"/>
            <a:ext cx="3568926" cy="697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b="1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b="1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b="1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b="1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Mobile (</a:t>
            </a:r>
            <a:r>
              <a:rPr lang="bg-BG" dirty="0"/>
              <a:t>Мобилни</a:t>
            </a:r>
            <a:r>
              <a:rPr lang="en-US" dirty="0"/>
              <a:t>)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92768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5E04-29BD-6E1C-66D8-0ED871FB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45" y="2512643"/>
            <a:ext cx="10515600" cy="1325563"/>
          </a:xfrm>
        </p:spPr>
        <p:txBody>
          <a:bodyPr>
            <a:normAutofit/>
          </a:bodyPr>
          <a:lstStyle/>
          <a:p>
            <a:r>
              <a:rPr lang="bg-BG" sz="7200" dirty="0"/>
              <a:t>Канал за доставка</a:t>
            </a:r>
            <a:endParaRPr lang="en-001" sz="7200" dirty="0"/>
          </a:p>
        </p:txBody>
      </p:sp>
    </p:spTree>
    <p:extLst>
      <p:ext uri="{BB962C8B-B14F-4D97-AF65-F5344CB8AC3E}">
        <p14:creationId xmlns:p14="http://schemas.microsoft.com/office/powerpoint/2010/main" val="215394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D8B1-1638-B44A-38F4-E9EB2D4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Канал за доставка - същност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0C8E-ABC1-6C7D-8F2D-4B90ABD3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Тясно свързани с моделите на внедряване</a:t>
            </a:r>
          </a:p>
          <a:p>
            <a:r>
              <a:rPr lang="bg-BG" dirty="0"/>
              <a:t>Жизнено важни за систематичното и регулярно доставяне на софтуер</a:t>
            </a:r>
          </a:p>
          <a:p>
            <a:r>
              <a:rPr lang="bg-BG" dirty="0"/>
              <a:t>Имат отношение и към лицензиране, комерсиализация и други детайли по-скоро свързани с икономически и правни аспекти</a:t>
            </a:r>
          </a:p>
          <a:p>
            <a:r>
              <a:rPr lang="bg-BG" dirty="0"/>
              <a:t>Представляват дефиниран процес, който определя стъпките и изискванията за това продукт да стигне до клиента/потребителя, в зависимост неговите характеристики и обстоятелствата около него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96323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D8B1-1638-B44A-38F4-E9EB2D4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Канал за доставка – съдържание </a:t>
            </a:r>
            <a:r>
              <a:rPr lang="en-US" dirty="0"/>
              <a:t>(1)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0C8E-ABC1-6C7D-8F2D-4B90ABD3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Модели на внедряване, за които е подходящ</a:t>
            </a:r>
          </a:p>
          <a:p>
            <a:r>
              <a:rPr lang="ru-RU" dirty="0" err="1"/>
              <a:t>Ниво</a:t>
            </a:r>
            <a:r>
              <a:rPr lang="ru-RU" dirty="0"/>
              <a:t> на развитие на продукта (</a:t>
            </a:r>
            <a:r>
              <a:rPr lang="ru-RU" dirty="0" err="1"/>
              <a:t>алфа</a:t>
            </a:r>
            <a:r>
              <a:rPr lang="ru-RU" dirty="0"/>
              <a:t>, бета версии, </a:t>
            </a:r>
            <a:r>
              <a:rPr lang="ru-RU" dirty="0" err="1"/>
              <a:t>general</a:t>
            </a:r>
            <a:r>
              <a:rPr lang="ru-RU" dirty="0"/>
              <a:t> </a:t>
            </a:r>
            <a:r>
              <a:rPr lang="ru-RU" dirty="0" err="1"/>
              <a:t>availability</a:t>
            </a:r>
            <a:r>
              <a:rPr lang="ru-RU" dirty="0"/>
              <a:t> и </a:t>
            </a:r>
            <a:r>
              <a:rPr lang="ru-RU" dirty="0" err="1"/>
              <a:t>други</a:t>
            </a:r>
            <a:r>
              <a:rPr lang="ru-RU" dirty="0"/>
              <a:t>)</a:t>
            </a:r>
          </a:p>
          <a:p>
            <a:r>
              <a:rPr lang="ru-RU" dirty="0"/>
              <a:t>Начин на </a:t>
            </a:r>
            <a:r>
              <a:rPr lang="ru-RU" dirty="0" err="1"/>
              <a:t>предоставяне</a:t>
            </a:r>
            <a:r>
              <a:rPr lang="ru-RU" dirty="0"/>
              <a:t> (стандартен, </a:t>
            </a:r>
            <a:r>
              <a:rPr lang="ru-RU" dirty="0" err="1"/>
              <a:t>early</a:t>
            </a:r>
            <a:r>
              <a:rPr lang="ru-RU" dirty="0"/>
              <a:t> </a:t>
            </a:r>
            <a:r>
              <a:rPr lang="ru-RU" dirty="0" err="1"/>
              <a:t>adopter</a:t>
            </a:r>
            <a:r>
              <a:rPr lang="ru-RU"/>
              <a:t>, OEM</a:t>
            </a:r>
            <a:r>
              <a:rPr lang="ru-RU" dirty="0"/>
              <a:t>, </a:t>
            </a:r>
            <a:r>
              <a:rPr lang="ru-RU" dirty="0" err="1"/>
              <a:t>pilot</a:t>
            </a:r>
            <a:r>
              <a:rPr lang="ru-RU" dirty="0"/>
              <a:t>, </a:t>
            </a:r>
            <a:r>
              <a:rPr lang="ru-RU" dirty="0" err="1"/>
              <a:t>специализирана</a:t>
            </a:r>
            <a:r>
              <a:rPr lang="ru-RU" dirty="0"/>
              <a:t> разработка за клиент / </a:t>
            </a:r>
            <a:r>
              <a:rPr lang="ru-RU" dirty="0" err="1"/>
              <a:t>група</a:t>
            </a:r>
            <a:r>
              <a:rPr lang="ru-RU" dirty="0"/>
              <a:t> </a:t>
            </a:r>
            <a:r>
              <a:rPr lang="ru-RU" dirty="0" err="1"/>
              <a:t>клиенти</a:t>
            </a:r>
            <a:r>
              <a:rPr lang="ru-RU" dirty="0"/>
              <a:t> и </a:t>
            </a:r>
            <a:r>
              <a:rPr lang="ru-RU" dirty="0" err="1"/>
              <a:t>други</a:t>
            </a:r>
            <a:r>
              <a:rPr lang="ru-RU" dirty="0"/>
              <a:t>)</a:t>
            </a:r>
          </a:p>
          <a:p>
            <a:r>
              <a:rPr lang="bg-BG" dirty="0"/>
              <a:t>Комерсиализация (пробен период (</a:t>
            </a:r>
            <a:r>
              <a:rPr lang="en-US" dirty="0"/>
              <a:t>trial), </a:t>
            </a:r>
            <a:r>
              <a:rPr lang="bg-BG" dirty="0"/>
              <a:t>безплатно, регулярно плащане (</a:t>
            </a:r>
            <a:r>
              <a:rPr lang="en-US" dirty="0"/>
              <a:t>subscription), </a:t>
            </a:r>
            <a:r>
              <a:rPr lang="bg-BG" dirty="0"/>
              <a:t>еднократно плащане (</a:t>
            </a:r>
            <a:r>
              <a:rPr lang="en-US" dirty="0"/>
              <a:t>one time purchase), </a:t>
            </a:r>
            <a:r>
              <a:rPr lang="bg-BG" dirty="0"/>
              <a:t>плащане на база употреба (</a:t>
            </a:r>
            <a:r>
              <a:rPr lang="en-US" dirty="0"/>
              <a:t>pay-as-you-go))</a:t>
            </a:r>
            <a:endParaRPr lang="bg-BG" dirty="0"/>
          </a:p>
          <a:p>
            <a:r>
              <a:rPr lang="bg-BG" dirty="0"/>
              <a:t>Целеви групи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82471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D8B1-1638-B44A-38F4-E9EB2D4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Канал за доставка – съдържание </a:t>
            </a:r>
            <a:r>
              <a:rPr lang="en-US" dirty="0"/>
              <a:t>(2)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0C8E-ABC1-6C7D-8F2D-4B90ABD32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407"/>
            <a:ext cx="10515600" cy="4715555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Място, където продукта е достъпен (</a:t>
            </a:r>
            <a:r>
              <a:rPr lang="en-US" dirty="0"/>
              <a:t>URL / web portal, app store)</a:t>
            </a:r>
          </a:p>
          <a:p>
            <a:r>
              <a:rPr lang="ru-RU" dirty="0" err="1"/>
              <a:t>Регламенти</a:t>
            </a:r>
            <a:r>
              <a:rPr lang="ru-RU" dirty="0"/>
              <a:t> за </a:t>
            </a:r>
            <a:r>
              <a:rPr lang="ru-RU" dirty="0" err="1"/>
              <a:t>ползване</a:t>
            </a:r>
            <a:r>
              <a:rPr lang="ru-RU" dirty="0"/>
              <a:t> (</a:t>
            </a:r>
            <a:r>
              <a:rPr lang="ru-RU" dirty="0" err="1"/>
              <a:t>terms</a:t>
            </a:r>
            <a:r>
              <a:rPr lang="ru-RU" dirty="0"/>
              <a:t> &amp; </a:t>
            </a:r>
            <a:r>
              <a:rPr lang="ru-RU" dirty="0" err="1"/>
              <a:t>conditions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Тип на </a:t>
            </a:r>
            <a:r>
              <a:rPr lang="ru-RU" dirty="0" err="1"/>
              <a:t>съдържанието</a:t>
            </a:r>
            <a:r>
              <a:rPr lang="ru-RU" dirty="0"/>
              <a:t> (</a:t>
            </a:r>
            <a:r>
              <a:rPr lang="ru-RU" dirty="0" err="1"/>
              <a:t>patch</a:t>
            </a:r>
            <a:r>
              <a:rPr lang="ru-RU" dirty="0"/>
              <a:t>, </a:t>
            </a:r>
            <a:r>
              <a:rPr lang="ru-RU" dirty="0" err="1"/>
              <a:t>hotfix</a:t>
            </a:r>
            <a:r>
              <a:rPr lang="ru-RU" dirty="0"/>
              <a:t>, </a:t>
            </a:r>
            <a:r>
              <a:rPr lang="ru-RU" dirty="0" err="1"/>
              <a:t>инсталация</a:t>
            </a:r>
            <a:r>
              <a:rPr lang="ru-RU" dirty="0"/>
              <a:t>, нова версия)</a:t>
            </a:r>
            <a:endParaRPr lang="en-US" dirty="0"/>
          </a:p>
          <a:p>
            <a:r>
              <a:rPr lang="ru-RU" dirty="0" err="1"/>
              <a:t>Изисквания</a:t>
            </a:r>
            <a:r>
              <a:rPr lang="ru-RU" dirty="0"/>
              <a:t> и правила, на </a:t>
            </a:r>
            <a:r>
              <a:rPr lang="ru-RU" dirty="0" err="1"/>
              <a:t>които</a:t>
            </a:r>
            <a:r>
              <a:rPr lang="ru-RU" dirty="0"/>
              <a:t> продукта да </a:t>
            </a:r>
            <a:r>
              <a:rPr lang="ru-RU" dirty="0" err="1"/>
              <a:t>отговаря</a:t>
            </a:r>
            <a:r>
              <a:rPr lang="ru-RU" dirty="0"/>
              <a:t> (</a:t>
            </a:r>
            <a:r>
              <a:rPr lang="ru-RU" dirty="0" err="1"/>
              <a:t>лиценз</a:t>
            </a:r>
            <a:r>
              <a:rPr lang="ru-RU" dirty="0"/>
              <a:t>, </a:t>
            </a:r>
            <a:r>
              <a:rPr lang="ru-RU" dirty="0" err="1"/>
              <a:t>съответствие</a:t>
            </a:r>
            <a:r>
              <a:rPr lang="ru-RU" dirty="0"/>
              <a:t> с </a:t>
            </a:r>
            <a:r>
              <a:rPr lang="ru-RU" dirty="0" err="1"/>
              <a:t>регулации</a:t>
            </a:r>
            <a:r>
              <a:rPr lang="ru-RU" dirty="0"/>
              <a:t> и </a:t>
            </a:r>
            <a:r>
              <a:rPr lang="ru-RU" dirty="0" err="1"/>
              <a:t>стандарти</a:t>
            </a:r>
            <a:r>
              <a:rPr lang="ru-RU" dirty="0"/>
              <a:t> и много </a:t>
            </a:r>
            <a:r>
              <a:rPr lang="ru-RU" dirty="0" err="1"/>
              <a:t>други</a:t>
            </a:r>
            <a:r>
              <a:rPr lang="ru-RU" dirty="0"/>
              <a:t>)</a:t>
            </a:r>
            <a:endParaRPr lang="en-US" dirty="0"/>
          </a:p>
          <a:p>
            <a:r>
              <a:rPr lang="bg-BG" dirty="0"/>
              <a:t>Роли и отговорности</a:t>
            </a:r>
            <a:endParaRPr lang="en-US" dirty="0"/>
          </a:p>
          <a:p>
            <a:r>
              <a:rPr lang="bg-BG" dirty="0"/>
              <a:t>Стъпки на процеса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bg-BG" dirty="0"/>
              <a:t>В</a:t>
            </a:r>
            <a:r>
              <a:rPr lang="ru-RU" dirty="0" err="1"/>
              <a:t>сяка</a:t>
            </a:r>
            <a:r>
              <a:rPr lang="ru-RU" dirty="0"/>
              <a:t> фирма </a:t>
            </a:r>
            <a:r>
              <a:rPr lang="ru-RU" dirty="0" err="1"/>
              <a:t>запазва</a:t>
            </a:r>
            <a:r>
              <a:rPr lang="ru-RU" dirty="0"/>
              <a:t> </a:t>
            </a:r>
            <a:r>
              <a:rPr lang="ru-RU" dirty="0" err="1"/>
              <a:t>правото</a:t>
            </a:r>
            <a:r>
              <a:rPr lang="ru-RU" dirty="0"/>
              <a:t> си да </a:t>
            </a:r>
            <a:r>
              <a:rPr lang="ru-RU" dirty="0" err="1"/>
              <a:t>използва</a:t>
            </a:r>
            <a:r>
              <a:rPr lang="ru-RU" dirty="0"/>
              <a:t> своя терминология, да </a:t>
            </a:r>
            <a:r>
              <a:rPr lang="ru-RU" dirty="0" err="1"/>
              <a:t>комбинира</a:t>
            </a:r>
            <a:r>
              <a:rPr lang="ru-RU" dirty="0"/>
              <a:t> по различен начин и да </a:t>
            </a:r>
            <a:r>
              <a:rPr lang="ru-RU" dirty="0" err="1"/>
              <a:t>разширява</a:t>
            </a:r>
            <a:r>
              <a:rPr lang="ru-RU" dirty="0"/>
              <a:t> </a:t>
            </a:r>
            <a:r>
              <a:rPr lang="ru-RU" dirty="0" err="1"/>
              <a:t>представеното</a:t>
            </a:r>
            <a:r>
              <a:rPr lang="ru-RU" dirty="0"/>
              <a:t> в </a:t>
            </a:r>
            <a:r>
              <a:rPr lang="ru-RU" dirty="0" err="1"/>
              <a:t>този</a:t>
            </a:r>
            <a:r>
              <a:rPr lang="ru-RU" dirty="0"/>
              <a:t> </a:t>
            </a:r>
            <a:r>
              <a:rPr lang="ru-RU" dirty="0" err="1"/>
              <a:t>списък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82226"/>
      </p:ext>
    </p:extLst>
  </p:cSld>
  <p:clrMapOvr>
    <a:masterClrMapping/>
  </p:clrMapOvr>
</p:sld>
</file>

<file path=ppt/theme/theme1.xml><?xml version="1.0" encoding="utf-8"?>
<a:theme xmlns:a="http://schemas.openxmlformats.org/drawingml/2006/main" name="FMI">
  <a:themeElements>
    <a:clrScheme name="FMI">
      <a:dk1>
        <a:srgbClr val="000000"/>
      </a:dk1>
      <a:lt1>
        <a:srgbClr val="FFFFFF"/>
      </a:lt1>
      <a:dk2>
        <a:srgbClr val="BDD7EE"/>
      </a:dk2>
      <a:lt2>
        <a:srgbClr val="F2F2F2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A47F7168-3CC2-4D7F-89D3-ECD242BBC09B}" vid="{588FE6CB-0D80-4235-8EF2-ECFA185E3E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3270</TotalTime>
  <Words>1276</Words>
  <Application>Microsoft Office PowerPoint</Application>
  <PresentationFormat>Widescreen</PresentationFormat>
  <Paragraphs>221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Wingdings</vt:lpstr>
      <vt:lpstr>FMI</vt:lpstr>
      <vt:lpstr>Доставка на софтуер – особености и процеси</vt:lpstr>
      <vt:lpstr>Съдържание</vt:lpstr>
      <vt:lpstr>Модел на внедряване</vt:lpstr>
      <vt:lpstr>Модел на внедряване</vt:lpstr>
      <vt:lpstr>Основни модели на внедряване</vt:lpstr>
      <vt:lpstr>Канал за доставка</vt:lpstr>
      <vt:lpstr>Канал за доставка - същност</vt:lpstr>
      <vt:lpstr>Канал за доставка – съдържание (1)</vt:lpstr>
      <vt:lpstr>Канал за доставка – съдържание (2)</vt:lpstr>
      <vt:lpstr>Канал за доставка – проблеми при неоторизирана доставка</vt:lpstr>
      <vt:lpstr>On-premise софтуер</vt:lpstr>
      <vt:lpstr>On-premise софтуер</vt:lpstr>
      <vt:lpstr>On-premise софтуер – Предимства</vt:lpstr>
      <vt:lpstr>On-premise софтуер – Недостатъци</vt:lpstr>
      <vt:lpstr>On-premise софтуер – Процес на доставка</vt:lpstr>
      <vt:lpstr>On-premise софтуер – Сигурност</vt:lpstr>
      <vt:lpstr>On-premise софтуер – Скалируемост и оптимизация</vt:lpstr>
      <vt:lpstr>On-premise софтуер – Актуализации</vt:lpstr>
      <vt:lpstr>Cloud софтуер</vt:lpstr>
      <vt:lpstr>Cloud софтуер</vt:lpstr>
      <vt:lpstr>Cloud софтуер - Предимства</vt:lpstr>
      <vt:lpstr>Cloud софтуер - Недостатъци</vt:lpstr>
      <vt:lpstr>Cloud софтуер – Процес на доставка</vt:lpstr>
      <vt:lpstr>Cloud софтуер – Сигурност</vt:lpstr>
      <vt:lpstr>Cloud софтуер – Скалируемост и оптимизация</vt:lpstr>
      <vt:lpstr>Cloud софтуер – Актуализации</vt:lpstr>
      <vt:lpstr>Mobile софтуер</vt:lpstr>
      <vt:lpstr>Mobile софтуер</vt:lpstr>
      <vt:lpstr>Mobile софтуер - Предимства</vt:lpstr>
      <vt:lpstr>Mobile софтуер - Недостатъци</vt:lpstr>
      <vt:lpstr>Mobile софтуер – Процес на доставка</vt:lpstr>
      <vt:lpstr>Mobile софтуер – Сигурност</vt:lpstr>
      <vt:lpstr>Mobile софтуер – Скалируемост и оптимизация</vt:lpstr>
      <vt:lpstr>Mobile софтуер – Актуализации</vt:lpstr>
      <vt:lpstr>В заключение…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Процесуални аспекти на доставката на софтуер</dc:title>
  <dc:creator>Tsvetan Angelov</dc:creator>
  <cp:lastModifiedBy>Tsvetan Angelov</cp:lastModifiedBy>
  <cp:revision>93</cp:revision>
  <dcterms:created xsi:type="dcterms:W3CDTF">2022-10-13T21:13:00Z</dcterms:created>
  <dcterms:modified xsi:type="dcterms:W3CDTF">2024-10-08T08:48:05Z</dcterms:modified>
</cp:coreProperties>
</file>