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0" r:id="rId16"/>
    <p:sldId id="291" r:id="rId17"/>
    <p:sldId id="294" r:id="rId18"/>
    <p:sldId id="293" r:id="rId19"/>
    <p:sldId id="292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275" r:id="rId38"/>
    <p:sldId id="273" r:id="rId3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0"/>
    <a:srgbClr val="7EEEB3"/>
    <a:srgbClr val="70EBFC"/>
    <a:srgbClr val="CFAFE7"/>
    <a:srgbClr val="B686DA"/>
    <a:srgbClr val="FF272B"/>
    <a:srgbClr val="FF6565"/>
    <a:srgbClr val="FFDAB9"/>
    <a:srgbClr val="010CCB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3296D-5C06-4350-9548-9D334C862695}" type="datetimeFigureOut">
              <a:rPr lang="en-001" smtClean="0"/>
              <a:t>07/11/2023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A6B29-6AFC-437B-B29A-96D031779940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285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\</a:t>
            </a:r>
            <a:r>
              <a:rPr lang="ru-RU" dirty="0" err="1"/>
              <a:t>item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за </a:t>
            </a:r>
            <a:r>
              <a:rPr lang="ru-RU" dirty="0" err="1"/>
              <a:t>лиценз</a:t>
            </a:r>
            <a:r>
              <a:rPr lang="ru-RU" dirty="0"/>
              <a:t> за </a:t>
            </a:r>
            <a:r>
              <a:rPr lang="ru-RU" dirty="0" err="1"/>
              <a:t>експорт</a:t>
            </a:r>
            <a:endParaRPr lang="ru-RU" dirty="0"/>
          </a:p>
          <a:p>
            <a:r>
              <a:rPr lang="ru-RU" dirty="0"/>
              <a:t>\</a:t>
            </a:r>
            <a:r>
              <a:rPr lang="ru-RU" dirty="0" err="1"/>
              <a:t>item</a:t>
            </a:r>
            <a:r>
              <a:rPr lang="ru-RU" dirty="0"/>
              <a:t> </a:t>
            </a:r>
            <a:r>
              <a:rPr lang="ru-RU" dirty="0" err="1"/>
              <a:t>Пълна</a:t>
            </a:r>
            <a:r>
              <a:rPr lang="ru-RU" dirty="0"/>
              <a:t> забрана / </a:t>
            </a:r>
            <a:r>
              <a:rPr lang="ru-RU" dirty="0" err="1"/>
              <a:t>ембарго</a:t>
            </a:r>
            <a:r>
              <a:rPr lang="ru-RU" dirty="0"/>
              <a:t> (КНДР, Куба, Иран, Сирия, </a:t>
            </a:r>
            <a:r>
              <a:rPr lang="ru-RU" dirty="0" err="1"/>
              <a:t>Крим</a:t>
            </a:r>
            <a:r>
              <a:rPr lang="ru-RU" dirty="0"/>
              <a:t>)</a:t>
            </a:r>
          </a:p>
          <a:p>
            <a:r>
              <a:rPr lang="ru-RU" dirty="0"/>
              <a:t>\</a:t>
            </a:r>
            <a:r>
              <a:rPr lang="ru-RU" dirty="0" err="1"/>
              <a:t>item</a:t>
            </a:r>
            <a:r>
              <a:rPr lang="ru-RU" dirty="0"/>
              <a:t> Частично </a:t>
            </a:r>
            <a:r>
              <a:rPr lang="ru-RU" dirty="0" err="1"/>
              <a:t>ембарго</a:t>
            </a:r>
            <a:r>
              <a:rPr lang="ru-RU" dirty="0"/>
              <a:t> (забрана за </a:t>
            </a:r>
            <a:r>
              <a:rPr lang="ru-RU" dirty="0" err="1"/>
              <a:t>въоръжаване</a:t>
            </a:r>
            <a:r>
              <a:rPr lang="ru-RU" dirty="0"/>
              <a:t>)</a:t>
            </a:r>
          </a:p>
          <a:p>
            <a:r>
              <a:rPr lang="ru-RU" dirty="0"/>
              <a:t>\</a:t>
            </a:r>
            <a:r>
              <a:rPr lang="ru-RU" dirty="0" err="1"/>
              <a:t>item</a:t>
            </a:r>
            <a:r>
              <a:rPr lang="ru-RU" dirty="0"/>
              <a:t> Рестрикции на </a:t>
            </a:r>
            <a:r>
              <a:rPr lang="ru-RU" dirty="0" err="1"/>
              <a:t>конкретни</a:t>
            </a:r>
            <a:r>
              <a:rPr lang="ru-RU" dirty="0"/>
              <a:t> индустрии (</a:t>
            </a:r>
            <a:r>
              <a:rPr lang="ru-RU" dirty="0" err="1"/>
              <a:t>финанси</a:t>
            </a:r>
            <a:r>
              <a:rPr lang="ru-RU" dirty="0"/>
              <a:t>, </a:t>
            </a:r>
            <a:r>
              <a:rPr lang="ru-RU" dirty="0" err="1"/>
              <a:t>енергетика</a:t>
            </a:r>
            <a:r>
              <a:rPr lang="ru-RU" dirty="0"/>
              <a:t>) или </a:t>
            </a:r>
            <a:r>
              <a:rPr lang="ru-RU" dirty="0" err="1"/>
              <a:t>типове</a:t>
            </a:r>
            <a:r>
              <a:rPr lang="ru-RU" dirty="0"/>
              <a:t> изделия (</a:t>
            </a:r>
            <a:r>
              <a:rPr lang="ru-RU" dirty="0" err="1"/>
              <a:t>военни</a:t>
            </a:r>
            <a:r>
              <a:rPr lang="ru-RU" dirty="0"/>
              <a:t> изделия, изделия с </a:t>
            </a:r>
            <a:r>
              <a:rPr lang="ru-RU" dirty="0" err="1"/>
              <a:t>високи</a:t>
            </a:r>
            <a:r>
              <a:rPr lang="ru-RU" dirty="0"/>
              <a:t> нива на </a:t>
            </a:r>
            <a:r>
              <a:rPr lang="ru-RU" dirty="0" err="1"/>
              <a:t>криптографски</a:t>
            </a:r>
            <a:r>
              <a:rPr lang="ru-RU" dirty="0"/>
              <a:t> способности)</a:t>
            </a:r>
          </a:p>
          <a:p>
            <a:r>
              <a:rPr lang="ru-RU" dirty="0"/>
              <a:t>\</a:t>
            </a:r>
            <a:r>
              <a:rPr lang="ru-RU" dirty="0" err="1"/>
              <a:t>item</a:t>
            </a:r>
            <a:r>
              <a:rPr lang="ru-RU" dirty="0"/>
              <a:t> Рестрикция на </a:t>
            </a:r>
            <a:r>
              <a:rPr lang="ru-RU" dirty="0" err="1"/>
              <a:t>конкретни</a:t>
            </a:r>
            <a:r>
              <a:rPr lang="ru-RU" dirty="0"/>
              <a:t> </a:t>
            </a:r>
            <a:r>
              <a:rPr lang="ru-RU" dirty="0" err="1"/>
              <a:t>дейности</a:t>
            </a:r>
            <a:r>
              <a:rPr lang="ru-RU" dirty="0"/>
              <a:t> и </a:t>
            </a:r>
            <a:r>
              <a:rPr lang="ru-RU" dirty="0" err="1"/>
              <a:t>крайни</a:t>
            </a:r>
            <a:r>
              <a:rPr lang="ru-RU" dirty="0"/>
              <a:t> употреби (</a:t>
            </a:r>
            <a:r>
              <a:rPr lang="ru-RU" dirty="0" err="1"/>
              <a:t>военни</a:t>
            </a:r>
            <a:r>
              <a:rPr lang="ru-RU" dirty="0"/>
              <a:t> </a:t>
            </a:r>
            <a:r>
              <a:rPr lang="ru-RU" dirty="0" err="1"/>
              <a:t>нужди</a:t>
            </a:r>
            <a:r>
              <a:rPr lang="ru-RU" dirty="0"/>
              <a:t>, </a:t>
            </a:r>
            <a:r>
              <a:rPr lang="ru-RU" dirty="0" err="1"/>
              <a:t>ядрени</a:t>
            </a:r>
            <a:r>
              <a:rPr lang="ru-RU" dirty="0"/>
              <a:t> </a:t>
            </a:r>
            <a:r>
              <a:rPr lang="ru-RU" dirty="0" err="1"/>
              <a:t>опити</a:t>
            </a:r>
            <a:r>
              <a:rPr lang="ru-RU" dirty="0"/>
              <a:t>)</a:t>
            </a:r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6B29-6AFC-437B-B29A-96D031779940}" type="slidenum">
              <a:rPr lang="en-001" smtClean="0"/>
              <a:t>9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8075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\</a:t>
            </a:r>
            <a:r>
              <a:rPr lang="ru-RU" dirty="0" err="1"/>
              <a:t>begin</a:t>
            </a:r>
            <a:r>
              <a:rPr lang="ru-RU" dirty="0"/>
              <a:t>{</a:t>
            </a:r>
            <a:r>
              <a:rPr lang="ru-RU" dirty="0" err="1"/>
              <a:t>itemize</a:t>
            </a:r>
            <a:r>
              <a:rPr lang="ru-RU" dirty="0"/>
              <a:t>}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общи правила за </a:t>
            </a:r>
            <a:r>
              <a:rPr lang="ru-RU" dirty="0" err="1"/>
              <a:t>контрол</a:t>
            </a:r>
            <a:r>
              <a:rPr lang="ru-RU" dirty="0"/>
              <a:t> на износа, </a:t>
            </a:r>
            <a:r>
              <a:rPr lang="ru-RU" dirty="0" err="1"/>
              <a:t>включително</a:t>
            </a:r>
            <a:r>
              <a:rPr lang="ru-RU" dirty="0"/>
              <a:t> общ набор от критерии за оценка и общи </a:t>
            </a:r>
            <a:r>
              <a:rPr lang="ru-RU" dirty="0" err="1"/>
              <a:t>видове</a:t>
            </a:r>
            <a:r>
              <a:rPr lang="ru-RU" dirty="0"/>
              <a:t> разрешения (</a:t>
            </a:r>
            <a:r>
              <a:rPr lang="ru-RU" dirty="0" err="1"/>
              <a:t>индивидуални</a:t>
            </a:r>
            <a:r>
              <a:rPr lang="ru-RU" dirty="0"/>
              <a:t>, общи и </a:t>
            </a:r>
            <a:r>
              <a:rPr lang="ru-RU" dirty="0" err="1"/>
              <a:t>глобални</a:t>
            </a:r>
            <a:r>
              <a:rPr lang="ru-RU" dirty="0"/>
              <a:t> разрешения);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общ </a:t>
            </a:r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стоките</a:t>
            </a:r>
            <a:r>
              <a:rPr lang="ru-RU" dirty="0"/>
              <a:t> с </a:t>
            </a:r>
            <a:r>
              <a:rPr lang="ru-RU" dirty="0" err="1"/>
              <a:t>двойно</a:t>
            </a:r>
            <a:r>
              <a:rPr lang="ru-RU" dirty="0"/>
              <a:t> предназначение на ЕС;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общи </a:t>
            </a:r>
            <a:r>
              <a:rPr lang="ru-RU" dirty="0" err="1"/>
              <a:t>разпоредби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на </a:t>
            </a:r>
            <a:r>
              <a:rPr lang="ru-RU" dirty="0" err="1"/>
              <a:t>крайната</a:t>
            </a:r>
            <a:r>
              <a:rPr lang="ru-RU" dirty="0"/>
              <a:t> </a:t>
            </a:r>
            <a:r>
              <a:rPr lang="ru-RU" dirty="0" err="1"/>
              <a:t>употреба</a:t>
            </a:r>
            <a:r>
              <a:rPr lang="ru-RU" dirty="0"/>
              <a:t> на </a:t>
            </a:r>
            <a:r>
              <a:rPr lang="ru-RU" dirty="0" err="1"/>
              <a:t>непосочени</a:t>
            </a:r>
            <a:r>
              <a:rPr lang="ru-RU" dirty="0"/>
              <a:t> стоки,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използват</a:t>
            </a:r>
            <a:r>
              <a:rPr lang="ru-RU" dirty="0"/>
              <a:t>, например,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връзка</a:t>
            </a:r>
            <a:r>
              <a:rPr lang="ru-RU" dirty="0"/>
              <a:t> с </a:t>
            </a:r>
            <a:r>
              <a:rPr lang="ru-RU" dirty="0" err="1"/>
              <a:t>програми</a:t>
            </a:r>
            <a:r>
              <a:rPr lang="ru-RU" dirty="0"/>
              <a:t> за </a:t>
            </a:r>
            <a:r>
              <a:rPr lang="ru-RU" dirty="0" err="1"/>
              <a:t>масово</a:t>
            </a:r>
            <a:r>
              <a:rPr lang="ru-RU" dirty="0"/>
              <a:t> </a:t>
            </a:r>
            <a:r>
              <a:rPr lang="ru-RU" dirty="0" err="1"/>
              <a:t>унищожение</a:t>
            </a:r>
            <a:r>
              <a:rPr lang="ru-RU" dirty="0"/>
              <a:t> или за нарушения на </a:t>
            </a:r>
            <a:r>
              <a:rPr lang="ru-RU" dirty="0" err="1"/>
              <a:t>правата</a:t>
            </a:r>
            <a:r>
              <a:rPr lang="ru-RU" dirty="0"/>
              <a:t> на </a:t>
            </a:r>
            <a:r>
              <a:rPr lang="ru-RU" dirty="0" err="1"/>
              <a:t>човека</a:t>
            </a:r>
            <a:r>
              <a:rPr lang="ru-RU" dirty="0"/>
              <a:t>;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контроли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посредничеството</a:t>
            </a:r>
            <a:r>
              <a:rPr lang="ru-RU" dirty="0"/>
              <a:t> и </a:t>
            </a:r>
            <a:r>
              <a:rPr lang="ru-RU" dirty="0" err="1"/>
              <a:t>техническата</a:t>
            </a:r>
            <a:r>
              <a:rPr lang="ru-RU" dirty="0"/>
              <a:t> </a:t>
            </a:r>
            <a:r>
              <a:rPr lang="ru-RU" dirty="0" err="1"/>
              <a:t>помощ</a:t>
            </a:r>
            <a:r>
              <a:rPr lang="ru-RU" dirty="0"/>
              <a:t>, </a:t>
            </a:r>
            <a:r>
              <a:rPr lang="ru-RU" dirty="0" err="1"/>
              <a:t>свързана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стоките</a:t>
            </a:r>
            <a:r>
              <a:rPr lang="ru-RU" dirty="0"/>
              <a:t> с </a:t>
            </a:r>
            <a:r>
              <a:rPr lang="ru-RU" dirty="0" err="1"/>
              <a:t>двойно</a:t>
            </a:r>
            <a:r>
              <a:rPr lang="ru-RU" dirty="0"/>
              <a:t> предназначение и транзит </a:t>
            </a:r>
            <a:r>
              <a:rPr lang="ru-RU" dirty="0" err="1"/>
              <a:t>през</a:t>
            </a:r>
            <a:r>
              <a:rPr lang="ru-RU" dirty="0"/>
              <a:t> ЕС;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</a:t>
            </a:r>
            <a:r>
              <a:rPr lang="ru-RU" dirty="0" err="1"/>
              <a:t>специфични</a:t>
            </a:r>
            <a:r>
              <a:rPr lang="ru-RU" dirty="0"/>
              <a:t> мерки за </a:t>
            </a:r>
            <a:r>
              <a:rPr lang="ru-RU" dirty="0" err="1"/>
              <a:t>контрол</a:t>
            </a:r>
            <a:r>
              <a:rPr lang="ru-RU" dirty="0"/>
              <a:t> и </a:t>
            </a:r>
            <a:r>
              <a:rPr lang="ru-RU" dirty="0" err="1"/>
              <a:t>съответствие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въведат</a:t>
            </a:r>
            <a:r>
              <a:rPr lang="ru-RU" dirty="0"/>
              <a:t> </a:t>
            </a:r>
            <a:r>
              <a:rPr lang="ru-RU" dirty="0" err="1"/>
              <a:t>износителите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поддържане</a:t>
            </a:r>
            <a:r>
              <a:rPr lang="ru-RU" dirty="0"/>
              <a:t> на </a:t>
            </a:r>
            <a:r>
              <a:rPr lang="ru-RU" dirty="0" err="1"/>
              <a:t>регистри</a:t>
            </a:r>
            <a:r>
              <a:rPr lang="ru-RU" dirty="0"/>
              <a:t>;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</a:t>
            </a:r>
            <a:r>
              <a:rPr lang="ru-RU" dirty="0" err="1"/>
              <a:t>разпоредби</a:t>
            </a:r>
            <a:r>
              <a:rPr lang="ru-RU" dirty="0"/>
              <a:t>, </a:t>
            </a:r>
            <a:r>
              <a:rPr lang="ru-RU" dirty="0" err="1"/>
              <a:t>установяващи</a:t>
            </a:r>
            <a:r>
              <a:rPr lang="ru-RU" dirty="0"/>
              <a:t> мрежа от </a:t>
            </a:r>
            <a:r>
              <a:rPr lang="ru-RU" dirty="0" err="1"/>
              <a:t>компетентни</a:t>
            </a:r>
            <a:r>
              <a:rPr lang="ru-RU" dirty="0"/>
              <a:t> </a:t>
            </a:r>
            <a:r>
              <a:rPr lang="ru-RU" dirty="0" err="1"/>
              <a:t>органи</a:t>
            </a:r>
            <a:r>
              <a:rPr lang="ru-RU" dirty="0"/>
              <a:t>, </a:t>
            </a:r>
            <a:r>
              <a:rPr lang="ru-RU" dirty="0" err="1"/>
              <a:t>подкрепяща</a:t>
            </a:r>
            <a:r>
              <a:rPr lang="ru-RU" dirty="0"/>
              <a:t> обмена на информация и </a:t>
            </a:r>
            <a:r>
              <a:rPr lang="ru-RU" dirty="0" err="1"/>
              <a:t>последователното</a:t>
            </a:r>
            <a:r>
              <a:rPr lang="ru-RU" dirty="0"/>
              <a:t> </a:t>
            </a:r>
            <a:r>
              <a:rPr lang="ru-RU" dirty="0" err="1"/>
              <a:t>прилагане</a:t>
            </a:r>
            <a:r>
              <a:rPr lang="ru-RU" dirty="0"/>
              <a:t> и </a:t>
            </a:r>
            <a:r>
              <a:rPr lang="ru-RU" dirty="0" err="1"/>
              <a:t>изпълнение</a:t>
            </a:r>
            <a:r>
              <a:rPr lang="ru-RU" dirty="0"/>
              <a:t> на </a:t>
            </a:r>
            <a:r>
              <a:rPr lang="ru-RU" dirty="0" err="1"/>
              <a:t>контролите</a:t>
            </a:r>
            <a:r>
              <a:rPr lang="ru-RU" dirty="0"/>
              <a:t> в </a:t>
            </a:r>
            <a:r>
              <a:rPr lang="ru-RU" dirty="0" err="1"/>
              <a:t>целия</a:t>
            </a:r>
            <a:r>
              <a:rPr lang="ru-RU" dirty="0"/>
              <a:t> ЕС.</a:t>
            </a:r>
          </a:p>
          <a:p>
            <a:r>
              <a:rPr lang="ru-RU" dirty="0"/>
              <a:t>		\</a:t>
            </a:r>
            <a:r>
              <a:rPr lang="ru-RU" dirty="0" err="1"/>
              <a:t>end</a:t>
            </a:r>
            <a:r>
              <a:rPr lang="ru-RU" dirty="0"/>
              <a:t>{</a:t>
            </a:r>
            <a:r>
              <a:rPr lang="ru-RU" dirty="0" err="1"/>
              <a:t>itemize</a:t>
            </a:r>
            <a:r>
              <a:rPr lang="ru-RU" dirty="0"/>
              <a:t>}</a:t>
            </a:r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6B29-6AFC-437B-B29A-96D031779940}" type="slidenum">
              <a:rPr lang="en-001" smtClean="0"/>
              <a:t>22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799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\</a:t>
            </a:r>
            <a:r>
              <a:rPr lang="ru-RU" dirty="0" err="1"/>
              <a:t>begin</a:t>
            </a:r>
            <a:r>
              <a:rPr lang="ru-RU" dirty="0"/>
              <a:t>{</a:t>
            </a:r>
            <a:r>
              <a:rPr lang="ru-RU" dirty="0" err="1"/>
              <a:t>itemize</a:t>
            </a:r>
            <a:r>
              <a:rPr lang="ru-RU" dirty="0"/>
              <a:t>}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общи правила за </a:t>
            </a:r>
            <a:r>
              <a:rPr lang="ru-RU" dirty="0" err="1"/>
              <a:t>контрол</a:t>
            </a:r>
            <a:r>
              <a:rPr lang="ru-RU" dirty="0"/>
              <a:t> на износа, </a:t>
            </a:r>
            <a:r>
              <a:rPr lang="ru-RU" dirty="0" err="1"/>
              <a:t>включително</a:t>
            </a:r>
            <a:r>
              <a:rPr lang="ru-RU" dirty="0"/>
              <a:t> общ набор от критерии за оценка и общи </a:t>
            </a:r>
            <a:r>
              <a:rPr lang="ru-RU" dirty="0" err="1"/>
              <a:t>видове</a:t>
            </a:r>
            <a:r>
              <a:rPr lang="ru-RU" dirty="0"/>
              <a:t> разрешения (</a:t>
            </a:r>
            <a:r>
              <a:rPr lang="ru-RU" dirty="0" err="1"/>
              <a:t>индивидуални</a:t>
            </a:r>
            <a:r>
              <a:rPr lang="ru-RU" dirty="0"/>
              <a:t>, общи и </a:t>
            </a:r>
            <a:r>
              <a:rPr lang="ru-RU" dirty="0" err="1"/>
              <a:t>глобални</a:t>
            </a:r>
            <a:r>
              <a:rPr lang="ru-RU" dirty="0"/>
              <a:t> разрешения);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общ </a:t>
            </a:r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стоките</a:t>
            </a:r>
            <a:r>
              <a:rPr lang="ru-RU" dirty="0"/>
              <a:t> с </a:t>
            </a:r>
            <a:r>
              <a:rPr lang="ru-RU" dirty="0" err="1"/>
              <a:t>двойно</a:t>
            </a:r>
            <a:r>
              <a:rPr lang="ru-RU" dirty="0"/>
              <a:t> предназначение на ЕС;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общи </a:t>
            </a:r>
            <a:r>
              <a:rPr lang="ru-RU" dirty="0" err="1"/>
              <a:t>разпоредби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на </a:t>
            </a:r>
            <a:r>
              <a:rPr lang="ru-RU" dirty="0" err="1"/>
              <a:t>крайната</a:t>
            </a:r>
            <a:r>
              <a:rPr lang="ru-RU" dirty="0"/>
              <a:t> </a:t>
            </a:r>
            <a:r>
              <a:rPr lang="ru-RU" dirty="0" err="1"/>
              <a:t>употреба</a:t>
            </a:r>
            <a:r>
              <a:rPr lang="ru-RU" dirty="0"/>
              <a:t> на </a:t>
            </a:r>
            <a:r>
              <a:rPr lang="ru-RU" dirty="0" err="1"/>
              <a:t>непосочени</a:t>
            </a:r>
            <a:r>
              <a:rPr lang="ru-RU" dirty="0"/>
              <a:t> стоки,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използват</a:t>
            </a:r>
            <a:r>
              <a:rPr lang="ru-RU" dirty="0"/>
              <a:t>, например,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връзка</a:t>
            </a:r>
            <a:r>
              <a:rPr lang="ru-RU" dirty="0"/>
              <a:t> с </a:t>
            </a:r>
            <a:r>
              <a:rPr lang="ru-RU" dirty="0" err="1"/>
              <a:t>програми</a:t>
            </a:r>
            <a:r>
              <a:rPr lang="ru-RU" dirty="0"/>
              <a:t> за </a:t>
            </a:r>
            <a:r>
              <a:rPr lang="ru-RU" dirty="0" err="1"/>
              <a:t>масово</a:t>
            </a:r>
            <a:r>
              <a:rPr lang="ru-RU" dirty="0"/>
              <a:t> </a:t>
            </a:r>
            <a:r>
              <a:rPr lang="ru-RU" dirty="0" err="1"/>
              <a:t>унищожение</a:t>
            </a:r>
            <a:r>
              <a:rPr lang="ru-RU" dirty="0"/>
              <a:t> или за нарушения на </a:t>
            </a:r>
            <a:r>
              <a:rPr lang="ru-RU" dirty="0" err="1"/>
              <a:t>правата</a:t>
            </a:r>
            <a:r>
              <a:rPr lang="ru-RU" dirty="0"/>
              <a:t> на </a:t>
            </a:r>
            <a:r>
              <a:rPr lang="ru-RU" dirty="0" err="1"/>
              <a:t>човека</a:t>
            </a:r>
            <a:r>
              <a:rPr lang="ru-RU" dirty="0"/>
              <a:t>;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контроли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посредничеството</a:t>
            </a:r>
            <a:r>
              <a:rPr lang="ru-RU" dirty="0"/>
              <a:t> и </a:t>
            </a:r>
            <a:r>
              <a:rPr lang="ru-RU" dirty="0" err="1"/>
              <a:t>техническата</a:t>
            </a:r>
            <a:r>
              <a:rPr lang="ru-RU" dirty="0"/>
              <a:t> </a:t>
            </a:r>
            <a:r>
              <a:rPr lang="ru-RU" dirty="0" err="1"/>
              <a:t>помощ</a:t>
            </a:r>
            <a:r>
              <a:rPr lang="ru-RU" dirty="0"/>
              <a:t>, </a:t>
            </a:r>
            <a:r>
              <a:rPr lang="ru-RU" dirty="0" err="1"/>
              <a:t>свързана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стоките</a:t>
            </a:r>
            <a:r>
              <a:rPr lang="ru-RU" dirty="0"/>
              <a:t> с </a:t>
            </a:r>
            <a:r>
              <a:rPr lang="ru-RU" dirty="0" err="1"/>
              <a:t>двойно</a:t>
            </a:r>
            <a:r>
              <a:rPr lang="ru-RU" dirty="0"/>
              <a:t> предназначение и транзит </a:t>
            </a:r>
            <a:r>
              <a:rPr lang="ru-RU" dirty="0" err="1"/>
              <a:t>през</a:t>
            </a:r>
            <a:r>
              <a:rPr lang="ru-RU" dirty="0"/>
              <a:t> ЕС;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</a:t>
            </a:r>
            <a:r>
              <a:rPr lang="ru-RU" dirty="0" err="1"/>
              <a:t>специфични</a:t>
            </a:r>
            <a:r>
              <a:rPr lang="ru-RU" dirty="0"/>
              <a:t> мерки за </a:t>
            </a:r>
            <a:r>
              <a:rPr lang="ru-RU" dirty="0" err="1"/>
              <a:t>контрол</a:t>
            </a:r>
            <a:r>
              <a:rPr lang="ru-RU" dirty="0"/>
              <a:t> и </a:t>
            </a:r>
            <a:r>
              <a:rPr lang="ru-RU" dirty="0" err="1"/>
              <a:t>съответствие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въведат</a:t>
            </a:r>
            <a:r>
              <a:rPr lang="ru-RU" dirty="0"/>
              <a:t> </a:t>
            </a:r>
            <a:r>
              <a:rPr lang="ru-RU" dirty="0" err="1"/>
              <a:t>износителите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поддържане</a:t>
            </a:r>
            <a:r>
              <a:rPr lang="ru-RU" dirty="0"/>
              <a:t> на </a:t>
            </a:r>
            <a:r>
              <a:rPr lang="ru-RU" dirty="0" err="1"/>
              <a:t>регистри</a:t>
            </a:r>
            <a:r>
              <a:rPr lang="ru-RU" dirty="0"/>
              <a:t>;</a:t>
            </a:r>
          </a:p>
          <a:p>
            <a:r>
              <a:rPr lang="ru-RU" dirty="0"/>
              <a:t>			\</a:t>
            </a:r>
            <a:r>
              <a:rPr lang="ru-RU" dirty="0" err="1"/>
              <a:t>item</a:t>
            </a:r>
            <a:r>
              <a:rPr lang="ru-RU" dirty="0"/>
              <a:t> </a:t>
            </a:r>
            <a:r>
              <a:rPr lang="ru-RU" dirty="0" err="1"/>
              <a:t>разпоредби</a:t>
            </a:r>
            <a:r>
              <a:rPr lang="ru-RU" dirty="0"/>
              <a:t>, </a:t>
            </a:r>
            <a:r>
              <a:rPr lang="ru-RU" dirty="0" err="1"/>
              <a:t>установяващи</a:t>
            </a:r>
            <a:r>
              <a:rPr lang="ru-RU" dirty="0"/>
              <a:t> мрежа от </a:t>
            </a:r>
            <a:r>
              <a:rPr lang="ru-RU" dirty="0" err="1"/>
              <a:t>компетентни</a:t>
            </a:r>
            <a:r>
              <a:rPr lang="ru-RU" dirty="0"/>
              <a:t> </a:t>
            </a:r>
            <a:r>
              <a:rPr lang="ru-RU" dirty="0" err="1"/>
              <a:t>органи</a:t>
            </a:r>
            <a:r>
              <a:rPr lang="ru-RU" dirty="0"/>
              <a:t>, </a:t>
            </a:r>
            <a:r>
              <a:rPr lang="ru-RU" dirty="0" err="1"/>
              <a:t>подкрепяща</a:t>
            </a:r>
            <a:r>
              <a:rPr lang="ru-RU" dirty="0"/>
              <a:t> обмена на информация и </a:t>
            </a:r>
            <a:r>
              <a:rPr lang="ru-RU" dirty="0" err="1"/>
              <a:t>последователното</a:t>
            </a:r>
            <a:r>
              <a:rPr lang="ru-RU" dirty="0"/>
              <a:t> </a:t>
            </a:r>
            <a:r>
              <a:rPr lang="ru-RU" dirty="0" err="1"/>
              <a:t>прилагане</a:t>
            </a:r>
            <a:r>
              <a:rPr lang="ru-RU" dirty="0"/>
              <a:t> и </a:t>
            </a:r>
            <a:r>
              <a:rPr lang="ru-RU" dirty="0" err="1"/>
              <a:t>изпълнение</a:t>
            </a:r>
            <a:r>
              <a:rPr lang="ru-RU" dirty="0"/>
              <a:t> на </a:t>
            </a:r>
            <a:r>
              <a:rPr lang="ru-RU" dirty="0" err="1"/>
              <a:t>контролите</a:t>
            </a:r>
            <a:r>
              <a:rPr lang="ru-RU" dirty="0"/>
              <a:t> в </a:t>
            </a:r>
            <a:r>
              <a:rPr lang="ru-RU" dirty="0" err="1"/>
              <a:t>целия</a:t>
            </a:r>
            <a:r>
              <a:rPr lang="ru-RU" dirty="0"/>
              <a:t> ЕС.</a:t>
            </a:r>
          </a:p>
          <a:p>
            <a:r>
              <a:rPr lang="ru-RU" dirty="0"/>
              <a:t>		\</a:t>
            </a:r>
            <a:r>
              <a:rPr lang="ru-RU" dirty="0" err="1"/>
              <a:t>end</a:t>
            </a:r>
            <a:r>
              <a:rPr lang="ru-RU" dirty="0"/>
              <a:t>{</a:t>
            </a:r>
            <a:r>
              <a:rPr lang="ru-RU" dirty="0" err="1"/>
              <a:t>itemize</a:t>
            </a:r>
            <a:r>
              <a:rPr lang="ru-RU" dirty="0"/>
              <a:t>}</a:t>
            </a:r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A6B29-6AFC-437B-B29A-96D031779940}" type="slidenum">
              <a:rPr lang="en-001" smtClean="0"/>
              <a:t>23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4998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авоъгълник 14"/>
          <p:cNvSpPr/>
          <p:nvPr userDrawn="1"/>
        </p:nvSpPr>
        <p:spPr>
          <a:xfrm>
            <a:off x="374469" y="528663"/>
            <a:ext cx="11626499" cy="5697965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lt1">
                  <a:shade val="63000"/>
                  <a:satMod val="120000"/>
                </a:schemeClr>
              </a:gs>
            </a:gsLst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Правоъгълник 10"/>
          <p:cNvSpPr/>
          <p:nvPr userDrawn="1"/>
        </p:nvSpPr>
        <p:spPr>
          <a:xfrm>
            <a:off x="7918314" y="450237"/>
            <a:ext cx="4045917" cy="3879111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Закръглен правоъгълник 3"/>
          <p:cNvSpPr/>
          <p:nvPr userDrawn="1"/>
        </p:nvSpPr>
        <p:spPr>
          <a:xfrm>
            <a:off x="564204" y="6104709"/>
            <a:ext cx="2159541" cy="12191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Закръглен правоъгълник 5"/>
          <p:cNvSpPr/>
          <p:nvPr userDrawn="1"/>
        </p:nvSpPr>
        <p:spPr>
          <a:xfrm>
            <a:off x="3956005" y="6104709"/>
            <a:ext cx="7814464" cy="1219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Закръглен правоъгълник 7"/>
          <p:cNvSpPr/>
          <p:nvPr userDrawn="1"/>
        </p:nvSpPr>
        <p:spPr>
          <a:xfrm>
            <a:off x="3133045" y="610470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" name="Картина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3304" y="1723042"/>
            <a:ext cx="1108953" cy="666750"/>
          </a:xfrm>
          <a:prstGeom prst="rect">
            <a:avLst/>
          </a:prstGeom>
        </p:spPr>
      </p:pic>
      <p:sp>
        <p:nvSpPr>
          <p:cNvPr id="36" name="Правоъгълник 17"/>
          <p:cNvSpPr/>
          <p:nvPr userDrawn="1"/>
        </p:nvSpPr>
        <p:spPr>
          <a:xfrm>
            <a:off x="7918314" y="3936615"/>
            <a:ext cx="4082654" cy="2290013"/>
          </a:xfrm>
          <a:prstGeom prst="rect">
            <a:avLst/>
          </a:prstGeom>
          <a:gradFill flip="none" rotWithShape="1">
            <a:gsLst>
              <a:gs pos="0">
                <a:schemeClr val="lt1">
                  <a:tint val="93000"/>
                  <a:satMod val="150000"/>
                  <a:shade val="98000"/>
                  <a:lumMod val="102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Закръглен правоъгълник 18"/>
          <p:cNvSpPr/>
          <p:nvPr userDrawn="1"/>
        </p:nvSpPr>
        <p:spPr>
          <a:xfrm>
            <a:off x="9485248" y="408835"/>
            <a:ext cx="2285221" cy="1198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Закръглен правоъгълник 19"/>
          <p:cNvSpPr/>
          <p:nvPr userDrawn="1"/>
        </p:nvSpPr>
        <p:spPr>
          <a:xfrm>
            <a:off x="8660324" y="406745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Закръглен правоъгълник 21"/>
          <p:cNvSpPr/>
          <p:nvPr userDrawn="1"/>
        </p:nvSpPr>
        <p:spPr>
          <a:xfrm>
            <a:off x="564204" y="389276"/>
            <a:ext cx="7684855" cy="1393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 descr="Софийски университет &quot;Св. Климент Охридски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26" y="1506157"/>
            <a:ext cx="1767269" cy="176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тедра Софтуерни технологии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4" y="2590138"/>
            <a:ext cx="1491634" cy="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0664"/>
            <a:ext cx="7080114" cy="2120881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838200" y="3999675"/>
            <a:ext cx="7080114" cy="928452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5A5A5A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bg-BG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071291" y="4561572"/>
            <a:ext cx="2086707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g-BG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Преподавател</a:t>
            </a:r>
            <a:r>
              <a:rPr lang="en-US" sz="2000" b="1" dirty="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  <a:endParaRPr lang="bg-BG" sz="2000" b="1" dirty="0">
              <a:solidFill>
                <a:srgbClr val="5A5A5A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930369" y="4955472"/>
            <a:ext cx="2368550" cy="3739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5A5A5A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bg-BG" dirty="0"/>
              <a:t>Имена</a:t>
            </a:r>
          </a:p>
        </p:txBody>
      </p:sp>
    </p:spTree>
    <p:extLst>
      <p:ext uri="{BB962C8B-B14F-4D97-AF65-F5344CB8AC3E}">
        <p14:creationId xmlns:p14="http://schemas.microsoft.com/office/powerpoint/2010/main" val="406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81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5"/>
          <p:cNvSpPr/>
          <p:nvPr userDrawn="1"/>
        </p:nvSpPr>
        <p:spPr>
          <a:xfrm>
            <a:off x="173476" y="252919"/>
            <a:ext cx="11070077" cy="6361889"/>
          </a:xfrm>
          <a:prstGeom prst="rect">
            <a:avLst/>
          </a:prstGeom>
          <a:gradFill flip="none" rotWithShape="1">
            <a:lin ang="108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 userDrawn="1"/>
        </p:nvSpPr>
        <p:spPr>
          <a:xfrm>
            <a:off x="1854358" y="2558478"/>
            <a:ext cx="3531736" cy="1107996"/>
          </a:xfrm>
          <a:prstGeom prst="rect">
            <a:avLst/>
          </a:prstGeom>
        </p:spPr>
        <p:txBody>
          <a:bodyPr wrap="none">
            <a:spAutoFit/>
            <a:scene3d>
              <a:camera prst="perspectiveAbove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kumimoji="0" lang="bg-BG" sz="6600" b="1" i="0" u="none" strike="noStrike" kern="1200" cap="none" spc="0" normalizeH="0" baseline="0" noProof="0" dirty="0">
                <a:ln>
                  <a:solidFill>
                    <a:srgbClr val="FFC000">
                      <a:lumMod val="60000"/>
                      <a:lumOff val="40000"/>
                    </a:srgbClr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Въпроси?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619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bg-BG" dirty="0"/>
              <a:t>Съдържание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34333"/>
            <a:ext cx="10515600" cy="4384675"/>
          </a:xfrm>
        </p:spPr>
        <p:txBody>
          <a:bodyPr numCol="2"/>
          <a:lstStyle>
            <a:lvl1pPr marL="228600" indent="-228600">
              <a:buFont typeface="Courier New" panose="02070309020205020404" pitchFamily="49" charset="0"/>
              <a:buChar char="o"/>
              <a:defRPr>
                <a:solidFill>
                  <a:srgbClr val="7A7A7A"/>
                </a:solidFill>
              </a:defRPr>
            </a:lvl1pPr>
            <a:lvl2pPr marL="800100" indent="-3429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bg-BG" dirty="0"/>
              <a:t>Първо</a:t>
            </a:r>
          </a:p>
          <a:p>
            <a:pPr lvl="0"/>
            <a:r>
              <a:rPr lang="bg-BG" dirty="0"/>
              <a:t>Второ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Преподавателски екип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641861" y="1887166"/>
            <a:ext cx="1866088" cy="2295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8263" y="1887166"/>
            <a:ext cx="6775537" cy="4114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bg-BG" dirty="0"/>
              <a:t>Титла Име Фамилия</a:t>
            </a:r>
            <a:r>
              <a:rPr lang="en-US" dirty="0"/>
              <a:t> - </a:t>
            </a:r>
            <a:r>
              <a:rPr lang="bg-BG" dirty="0"/>
              <a:t>отговорност в курса</a:t>
            </a:r>
          </a:p>
          <a:p>
            <a:pPr lvl="0"/>
            <a:r>
              <a:rPr lang="bg-BG" dirty="0"/>
              <a:t>Катедра Софтуерни технологии </a:t>
            </a:r>
            <a:r>
              <a:rPr lang="en-US" dirty="0"/>
              <a:t>(</a:t>
            </a:r>
            <a:r>
              <a:rPr lang="bg-BG" dirty="0" err="1"/>
              <a:t>хон</a:t>
            </a:r>
            <a:r>
              <a:rPr lang="bg-BG" dirty="0"/>
              <a:t>.</a:t>
            </a:r>
            <a:r>
              <a:rPr lang="en-US" dirty="0"/>
              <a:t>)</a:t>
            </a:r>
            <a:endParaRPr lang="bg-BG" dirty="0"/>
          </a:p>
          <a:p>
            <a:pPr lvl="0"/>
            <a:r>
              <a:rPr lang="bg-BG" dirty="0"/>
              <a:t>Допълнителна информация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705"/>
            <a:ext cx="436123" cy="436123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4324" y="4968705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LinkedIn profile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79068"/>
            <a:ext cx="437745" cy="43774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323" y="4379068"/>
            <a:ext cx="313470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" y="5562801"/>
            <a:ext cx="445991" cy="438557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74323" y="5556720"/>
            <a:ext cx="2601164" cy="43612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Discord name/tag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9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437"/>
            <a:ext cx="10515600" cy="4299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479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2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2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C68D8-8E7A-44E1-932E-AA061B9E1DE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6008" y="64338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0DC68D8-8E7A-44E1-932E-AA061B9E1DE2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 dirty="0"/>
          </a:p>
        </p:txBody>
      </p:sp>
      <p:sp>
        <p:nvSpPr>
          <p:cNvPr id="15" name="Закръглен правоъгълник 3"/>
          <p:cNvSpPr/>
          <p:nvPr userDrawn="1"/>
        </p:nvSpPr>
        <p:spPr>
          <a:xfrm>
            <a:off x="544749" y="6311901"/>
            <a:ext cx="4961105" cy="1219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Закръглен правоъгълник 4"/>
          <p:cNvSpPr/>
          <p:nvPr userDrawn="1"/>
        </p:nvSpPr>
        <p:spPr>
          <a:xfrm>
            <a:off x="5905384" y="6311899"/>
            <a:ext cx="413659" cy="1219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Закръглен правоъгълник 8"/>
          <p:cNvSpPr/>
          <p:nvPr userDrawn="1"/>
        </p:nvSpPr>
        <p:spPr>
          <a:xfrm>
            <a:off x="6718573" y="6311899"/>
            <a:ext cx="4961105" cy="1219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ln>
            <a:solidFill>
              <a:srgbClr val="FAC057"/>
            </a:solidFill>
          </a:ln>
          <a:solidFill>
            <a:srgbClr val="ED7D3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595959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36" y="1311692"/>
            <a:ext cx="6865177" cy="2439854"/>
          </a:xfrm>
        </p:spPr>
        <p:txBody>
          <a:bodyPr>
            <a:normAutofit/>
          </a:bodyPr>
          <a:lstStyle/>
          <a:p>
            <a:r>
              <a:rPr lang="bg-BG" dirty="0"/>
              <a:t>Доставка на софтуер – особености и процеси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>
          <a:xfrm>
            <a:off x="1053136" y="4063927"/>
            <a:ext cx="7560185" cy="928452"/>
          </a:xfrm>
        </p:spPr>
        <p:txBody>
          <a:bodyPr/>
          <a:lstStyle/>
          <a:p>
            <a:r>
              <a:rPr lang="ru-RU" sz="3600" i="1" dirty="0" err="1"/>
              <a:t>Технологични</a:t>
            </a:r>
            <a:r>
              <a:rPr lang="ru-RU" sz="3600" i="1" dirty="0"/>
              <a:t> ограничения при </a:t>
            </a:r>
            <a:r>
              <a:rPr lang="ru-RU" sz="3600" i="1" dirty="0" err="1"/>
              <a:t>съответната</a:t>
            </a:r>
            <a:r>
              <a:rPr lang="ru-RU" sz="3600" i="1" dirty="0"/>
              <a:t> нормативна </a:t>
            </a:r>
            <a:r>
              <a:rPr lang="ru-RU" sz="3600" i="1" dirty="0" err="1"/>
              <a:t>уредба</a:t>
            </a:r>
            <a:r>
              <a:rPr lang="en-US" sz="3600" i="1" dirty="0"/>
              <a:t> – </a:t>
            </a:r>
            <a:r>
              <a:rPr lang="bg-BG" sz="3600" i="1" dirty="0"/>
              <a:t>Експортен контрол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dirty="0"/>
              <a:t>Цветан Ангелов</a:t>
            </a:r>
          </a:p>
        </p:txBody>
      </p:sp>
    </p:spTree>
    <p:extLst>
      <p:ext uri="{BB962C8B-B14F-4D97-AF65-F5344CB8AC3E}">
        <p14:creationId xmlns:p14="http://schemas.microsoft.com/office/powerpoint/2010/main" val="286027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33" y="2125813"/>
            <a:ext cx="10813533" cy="2606373"/>
          </a:xfrm>
        </p:spPr>
        <p:txBody>
          <a:bodyPr>
            <a:normAutofit/>
          </a:bodyPr>
          <a:lstStyle/>
          <a:p>
            <a:r>
              <a:rPr lang="bg-BG" sz="6000" dirty="0"/>
              <a:t>Значение на експортния контрол</a:t>
            </a:r>
            <a:endParaRPr lang="en-001" sz="6000" dirty="0"/>
          </a:p>
        </p:txBody>
      </p:sp>
    </p:spTree>
    <p:extLst>
      <p:ext uri="{BB962C8B-B14F-4D97-AF65-F5344CB8AC3E}">
        <p14:creationId xmlns:p14="http://schemas.microsoft.com/office/powerpoint/2010/main" val="333022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Значение на експортния контрол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A91-8101-7F37-3FED-AB0EDD20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</a:t>
            </a:r>
            <a:r>
              <a:rPr lang="ru-RU" dirty="0" err="1"/>
              <a:t>компанията</a:t>
            </a:r>
            <a:r>
              <a:rPr lang="ru-RU" dirty="0"/>
              <a:t> е от </a:t>
            </a:r>
            <a:r>
              <a:rPr lang="ru-RU" dirty="0" err="1"/>
              <a:t>съществено</a:t>
            </a:r>
            <a:r>
              <a:rPr lang="ru-RU" dirty="0"/>
              <a:t> значение да </a:t>
            </a:r>
            <a:r>
              <a:rPr lang="ru-RU" dirty="0" err="1"/>
              <a:t>спазва</a:t>
            </a:r>
            <a:r>
              <a:rPr lang="ru-RU" dirty="0"/>
              <a:t> </a:t>
            </a:r>
            <a:r>
              <a:rPr lang="ru-RU" dirty="0" err="1"/>
              <a:t>законите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на износа и </a:t>
            </a:r>
            <a:r>
              <a:rPr lang="ru-RU" dirty="0" err="1"/>
              <a:t>санкциите</a:t>
            </a:r>
            <a:endParaRPr lang="ru-RU" dirty="0"/>
          </a:p>
          <a:p>
            <a:r>
              <a:rPr lang="ru-RU" dirty="0"/>
              <a:t>Нарушения на </a:t>
            </a:r>
            <a:r>
              <a:rPr lang="ru-RU" dirty="0" err="1"/>
              <a:t>законите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на износа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доведат</a:t>
            </a:r>
            <a:r>
              <a:rPr lang="ru-RU" dirty="0"/>
              <a:t> до </a:t>
            </a:r>
            <a:r>
              <a:rPr lang="ru-RU" dirty="0" err="1"/>
              <a:t>наказателни</a:t>
            </a:r>
            <a:r>
              <a:rPr lang="ru-RU" dirty="0"/>
              <a:t>, граждански или </a:t>
            </a:r>
            <a:r>
              <a:rPr lang="ru-RU" dirty="0" err="1"/>
              <a:t>административни</a:t>
            </a:r>
            <a:r>
              <a:rPr lang="ru-RU" dirty="0"/>
              <a:t> </a:t>
            </a:r>
            <a:r>
              <a:rPr lang="ru-RU" dirty="0" err="1"/>
              <a:t>искове</a:t>
            </a:r>
            <a:endParaRPr lang="en-US" dirty="0"/>
          </a:p>
          <a:p>
            <a:r>
              <a:rPr lang="bg-BG" dirty="0"/>
              <a:t>С</a:t>
            </a:r>
            <a:r>
              <a:rPr lang="ru-RU" dirty="0" err="1"/>
              <a:t>лужителите</a:t>
            </a:r>
            <a:r>
              <a:rPr lang="ru-RU" dirty="0"/>
              <a:t> на </a:t>
            </a:r>
            <a:r>
              <a:rPr lang="ru-RU" dirty="0" err="1"/>
              <a:t>компанията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нарушават</a:t>
            </a:r>
            <a:r>
              <a:rPr lang="ru-RU" dirty="0"/>
              <a:t> </a:t>
            </a:r>
            <a:r>
              <a:rPr lang="ru-RU" dirty="0" err="1"/>
              <a:t>правилата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на износа и </a:t>
            </a:r>
            <a:r>
              <a:rPr lang="ru-RU" dirty="0" err="1"/>
              <a:t>санкциите</a:t>
            </a:r>
            <a:r>
              <a:rPr lang="ru-RU" dirty="0"/>
              <a:t>,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наложени</a:t>
            </a:r>
            <a:r>
              <a:rPr lang="ru-RU" dirty="0"/>
              <a:t> </a:t>
            </a:r>
            <a:r>
              <a:rPr lang="ru-RU" dirty="0" err="1"/>
              <a:t>дисциплинарни</a:t>
            </a:r>
            <a:r>
              <a:rPr lang="ru-RU" dirty="0"/>
              <a:t> мерки в </a:t>
            </a:r>
            <a:r>
              <a:rPr lang="ru-RU" dirty="0" err="1"/>
              <a:t>съответствие</a:t>
            </a:r>
            <a:r>
              <a:rPr lang="ru-RU" dirty="0"/>
              <a:t> с </a:t>
            </a:r>
            <a:r>
              <a:rPr lang="ru-RU" dirty="0" err="1"/>
              <a:t>трудовите</a:t>
            </a:r>
            <a:r>
              <a:rPr lang="ru-RU" dirty="0"/>
              <a:t> </a:t>
            </a:r>
            <a:r>
              <a:rPr lang="ru-RU" dirty="0" err="1"/>
              <a:t>закони</a:t>
            </a:r>
            <a:r>
              <a:rPr lang="ru-RU" dirty="0"/>
              <a:t> в </a:t>
            </a:r>
            <a:r>
              <a:rPr lang="ru-RU" dirty="0" err="1"/>
              <a:t>тяхната</a:t>
            </a:r>
            <a:r>
              <a:rPr lang="ru-RU" dirty="0"/>
              <a:t> страна</a:t>
            </a:r>
          </a:p>
          <a:p>
            <a:r>
              <a:rPr lang="ru-RU" dirty="0" err="1"/>
              <a:t>Други</a:t>
            </a:r>
            <a:r>
              <a:rPr lang="ru-RU" dirty="0"/>
              <a:t> последствия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29775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Удостоверение за крайна употреба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A91-8101-7F37-3FED-AB0EDD20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Задължения</a:t>
            </a:r>
            <a:r>
              <a:rPr lang="ru-RU" dirty="0"/>
              <a:t> за </a:t>
            </a:r>
            <a:r>
              <a:rPr lang="ru-RU" dirty="0" err="1"/>
              <a:t>уведомяване</a:t>
            </a:r>
            <a:r>
              <a:rPr lang="ru-RU" dirty="0"/>
              <a:t> на </a:t>
            </a:r>
            <a:r>
              <a:rPr lang="ru-RU" dirty="0" err="1"/>
              <a:t>компетентните</a:t>
            </a:r>
            <a:r>
              <a:rPr lang="ru-RU" dirty="0"/>
              <a:t> </a:t>
            </a:r>
            <a:r>
              <a:rPr lang="ru-RU" dirty="0" err="1"/>
              <a:t>органи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на износа</a:t>
            </a:r>
          </a:p>
          <a:p>
            <a:r>
              <a:rPr lang="ru-RU" dirty="0" err="1"/>
              <a:t>Това</a:t>
            </a:r>
            <a:r>
              <a:rPr lang="ru-RU" dirty="0"/>
              <a:t> се </a:t>
            </a:r>
            <a:r>
              <a:rPr lang="ru-RU" dirty="0" err="1"/>
              <a:t>прилага</a:t>
            </a:r>
            <a:r>
              <a:rPr lang="ru-RU" dirty="0"/>
              <a:t>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компанията-износител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информация за критична </a:t>
            </a:r>
            <a:r>
              <a:rPr lang="ru-RU" dirty="0" err="1"/>
              <a:t>крайна</a:t>
            </a:r>
            <a:r>
              <a:rPr lang="ru-RU" dirty="0"/>
              <a:t> </a:t>
            </a:r>
            <a:r>
              <a:rPr lang="ru-RU" dirty="0" err="1"/>
              <a:t>употреба</a:t>
            </a:r>
            <a:r>
              <a:rPr lang="ru-RU" dirty="0"/>
              <a:t> на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endParaRPr lang="ru-RU" dirty="0"/>
          </a:p>
          <a:p>
            <a:r>
              <a:rPr lang="ru-RU" dirty="0" err="1"/>
              <a:t>Затова</a:t>
            </a:r>
            <a:r>
              <a:rPr lang="ru-RU" dirty="0"/>
              <a:t> </a:t>
            </a:r>
            <a:r>
              <a:rPr lang="ru-RU" dirty="0" err="1"/>
              <a:t>клиентите</a:t>
            </a:r>
            <a:r>
              <a:rPr lang="ru-RU" dirty="0"/>
              <a:t> (</a:t>
            </a:r>
            <a:r>
              <a:rPr lang="ru-RU" dirty="0" err="1"/>
              <a:t>крайните</a:t>
            </a:r>
            <a:r>
              <a:rPr lang="ru-RU" dirty="0"/>
              <a:t> потребители),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оперират</a:t>
            </a:r>
            <a:r>
              <a:rPr lang="ru-RU" dirty="0"/>
              <a:t> в </a:t>
            </a:r>
            <a:r>
              <a:rPr lang="ru-RU" dirty="0" err="1"/>
              <a:t>критични</a:t>
            </a:r>
            <a:r>
              <a:rPr lang="ru-RU" dirty="0"/>
              <a:t> </a:t>
            </a:r>
            <a:r>
              <a:rPr lang="ru-RU" dirty="0" err="1"/>
              <a:t>индустриални</a:t>
            </a:r>
            <a:r>
              <a:rPr lang="ru-RU" dirty="0"/>
              <a:t> </a:t>
            </a:r>
            <a:r>
              <a:rPr lang="ru-RU" dirty="0" err="1"/>
              <a:t>сектори</a:t>
            </a:r>
            <a:r>
              <a:rPr lang="ru-RU" dirty="0"/>
              <a:t> или се </a:t>
            </a:r>
            <a:r>
              <a:rPr lang="ru-RU" dirty="0" err="1"/>
              <a:t>класифицират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военни</a:t>
            </a:r>
            <a:r>
              <a:rPr lang="ru-RU" dirty="0"/>
              <a:t>,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попълнят</a:t>
            </a:r>
            <a:r>
              <a:rPr lang="ru-RU" dirty="0"/>
              <a:t> удостоверение за </a:t>
            </a:r>
            <a:r>
              <a:rPr lang="ru-RU" dirty="0" err="1"/>
              <a:t>крайна</a:t>
            </a:r>
            <a:r>
              <a:rPr lang="ru-RU" dirty="0"/>
              <a:t> </a:t>
            </a:r>
            <a:r>
              <a:rPr lang="ru-RU" dirty="0" err="1"/>
              <a:t>употреба</a:t>
            </a:r>
            <a:r>
              <a:rPr lang="ru-RU" dirty="0"/>
              <a:t> / сертификат за </a:t>
            </a:r>
            <a:r>
              <a:rPr lang="ru-RU" dirty="0" err="1"/>
              <a:t>краен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endParaRPr lang="ru-RU" dirty="0"/>
          </a:p>
          <a:p>
            <a:r>
              <a:rPr lang="ru-RU" dirty="0"/>
              <a:t>По образец от </a:t>
            </a:r>
            <a:r>
              <a:rPr lang="ru-RU" dirty="0" err="1"/>
              <a:t>регулатора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34975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33" y="2125813"/>
            <a:ext cx="10813533" cy="2606373"/>
          </a:xfrm>
        </p:spPr>
        <p:txBody>
          <a:bodyPr>
            <a:normAutofit/>
          </a:bodyPr>
          <a:lstStyle/>
          <a:p>
            <a:r>
              <a:rPr lang="ru-RU" sz="6000" dirty="0" err="1"/>
              <a:t>Предотвратяване</a:t>
            </a:r>
            <a:r>
              <a:rPr lang="ru-RU" sz="6000" dirty="0"/>
              <a:t> на </a:t>
            </a:r>
            <a:r>
              <a:rPr lang="ru-RU" sz="6000" dirty="0" err="1"/>
              <a:t>нерегламентиран</a:t>
            </a:r>
            <a:r>
              <a:rPr lang="ru-RU" sz="6000" dirty="0"/>
              <a:t> </a:t>
            </a:r>
            <a:r>
              <a:rPr lang="ru-RU" sz="6000" dirty="0" err="1"/>
              <a:t>достъп</a:t>
            </a:r>
            <a:r>
              <a:rPr lang="ru-RU" sz="6000" dirty="0"/>
              <a:t> (</a:t>
            </a:r>
            <a:r>
              <a:rPr lang="ru-RU" sz="6000" dirty="0" err="1"/>
              <a:t>гео-блокиране</a:t>
            </a:r>
            <a:r>
              <a:rPr lang="ru-RU" sz="6000" dirty="0"/>
              <a:t>)</a:t>
            </a:r>
            <a:endParaRPr lang="en-001" sz="6000" dirty="0"/>
          </a:p>
        </p:txBody>
      </p:sp>
    </p:spTree>
    <p:extLst>
      <p:ext uri="{BB962C8B-B14F-4D97-AF65-F5344CB8AC3E}">
        <p14:creationId xmlns:p14="http://schemas.microsoft.com/office/powerpoint/2010/main" val="216978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err="1"/>
              <a:t>Предотвратяване</a:t>
            </a:r>
            <a:r>
              <a:rPr lang="ru-RU" sz="4400" dirty="0"/>
              <a:t> на </a:t>
            </a:r>
            <a:r>
              <a:rPr lang="ru-RU" sz="4400" dirty="0" err="1"/>
              <a:t>нерегламентиран</a:t>
            </a:r>
            <a:r>
              <a:rPr lang="ru-RU" sz="4400" dirty="0"/>
              <a:t> </a:t>
            </a:r>
            <a:r>
              <a:rPr lang="ru-RU" sz="4400" dirty="0" err="1"/>
              <a:t>достъп</a:t>
            </a:r>
            <a:r>
              <a:rPr lang="ru-RU" sz="4400" dirty="0"/>
              <a:t> (</a:t>
            </a:r>
            <a:r>
              <a:rPr lang="ru-RU" sz="4400" dirty="0" err="1"/>
              <a:t>гео-блокиране</a:t>
            </a:r>
            <a:r>
              <a:rPr lang="ru-RU" sz="4400" dirty="0"/>
              <a:t>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A91-8101-7F37-3FED-AB0EDD20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Практиката</a:t>
            </a:r>
            <a:r>
              <a:rPr lang="ru-RU" dirty="0"/>
              <a:t> на </a:t>
            </a:r>
            <a:r>
              <a:rPr lang="ru-RU" dirty="0" err="1"/>
              <a:t>ограничаване</a:t>
            </a:r>
            <a:r>
              <a:rPr lang="ru-RU" dirty="0"/>
              <a:t> или </a:t>
            </a:r>
            <a:r>
              <a:rPr lang="ru-RU" dirty="0" err="1"/>
              <a:t>филтриране</a:t>
            </a:r>
            <a:r>
              <a:rPr lang="ru-RU" dirty="0"/>
              <a:t> на </a:t>
            </a:r>
            <a:r>
              <a:rPr lang="ru-RU" dirty="0" err="1"/>
              <a:t>достъпа</a:t>
            </a:r>
            <a:r>
              <a:rPr lang="ru-RU" dirty="0"/>
              <a:t> до определен </a:t>
            </a:r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съдържание</a:t>
            </a:r>
            <a:r>
              <a:rPr lang="ru-RU" dirty="0"/>
              <a:t> или услуги, в </a:t>
            </a:r>
            <a:r>
              <a:rPr lang="ru-RU" dirty="0" err="1"/>
              <a:t>зависимост</a:t>
            </a:r>
            <a:r>
              <a:rPr lang="ru-RU" dirty="0"/>
              <a:t> от </a:t>
            </a:r>
            <a:r>
              <a:rPr lang="ru-RU" dirty="0" err="1"/>
              <a:t>местоположението</a:t>
            </a:r>
            <a:r>
              <a:rPr lang="ru-RU" dirty="0"/>
              <a:t> на потребителя</a:t>
            </a:r>
            <a:endParaRPr lang="en-US" dirty="0"/>
          </a:p>
          <a:p>
            <a:r>
              <a:rPr lang="bg-BG" dirty="0"/>
              <a:t>С</a:t>
            </a:r>
            <a:r>
              <a:rPr lang="ru-RU" dirty="0" err="1"/>
              <a:t>редство</a:t>
            </a:r>
            <a:r>
              <a:rPr lang="ru-RU" dirty="0"/>
              <a:t> за </a:t>
            </a:r>
            <a:r>
              <a:rPr lang="ru-RU" dirty="0" err="1"/>
              <a:t>спазване</a:t>
            </a:r>
            <a:r>
              <a:rPr lang="ru-RU" dirty="0"/>
              <a:t> на </a:t>
            </a:r>
            <a:r>
              <a:rPr lang="ru-RU" dirty="0" err="1"/>
              <a:t>законите</a:t>
            </a:r>
            <a:r>
              <a:rPr lang="ru-RU" dirty="0"/>
              <a:t> и </a:t>
            </a:r>
            <a:r>
              <a:rPr lang="ru-RU" dirty="0" err="1"/>
              <a:t>регулациите</a:t>
            </a:r>
            <a:r>
              <a:rPr lang="ru-RU" dirty="0"/>
              <a:t> за </a:t>
            </a:r>
            <a:r>
              <a:rPr lang="ru-RU" dirty="0" err="1"/>
              <a:t>експортен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endParaRPr lang="ru-RU" dirty="0"/>
          </a:p>
          <a:p>
            <a:r>
              <a:rPr lang="ru-RU" dirty="0" err="1"/>
              <a:t>Редовно</a:t>
            </a:r>
            <a:r>
              <a:rPr lang="ru-RU" dirty="0"/>
              <a:t> </a:t>
            </a:r>
            <a:r>
              <a:rPr lang="ru-RU" dirty="0" err="1"/>
              <a:t>обновяване</a:t>
            </a:r>
            <a:r>
              <a:rPr lang="ru-RU" dirty="0"/>
              <a:t> и </a:t>
            </a:r>
            <a:r>
              <a:rPr lang="ru-RU" dirty="0" err="1"/>
              <a:t>поддръжката</a:t>
            </a:r>
            <a:r>
              <a:rPr lang="ru-RU" dirty="0"/>
              <a:t> на </a:t>
            </a:r>
            <a:r>
              <a:rPr lang="ru-RU" dirty="0" err="1"/>
              <a:t>системите</a:t>
            </a:r>
            <a:r>
              <a:rPr lang="ru-RU" dirty="0"/>
              <a:t> за </a:t>
            </a:r>
            <a:r>
              <a:rPr lang="ru-RU" dirty="0" err="1"/>
              <a:t>гео-блокиране</a:t>
            </a:r>
            <a:r>
              <a:rPr lang="ru-RU" dirty="0"/>
              <a:t>, </a:t>
            </a:r>
            <a:r>
              <a:rPr lang="ru-RU" dirty="0" err="1"/>
              <a:t>както</a:t>
            </a:r>
            <a:r>
              <a:rPr lang="ru-RU" dirty="0"/>
              <a:t> и </a:t>
            </a:r>
            <a:r>
              <a:rPr lang="ru-RU" dirty="0" err="1"/>
              <a:t>сътрудничество</a:t>
            </a:r>
            <a:r>
              <a:rPr lang="ru-RU" dirty="0"/>
              <a:t> с </a:t>
            </a:r>
            <a:r>
              <a:rPr lang="ru-RU" dirty="0" err="1"/>
              <a:t>компетентните</a:t>
            </a:r>
            <a:r>
              <a:rPr lang="ru-RU" dirty="0"/>
              <a:t> </a:t>
            </a:r>
            <a:r>
              <a:rPr lang="ru-RU" dirty="0" err="1"/>
              <a:t>органи</a:t>
            </a:r>
            <a:r>
              <a:rPr lang="ru-RU" dirty="0"/>
              <a:t> и </a:t>
            </a:r>
            <a:r>
              <a:rPr lang="ru-RU" dirty="0" err="1"/>
              <a:t>експерти</a:t>
            </a:r>
            <a:r>
              <a:rPr lang="ru-RU" dirty="0"/>
              <a:t> по </a:t>
            </a:r>
            <a:r>
              <a:rPr lang="ru-RU" dirty="0" err="1"/>
              <a:t>експортен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0337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err="1"/>
              <a:t>Четирите</a:t>
            </a:r>
            <a:r>
              <a:rPr lang="ru-RU" sz="4400" dirty="0"/>
              <a:t> </a:t>
            </a:r>
            <a:r>
              <a:rPr lang="ru-RU" sz="4400" dirty="0" err="1"/>
              <a:t>ключови</a:t>
            </a:r>
            <a:r>
              <a:rPr lang="ru-RU" sz="4400" dirty="0"/>
              <a:t> </a:t>
            </a:r>
            <a:r>
              <a:rPr lang="ru-RU" sz="4400" dirty="0" err="1"/>
              <a:t>въпроса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A91-8101-7F37-3FED-AB0EDD20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</a:t>
            </a:r>
            <a:r>
              <a:rPr lang="en-US" dirty="0"/>
              <a:t>?</a:t>
            </a:r>
          </a:p>
          <a:p>
            <a:r>
              <a:rPr lang="bg-BG" dirty="0"/>
              <a:t>Къде</a:t>
            </a:r>
            <a:r>
              <a:rPr lang="en-US" dirty="0"/>
              <a:t>?</a:t>
            </a:r>
          </a:p>
          <a:p>
            <a:r>
              <a:rPr lang="bg-BG" dirty="0"/>
              <a:t>Кой</a:t>
            </a:r>
            <a:r>
              <a:rPr lang="en-US" dirty="0"/>
              <a:t>?</a:t>
            </a:r>
          </a:p>
          <a:p>
            <a:r>
              <a:rPr lang="bg-BG" dirty="0"/>
              <a:t>Защо</a:t>
            </a:r>
            <a:r>
              <a:rPr lang="en-US" dirty="0"/>
              <a:t>?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07867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FBA3-318A-A36B-3630-A7C0C46A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Какво? (класификация)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34DA-2787-BF8A-CAA2-94527D04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Изделието</a:t>
            </a:r>
            <a:r>
              <a:rPr lang="ru-RU" dirty="0"/>
              <a:t>/</a:t>
            </a:r>
            <a:r>
              <a:rPr lang="ru-RU" dirty="0" err="1"/>
              <a:t>технологията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доставяме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е добре </a:t>
            </a:r>
            <a:r>
              <a:rPr lang="ru-RU" dirty="0" err="1"/>
              <a:t>разбрано</a:t>
            </a:r>
            <a:r>
              <a:rPr lang="ru-RU" dirty="0"/>
              <a:t> и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класифицирано</a:t>
            </a:r>
            <a:r>
              <a:rPr lang="ru-RU" dirty="0"/>
              <a:t> да се определят </a:t>
            </a:r>
            <a:r>
              <a:rPr lang="ru-RU" dirty="0" err="1"/>
              <a:t>приложимите</a:t>
            </a:r>
            <a:r>
              <a:rPr lang="ru-RU" dirty="0"/>
              <a:t> рестрикции и </a:t>
            </a:r>
            <a:r>
              <a:rPr lang="ru-RU" dirty="0" err="1"/>
              <a:t>изисквания</a:t>
            </a:r>
            <a:r>
              <a:rPr lang="ru-RU" dirty="0"/>
              <a:t> за </a:t>
            </a:r>
            <a:r>
              <a:rPr lang="ru-RU" dirty="0" err="1"/>
              <a:t>лиценз</a:t>
            </a:r>
            <a:endParaRPr lang="en-US" dirty="0"/>
          </a:p>
          <a:p>
            <a:r>
              <a:rPr lang="bg-BG" dirty="0" err="1"/>
              <a:t>Криптографските</a:t>
            </a:r>
            <a:r>
              <a:rPr lang="bg-BG" dirty="0"/>
              <a:t> способности</a:t>
            </a:r>
            <a:r>
              <a:rPr lang="en-US" dirty="0"/>
              <a:t> </a:t>
            </a:r>
            <a:r>
              <a:rPr lang="bg-BG" dirty="0"/>
              <a:t>и „</a:t>
            </a:r>
            <a:r>
              <a:rPr lang="en-US" dirty="0"/>
              <a:t>crypto-aware</a:t>
            </a:r>
            <a:r>
              <a:rPr lang="bg-BG" dirty="0"/>
              <a:t>“</a:t>
            </a:r>
          </a:p>
          <a:p>
            <a:r>
              <a:rPr lang="bg-BG" dirty="0"/>
              <a:t>Основни типове изделия/технологии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Военни изделия/технологии</a:t>
            </a:r>
          </a:p>
          <a:p>
            <a:pPr lvl="1"/>
            <a:r>
              <a:rPr lang="ru-RU" dirty="0"/>
              <a:t>Изделия/технологии с </a:t>
            </a:r>
            <a:r>
              <a:rPr lang="ru-RU" dirty="0" err="1"/>
              <a:t>двойна</a:t>
            </a:r>
            <a:r>
              <a:rPr lang="ru-RU" dirty="0"/>
              <a:t> </a:t>
            </a:r>
            <a:r>
              <a:rPr lang="ru-RU" dirty="0" err="1"/>
              <a:t>употреба</a:t>
            </a:r>
            <a:endParaRPr lang="bg-BG" dirty="0"/>
          </a:p>
          <a:p>
            <a:pPr lvl="1"/>
            <a:r>
              <a:rPr lang="bg-BG" dirty="0"/>
              <a:t>Всички други изделия/технологии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2802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FBA3-318A-A36B-3630-A7C0C46A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Къде</a:t>
            </a:r>
            <a:r>
              <a:rPr lang="en-US" dirty="0"/>
              <a:t>? (</a:t>
            </a:r>
            <a:r>
              <a:rPr lang="bg-BG" dirty="0"/>
              <a:t>крайна дестинация)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34DA-2787-BF8A-CAA2-94527D04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Крайната</a:t>
            </a:r>
            <a:r>
              <a:rPr lang="ru-RU" dirty="0"/>
              <a:t> дестинация е </a:t>
            </a:r>
            <a:r>
              <a:rPr lang="ru-RU" dirty="0" err="1"/>
              <a:t>страната</a:t>
            </a:r>
            <a:r>
              <a:rPr lang="ru-RU" dirty="0"/>
              <a:t> или </a:t>
            </a:r>
            <a:r>
              <a:rPr lang="bg-BG" dirty="0"/>
              <a:t>регионът</a:t>
            </a:r>
            <a:r>
              <a:rPr lang="ru-RU" dirty="0"/>
              <a:t>, </a:t>
            </a:r>
            <a:r>
              <a:rPr lang="ru-RU" dirty="0" err="1"/>
              <a:t>където</a:t>
            </a:r>
            <a:r>
              <a:rPr lang="ru-RU" dirty="0"/>
              <a:t> </a:t>
            </a:r>
            <a:r>
              <a:rPr lang="ru-RU" dirty="0" err="1"/>
              <a:t>нашето</a:t>
            </a:r>
            <a:r>
              <a:rPr lang="ru-RU" dirty="0"/>
              <a:t> изделие / технология:</a:t>
            </a:r>
          </a:p>
          <a:p>
            <a:pPr lvl="1"/>
            <a:r>
              <a:rPr lang="bg-BG" dirty="0"/>
              <a:t>ще бъде изпратено физически</a:t>
            </a:r>
          </a:p>
          <a:p>
            <a:pPr lvl="1"/>
            <a:r>
              <a:rPr lang="bg-BG" dirty="0"/>
              <a:t>ще бъде изтеглено дигитално</a:t>
            </a:r>
          </a:p>
          <a:p>
            <a:pPr lvl="1"/>
            <a:r>
              <a:rPr lang="bg-BG" dirty="0"/>
              <a:t>ще бъде </a:t>
            </a:r>
            <a:r>
              <a:rPr lang="bg-BG" dirty="0" err="1"/>
              <a:t>достъпено</a:t>
            </a:r>
            <a:endParaRPr lang="bg-BG" dirty="0"/>
          </a:p>
          <a:p>
            <a:pPr lvl="1"/>
            <a:r>
              <a:rPr lang="bg-BG" dirty="0"/>
              <a:t>ще бъде споделено, под формата на знание или сорс код (при условията на </a:t>
            </a:r>
            <a:r>
              <a:rPr lang="en-US" dirty="0"/>
              <a:t>deemed export)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18105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FBA3-318A-A36B-3630-A7C0C46A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Кой? (участници в транзакцията)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34DA-2787-BF8A-CAA2-94527D04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Дори в </a:t>
            </a:r>
            <a:r>
              <a:rPr lang="ru-RU" dirty="0" err="1"/>
              <a:t>страни</a:t>
            </a:r>
            <a:r>
              <a:rPr lang="ru-RU" dirty="0"/>
              <a:t>,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наложени</a:t>
            </a:r>
            <a:r>
              <a:rPr lang="ru-RU" dirty="0"/>
              <a:t> рестрикции </a:t>
            </a:r>
            <a:r>
              <a:rPr lang="ru-RU" dirty="0" err="1"/>
              <a:t>има</a:t>
            </a:r>
            <a:r>
              <a:rPr lang="ru-RU" dirty="0"/>
              <a:t> лица и организации,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санкционирани</a:t>
            </a:r>
            <a:r>
              <a:rPr lang="ru-RU" dirty="0"/>
              <a:t> и </a:t>
            </a:r>
            <a:r>
              <a:rPr lang="ru-RU" dirty="0" err="1"/>
              <a:t>съответно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наложена частична или </a:t>
            </a:r>
            <a:r>
              <a:rPr lang="ru-RU" dirty="0" err="1"/>
              <a:t>цялостна</a:t>
            </a:r>
            <a:r>
              <a:rPr lang="ru-RU" dirty="0"/>
              <a:t> забрана за </a:t>
            </a:r>
            <a:r>
              <a:rPr lang="ru-RU" dirty="0" err="1"/>
              <a:t>експорт</a:t>
            </a:r>
            <a:r>
              <a:rPr lang="ru-RU" dirty="0"/>
              <a:t> с </a:t>
            </a:r>
            <a:r>
              <a:rPr lang="ru-RU" dirty="0" err="1"/>
              <a:t>тяхно</a:t>
            </a:r>
            <a:r>
              <a:rPr lang="ru-RU" dirty="0"/>
              <a:t> участие</a:t>
            </a:r>
          </a:p>
          <a:p>
            <a:r>
              <a:rPr lang="bg-BG" dirty="0"/>
              <a:t>Санкционни списъци (</a:t>
            </a:r>
            <a:r>
              <a:rPr lang="en-US" dirty="0"/>
              <a:t>Sanctioned Party List / SPL)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57813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FBA3-318A-A36B-3630-A7C0C46A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Защо? (крайна употреба)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34DA-2787-BF8A-CAA2-94527D04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Оръжия</a:t>
            </a:r>
            <a:r>
              <a:rPr lang="ru-RU" dirty="0"/>
              <a:t> за </a:t>
            </a:r>
            <a:r>
              <a:rPr lang="ru-RU" dirty="0" err="1"/>
              <a:t>масово</a:t>
            </a:r>
            <a:r>
              <a:rPr lang="ru-RU" dirty="0"/>
              <a:t> </a:t>
            </a:r>
            <a:r>
              <a:rPr lang="ru-RU" dirty="0" err="1"/>
              <a:t>унищожение</a:t>
            </a:r>
            <a:r>
              <a:rPr lang="ru-RU" dirty="0"/>
              <a:t> (</a:t>
            </a:r>
            <a:r>
              <a:rPr lang="ru-RU" dirty="0" err="1"/>
              <a:t>ядрени</a:t>
            </a:r>
            <a:r>
              <a:rPr lang="ru-RU" dirty="0"/>
              <a:t>, </a:t>
            </a:r>
            <a:r>
              <a:rPr lang="ru-RU" dirty="0" err="1"/>
              <a:t>биологични</a:t>
            </a:r>
            <a:r>
              <a:rPr lang="ru-RU" dirty="0"/>
              <a:t>, химически) и </a:t>
            </a:r>
            <a:r>
              <a:rPr lang="ru-RU" dirty="0" err="1"/>
              <a:t>техните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за </a:t>
            </a:r>
            <a:r>
              <a:rPr lang="ru-RU" dirty="0" err="1"/>
              <a:t>използване</a:t>
            </a:r>
            <a:r>
              <a:rPr lang="ru-RU" dirty="0"/>
              <a:t> (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ракети</a:t>
            </a:r>
            <a:r>
              <a:rPr lang="ru-RU" dirty="0"/>
              <a:t>)</a:t>
            </a:r>
          </a:p>
          <a:p>
            <a:r>
              <a:rPr lang="ru-RU" dirty="0" err="1"/>
              <a:t>Военни</a:t>
            </a:r>
            <a:r>
              <a:rPr lang="ru-RU" dirty="0"/>
              <a:t> </a:t>
            </a:r>
            <a:r>
              <a:rPr lang="ru-RU" dirty="0" err="1"/>
              <a:t>нужди</a:t>
            </a:r>
            <a:endParaRPr lang="ru-RU" dirty="0"/>
          </a:p>
          <a:p>
            <a:r>
              <a:rPr lang="ru-RU" dirty="0" err="1"/>
              <a:t>Цивилни</a:t>
            </a:r>
            <a:r>
              <a:rPr lang="ru-RU" dirty="0"/>
              <a:t> </a:t>
            </a:r>
            <a:r>
              <a:rPr lang="ru-RU" dirty="0" err="1"/>
              <a:t>ядрени</a:t>
            </a:r>
            <a:r>
              <a:rPr lang="ru-RU" dirty="0"/>
              <a:t> </a:t>
            </a:r>
            <a:r>
              <a:rPr lang="ru-RU" dirty="0" err="1"/>
              <a:t>нужди</a:t>
            </a:r>
            <a:r>
              <a:rPr lang="ru-RU" dirty="0"/>
              <a:t> в </a:t>
            </a:r>
            <a:r>
              <a:rPr lang="ru-RU" dirty="0" err="1"/>
              <a:t>определени</a:t>
            </a:r>
            <a:r>
              <a:rPr lang="ru-RU" dirty="0"/>
              <a:t> </a:t>
            </a:r>
            <a:r>
              <a:rPr lang="ru-RU" dirty="0" err="1"/>
              <a:t>страни</a:t>
            </a:r>
            <a:endParaRPr lang="ru-RU" dirty="0"/>
          </a:p>
          <a:p>
            <a:r>
              <a:rPr lang="ru-RU" dirty="0" err="1"/>
              <a:t>Конкретни</a:t>
            </a:r>
            <a:r>
              <a:rPr lang="ru-RU" dirty="0"/>
              <a:t> изделия за </a:t>
            </a:r>
            <a:r>
              <a:rPr lang="ru-RU" dirty="0" err="1"/>
              <a:t>военни</a:t>
            </a:r>
            <a:r>
              <a:rPr lang="ru-RU" dirty="0"/>
              <a:t> </a:t>
            </a:r>
            <a:r>
              <a:rPr lang="ru-RU" dirty="0" err="1"/>
              <a:t>нужди</a:t>
            </a:r>
            <a:r>
              <a:rPr lang="ru-RU" dirty="0"/>
              <a:t> или за </a:t>
            </a:r>
            <a:r>
              <a:rPr lang="ru-RU" dirty="0" err="1"/>
              <a:t>военен</a:t>
            </a:r>
            <a:r>
              <a:rPr lang="ru-RU" dirty="0"/>
              <a:t> </a:t>
            </a:r>
            <a:r>
              <a:rPr lang="ru-RU" dirty="0" err="1"/>
              <a:t>ползвател</a:t>
            </a:r>
            <a:r>
              <a:rPr lang="ru-RU" dirty="0"/>
              <a:t> в определи </a:t>
            </a:r>
            <a:r>
              <a:rPr lang="ru-RU" dirty="0" err="1"/>
              <a:t>страни</a:t>
            </a:r>
            <a:endParaRPr lang="ru-RU" dirty="0"/>
          </a:p>
          <a:p>
            <a:r>
              <a:rPr lang="ru-RU" dirty="0"/>
              <a:t>Ограничения в </a:t>
            </a:r>
            <a:r>
              <a:rPr lang="ru-RU" dirty="0" err="1"/>
              <a:t>определени</a:t>
            </a:r>
            <a:r>
              <a:rPr lang="ru-RU" dirty="0"/>
              <a:t> </a:t>
            </a:r>
            <a:r>
              <a:rPr lang="ru-RU" dirty="0" err="1"/>
              <a:t>сектори</a:t>
            </a:r>
            <a:r>
              <a:rPr lang="ru-RU" dirty="0"/>
              <a:t> - пример е </a:t>
            </a:r>
            <a:r>
              <a:rPr lang="ru-RU" dirty="0" err="1"/>
              <a:t>енергийния</a:t>
            </a:r>
            <a:r>
              <a:rPr lang="ru-RU" dirty="0"/>
              <a:t> сектор в </a:t>
            </a:r>
            <a:r>
              <a:rPr lang="ru-RU" dirty="0" err="1"/>
              <a:t>Русия</a:t>
            </a:r>
            <a:r>
              <a:rPr lang="ru-RU" dirty="0"/>
              <a:t> и </a:t>
            </a:r>
            <a:r>
              <a:rPr lang="ru-RU" dirty="0" err="1"/>
              <a:t>Венецуела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64769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2513" y="2237014"/>
            <a:ext cx="11168743" cy="3881994"/>
          </a:xfrm>
        </p:spPr>
        <p:txBody>
          <a:bodyPr numCol="2">
            <a:normAutofit lnSpcReduction="10000"/>
          </a:bodyPr>
          <a:lstStyle/>
          <a:p>
            <a:pPr indent="-360000"/>
            <a:r>
              <a:rPr lang="bg-BG" dirty="0"/>
              <a:t>Дефиниции</a:t>
            </a:r>
          </a:p>
          <a:p>
            <a:pPr indent="-360000"/>
            <a:r>
              <a:rPr lang="bg-BG" dirty="0"/>
              <a:t>Значение на експортния</a:t>
            </a:r>
            <a:br>
              <a:rPr lang="bg-BG" dirty="0"/>
            </a:br>
            <a:r>
              <a:rPr lang="bg-BG" dirty="0"/>
              <a:t>контрол</a:t>
            </a:r>
          </a:p>
          <a:p>
            <a:pPr indent="-360000"/>
            <a:r>
              <a:rPr lang="bg-BG" dirty="0"/>
              <a:t>Удостоверение за крайна употреба</a:t>
            </a:r>
          </a:p>
          <a:p>
            <a:pPr indent="-360000"/>
            <a:r>
              <a:rPr lang="bg-BG" dirty="0"/>
              <a:t>Предотвратяване на </a:t>
            </a:r>
            <a:r>
              <a:rPr lang="bg-BG" dirty="0" err="1"/>
              <a:t>нерагламентиран</a:t>
            </a:r>
            <a:r>
              <a:rPr lang="bg-BG" dirty="0"/>
              <a:t> достъп</a:t>
            </a:r>
          </a:p>
          <a:p>
            <a:pPr indent="-360000"/>
            <a:r>
              <a:rPr lang="bg-BG" dirty="0"/>
              <a:t>Четири ключови въпроса</a:t>
            </a:r>
          </a:p>
          <a:p>
            <a:pPr indent="-360000"/>
            <a:endParaRPr lang="bg-BG" dirty="0"/>
          </a:p>
          <a:p>
            <a:pPr indent="-360000"/>
            <a:r>
              <a:rPr lang="bg-BG" dirty="0"/>
              <a:t>Действащо законодателство</a:t>
            </a:r>
          </a:p>
          <a:p>
            <a:pPr indent="-360000"/>
            <a:r>
              <a:rPr lang="bg-BG" dirty="0"/>
              <a:t>Валидност на правилата за експортен контрол</a:t>
            </a:r>
          </a:p>
          <a:p>
            <a:pPr indent="-360000"/>
            <a:r>
              <a:rPr lang="bg-BG" dirty="0"/>
              <a:t>Червени флагове</a:t>
            </a:r>
          </a:p>
          <a:p>
            <a:pPr indent="-360000"/>
            <a:r>
              <a:rPr lang="bg-BG" dirty="0"/>
              <a:t>Класификацията в детайли</a:t>
            </a:r>
          </a:p>
          <a:p>
            <a:pPr indent="-360000"/>
            <a:r>
              <a:rPr lang="bg-BG" dirty="0"/>
              <a:t>Софтуер с отворен код</a:t>
            </a:r>
          </a:p>
          <a:p>
            <a:pPr indent="-360000"/>
            <a:r>
              <a:rPr lang="bg-BG" dirty="0"/>
              <a:t>Връзка с каналите за доставка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406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411D082-46FE-009D-9A47-ACFC2A3CD5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544" y="70640"/>
            <a:ext cx="9359956" cy="61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5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C8C5-BB3C-19FE-57FC-43745952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Действащо законодателство</a:t>
            </a:r>
            <a:r>
              <a:rPr lang="en-US" dirty="0"/>
              <a:t> - </a:t>
            </a:r>
            <a:r>
              <a:rPr lang="bg-BG" dirty="0"/>
              <a:t>САЩ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13D5-8EF4-C550-C1B6-40290D44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За стоки с двойно предназначение</a:t>
            </a:r>
          </a:p>
          <a:p>
            <a:pPr lvl="1"/>
            <a:r>
              <a:rPr lang="ru-RU" dirty="0" err="1"/>
              <a:t>Бюрото</a:t>
            </a:r>
            <a:r>
              <a:rPr lang="ru-RU" dirty="0"/>
              <a:t> по индустрия и </a:t>
            </a:r>
            <a:r>
              <a:rPr lang="ru-RU" dirty="0" err="1"/>
              <a:t>сигурност</a:t>
            </a:r>
            <a:r>
              <a:rPr lang="ru-RU" dirty="0"/>
              <a:t> на САЩ (</a:t>
            </a:r>
            <a:r>
              <a:rPr lang="en-US" dirty="0"/>
              <a:t>Bureau of Industry and Security / BIS), </a:t>
            </a:r>
            <a:r>
              <a:rPr lang="ru-RU" dirty="0" err="1"/>
              <a:t>което</a:t>
            </a:r>
            <a:r>
              <a:rPr lang="ru-RU" dirty="0"/>
              <a:t> е част от Министерство на </a:t>
            </a:r>
            <a:r>
              <a:rPr lang="ru-RU" dirty="0" err="1"/>
              <a:t>търговията</a:t>
            </a:r>
            <a:r>
              <a:rPr lang="ru-RU" dirty="0"/>
              <a:t> на САЩ (</a:t>
            </a:r>
            <a:r>
              <a:rPr lang="en-US" dirty="0"/>
              <a:t>Department of Commerce)</a:t>
            </a:r>
          </a:p>
          <a:p>
            <a:pPr lvl="1"/>
            <a:r>
              <a:rPr lang="en-US" dirty="0"/>
              <a:t>Export Administration Regulations (EAR)</a:t>
            </a:r>
          </a:p>
          <a:p>
            <a:pPr lvl="1"/>
            <a:r>
              <a:rPr lang="ru-RU" dirty="0" err="1"/>
              <a:t>Списъка</a:t>
            </a:r>
            <a:r>
              <a:rPr lang="ru-RU" dirty="0"/>
              <a:t> за </a:t>
            </a:r>
            <a:r>
              <a:rPr lang="ru-RU" dirty="0" err="1"/>
              <a:t>комерсиален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 (Commerce Control List / CCL). CCL </a:t>
            </a:r>
            <a:r>
              <a:rPr lang="ru-RU" dirty="0" err="1"/>
              <a:t>включва</a:t>
            </a:r>
            <a:r>
              <a:rPr lang="ru-RU" dirty="0"/>
              <a:t> 10 категории на стоки и пет </a:t>
            </a:r>
            <a:r>
              <a:rPr lang="ru-RU" dirty="0" err="1"/>
              <a:t>групи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endParaRPr lang="ru-RU" dirty="0"/>
          </a:p>
          <a:p>
            <a:r>
              <a:rPr lang="ru-RU" dirty="0"/>
              <a:t>За </a:t>
            </a:r>
            <a:r>
              <a:rPr lang="ru-RU" dirty="0" err="1"/>
              <a:t>воени</a:t>
            </a:r>
            <a:r>
              <a:rPr lang="ru-RU" dirty="0"/>
              <a:t> стоки</a:t>
            </a:r>
          </a:p>
          <a:p>
            <a:pPr lvl="1"/>
            <a:r>
              <a:rPr lang="ru-RU" dirty="0" err="1"/>
              <a:t>Дирекцията</a:t>
            </a:r>
            <a:r>
              <a:rPr lang="ru-RU" dirty="0"/>
              <a:t> по </a:t>
            </a:r>
            <a:r>
              <a:rPr lang="ru-RU" dirty="0" err="1"/>
              <a:t>контрол</a:t>
            </a:r>
            <a:r>
              <a:rPr lang="ru-RU" dirty="0"/>
              <a:t> на </a:t>
            </a:r>
            <a:r>
              <a:rPr lang="ru-RU" dirty="0" err="1"/>
              <a:t>търговията</a:t>
            </a:r>
            <a:r>
              <a:rPr lang="ru-RU" dirty="0"/>
              <a:t> с </a:t>
            </a:r>
            <a:r>
              <a:rPr lang="ru-RU" dirty="0" err="1"/>
              <a:t>оръжия</a:t>
            </a:r>
            <a:r>
              <a:rPr lang="ru-RU" dirty="0"/>
              <a:t> на Министерство на </a:t>
            </a:r>
            <a:r>
              <a:rPr lang="ru-RU" dirty="0" err="1"/>
              <a:t>външните</a:t>
            </a:r>
            <a:r>
              <a:rPr lang="ru-RU" dirty="0"/>
              <a:t> </a:t>
            </a:r>
            <a:r>
              <a:rPr lang="ru-RU" dirty="0" err="1"/>
              <a:t>работи</a:t>
            </a:r>
            <a:r>
              <a:rPr lang="ru-RU" dirty="0"/>
              <a:t> на САЩ (</a:t>
            </a:r>
            <a:r>
              <a:rPr lang="en-GB" dirty="0"/>
              <a:t>Directorate of </a:t>
            </a:r>
            <a:r>
              <a:rPr lang="en-GB" dirty="0" err="1"/>
              <a:t>Defense</a:t>
            </a:r>
            <a:r>
              <a:rPr lang="en-GB" dirty="0"/>
              <a:t> Trade Controls</a:t>
            </a:r>
            <a:r>
              <a:rPr lang="ru-RU" dirty="0"/>
              <a:t> / DDTC)</a:t>
            </a:r>
            <a:endParaRPr lang="en-US" dirty="0"/>
          </a:p>
          <a:p>
            <a:pPr lvl="1"/>
            <a:r>
              <a:rPr lang="bg-BG" dirty="0"/>
              <a:t>Регулациите за международния трафик на оръжия (</a:t>
            </a:r>
            <a:r>
              <a:rPr lang="en-US" dirty="0"/>
              <a:t>International Traffic in Arms Regulations / ITAR)</a:t>
            </a:r>
          </a:p>
          <a:p>
            <a:pPr lvl="1"/>
            <a:r>
              <a:rPr lang="ru-RU" dirty="0" err="1"/>
              <a:t>Списъкът</a:t>
            </a:r>
            <a:r>
              <a:rPr lang="ru-RU" dirty="0"/>
              <a:t> на </a:t>
            </a:r>
            <a:r>
              <a:rPr lang="ru-RU" dirty="0" err="1"/>
              <a:t>военни</a:t>
            </a:r>
            <a:r>
              <a:rPr lang="ru-RU" dirty="0"/>
              <a:t> стоки на </a:t>
            </a:r>
            <a:r>
              <a:rPr lang="ru-RU" dirty="0" err="1"/>
              <a:t>Съединените</a:t>
            </a:r>
            <a:r>
              <a:rPr lang="ru-RU" dirty="0"/>
              <a:t> </a:t>
            </a:r>
            <a:r>
              <a:rPr lang="ru-RU" dirty="0" err="1"/>
              <a:t>щати</a:t>
            </a:r>
            <a:r>
              <a:rPr lang="ru-RU" dirty="0"/>
              <a:t> (United </a:t>
            </a:r>
            <a:r>
              <a:rPr lang="ru-RU" dirty="0" err="1"/>
              <a:t>States</a:t>
            </a:r>
            <a:r>
              <a:rPr lang="ru-RU" dirty="0"/>
              <a:t> </a:t>
            </a:r>
            <a:r>
              <a:rPr lang="ru-RU" dirty="0" err="1"/>
              <a:t>Munitions</a:t>
            </a:r>
            <a:r>
              <a:rPr lang="ru-RU" dirty="0"/>
              <a:t> List / USML</a:t>
            </a:r>
            <a:r>
              <a:rPr lang="en-US" dirty="0"/>
              <a:t>)</a:t>
            </a:r>
          </a:p>
          <a:p>
            <a:r>
              <a:rPr lang="bg-BG" dirty="0"/>
              <a:t>Офисът за контрол на чуждите активи на САЩ (</a:t>
            </a:r>
            <a:r>
              <a:rPr lang="en-US" dirty="0"/>
              <a:t>Office of Foreign Assets Control / OFAC)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20922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C8C5-BB3C-19FE-57FC-43745952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Действащо законодателство</a:t>
            </a:r>
            <a:r>
              <a:rPr lang="en-US" dirty="0"/>
              <a:t> - </a:t>
            </a:r>
            <a:r>
              <a:rPr lang="bg-BG" dirty="0"/>
              <a:t>ЕС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13D5-8EF4-C550-C1B6-40290D44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Контролът</a:t>
            </a:r>
            <a:r>
              <a:rPr lang="ru-RU" dirty="0"/>
              <a:t> на износа, </a:t>
            </a:r>
            <a:r>
              <a:rPr lang="ru-RU" dirty="0" err="1"/>
              <a:t>относно</a:t>
            </a:r>
            <a:r>
              <a:rPr lang="ru-RU" dirty="0"/>
              <a:t> </a:t>
            </a:r>
            <a:r>
              <a:rPr lang="ru-RU" dirty="0" err="1"/>
              <a:t>военни</a:t>
            </a:r>
            <a:r>
              <a:rPr lang="ru-RU" dirty="0"/>
              <a:t> стоки, се </a:t>
            </a:r>
            <a:r>
              <a:rPr lang="ru-RU" dirty="0" err="1"/>
              <a:t>урежда</a:t>
            </a:r>
            <a:r>
              <a:rPr lang="ru-RU" dirty="0"/>
              <a:t> от всяка </a:t>
            </a:r>
            <a:r>
              <a:rPr lang="ru-RU" dirty="0" err="1"/>
              <a:t>държава</a:t>
            </a:r>
            <a:r>
              <a:rPr lang="ru-RU" dirty="0"/>
              <a:t>-членка на ЕС</a:t>
            </a:r>
          </a:p>
          <a:p>
            <a:r>
              <a:rPr lang="ru-RU" dirty="0" err="1"/>
              <a:t>Що</a:t>
            </a:r>
            <a:r>
              <a:rPr lang="ru-RU" dirty="0"/>
              <a:t> се </a:t>
            </a:r>
            <a:r>
              <a:rPr lang="ru-RU" dirty="0" err="1"/>
              <a:t>отнася</a:t>
            </a:r>
            <a:r>
              <a:rPr lang="ru-RU" dirty="0"/>
              <a:t> до </a:t>
            </a:r>
            <a:r>
              <a:rPr lang="ru-RU" dirty="0" err="1"/>
              <a:t>продуктите</a:t>
            </a:r>
            <a:r>
              <a:rPr lang="ru-RU" dirty="0"/>
              <a:t> с </a:t>
            </a:r>
            <a:r>
              <a:rPr lang="ru-RU" dirty="0" err="1"/>
              <a:t>двойно</a:t>
            </a:r>
            <a:r>
              <a:rPr lang="ru-RU" dirty="0"/>
              <a:t> предназначение, </a:t>
            </a:r>
            <a:r>
              <a:rPr lang="ru-RU" dirty="0" err="1"/>
              <a:t>регламентът</a:t>
            </a:r>
            <a:r>
              <a:rPr lang="ru-RU" dirty="0"/>
              <a:t> на </a:t>
            </a:r>
            <a:r>
              <a:rPr lang="ru-RU" dirty="0" err="1"/>
              <a:t>Съвета</a:t>
            </a:r>
            <a:r>
              <a:rPr lang="ru-RU" dirty="0"/>
              <a:t> (ЕС) 2021/821 (</a:t>
            </a:r>
            <a:r>
              <a:rPr lang="ru-RU" dirty="0" err="1"/>
              <a:t>замества</a:t>
            </a:r>
            <a:r>
              <a:rPr lang="ru-RU" dirty="0"/>
              <a:t> Регламент (ЕС) 428/2009) </a:t>
            </a:r>
            <a:r>
              <a:rPr lang="ru-RU" dirty="0" err="1"/>
              <a:t>урежда</a:t>
            </a:r>
            <a:r>
              <a:rPr lang="ru-RU" dirty="0"/>
              <a:t> режима на </a:t>
            </a:r>
            <a:r>
              <a:rPr lang="ru-RU" dirty="0" err="1"/>
              <a:t>контрол</a:t>
            </a:r>
            <a:r>
              <a:rPr lang="ru-RU" dirty="0"/>
              <a:t> на износа на ЕС</a:t>
            </a:r>
          </a:p>
          <a:p>
            <a:r>
              <a:rPr lang="ru-RU" dirty="0" err="1"/>
              <a:t>Стоките</a:t>
            </a:r>
            <a:r>
              <a:rPr lang="ru-RU" dirty="0"/>
              <a:t> с </a:t>
            </a:r>
            <a:r>
              <a:rPr lang="ru-RU" dirty="0" err="1"/>
              <a:t>двойно</a:t>
            </a:r>
            <a:r>
              <a:rPr lang="ru-RU" dirty="0"/>
              <a:t> предназначение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търгуват</a:t>
            </a:r>
            <a:r>
              <a:rPr lang="ru-RU" dirty="0"/>
              <a:t> свободно в </a:t>
            </a:r>
            <a:r>
              <a:rPr lang="ru-RU" dirty="0" err="1"/>
              <a:t>рамките</a:t>
            </a:r>
            <a:r>
              <a:rPr lang="ru-RU" dirty="0"/>
              <a:t> на ЕС, с </a:t>
            </a:r>
            <a:r>
              <a:rPr lang="ru-RU" dirty="0" err="1"/>
              <a:t>изключение</a:t>
            </a:r>
            <a:r>
              <a:rPr lang="ru-RU" dirty="0"/>
              <a:t> на </a:t>
            </a:r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особено</a:t>
            </a:r>
            <a:r>
              <a:rPr lang="ru-RU" dirty="0"/>
              <a:t> </a:t>
            </a:r>
            <a:r>
              <a:rPr lang="ru-RU" dirty="0" err="1"/>
              <a:t>чувствителни</a:t>
            </a:r>
            <a:r>
              <a:rPr lang="ru-RU" dirty="0"/>
              <a:t> стоки, </a:t>
            </a:r>
            <a:r>
              <a:rPr lang="ru-RU" dirty="0" err="1"/>
              <a:t>чието</a:t>
            </a:r>
            <a:r>
              <a:rPr lang="ru-RU" dirty="0"/>
              <a:t> </a:t>
            </a:r>
            <a:r>
              <a:rPr lang="ru-RU" dirty="0" err="1"/>
              <a:t>прехвърляне</a:t>
            </a:r>
            <a:r>
              <a:rPr lang="ru-RU" dirty="0"/>
              <a:t> в </a:t>
            </a:r>
            <a:r>
              <a:rPr lang="ru-RU" dirty="0" err="1"/>
              <a:t>рамките</a:t>
            </a:r>
            <a:r>
              <a:rPr lang="ru-RU" dirty="0"/>
              <a:t> на ЕС </a:t>
            </a:r>
            <a:r>
              <a:rPr lang="ru-RU" dirty="0" err="1"/>
              <a:t>остава</a:t>
            </a:r>
            <a:r>
              <a:rPr lang="ru-RU" dirty="0"/>
              <a:t> </a:t>
            </a:r>
            <a:r>
              <a:rPr lang="ru-RU" dirty="0" err="1"/>
              <a:t>подлежащо</a:t>
            </a:r>
            <a:r>
              <a:rPr lang="ru-RU" dirty="0"/>
              <a:t> на </a:t>
            </a:r>
            <a:r>
              <a:rPr lang="ru-RU" dirty="0" err="1"/>
              <a:t>предварително</a:t>
            </a:r>
            <a:r>
              <a:rPr lang="ru-RU" dirty="0"/>
              <a:t> разрешение</a:t>
            </a:r>
          </a:p>
          <a:p>
            <a:r>
              <a:rPr lang="ru-RU" dirty="0" err="1"/>
              <a:t>Ограничителните</a:t>
            </a:r>
            <a:r>
              <a:rPr lang="ru-RU" dirty="0"/>
              <a:t> мерки или санкции </a:t>
            </a:r>
            <a:r>
              <a:rPr lang="bg-BG" dirty="0"/>
              <a:t>като</a:t>
            </a:r>
            <a:r>
              <a:rPr lang="ru-RU" dirty="0"/>
              <a:t> важен инструмент на </a:t>
            </a:r>
            <a:r>
              <a:rPr lang="ru-RU" dirty="0" err="1"/>
              <a:t>Общата</a:t>
            </a:r>
            <a:r>
              <a:rPr lang="ru-RU" dirty="0"/>
              <a:t> </a:t>
            </a:r>
            <a:r>
              <a:rPr lang="ru-RU" dirty="0" err="1"/>
              <a:t>външна</a:t>
            </a:r>
            <a:r>
              <a:rPr lang="ru-RU" dirty="0"/>
              <a:t> политика и </a:t>
            </a:r>
            <a:r>
              <a:rPr lang="ru-RU" dirty="0" err="1"/>
              <a:t>политиката</a:t>
            </a:r>
            <a:r>
              <a:rPr lang="ru-RU" dirty="0"/>
              <a:t> за </a:t>
            </a:r>
            <a:r>
              <a:rPr lang="ru-RU" dirty="0" err="1"/>
              <a:t>сигурност</a:t>
            </a:r>
            <a:r>
              <a:rPr lang="ru-RU" dirty="0"/>
              <a:t> (ОВППС) на </a:t>
            </a:r>
            <a:r>
              <a:rPr lang="ru-RU" dirty="0" err="1"/>
              <a:t>Европейския</a:t>
            </a:r>
            <a:r>
              <a:rPr lang="ru-RU" dirty="0"/>
              <a:t> </a:t>
            </a:r>
            <a:r>
              <a:rPr lang="ru-RU" dirty="0" err="1"/>
              <a:t>съюз</a:t>
            </a:r>
            <a:endParaRPr lang="ru-RU" dirty="0"/>
          </a:p>
          <a:p>
            <a:pPr lvl="1"/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84471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C8C5-BB3C-19FE-57FC-43745952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Действащо законодателство</a:t>
            </a:r>
            <a:r>
              <a:rPr lang="en-US" dirty="0"/>
              <a:t> - </a:t>
            </a:r>
            <a:r>
              <a:rPr lang="bg-BG" dirty="0"/>
              <a:t>Други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13D5-8EF4-C550-C1B6-40290D44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Германия </a:t>
            </a:r>
            <a:r>
              <a:rPr lang="ru-RU" dirty="0" err="1"/>
              <a:t>Федералният</a:t>
            </a:r>
            <a:r>
              <a:rPr lang="ru-RU" dirty="0"/>
              <a:t> офис за </a:t>
            </a:r>
            <a:r>
              <a:rPr lang="ru-RU" dirty="0" err="1"/>
              <a:t>икономика</a:t>
            </a:r>
            <a:r>
              <a:rPr lang="ru-RU" dirty="0"/>
              <a:t> и </a:t>
            </a:r>
            <a:r>
              <a:rPr lang="ru-RU" dirty="0" err="1"/>
              <a:t>контрол</a:t>
            </a:r>
            <a:r>
              <a:rPr lang="ru-RU" dirty="0"/>
              <a:t> на износа (</a:t>
            </a:r>
            <a:r>
              <a:rPr lang="ru-RU" dirty="0" err="1"/>
              <a:t>Bundesamt</a:t>
            </a:r>
            <a:r>
              <a:rPr lang="ru-RU" dirty="0"/>
              <a:t> </a:t>
            </a:r>
            <a:r>
              <a:rPr lang="ru-RU" dirty="0" err="1"/>
              <a:t>für</a:t>
            </a:r>
            <a:r>
              <a:rPr lang="ru-RU" dirty="0"/>
              <a:t> </a:t>
            </a:r>
            <a:r>
              <a:rPr lang="ru-RU" dirty="0" err="1"/>
              <a:t>Wirtschaft</a:t>
            </a:r>
            <a:r>
              <a:rPr lang="ru-RU" dirty="0"/>
              <a:t> </a:t>
            </a:r>
            <a:r>
              <a:rPr lang="ru-RU" dirty="0" err="1"/>
              <a:t>und</a:t>
            </a:r>
            <a:r>
              <a:rPr lang="ru-RU" dirty="0"/>
              <a:t> </a:t>
            </a:r>
            <a:r>
              <a:rPr lang="ru-RU" dirty="0" err="1"/>
              <a:t>Ausfuhrkontrolle</a:t>
            </a:r>
            <a:r>
              <a:rPr lang="ru-RU" dirty="0"/>
              <a:t> – BAFA) е отговорен за </a:t>
            </a:r>
            <a:r>
              <a:rPr lang="ru-RU" dirty="0" err="1"/>
              <a:t>предоставянето</a:t>
            </a:r>
            <a:r>
              <a:rPr lang="ru-RU" dirty="0"/>
              <a:t> на </a:t>
            </a:r>
            <a:r>
              <a:rPr lang="ru-RU" dirty="0" err="1"/>
              <a:t>необходимите</a:t>
            </a:r>
            <a:r>
              <a:rPr lang="ru-RU" dirty="0"/>
              <a:t> </a:t>
            </a:r>
            <a:r>
              <a:rPr lang="ru-RU" dirty="0" err="1"/>
              <a:t>лицензи</a:t>
            </a:r>
            <a:r>
              <a:rPr lang="ru-RU" dirty="0"/>
              <a:t> за износ</a:t>
            </a:r>
          </a:p>
          <a:p>
            <a:r>
              <a:rPr lang="ru-RU" dirty="0"/>
              <a:t>В </a:t>
            </a:r>
            <a:r>
              <a:rPr lang="ru-RU" dirty="0" err="1"/>
              <a:t>България</a:t>
            </a:r>
            <a:r>
              <a:rPr lang="ru-RU" dirty="0"/>
              <a:t> </a:t>
            </a:r>
            <a:r>
              <a:rPr lang="ru-RU" dirty="0" err="1"/>
              <a:t>Междуведомствената</a:t>
            </a:r>
            <a:r>
              <a:rPr lang="ru-RU" dirty="0"/>
              <a:t> </a:t>
            </a:r>
            <a:r>
              <a:rPr lang="ru-RU" dirty="0" err="1"/>
              <a:t>комисия</a:t>
            </a:r>
            <a:r>
              <a:rPr lang="ru-RU" dirty="0"/>
              <a:t> за </a:t>
            </a:r>
            <a:r>
              <a:rPr lang="ru-RU" dirty="0" err="1"/>
              <a:t>експортен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 и </a:t>
            </a:r>
            <a:r>
              <a:rPr lang="ru-RU" dirty="0" err="1"/>
              <a:t>неразпространение</a:t>
            </a:r>
            <a:r>
              <a:rPr lang="ru-RU" dirty="0"/>
              <a:t> на </a:t>
            </a:r>
            <a:r>
              <a:rPr lang="ru-RU" dirty="0" err="1"/>
              <a:t>оръжията</a:t>
            </a:r>
            <a:r>
              <a:rPr lang="ru-RU" dirty="0"/>
              <a:t> за </a:t>
            </a:r>
            <a:r>
              <a:rPr lang="ru-RU" dirty="0" err="1"/>
              <a:t>масово</a:t>
            </a:r>
            <a:r>
              <a:rPr lang="ru-RU" dirty="0"/>
              <a:t> </a:t>
            </a:r>
            <a:r>
              <a:rPr lang="ru-RU" dirty="0" err="1"/>
              <a:t>унищожение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Министерство на </a:t>
            </a:r>
            <a:r>
              <a:rPr lang="ru-RU" dirty="0" err="1"/>
              <a:t>Икономиката</a:t>
            </a:r>
            <a:r>
              <a:rPr lang="ru-RU" dirty="0"/>
              <a:t> </a:t>
            </a:r>
            <a:r>
              <a:rPr lang="ru-RU" dirty="0" err="1"/>
              <a:t>отговаря</a:t>
            </a:r>
            <a:r>
              <a:rPr lang="ru-RU" dirty="0"/>
              <a:t> за </a:t>
            </a:r>
            <a:r>
              <a:rPr lang="ru-RU" dirty="0" err="1"/>
              <a:t>прилагането</a:t>
            </a:r>
            <a:r>
              <a:rPr lang="ru-RU" dirty="0"/>
              <a:t> и </a:t>
            </a:r>
            <a:r>
              <a:rPr lang="ru-RU" dirty="0" err="1"/>
              <a:t>изпълнението</a:t>
            </a:r>
            <a:r>
              <a:rPr lang="ru-RU" dirty="0"/>
              <a:t> на </a:t>
            </a:r>
            <a:r>
              <a:rPr lang="ru-RU" dirty="0" err="1"/>
              <a:t>законодателството</a:t>
            </a:r>
            <a:r>
              <a:rPr lang="ru-RU" dirty="0"/>
              <a:t> (Закон за </a:t>
            </a:r>
            <a:r>
              <a:rPr lang="ru-RU" dirty="0" err="1"/>
              <a:t>експортния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 на </a:t>
            </a:r>
            <a:r>
              <a:rPr lang="ru-RU" dirty="0" err="1"/>
              <a:t>продукти</a:t>
            </a:r>
            <a:r>
              <a:rPr lang="ru-RU" dirty="0"/>
              <a:t>,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отбраната</a:t>
            </a:r>
            <a:r>
              <a:rPr lang="ru-RU" dirty="0"/>
              <a:t>, и на изделия и технологии с </a:t>
            </a:r>
            <a:r>
              <a:rPr lang="ru-RU" dirty="0" err="1"/>
              <a:t>двойна</a:t>
            </a:r>
            <a:r>
              <a:rPr lang="ru-RU" dirty="0"/>
              <a:t> </a:t>
            </a:r>
            <a:r>
              <a:rPr lang="ru-RU" dirty="0" err="1"/>
              <a:t>употреба</a:t>
            </a:r>
            <a:r>
              <a:rPr lang="ru-RU" dirty="0"/>
              <a:t>)</a:t>
            </a:r>
          </a:p>
          <a:p>
            <a:r>
              <a:rPr lang="ru-RU" dirty="0" err="1"/>
              <a:t>Споразумението</a:t>
            </a:r>
            <a:r>
              <a:rPr lang="ru-RU" dirty="0"/>
              <a:t> от </a:t>
            </a:r>
            <a:r>
              <a:rPr lang="ru-RU" dirty="0" err="1"/>
              <a:t>Васенаар</a:t>
            </a:r>
            <a:endParaRPr lang="ru-RU" dirty="0"/>
          </a:p>
          <a:p>
            <a:pPr lvl="1"/>
            <a:r>
              <a:rPr lang="ru-RU" dirty="0"/>
              <a:t>Категория 5, част 2, </a:t>
            </a:r>
            <a:r>
              <a:rPr lang="ru-RU" dirty="0" err="1"/>
              <a:t>отнасяща</a:t>
            </a:r>
            <a:r>
              <a:rPr lang="ru-RU" dirty="0"/>
              <a:t> се до </a:t>
            </a:r>
            <a:r>
              <a:rPr lang="ru-RU" dirty="0" err="1"/>
              <a:t>софтуер</a:t>
            </a:r>
            <a:r>
              <a:rPr lang="ru-RU" dirty="0"/>
              <a:t> и </a:t>
            </a:r>
            <a:r>
              <a:rPr lang="ru-RU" dirty="0" err="1"/>
              <a:t>криптиране</a:t>
            </a:r>
            <a:endParaRPr lang="ru-RU" dirty="0"/>
          </a:p>
          <a:p>
            <a:pPr lvl="1"/>
            <a:r>
              <a:rPr lang="ru-RU" dirty="0" err="1"/>
              <a:t>Общата</a:t>
            </a:r>
            <a:r>
              <a:rPr lang="ru-RU" dirty="0"/>
              <a:t> </a:t>
            </a:r>
            <a:r>
              <a:rPr lang="ru-RU" dirty="0" err="1"/>
              <a:t>бележка</a:t>
            </a:r>
            <a:r>
              <a:rPr lang="ru-RU" dirty="0"/>
              <a:t> за </a:t>
            </a:r>
            <a:r>
              <a:rPr lang="ru-RU" dirty="0" err="1"/>
              <a:t>софтуер</a:t>
            </a:r>
            <a:endParaRPr lang="ru-RU" dirty="0"/>
          </a:p>
          <a:p>
            <a:pPr lvl="1"/>
            <a:r>
              <a:rPr lang="ru-RU" dirty="0" err="1"/>
              <a:t>Списъкът</a:t>
            </a:r>
            <a:r>
              <a:rPr lang="ru-RU" dirty="0"/>
              <a:t> с </a:t>
            </a:r>
            <a:r>
              <a:rPr lang="ru-RU" dirty="0" err="1"/>
              <a:t>боеприпаси</a:t>
            </a:r>
            <a:r>
              <a:rPr lang="ru-RU" dirty="0"/>
              <a:t>, раздел ML21</a:t>
            </a:r>
          </a:p>
          <a:p>
            <a:pPr lvl="1"/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36844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7AB5-57B4-15FE-811C-EC88D711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Валидност</a:t>
            </a:r>
            <a:r>
              <a:rPr lang="ru-RU" dirty="0"/>
              <a:t> на </a:t>
            </a:r>
            <a:r>
              <a:rPr lang="ru-RU" dirty="0" err="1"/>
              <a:t>правилата</a:t>
            </a:r>
            <a:r>
              <a:rPr lang="ru-RU" dirty="0"/>
              <a:t> за </a:t>
            </a:r>
            <a:r>
              <a:rPr lang="ru-RU" dirty="0" err="1"/>
              <a:t>експортен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E461-22C9-991E-7D79-9F783CA0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Месното </a:t>
            </a:r>
            <a:r>
              <a:rPr lang="bg-BG" dirty="0" err="1"/>
              <a:t>законоделство</a:t>
            </a:r>
            <a:r>
              <a:rPr lang="bg-BG" dirty="0"/>
              <a:t> и това на съюзите, към които страната принадлежи</a:t>
            </a:r>
          </a:p>
          <a:p>
            <a:r>
              <a:rPr lang="bg-BG" dirty="0"/>
              <a:t>Интернационалните компании</a:t>
            </a:r>
          </a:p>
          <a:p>
            <a:r>
              <a:rPr lang="ru-RU" dirty="0" err="1"/>
              <a:t>Участието</a:t>
            </a:r>
            <a:r>
              <a:rPr lang="ru-RU" dirty="0"/>
              <a:t> в </a:t>
            </a:r>
            <a:r>
              <a:rPr lang="ru-RU" dirty="0" err="1"/>
              <a:t>чуждестранните</a:t>
            </a:r>
            <a:r>
              <a:rPr lang="ru-RU" dirty="0"/>
              <a:t> </a:t>
            </a:r>
            <a:r>
              <a:rPr lang="ru-RU" dirty="0" err="1"/>
              <a:t>финансовите</a:t>
            </a:r>
            <a:r>
              <a:rPr lang="ru-RU" dirty="0"/>
              <a:t> </a:t>
            </a:r>
            <a:r>
              <a:rPr lang="ru-RU" dirty="0" err="1"/>
              <a:t>пазари</a:t>
            </a:r>
            <a:r>
              <a:rPr lang="ru-RU" dirty="0"/>
              <a:t>, </a:t>
            </a:r>
            <a:r>
              <a:rPr lang="ru-RU" dirty="0" err="1"/>
              <a:t>използването</a:t>
            </a:r>
            <a:r>
              <a:rPr lang="ru-RU" dirty="0"/>
              <a:t> на </a:t>
            </a:r>
            <a:r>
              <a:rPr lang="ru-RU" dirty="0" err="1"/>
              <a:t>компоненти</a:t>
            </a:r>
            <a:r>
              <a:rPr lang="ru-RU" dirty="0"/>
              <a:t> с </a:t>
            </a:r>
            <a:r>
              <a:rPr lang="ru-RU" dirty="0" err="1"/>
              <a:t>произход</a:t>
            </a:r>
            <a:r>
              <a:rPr lang="ru-RU" dirty="0"/>
              <a:t>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страни</a:t>
            </a:r>
            <a:r>
              <a:rPr lang="ru-RU" dirty="0"/>
              <a:t>, </a:t>
            </a:r>
            <a:r>
              <a:rPr lang="ru-RU" dirty="0" err="1"/>
              <a:t>осъществяването</a:t>
            </a:r>
            <a:r>
              <a:rPr lang="ru-RU" dirty="0"/>
              <a:t> на </a:t>
            </a:r>
            <a:r>
              <a:rPr lang="ru-RU" dirty="0" err="1"/>
              <a:t>сериозен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 над </a:t>
            </a:r>
            <a:r>
              <a:rPr lang="ru-RU" dirty="0" err="1"/>
              <a:t>дейността</a:t>
            </a:r>
            <a:r>
              <a:rPr lang="ru-RU" dirty="0"/>
              <a:t> на </a:t>
            </a:r>
            <a:r>
              <a:rPr lang="ru-RU" dirty="0" err="1"/>
              <a:t>фирмата</a:t>
            </a:r>
            <a:r>
              <a:rPr lang="ru-RU" dirty="0"/>
              <a:t> от </a:t>
            </a:r>
            <a:r>
              <a:rPr lang="ru-RU" dirty="0" err="1"/>
              <a:t>граждани</a:t>
            </a:r>
            <a:r>
              <a:rPr lang="ru-RU" dirty="0"/>
              <a:t> на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страни</a:t>
            </a:r>
            <a:r>
              <a:rPr lang="ru-RU" dirty="0"/>
              <a:t> и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r>
              <a:rPr lang="ru-RU" dirty="0"/>
              <a:t> </a:t>
            </a:r>
            <a:r>
              <a:rPr lang="ru-RU" u="sng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доведат</a:t>
            </a:r>
            <a:r>
              <a:rPr lang="ru-RU" dirty="0"/>
              <a:t> до </a:t>
            </a:r>
            <a:r>
              <a:rPr lang="ru-RU" dirty="0" err="1"/>
              <a:t>нуждата</a:t>
            </a:r>
            <a:r>
              <a:rPr lang="ru-RU" dirty="0"/>
              <a:t> да се </a:t>
            </a:r>
            <a:r>
              <a:rPr lang="ru-RU" dirty="0" err="1"/>
              <a:t>съобрази</a:t>
            </a:r>
            <a:r>
              <a:rPr lang="ru-RU" dirty="0"/>
              <a:t> </a:t>
            </a:r>
            <a:r>
              <a:rPr lang="ru-RU" dirty="0" err="1"/>
              <a:t>доставката</a:t>
            </a:r>
            <a:r>
              <a:rPr lang="ru-RU" dirty="0"/>
              <a:t> с </a:t>
            </a:r>
            <a:r>
              <a:rPr lang="ru-RU" dirty="0" err="1"/>
              <a:t>допълнителни</a:t>
            </a:r>
            <a:r>
              <a:rPr lang="ru-RU" dirty="0"/>
              <a:t> </a:t>
            </a:r>
            <a:r>
              <a:rPr lang="ru-RU" dirty="0" err="1"/>
              <a:t>режими</a:t>
            </a:r>
            <a:r>
              <a:rPr lang="ru-RU" dirty="0"/>
              <a:t> за </a:t>
            </a:r>
            <a:r>
              <a:rPr lang="ru-RU" dirty="0" err="1"/>
              <a:t>контрол</a:t>
            </a:r>
            <a:r>
              <a:rPr lang="ru-RU" dirty="0"/>
              <a:t> на </a:t>
            </a:r>
            <a:r>
              <a:rPr lang="ru-RU" dirty="0" err="1"/>
              <a:t>експорта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0012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7AB5-57B4-15FE-811C-EC88D711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Валидност</a:t>
            </a:r>
            <a:r>
              <a:rPr lang="ru-RU" dirty="0"/>
              <a:t> на </a:t>
            </a:r>
            <a:r>
              <a:rPr lang="ru-RU" dirty="0" err="1"/>
              <a:t>правилата</a:t>
            </a:r>
            <a:r>
              <a:rPr lang="ru-RU" dirty="0"/>
              <a:t> за </a:t>
            </a:r>
            <a:r>
              <a:rPr lang="ru-RU" dirty="0" err="1"/>
              <a:t>експортен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 - </a:t>
            </a:r>
            <a:r>
              <a:rPr lang="bg-BG" dirty="0"/>
              <a:t>САЩ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E461-22C9-991E-7D79-9F783CA0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Особено</a:t>
            </a:r>
            <a:r>
              <a:rPr lang="ru-RU" dirty="0"/>
              <a:t> интересна е </a:t>
            </a:r>
            <a:r>
              <a:rPr lang="ru-RU" dirty="0" err="1"/>
              <a:t>ситуацията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законите</a:t>
            </a:r>
            <a:r>
              <a:rPr lang="ru-RU" dirty="0"/>
              <a:t> в САЩ и </a:t>
            </a:r>
            <a:r>
              <a:rPr lang="ru-RU" dirty="0" err="1"/>
              <a:t>тяхната</a:t>
            </a:r>
            <a:r>
              <a:rPr lang="ru-RU" dirty="0"/>
              <a:t> </a:t>
            </a:r>
            <a:r>
              <a:rPr lang="ru-RU" dirty="0" err="1"/>
              <a:t>приложимост</a:t>
            </a:r>
            <a:r>
              <a:rPr lang="ru-RU" dirty="0"/>
              <a:t> за компании,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извън</a:t>
            </a:r>
            <a:r>
              <a:rPr lang="ru-RU" dirty="0"/>
              <a:t> САЩ</a:t>
            </a:r>
            <a:endParaRPr lang="en-US" dirty="0"/>
          </a:p>
          <a:p>
            <a:r>
              <a:rPr lang="bg-BG" dirty="0"/>
              <a:t>Износ, повторен износ и публикуване (</a:t>
            </a:r>
            <a:r>
              <a:rPr lang="en-US" dirty="0"/>
              <a:t>deemed (re)export)</a:t>
            </a:r>
          </a:p>
          <a:p>
            <a:r>
              <a:rPr lang="ru-RU" dirty="0"/>
              <a:t>EAR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също</a:t>
            </a:r>
            <a:r>
              <a:rPr lang="ru-RU" dirty="0"/>
              <a:t> да се </a:t>
            </a:r>
            <a:r>
              <a:rPr lang="ru-RU" dirty="0" err="1"/>
              <a:t>прилага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компании </a:t>
            </a:r>
            <a:r>
              <a:rPr lang="ru-RU" dirty="0" err="1"/>
              <a:t>извън</a:t>
            </a:r>
            <a:r>
              <a:rPr lang="ru-RU" dirty="0"/>
              <a:t> САЩ,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произвеждат</a:t>
            </a:r>
            <a:r>
              <a:rPr lang="ru-RU" dirty="0"/>
              <a:t> стоки, </a:t>
            </a:r>
            <a:r>
              <a:rPr lang="ru-RU" dirty="0" err="1"/>
              <a:t>съдържащи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или технологии от САЩ. EAR </a:t>
            </a:r>
            <a:r>
              <a:rPr lang="ru-RU" dirty="0" err="1"/>
              <a:t>определя</a:t>
            </a:r>
            <a:r>
              <a:rPr lang="ru-RU" dirty="0"/>
              <a:t> </a:t>
            </a:r>
            <a:r>
              <a:rPr lang="ru-RU" dirty="0" err="1"/>
              <a:t>прагове</a:t>
            </a:r>
            <a:r>
              <a:rPr lang="ru-RU" dirty="0"/>
              <a:t> "де </a:t>
            </a:r>
            <a:r>
              <a:rPr lang="ru-RU" dirty="0" err="1"/>
              <a:t>минимис</a:t>
            </a:r>
            <a:r>
              <a:rPr lang="ru-RU" dirty="0"/>
              <a:t>" </a:t>
            </a:r>
            <a:r>
              <a:rPr lang="ru-RU" dirty="0" err="1"/>
              <a:t>въз</a:t>
            </a:r>
            <a:r>
              <a:rPr lang="ru-RU" dirty="0"/>
              <a:t> основа на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компонентите</a:t>
            </a:r>
            <a:r>
              <a:rPr lang="ru-RU" dirty="0"/>
              <a:t> или </a:t>
            </a:r>
            <a:r>
              <a:rPr lang="ru-RU" dirty="0" err="1"/>
              <a:t>технологиите</a:t>
            </a:r>
            <a:r>
              <a:rPr lang="ru-RU" dirty="0"/>
              <a:t> от САЩ</a:t>
            </a:r>
            <a:endParaRPr lang="en-US" dirty="0"/>
          </a:p>
          <a:p>
            <a:pPr lvl="1"/>
            <a:r>
              <a:rPr lang="ru-RU" dirty="0"/>
              <a:t>"</a:t>
            </a:r>
            <a:r>
              <a:rPr lang="ru-RU" dirty="0" err="1"/>
              <a:t>вграждане</a:t>
            </a:r>
            <a:r>
              <a:rPr lang="ru-RU" dirty="0"/>
              <a:t>" на </a:t>
            </a:r>
            <a:r>
              <a:rPr lang="ru-RU" dirty="0" err="1"/>
              <a:t>контролирани</a:t>
            </a:r>
            <a:r>
              <a:rPr lang="ru-RU" dirty="0"/>
              <a:t> стоки от САЩ в продукт, произведен </a:t>
            </a:r>
            <a:r>
              <a:rPr lang="ru-RU" dirty="0" err="1"/>
              <a:t>извън</a:t>
            </a:r>
            <a:r>
              <a:rPr lang="ru-RU" dirty="0"/>
              <a:t> САЩ, или "</a:t>
            </a:r>
            <a:r>
              <a:rPr lang="ru-RU" dirty="0" err="1"/>
              <a:t>свързване</a:t>
            </a:r>
            <a:r>
              <a:rPr lang="ru-RU" dirty="0"/>
              <a:t>" с </a:t>
            </a:r>
            <a:r>
              <a:rPr lang="ru-RU" dirty="0" err="1"/>
              <a:t>контролиран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от САЩ</a:t>
            </a:r>
            <a:endParaRPr lang="en-US" dirty="0"/>
          </a:p>
          <a:p>
            <a:pPr lvl="1"/>
            <a:r>
              <a:rPr lang="ru-RU" dirty="0"/>
              <a:t>"</a:t>
            </a:r>
            <a:r>
              <a:rPr lang="ru-RU" dirty="0" err="1"/>
              <a:t>вграждане</a:t>
            </a:r>
            <a:r>
              <a:rPr lang="ru-RU" dirty="0"/>
              <a:t>" на </a:t>
            </a:r>
            <a:r>
              <a:rPr lang="ru-RU" dirty="0" err="1"/>
              <a:t>контролиран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от САЩ в </a:t>
            </a:r>
            <a:r>
              <a:rPr lang="ru-RU" dirty="0" err="1"/>
              <a:t>софтуер</a:t>
            </a:r>
            <a:r>
              <a:rPr lang="ru-RU" dirty="0"/>
              <a:t>, произведен </a:t>
            </a:r>
            <a:r>
              <a:rPr lang="ru-RU" dirty="0" err="1"/>
              <a:t>извън</a:t>
            </a:r>
            <a:r>
              <a:rPr lang="ru-RU" dirty="0"/>
              <a:t> САЩ</a:t>
            </a:r>
            <a:endParaRPr lang="en-US" dirty="0"/>
          </a:p>
          <a:p>
            <a:pPr lvl="1"/>
            <a:r>
              <a:rPr lang="ru-RU" dirty="0" err="1"/>
              <a:t>смесване</a:t>
            </a:r>
            <a:r>
              <a:rPr lang="ru-RU" dirty="0"/>
              <a:t> на технология, произведена </a:t>
            </a:r>
            <a:r>
              <a:rPr lang="ru-RU" dirty="0" err="1"/>
              <a:t>извън</a:t>
            </a:r>
            <a:r>
              <a:rPr lang="ru-RU" dirty="0"/>
              <a:t> САЩ, с </a:t>
            </a:r>
            <a:r>
              <a:rPr lang="ru-RU" dirty="0" err="1"/>
              <a:t>контролирана</a:t>
            </a:r>
            <a:r>
              <a:rPr lang="ru-RU" dirty="0"/>
              <a:t> технология от САЩ</a:t>
            </a:r>
          </a:p>
        </p:txBody>
      </p:sp>
    </p:spTree>
    <p:extLst>
      <p:ext uri="{BB962C8B-B14F-4D97-AF65-F5344CB8AC3E}">
        <p14:creationId xmlns:p14="http://schemas.microsoft.com/office/powerpoint/2010/main" val="771079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EAF6-0117-D97F-565C-E638BE27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Червени флагове </a:t>
            </a:r>
            <a:r>
              <a:rPr lang="en-US" dirty="0"/>
              <a:t>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42B8-FBB6-96C7-C41E-024F60DF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сте</a:t>
            </a:r>
            <a:r>
              <a:rPr lang="ru-RU" dirty="0"/>
              <a:t> </a:t>
            </a:r>
            <a:r>
              <a:rPr lang="ru-RU" dirty="0" err="1"/>
              <a:t>осведомени</a:t>
            </a:r>
            <a:r>
              <a:rPr lang="ru-RU" dirty="0"/>
              <a:t>, че клиент </a:t>
            </a:r>
            <a:r>
              <a:rPr lang="ru-RU" dirty="0" err="1"/>
              <a:t>има</a:t>
            </a:r>
            <a:r>
              <a:rPr lang="ru-RU" dirty="0"/>
              <a:t> или </a:t>
            </a:r>
            <a:r>
              <a:rPr lang="ru-RU" dirty="0" err="1"/>
              <a:t>планира</a:t>
            </a:r>
            <a:r>
              <a:rPr lang="ru-RU" dirty="0"/>
              <a:t> да </a:t>
            </a:r>
            <a:r>
              <a:rPr lang="ru-RU" dirty="0" err="1"/>
              <a:t>създаде</a:t>
            </a:r>
            <a:r>
              <a:rPr lang="ru-RU" dirty="0"/>
              <a:t> </a:t>
            </a:r>
            <a:r>
              <a:rPr lang="ru-RU" dirty="0" err="1"/>
              <a:t>дъщерно</a:t>
            </a:r>
            <a:r>
              <a:rPr lang="ru-RU" dirty="0"/>
              <a:t> дружество, офис, филиал или друг вид оперативно </a:t>
            </a:r>
            <a:r>
              <a:rPr lang="ru-RU" dirty="0" err="1"/>
              <a:t>присъствие</a:t>
            </a:r>
            <a:r>
              <a:rPr lang="ru-RU" dirty="0"/>
              <a:t> в забранена </a:t>
            </a:r>
            <a:r>
              <a:rPr lang="ru-RU" dirty="0" err="1"/>
              <a:t>държава</a:t>
            </a:r>
            <a:r>
              <a:rPr lang="ru-RU" dirty="0"/>
              <a:t>/регион или </a:t>
            </a:r>
            <a:r>
              <a:rPr lang="ru-RU" dirty="0" err="1"/>
              <a:t>провежда</a:t>
            </a:r>
            <a:r>
              <a:rPr lang="ru-RU" dirty="0"/>
              <a:t> бизнес в забранена </a:t>
            </a:r>
            <a:r>
              <a:rPr lang="ru-RU" dirty="0" err="1"/>
              <a:t>държава</a:t>
            </a:r>
            <a:r>
              <a:rPr lang="ru-RU" dirty="0"/>
              <a:t>.</a:t>
            </a:r>
          </a:p>
          <a:p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сте</a:t>
            </a:r>
            <a:r>
              <a:rPr lang="ru-RU" dirty="0"/>
              <a:t> </a:t>
            </a:r>
            <a:r>
              <a:rPr lang="ru-RU" dirty="0" err="1"/>
              <a:t>осведомени</a:t>
            </a:r>
            <a:r>
              <a:rPr lang="ru-RU" dirty="0"/>
              <a:t>, че клиент </a:t>
            </a:r>
            <a:r>
              <a:rPr lang="ru-RU" dirty="0" err="1"/>
              <a:t>споменава</a:t>
            </a:r>
            <a:r>
              <a:rPr lang="ru-RU" dirty="0"/>
              <a:t> продукт(и) на </a:t>
            </a:r>
            <a:r>
              <a:rPr lang="ru-RU" dirty="0" err="1"/>
              <a:t>фирмата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връзка</a:t>
            </a:r>
            <a:r>
              <a:rPr lang="ru-RU" dirty="0"/>
              <a:t> с забранена </a:t>
            </a:r>
            <a:r>
              <a:rPr lang="ru-RU" dirty="0" err="1"/>
              <a:t>държава</a:t>
            </a:r>
            <a:r>
              <a:rPr lang="ru-RU" dirty="0"/>
              <a:t>/регион (например, се </a:t>
            </a:r>
            <a:r>
              <a:rPr lang="ru-RU" dirty="0" err="1"/>
              <a:t>позовава</a:t>
            </a:r>
            <a:r>
              <a:rPr lang="ru-RU" dirty="0"/>
              <a:t> на опит с продукта в Иран).</a:t>
            </a:r>
          </a:p>
          <a:p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сте</a:t>
            </a:r>
            <a:r>
              <a:rPr lang="ru-RU" dirty="0"/>
              <a:t> </a:t>
            </a:r>
            <a:r>
              <a:rPr lang="ru-RU" dirty="0" err="1"/>
              <a:t>осведомени</a:t>
            </a:r>
            <a:r>
              <a:rPr lang="ru-RU" dirty="0"/>
              <a:t>, че </a:t>
            </a:r>
            <a:r>
              <a:rPr lang="ru-RU" dirty="0" err="1"/>
              <a:t>софтуерът</a:t>
            </a:r>
            <a:r>
              <a:rPr lang="ru-RU" dirty="0"/>
              <a:t> на </a:t>
            </a:r>
            <a:r>
              <a:rPr lang="ru-RU" dirty="0" err="1"/>
              <a:t>фирмата</a:t>
            </a:r>
            <a:r>
              <a:rPr lang="ru-RU" dirty="0"/>
              <a:t> или техника на </a:t>
            </a:r>
            <a:r>
              <a:rPr lang="ru-RU" dirty="0" err="1"/>
              <a:t>фирмата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в </a:t>
            </a:r>
            <a:r>
              <a:rPr lang="ru-RU" dirty="0" err="1"/>
              <a:t>забранени</a:t>
            </a:r>
            <a:r>
              <a:rPr lang="ru-RU" dirty="0"/>
              <a:t> </a:t>
            </a:r>
            <a:r>
              <a:rPr lang="ru-RU" dirty="0" err="1"/>
              <a:t>държави</a:t>
            </a:r>
            <a:r>
              <a:rPr lang="ru-RU" dirty="0"/>
              <a:t>/</a:t>
            </a:r>
            <a:r>
              <a:rPr lang="ru-RU" dirty="0" err="1"/>
              <a:t>региони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484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EAF6-0117-D97F-565C-E638BE27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Червени флагове </a:t>
            </a:r>
            <a:r>
              <a:rPr lang="en-US" dirty="0"/>
              <a:t>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42B8-FBB6-96C7-C41E-024F60DF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сте</a:t>
            </a:r>
            <a:r>
              <a:rPr lang="ru-RU" dirty="0"/>
              <a:t> </a:t>
            </a:r>
            <a:r>
              <a:rPr lang="ru-RU" dirty="0" err="1"/>
              <a:t>осведомени</a:t>
            </a:r>
            <a:r>
              <a:rPr lang="ru-RU" dirty="0"/>
              <a:t>, че клиент </a:t>
            </a:r>
            <a:r>
              <a:rPr lang="ru-RU" dirty="0" err="1"/>
              <a:t>използва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за </a:t>
            </a:r>
            <a:r>
              <a:rPr lang="ru-RU" dirty="0" err="1"/>
              <a:t>преодоляване</a:t>
            </a:r>
            <a:r>
              <a:rPr lang="ru-RU" dirty="0"/>
              <a:t> на IP </a:t>
            </a:r>
            <a:r>
              <a:rPr lang="ru-RU" dirty="0" err="1"/>
              <a:t>ограниченията</a:t>
            </a:r>
            <a:r>
              <a:rPr lang="ru-RU" dirty="0"/>
              <a:t>.</a:t>
            </a:r>
          </a:p>
          <a:p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сте</a:t>
            </a:r>
            <a:r>
              <a:rPr lang="ru-RU" dirty="0"/>
              <a:t> </a:t>
            </a:r>
            <a:r>
              <a:rPr lang="ru-RU" dirty="0" err="1"/>
              <a:t>осведомени</a:t>
            </a:r>
            <a:r>
              <a:rPr lang="ru-RU" dirty="0"/>
              <a:t>, че </a:t>
            </a:r>
            <a:r>
              <a:rPr lang="ru-RU" dirty="0" err="1"/>
              <a:t>броят</a:t>
            </a:r>
            <a:r>
              <a:rPr lang="ru-RU" dirty="0"/>
              <a:t> на </a:t>
            </a:r>
            <a:r>
              <a:rPr lang="ru-RU" dirty="0" err="1"/>
              <a:t>лицензите</a:t>
            </a:r>
            <a:r>
              <a:rPr lang="ru-RU" dirty="0"/>
              <a:t> не </a:t>
            </a:r>
            <a:r>
              <a:rPr lang="ru-RU" dirty="0" err="1"/>
              <a:t>съответства</a:t>
            </a:r>
            <a:r>
              <a:rPr lang="ru-RU" dirty="0"/>
              <a:t> на бизнеса на клиента (размер и сектор).</a:t>
            </a:r>
          </a:p>
          <a:p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сте</a:t>
            </a:r>
            <a:r>
              <a:rPr lang="ru-RU" dirty="0"/>
              <a:t> </a:t>
            </a:r>
            <a:r>
              <a:rPr lang="ru-RU" dirty="0" err="1"/>
              <a:t>осведомени</a:t>
            </a:r>
            <a:r>
              <a:rPr lang="ru-RU" dirty="0"/>
              <a:t>, че </a:t>
            </a:r>
            <a:r>
              <a:rPr lang="ru-RU" dirty="0" err="1"/>
              <a:t>крайното</a:t>
            </a:r>
            <a:r>
              <a:rPr lang="ru-RU" dirty="0"/>
              <a:t> </a:t>
            </a:r>
            <a:r>
              <a:rPr lang="ru-RU" dirty="0" err="1"/>
              <a:t>използване</a:t>
            </a:r>
            <a:r>
              <a:rPr lang="ru-RU" dirty="0"/>
              <a:t> на продукт не е </a:t>
            </a:r>
            <a:r>
              <a:rPr lang="ru-RU" dirty="0" err="1"/>
              <a:t>съобразено</a:t>
            </a:r>
            <a:r>
              <a:rPr lang="ru-RU" dirty="0"/>
              <a:t> с </a:t>
            </a:r>
            <a:r>
              <a:rPr lang="ru-RU" dirty="0" err="1"/>
              <a:t>нормалното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използване</a:t>
            </a:r>
            <a:r>
              <a:rPr lang="ru-RU" dirty="0"/>
              <a:t> или е </a:t>
            </a:r>
            <a:r>
              <a:rPr lang="ru-RU" dirty="0" err="1"/>
              <a:t>потенциално</a:t>
            </a:r>
            <a:r>
              <a:rPr lang="ru-RU" dirty="0"/>
              <a:t> критично (например, </a:t>
            </a:r>
            <a:r>
              <a:rPr lang="ru-RU" dirty="0" err="1"/>
              <a:t>атомни</a:t>
            </a:r>
            <a:r>
              <a:rPr lang="ru-RU" dirty="0"/>
              <a:t> или </a:t>
            </a:r>
            <a:r>
              <a:rPr lang="ru-RU" dirty="0" err="1"/>
              <a:t>оръжейни</a:t>
            </a:r>
            <a:r>
              <a:rPr lang="ru-RU" dirty="0"/>
              <a:t> цели и др.).</a:t>
            </a:r>
          </a:p>
        </p:txBody>
      </p:sp>
    </p:spTree>
    <p:extLst>
      <p:ext uri="{BB962C8B-B14F-4D97-AF65-F5344CB8AC3E}">
        <p14:creationId xmlns:p14="http://schemas.microsoft.com/office/powerpoint/2010/main" val="32226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EAF6-0117-D97F-565C-E638BE27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Червени флагове </a:t>
            </a:r>
            <a:r>
              <a:rPr lang="en-US" dirty="0"/>
              <a:t>(3)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42B8-FBB6-96C7-C41E-024F60DF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сте</a:t>
            </a:r>
            <a:r>
              <a:rPr lang="ru-RU" dirty="0"/>
              <a:t> </a:t>
            </a:r>
            <a:r>
              <a:rPr lang="ru-RU" dirty="0" err="1"/>
              <a:t>осведомени</a:t>
            </a:r>
            <a:r>
              <a:rPr lang="ru-RU" dirty="0"/>
              <a:t>, че клиент не </a:t>
            </a:r>
            <a:r>
              <a:rPr lang="ru-RU" dirty="0" err="1"/>
              <a:t>желае</a:t>
            </a:r>
            <a:r>
              <a:rPr lang="ru-RU" dirty="0"/>
              <a:t> да </a:t>
            </a:r>
            <a:r>
              <a:rPr lang="ru-RU" dirty="0" err="1"/>
              <a:t>предостави</a:t>
            </a:r>
            <a:r>
              <a:rPr lang="ru-RU" dirty="0"/>
              <a:t> информация за </a:t>
            </a:r>
            <a:r>
              <a:rPr lang="ru-RU" dirty="0" err="1"/>
              <a:t>крайното</a:t>
            </a:r>
            <a:r>
              <a:rPr lang="ru-RU" dirty="0"/>
              <a:t> </a:t>
            </a:r>
            <a:r>
              <a:rPr lang="ru-RU" dirty="0" err="1"/>
              <a:t>използване</a:t>
            </a:r>
            <a:r>
              <a:rPr lang="ru-RU" dirty="0"/>
              <a:t> или </a:t>
            </a:r>
            <a:r>
              <a:rPr lang="ru-RU" dirty="0" err="1"/>
              <a:t>крайния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r>
              <a:rPr lang="ru-RU" dirty="0"/>
              <a:t>.</a:t>
            </a:r>
          </a:p>
          <a:p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сте</a:t>
            </a:r>
            <a:r>
              <a:rPr lang="ru-RU" dirty="0"/>
              <a:t> </a:t>
            </a:r>
            <a:r>
              <a:rPr lang="ru-RU" dirty="0" err="1"/>
              <a:t>осведомени</a:t>
            </a:r>
            <a:r>
              <a:rPr lang="ru-RU" dirty="0"/>
              <a:t>, че клиент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малко</a:t>
            </a:r>
            <a:r>
              <a:rPr lang="ru-RU" dirty="0"/>
              <a:t> или </a:t>
            </a:r>
            <a:r>
              <a:rPr lang="ru-RU" dirty="0" err="1"/>
              <a:t>никакъв</a:t>
            </a:r>
            <a:r>
              <a:rPr lang="ru-RU" dirty="0"/>
              <a:t> бизнес опит. Например, </a:t>
            </a:r>
            <a:r>
              <a:rPr lang="ru-RU" dirty="0" err="1"/>
              <a:t>финансова</a:t>
            </a:r>
            <a:r>
              <a:rPr lang="ru-RU" dirty="0"/>
              <a:t> информация не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намерена от </a:t>
            </a:r>
            <a:r>
              <a:rPr lang="ru-RU" dirty="0" err="1"/>
              <a:t>обичайни</a:t>
            </a:r>
            <a:r>
              <a:rPr lang="ru-RU" dirty="0"/>
              <a:t> </a:t>
            </a:r>
            <a:r>
              <a:rPr lang="ru-RU" dirty="0" err="1"/>
              <a:t>комерсиални</a:t>
            </a:r>
            <a:r>
              <a:rPr lang="ru-RU" dirty="0"/>
              <a:t> </a:t>
            </a:r>
            <a:r>
              <a:rPr lang="ru-RU" dirty="0" err="1"/>
              <a:t>източници</a:t>
            </a:r>
            <a:r>
              <a:rPr lang="ru-RU" dirty="0"/>
              <a:t>, а </a:t>
            </a:r>
            <a:r>
              <a:rPr lang="ru-RU" dirty="0" err="1"/>
              <a:t>собствениците</a:t>
            </a:r>
            <a:r>
              <a:rPr lang="ru-RU" dirty="0"/>
              <a:t> на </a:t>
            </a:r>
            <a:r>
              <a:rPr lang="ru-RU" dirty="0" err="1"/>
              <a:t>компанията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непознати</a:t>
            </a:r>
            <a:r>
              <a:rPr lang="ru-RU" dirty="0"/>
              <a:t> за </a:t>
            </a:r>
            <a:r>
              <a:rPr lang="ru-RU" dirty="0" err="1"/>
              <a:t>търговските</a:t>
            </a:r>
            <a:r>
              <a:rPr lang="ru-RU" dirty="0"/>
              <a:t> </a:t>
            </a:r>
            <a:r>
              <a:rPr lang="ru-RU" dirty="0" err="1"/>
              <a:t>източници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234627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D6F7-E66E-576A-D1F9-C6B01A06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Класификацията в детайли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D9C3-51A1-E504-F890-AA63F667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dirty="0" err="1"/>
              <a:t>класификацията</a:t>
            </a:r>
            <a:r>
              <a:rPr lang="ru-RU" dirty="0"/>
              <a:t> се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ru-RU" dirty="0" err="1"/>
              <a:t>специални</a:t>
            </a:r>
            <a:r>
              <a:rPr lang="ru-RU" dirty="0"/>
              <a:t> </a:t>
            </a:r>
            <a:r>
              <a:rPr lang="ru-RU" dirty="0" err="1"/>
              <a:t>идентификатори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определят, че </a:t>
            </a:r>
            <a:r>
              <a:rPr lang="ru-RU" dirty="0" err="1"/>
              <a:t>дадения</a:t>
            </a:r>
            <a:r>
              <a:rPr lang="ru-RU" dirty="0"/>
              <a:t> продукт </a:t>
            </a:r>
            <a:r>
              <a:rPr lang="ru-RU" dirty="0" err="1"/>
              <a:t>попада</a:t>
            </a:r>
            <a:r>
              <a:rPr lang="ru-RU" dirty="0"/>
              <a:t> в </a:t>
            </a:r>
            <a:r>
              <a:rPr lang="ru-RU" dirty="0" err="1"/>
              <a:t>съответните</a:t>
            </a:r>
            <a:r>
              <a:rPr lang="ru-RU" dirty="0"/>
              <a:t> </a:t>
            </a:r>
            <a:r>
              <a:rPr lang="ru-RU" dirty="0" err="1"/>
              <a:t>списъци</a:t>
            </a:r>
            <a:r>
              <a:rPr lang="ru-RU" dirty="0"/>
              <a:t> (CCL за САЩ и Приложение 1 на Регламент (ЕС) 2021/821 за ЕС). </a:t>
            </a:r>
            <a:r>
              <a:rPr lang="ru-RU" dirty="0" err="1"/>
              <a:t>Самите</a:t>
            </a:r>
            <a:r>
              <a:rPr lang="ru-RU" dirty="0"/>
              <a:t> </a:t>
            </a:r>
            <a:r>
              <a:rPr lang="ru-RU" dirty="0" err="1"/>
              <a:t>списъци</a:t>
            </a:r>
            <a:r>
              <a:rPr lang="ru-RU" dirty="0"/>
              <a:t> сами по себе си </a:t>
            </a:r>
            <a:r>
              <a:rPr lang="ru-RU" dirty="0" err="1"/>
              <a:t>описват</a:t>
            </a:r>
            <a:r>
              <a:rPr lang="ru-RU" dirty="0"/>
              <a:t> </a:t>
            </a:r>
            <a:r>
              <a:rPr lang="ru-RU" dirty="0" err="1"/>
              <a:t>конкретни</a:t>
            </a:r>
            <a:r>
              <a:rPr lang="ru-RU" dirty="0"/>
              <a:t> или </a:t>
            </a:r>
            <a:r>
              <a:rPr lang="ru-RU" dirty="0" err="1"/>
              <a:t>абстрактни</a:t>
            </a:r>
            <a:r>
              <a:rPr lang="ru-RU" dirty="0"/>
              <a:t> (на база характеристики) </a:t>
            </a:r>
            <a:r>
              <a:rPr lang="ru-RU" dirty="0" err="1"/>
              <a:t>продукти</a:t>
            </a:r>
            <a:r>
              <a:rPr lang="ru-RU" dirty="0"/>
              <a:t>.</a:t>
            </a:r>
          </a:p>
          <a:p>
            <a:r>
              <a:rPr lang="ru-RU" dirty="0" err="1"/>
              <a:t>Самите</a:t>
            </a:r>
            <a:r>
              <a:rPr lang="ru-RU" dirty="0"/>
              <a:t> </a:t>
            </a:r>
            <a:r>
              <a:rPr lang="ru-RU" dirty="0" err="1"/>
              <a:t>списъци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сходно </a:t>
            </a:r>
            <a:r>
              <a:rPr lang="ru-RU" dirty="0" err="1"/>
              <a:t>структурирани</a:t>
            </a:r>
            <a:r>
              <a:rPr lang="ru-RU" dirty="0"/>
              <a:t> и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сериозно</a:t>
            </a:r>
            <a:r>
              <a:rPr lang="ru-RU" dirty="0"/>
              <a:t> </a:t>
            </a:r>
            <a:r>
              <a:rPr lang="ru-RU" dirty="0" err="1"/>
              <a:t>препокриване</a:t>
            </a:r>
            <a:r>
              <a:rPr lang="ru-RU" dirty="0"/>
              <a:t> (до </a:t>
            </a:r>
            <a:r>
              <a:rPr lang="ru-RU" dirty="0" err="1"/>
              <a:t>голяма</a:t>
            </a:r>
            <a:r>
              <a:rPr lang="ru-RU" dirty="0"/>
              <a:t> степен </a:t>
            </a:r>
            <a:r>
              <a:rPr lang="ru-RU" dirty="0" err="1"/>
              <a:t>списъка</a:t>
            </a:r>
            <a:r>
              <a:rPr lang="ru-RU" dirty="0"/>
              <a:t> на ЕС е подмножество на </a:t>
            </a:r>
            <a:r>
              <a:rPr lang="ru-RU" dirty="0" err="1"/>
              <a:t>този</a:t>
            </a:r>
            <a:r>
              <a:rPr lang="ru-RU" dirty="0"/>
              <a:t> на САЩ)</a:t>
            </a:r>
          </a:p>
        </p:txBody>
      </p:sp>
    </p:spTree>
    <p:extLst>
      <p:ext uri="{BB962C8B-B14F-4D97-AF65-F5344CB8AC3E}">
        <p14:creationId xmlns:p14="http://schemas.microsoft.com/office/powerpoint/2010/main" val="26046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bg-BG" sz="6000" dirty="0"/>
              <a:t>Какво наричаме "експорт"?</a:t>
            </a:r>
            <a:endParaRPr lang="en-001" sz="6000" dirty="0"/>
          </a:p>
        </p:txBody>
      </p:sp>
    </p:spTree>
    <p:extLst>
      <p:ext uri="{BB962C8B-B14F-4D97-AF65-F5344CB8AC3E}">
        <p14:creationId xmlns:p14="http://schemas.microsoft.com/office/powerpoint/2010/main" val="2519117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D6F7-E66E-576A-D1F9-C6B01A06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Класификацията в детайли - идентификатор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D9C3-51A1-E504-F890-AA63F667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При EAR </a:t>
            </a:r>
            <a:r>
              <a:rPr lang="ru-RU" dirty="0" err="1"/>
              <a:t>този</a:t>
            </a:r>
            <a:r>
              <a:rPr lang="ru-RU" dirty="0"/>
              <a:t> идентификатор си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име</a:t>
            </a:r>
            <a:r>
              <a:rPr lang="ru-RU" dirty="0"/>
              <a:t> - ECCN (</a:t>
            </a:r>
            <a:r>
              <a:rPr lang="ru-RU" dirty="0" err="1"/>
              <a:t>Export</a:t>
            </a:r>
            <a:r>
              <a:rPr lang="ru-RU" dirty="0"/>
              <a:t> Control </a:t>
            </a:r>
            <a:r>
              <a:rPr lang="ru-RU" dirty="0" err="1"/>
              <a:t>Classification</a:t>
            </a:r>
            <a:r>
              <a:rPr lang="ru-RU" dirty="0"/>
              <a:t> Number). В Европа си </a:t>
            </a:r>
            <a:r>
              <a:rPr lang="ru-RU" dirty="0" err="1"/>
              <a:t>няма</a:t>
            </a:r>
            <a:r>
              <a:rPr lang="ru-RU" dirty="0"/>
              <a:t>, но </a:t>
            </a:r>
            <a:r>
              <a:rPr lang="ru-RU" dirty="0" err="1"/>
              <a:t>тъй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често</a:t>
            </a:r>
            <a:r>
              <a:rPr lang="ru-RU" dirty="0"/>
              <a:t> </a:t>
            </a:r>
            <a:r>
              <a:rPr lang="ru-RU" dirty="0" err="1"/>
              <a:t>компаниите</a:t>
            </a:r>
            <a:r>
              <a:rPr lang="ru-RU" dirty="0"/>
              <a:t> </a:t>
            </a:r>
            <a:r>
              <a:rPr lang="ru-RU" dirty="0" err="1"/>
              <a:t>класифицират</a:t>
            </a:r>
            <a:r>
              <a:rPr lang="ru-RU" dirty="0"/>
              <a:t> и по </a:t>
            </a:r>
            <a:r>
              <a:rPr lang="ru-RU" dirty="0" err="1"/>
              <a:t>двата</a:t>
            </a:r>
            <a:r>
              <a:rPr lang="ru-RU" dirty="0"/>
              <a:t> регламента, те </a:t>
            </a:r>
            <a:r>
              <a:rPr lang="ru-RU" dirty="0" err="1"/>
              <a:t>използват</a:t>
            </a:r>
            <a:r>
              <a:rPr lang="ru-RU" dirty="0"/>
              <a:t> термина ECCN и за Европа.</a:t>
            </a:r>
          </a:p>
          <a:p>
            <a:r>
              <a:rPr lang="ru-RU" dirty="0" err="1"/>
              <a:t>Структурата</a:t>
            </a:r>
            <a:r>
              <a:rPr lang="ru-RU" dirty="0"/>
              <a:t> на идентификатора се </a:t>
            </a:r>
            <a:r>
              <a:rPr lang="ru-RU" dirty="0" err="1"/>
              <a:t>състои</a:t>
            </a:r>
            <a:r>
              <a:rPr lang="ru-RU" dirty="0"/>
              <a:t> от комбинация от </a:t>
            </a:r>
            <a:r>
              <a:rPr lang="ru-RU" dirty="0" err="1"/>
              <a:t>букви</a:t>
            </a:r>
            <a:r>
              <a:rPr lang="ru-RU" dirty="0"/>
              <a:t> и </a:t>
            </a:r>
            <a:r>
              <a:rPr lang="ru-RU" dirty="0" err="1"/>
              <a:t>цифри</a:t>
            </a:r>
            <a:r>
              <a:rPr lang="ru-RU" dirty="0"/>
              <a:t> и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следните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Категория: </a:t>
            </a:r>
            <a:r>
              <a:rPr lang="ru-RU" dirty="0" err="1"/>
              <a:t>Първата</a:t>
            </a:r>
            <a:r>
              <a:rPr lang="ru-RU" dirty="0"/>
              <a:t> цифра </a:t>
            </a:r>
            <a:r>
              <a:rPr lang="ru-RU" dirty="0" err="1"/>
              <a:t>определя</a:t>
            </a:r>
            <a:r>
              <a:rPr lang="ru-RU" dirty="0"/>
              <a:t> </a:t>
            </a:r>
            <a:r>
              <a:rPr lang="ru-RU" dirty="0" err="1"/>
              <a:t>категорията</a:t>
            </a:r>
            <a:r>
              <a:rPr lang="ru-RU" dirty="0"/>
              <a:t> на продукта или </a:t>
            </a:r>
            <a:r>
              <a:rPr lang="ru-RU" dirty="0" err="1"/>
              <a:t>технологията</a:t>
            </a:r>
            <a:r>
              <a:rPr lang="ru-RU" dirty="0"/>
              <a:t>. Например, категория 3 се </a:t>
            </a:r>
            <a:r>
              <a:rPr lang="ru-RU" dirty="0" err="1"/>
              <a:t>отнася</a:t>
            </a:r>
            <a:r>
              <a:rPr lang="ru-RU" dirty="0"/>
              <a:t> за "Electronics"</a:t>
            </a:r>
          </a:p>
          <a:p>
            <a:pPr lvl="1"/>
            <a:r>
              <a:rPr lang="ru-RU" b="1" dirty="0"/>
              <a:t>Подкатегория:</a:t>
            </a:r>
            <a:r>
              <a:rPr lang="ru-RU" dirty="0"/>
              <a:t> </a:t>
            </a:r>
            <a:r>
              <a:rPr lang="ru-RU" dirty="0" err="1"/>
              <a:t>Следващите</a:t>
            </a:r>
            <a:r>
              <a:rPr lang="ru-RU" dirty="0"/>
              <a:t> </a:t>
            </a:r>
            <a:r>
              <a:rPr lang="ru-RU" dirty="0" err="1"/>
              <a:t>цифри</a:t>
            </a:r>
            <a:r>
              <a:rPr lang="ru-RU" dirty="0"/>
              <a:t> </a:t>
            </a:r>
            <a:r>
              <a:rPr lang="ru-RU" dirty="0" err="1"/>
              <a:t>уточняват</a:t>
            </a:r>
            <a:r>
              <a:rPr lang="ru-RU" dirty="0"/>
              <a:t> </a:t>
            </a:r>
            <a:r>
              <a:rPr lang="ru-RU" dirty="0" err="1"/>
              <a:t>подкатегорията</a:t>
            </a:r>
            <a:r>
              <a:rPr lang="ru-RU" dirty="0"/>
              <a:t> в </a:t>
            </a:r>
            <a:r>
              <a:rPr lang="ru-RU" dirty="0" err="1"/>
              <a:t>рамките</a:t>
            </a:r>
            <a:r>
              <a:rPr lang="ru-RU" dirty="0"/>
              <a:t> на </a:t>
            </a:r>
            <a:r>
              <a:rPr lang="ru-RU" dirty="0" err="1"/>
              <a:t>основната</a:t>
            </a:r>
            <a:r>
              <a:rPr lang="ru-RU" dirty="0"/>
              <a:t> категория. Например, подкатегория D се </a:t>
            </a:r>
            <a:r>
              <a:rPr lang="ru-RU" dirty="0" err="1"/>
              <a:t>отнася</a:t>
            </a:r>
            <a:r>
              <a:rPr lang="ru-RU" dirty="0"/>
              <a:t> за "Software"</a:t>
            </a:r>
          </a:p>
          <a:p>
            <a:pPr lvl="1"/>
            <a:r>
              <a:rPr lang="ru-RU" b="1" dirty="0" err="1"/>
              <a:t>Контролен</a:t>
            </a:r>
            <a:r>
              <a:rPr lang="ru-RU" b="1" dirty="0"/>
              <a:t> номер: </a:t>
            </a:r>
            <a:r>
              <a:rPr lang="ru-RU" dirty="0" err="1"/>
              <a:t>Този</a:t>
            </a:r>
            <a:r>
              <a:rPr lang="ru-RU" dirty="0"/>
              <a:t> номер </a:t>
            </a:r>
            <a:r>
              <a:rPr lang="ru-RU" dirty="0" err="1"/>
              <a:t>обикновено</a:t>
            </a:r>
            <a:r>
              <a:rPr lang="ru-RU" dirty="0"/>
              <a:t> </a:t>
            </a:r>
            <a:r>
              <a:rPr lang="ru-RU" dirty="0" err="1"/>
              <a:t>съдържа</a:t>
            </a:r>
            <a:r>
              <a:rPr lang="ru-RU" dirty="0"/>
              <a:t> </a:t>
            </a:r>
            <a:r>
              <a:rPr lang="ru-RU" dirty="0" err="1"/>
              <a:t>букви</a:t>
            </a:r>
            <a:r>
              <a:rPr lang="ru-RU" dirty="0"/>
              <a:t> и </a:t>
            </a:r>
            <a:r>
              <a:rPr lang="ru-RU" dirty="0" err="1"/>
              <a:t>цифри</a:t>
            </a:r>
            <a:r>
              <a:rPr lang="ru-RU" dirty="0"/>
              <a:t> и </a:t>
            </a:r>
            <a:r>
              <a:rPr lang="ru-RU" dirty="0" err="1"/>
              <a:t>уточнява</a:t>
            </a:r>
            <a:r>
              <a:rPr lang="ru-RU" dirty="0"/>
              <a:t> </a:t>
            </a:r>
            <a:r>
              <a:rPr lang="ru-RU" dirty="0" err="1"/>
              <a:t>конкретния</a:t>
            </a:r>
            <a:r>
              <a:rPr lang="ru-RU" dirty="0"/>
              <a:t> продукт или технология в </a:t>
            </a:r>
            <a:r>
              <a:rPr lang="ru-RU" dirty="0" err="1"/>
              <a:t>рамките</a:t>
            </a:r>
            <a:r>
              <a:rPr lang="ru-RU" dirty="0"/>
              <a:t> на </a:t>
            </a:r>
            <a:r>
              <a:rPr lang="ru-RU" dirty="0" err="1"/>
              <a:t>подкатегорията</a:t>
            </a:r>
            <a:r>
              <a:rPr lang="ru-RU" dirty="0"/>
              <a:t>.</a:t>
            </a:r>
          </a:p>
          <a:p>
            <a:pPr lvl="1"/>
            <a:r>
              <a:rPr lang="ru-RU" b="1" dirty="0" err="1"/>
              <a:t>Суфикс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Формално</a:t>
            </a:r>
            <a:r>
              <a:rPr lang="ru-RU" dirty="0"/>
              <a:t> не е част от идентификатора, но практически е неизменна част </a:t>
            </a:r>
            <a:r>
              <a:rPr lang="ru-RU" dirty="0" err="1"/>
              <a:t>тъй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определя</a:t>
            </a:r>
            <a:r>
              <a:rPr lang="ru-RU" dirty="0"/>
              <a:t> </a:t>
            </a:r>
            <a:r>
              <a:rPr lang="ru-RU" dirty="0" err="1"/>
              <a:t>приложимите</a:t>
            </a:r>
            <a:r>
              <a:rPr lang="ru-RU" dirty="0"/>
              <a:t> под-точки на </a:t>
            </a:r>
            <a:r>
              <a:rPr lang="ru-RU" dirty="0" err="1"/>
              <a:t>дадения</a:t>
            </a:r>
            <a:r>
              <a:rPr lang="ru-RU" dirty="0"/>
              <a:t> идентификатор за продукта.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конкретни</a:t>
            </a:r>
            <a:r>
              <a:rPr lang="ru-RU" dirty="0"/>
              <a:t> под-точки </a:t>
            </a:r>
            <a:r>
              <a:rPr lang="ru-RU" dirty="0" err="1"/>
              <a:t>често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от значение при </a:t>
            </a:r>
            <a:r>
              <a:rPr lang="ru-RU" dirty="0" err="1"/>
              <a:t>взимане</a:t>
            </a:r>
            <a:r>
              <a:rPr lang="ru-RU" dirty="0"/>
              <a:t> на решения.</a:t>
            </a:r>
          </a:p>
          <a:p>
            <a:r>
              <a:rPr lang="ru-RU" dirty="0"/>
              <a:t>Като пример, идентификатора 3A225 се </a:t>
            </a:r>
            <a:r>
              <a:rPr lang="ru-RU" dirty="0" err="1"/>
              <a:t>отнася</a:t>
            </a:r>
            <a:r>
              <a:rPr lang="ru-RU" dirty="0"/>
              <a:t> до </a:t>
            </a:r>
            <a:r>
              <a:rPr lang="ru-RU" dirty="0" err="1"/>
              <a:t>честотни</a:t>
            </a:r>
            <a:r>
              <a:rPr lang="ru-RU" dirty="0"/>
              <a:t> преобразователи, а </a:t>
            </a:r>
            <a:r>
              <a:rPr lang="ru-RU" dirty="0" err="1"/>
              <a:t>пък</a:t>
            </a:r>
            <a:r>
              <a:rPr lang="ru-RU" dirty="0"/>
              <a:t> 5A002.a е </a:t>
            </a:r>
            <a:r>
              <a:rPr lang="ru-RU" dirty="0" err="1"/>
              <a:t>елемент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"</a:t>
            </a:r>
            <a:r>
              <a:rPr lang="ru-RU" dirty="0" err="1"/>
              <a:t>информационна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"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основна</a:t>
            </a:r>
            <a:r>
              <a:rPr lang="ru-RU" dirty="0"/>
              <a:t> 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464812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D6F7-E66E-576A-D1F9-C6B01A06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Класификацията в детайли –</a:t>
            </a:r>
            <a:r>
              <a:rPr lang="en-US" dirty="0"/>
              <a:t> </a:t>
            </a:r>
            <a:r>
              <a:rPr lang="bg-BG" dirty="0"/>
              <a:t>Категории и </a:t>
            </a:r>
            <a:r>
              <a:rPr lang="bg-BG" dirty="0" err="1"/>
              <a:t>подкатегории</a:t>
            </a:r>
            <a:endParaRPr lang="en-00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BC6420-F170-1533-C70D-1C92028577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Категории:</a:t>
            </a:r>
          </a:p>
          <a:p>
            <a:r>
              <a:rPr lang="ru-RU" dirty="0"/>
              <a:t>Категория 0 – </a:t>
            </a:r>
            <a:r>
              <a:rPr lang="ru-RU" dirty="0" err="1"/>
              <a:t>Ядрени</a:t>
            </a:r>
            <a:r>
              <a:rPr lang="ru-RU" dirty="0"/>
              <a:t> </a:t>
            </a:r>
            <a:r>
              <a:rPr lang="ru-RU" dirty="0" err="1"/>
              <a:t>материали</a:t>
            </a:r>
            <a:r>
              <a:rPr lang="ru-RU" dirty="0"/>
              <a:t>, </a:t>
            </a:r>
            <a:r>
              <a:rPr lang="ru-RU" dirty="0" err="1"/>
              <a:t>съоръжения</a:t>
            </a:r>
            <a:r>
              <a:rPr lang="ru-RU" dirty="0"/>
              <a:t> и </a:t>
            </a:r>
            <a:r>
              <a:rPr lang="ru-RU" dirty="0" err="1"/>
              <a:t>оборудване</a:t>
            </a:r>
            <a:endParaRPr lang="ru-RU" dirty="0"/>
          </a:p>
          <a:p>
            <a:r>
              <a:rPr lang="ru-RU" dirty="0"/>
              <a:t>Категория 1 – </a:t>
            </a:r>
            <a:r>
              <a:rPr lang="ru-RU" dirty="0" err="1"/>
              <a:t>Материали</a:t>
            </a:r>
            <a:r>
              <a:rPr lang="ru-RU" dirty="0"/>
              <a:t>, </a:t>
            </a:r>
            <a:r>
              <a:rPr lang="ru-RU" dirty="0" err="1"/>
              <a:t>химикали</a:t>
            </a:r>
            <a:r>
              <a:rPr lang="ru-RU" dirty="0"/>
              <a:t>, </a:t>
            </a:r>
            <a:r>
              <a:rPr lang="ru-RU" dirty="0" err="1"/>
              <a:t>микроорганизми</a:t>
            </a:r>
            <a:r>
              <a:rPr lang="ru-RU" dirty="0"/>
              <a:t> и </a:t>
            </a:r>
            <a:r>
              <a:rPr lang="ru-RU" dirty="0" err="1"/>
              <a:t>токсини</a:t>
            </a:r>
            <a:r>
              <a:rPr lang="ru-RU" dirty="0"/>
              <a:t> (САЩ) / </a:t>
            </a:r>
            <a:r>
              <a:rPr lang="ru-RU" dirty="0" err="1"/>
              <a:t>Специални</a:t>
            </a:r>
            <a:r>
              <a:rPr lang="ru-RU" dirty="0"/>
              <a:t> </a:t>
            </a:r>
            <a:r>
              <a:rPr lang="ru-RU" dirty="0" err="1"/>
              <a:t>материали</a:t>
            </a:r>
            <a:r>
              <a:rPr lang="ru-RU" dirty="0"/>
              <a:t> и </a:t>
            </a:r>
            <a:r>
              <a:rPr lang="ru-RU" dirty="0" err="1"/>
              <a:t>свързано</a:t>
            </a:r>
            <a:r>
              <a:rPr lang="ru-RU" dirty="0"/>
              <a:t> </a:t>
            </a:r>
            <a:r>
              <a:rPr lang="ru-RU" dirty="0" err="1"/>
              <a:t>оборудване</a:t>
            </a:r>
            <a:r>
              <a:rPr lang="ru-RU" dirty="0"/>
              <a:t> (ЕС)</a:t>
            </a:r>
          </a:p>
          <a:p>
            <a:r>
              <a:rPr lang="ru-RU" dirty="0"/>
              <a:t>Категория 2 – Обработка на </a:t>
            </a:r>
            <a:r>
              <a:rPr lang="ru-RU" dirty="0" err="1"/>
              <a:t>материали</a:t>
            </a:r>
            <a:endParaRPr lang="ru-RU" dirty="0"/>
          </a:p>
          <a:p>
            <a:r>
              <a:rPr lang="ru-RU" dirty="0"/>
              <a:t>Категория 3 – </a:t>
            </a:r>
            <a:r>
              <a:rPr lang="ru-RU" dirty="0" err="1"/>
              <a:t>Електроника</a:t>
            </a:r>
            <a:endParaRPr lang="ru-RU" dirty="0"/>
          </a:p>
          <a:p>
            <a:r>
              <a:rPr lang="ru-RU" dirty="0"/>
              <a:t>Категория 4 – </a:t>
            </a:r>
            <a:r>
              <a:rPr lang="ru-RU" dirty="0" err="1"/>
              <a:t>Компютри</a:t>
            </a:r>
            <a:endParaRPr lang="ru-RU" dirty="0"/>
          </a:p>
          <a:p>
            <a:r>
              <a:rPr lang="ru-RU" dirty="0"/>
              <a:t>Категория 5 – </a:t>
            </a:r>
            <a:r>
              <a:rPr lang="ru-RU" dirty="0" err="1"/>
              <a:t>Телекомуникации</a:t>
            </a:r>
            <a:r>
              <a:rPr lang="ru-RU" dirty="0"/>
              <a:t> (част 1) и </a:t>
            </a:r>
            <a:r>
              <a:rPr lang="ru-RU" dirty="0" err="1"/>
              <a:t>информационна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(част 2)</a:t>
            </a:r>
          </a:p>
          <a:p>
            <a:r>
              <a:rPr lang="ru-RU" dirty="0"/>
              <a:t>Категория 6 – </a:t>
            </a:r>
            <a:r>
              <a:rPr lang="ru-RU" dirty="0" err="1"/>
              <a:t>Сензори</a:t>
            </a:r>
            <a:r>
              <a:rPr lang="ru-RU" dirty="0"/>
              <a:t> и </a:t>
            </a:r>
            <a:r>
              <a:rPr lang="ru-RU" dirty="0" err="1"/>
              <a:t>лазери</a:t>
            </a:r>
            <a:endParaRPr lang="ru-RU" dirty="0"/>
          </a:p>
          <a:p>
            <a:r>
              <a:rPr lang="ru-RU" dirty="0"/>
              <a:t>Категория 7 – </a:t>
            </a:r>
            <a:r>
              <a:rPr lang="ru-RU" dirty="0" err="1"/>
              <a:t>Навигационно</a:t>
            </a:r>
            <a:r>
              <a:rPr lang="ru-RU" dirty="0"/>
              <a:t> и </a:t>
            </a:r>
            <a:r>
              <a:rPr lang="ru-RU" dirty="0" err="1"/>
              <a:t>авиационно</a:t>
            </a:r>
            <a:r>
              <a:rPr lang="ru-RU" dirty="0"/>
              <a:t> </a:t>
            </a:r>
            <a:r>
              <a:rPr lang="ru-RU" dirty="0" err="1"/>
              <a:t>оборудване</a:t>
            </a:r>
            <a:endParaRPr lang="ru-RU" dirty="0"/>
          </a:p>
          <a:p>
            <a:r>
              <a:rPr lang="ru-RU" dirty="0"/>
              <a:t>Категория 8 – </a:t>
            </a:r>
            <a:r>
              <a:rPr lang="ru-RU" dirty="0" err="1"/>
              <a:t>Морски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endParaRPr lang="ru-RU" dirty="0"/>
          </a:p>
          <a:p>
            <a:r>
              <a:rPr lang="ru-RU" dirty="0"/>
              <a:t>Категория 9 – Космически </a:t>
            </a:r>
            <a:r>
              <a:rPr lang="ru-RU" dirty="0" err="1"/>
              <a:t>апарати</a:t>
            </a:r>
            <a:r>
              <a:rPr lang="ru-RU" dirty="0"/>
              <a:t> и </a:t>
            </a:r>
            <a:r>
              <a:rPr lang="ru-RU" dirty="0" err="1"/>
              <a:t>силови</a:t>
            </a:r>
            <a:r>
              <a:rPr lang="ru-RU" dirty="0"/>
              <a:t> установки (</a:t>
            </a:r>
            <a:r>
              <a:rPr lang="ru-RU" dirty="0" err="1"/>
              <a:t>двигателни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00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A730D9-913B-6557-A988-3909D4534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Под-категории:</a:t>
            </a:r>
          </a:p>
          <a:p>
            <a:r>
              <a:rPr lang="ru-RU" dirty="0"/>
              <a:t>А -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оборудване</a:t>
            </a:r>
            <a:r>
              <a:rPr lang="ru-RU" dirty="0"/>
              <a:t> и </a:t>
            </a:r>
            <a:r>
              <a:rPr lang="ru-RU" dirty="0" err="1"/>
              <a:t>компоненти</a:t>
            </a:r>
            <a:endParaRPr lang="ru-RU" dirty="0"/>
          </a:p>
          <a:p>
            <a:r>
              <a:rPr lang="ru-RU" dirty="0"/>
              <a:t>В - </a:t>
            </a:r>
            <a:r>
              <a:rPr lang="ru-RU" dirty="0" err="1"/>
              <a:t>изпитване</a:t>
            </a:r>
            <a:r>
              <a:rPr lang="ru-RU" dirty="0"/>
              <a:t>, </a:t>
            </a:r>
            <a:r>
              <a:rPr lang="ru-RU" dirty="0" err="1"/>
              <a:t>контрол</a:t>
            </a:r>
            <a:r>
              <a:rPr lang="ru-RU" dirty="0"/>
              <a:t> и производство</a:t>
            </a:r>
          </a:p>
          <a:p>
            <a:r>
              <a:rPr lang="ru-RU" dirty="0"/>
              <a:t>C - </a:t>
            </a:r>
            <a:r>
              <a:rPr lang="ru-RU" dirty="0" err="1"/>
              <a:t>материали</a:t>
            </a:r>
            <a:endParaRPr lang="ru-RU" dirty="0"/>
          </a:p>
          <a:p>
            <a:r>
              <a:rPr lang="ru-RU" dirty="0"/>
              <a:t>D - </a:t>
            </a:r>
            <a:r>
              <a:rPr lang="ru-RU" dirty="0" err="1"/>
              <a:t>софтуер</a:t>
            </a:r>
            <a:endParaRPr lang="ru-RU" dirty="0"/>
          </a:p>
          <a:p>
            <a:r>
              <a:rPr lang="ru-RU" dirty="0"/>
              <a:t>Е - технология</a:t>
            </a:r>
          </a:p>
        </p:txBody>
      </p:sp>
    </p:spTree>
    <p:extLst>
      <p:ext uri="{BB962C8B-B14F-4D97-AF65-F5344CB8AC3E}">
        <p14:creationId xmlns:p14="http://schemas.microsoft.com/office/powerpoint/2010/main" val="2742515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FF7E-3A47-B2D3-D0EF-A241EE67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Класификацията в детайли –</a:t>
            </a:r>
            <a:r>
              <a:rPr lang="en-US" dirty="0"/>
              <a:t> </a:t>
            </a:r>
            <a:r>
              <a:rPr lang="bg-BG" dirty="0"/>
              <a:t>Изключението </a:t>
            </a:r>
            <a:r>
              <a:rPr lang="en-US" dirty="0"/>
              <a:t>ENC</a:t>
            </a:r>
            <a:r>
              <a:rPr lang="bg-BG" dirty="0"/>
              <a:t> (САЩ)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D819-B88E-2FA7-D24C-3AE41F86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/>
              <a:t>Основното</a:t>
            </a:r>
            <a:r>
              <a:rPr lang="ru-RU" dirty="0"/>
              <a:t> </a:t>
            </a:r>
            <a:r>
              <a:rPr lang="ru-RU" dirty="0" err="1"/>
              <a:t>изключение</a:t>
            </a:r>
            <a:r>
              <a:rPr lang="ru-RU" dirty="0"/>
              <a:t> за </a:t>
            </a:r>
            <a:r>
              <a:rPr lang="ru-RU" dirty="0" err="1"/>
              <a:t>лиценз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за </a:t>
            </a:r>
            <a:r>
              <a:rPr lang="ru-RU" dirty="0" err="1"/>
              <a:t>елементи</a:t>
            </a:r>
            <a:r>
              <a:rPr lang="ru-RU" dirty="0"/>
              <a:t> от категория 5, част 2, е </a:t>
            </a:r>
            <a:r>
              <a:rPr lang="ru-RU" dirty="0" err="1"/>
              <a:t>изключението</a:t>
            </a:r>
            <a:r>
              <a:rPr lang="ru-RU" dirty="0"/>
              <a:t> за </a:t>
            </a:r>
            <a:r>
              <a:rPr lang="ru-RU" dirty="0" err="1"/>
              <a:t>лиценз</a:t>
            </a:r>
            <a:r>
              <a:rPr lang="ru-RU" dirty="0"/>
              <a:t> ENC. </a:t>
            </a:r>
            <a:r>
              <a:rPr lang="ru-RU" dirty="0" err="1"/>
              <a:t>Изключението</a:t>
            </a:r>
            <a:r>
              <a:rPr lang="ru-RU" dirty="0"/>
              <a:t> за </a:t>
            </a:r>
            <a:r>
              <a:rPr lang="ru-RU" dirty="0" err="1"/>
              <a:t>лиценз</a:t>
            </a:r>
            <a:r>
              <a:rPr lang="ru-RU" dirty="0"/>
              <a:t> ENC </a:t>
            </a:r>
            <a:r>
              <a:rPr lang="ru-RU" dirty="0" err="1"/>
              <a:t>предоставя</a:t>
            </a:r>
            <a:r>
              <a:rPr lang="ru-RU" dirty="0"/>
              <a:t> широк набор от разрешения за </a:t>
            </a:r>
            <a:r>
              <a:rPr lang="ru-RU" dirty="0" err="1"/>
              <a:t>продукти</a:t>
            </a:r>
            <a:r>
              <a:rPr lang="ru-RU" dirty="0"/>
              <a:t> за </a:t>
            </a:r>
            <a:r>
              <a:rPr lang="ru-RU" dirty="0" err="1"/>
              <a:t>криптиране</a:t>
            </a:r>
            <a:r>
              <a:rPr lang="ru-RU" dirty="0"/>
              <a:t> (</a:t>
            </a:r>
            <a:r>
              <a:rPr lang="ru-RU" dirty="0" err="1"/>
              <a:t>елементи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използват</a:t>
            </a:r>
            <a:r>
              <a:rPr lang="ru-RU" dirty="0"/>
              <a:t> криптография),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варират</a:t>
            </a:r>
            <a:r>
              <a:rPr lang="ru-RU" dirty="0"/>
              <a:t> в </a:t>
            </a:r>
            <a:r>
              <a:rPr lang="ru-RU" dirty="0" err="1"/>
              <a:t>зависимост</a:t>
            </a:r>
            <a:r>
              <a:rPr lang="ru-RU" dirty="0"/>
              <a:t> от </a:t>
            </a:r>
            <a:r>
              <a:rPr lang="ru-RU" dirty="0" err="1"/>
              <a:t>елемента</a:t>
            </a:r>
            <a:r>
              <a:rPr lang="ru-RU" dirty="0"/>
              <a:t>, </a:t>
            </a:r>
            <a:r>
              <a:rPr lang="ru-RU" dirty="0" err="1"/>
              <a:t>крайния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r>
              <a:rPr lang="ru-RU" dirty="0"/>
              <a:t>, </a:t>
            </a:r>
            <a:r>
              <a:rPr lang="ru-RU" dirty="0" err="1"/>
              <a:t>крайното</a:t>
            </a:r>
            <a:r>
              <a:rPr lang="ru-RU" dirty="0"/>
              <a:t> </a:t>
            </a:r>
            <a:r>
              <a:rPr lang="ru-RU" dirty="0" err="1"/>
              <a:t>използване</a:t>
            </a:r>
            <a:r>
              <a:rPr lang="ru-RU" dirty="0"/>
              <a:t> и </a:t>
            </a:r>
            <a:r>
              <a:rPr lang="ru-RU" dirty="0" err="1"/>
              <a:t>дестинацията</a:t>
            </a:r>
            <a:r>
              <a:rPr lang="ru-RU" dirty="0"/>
              <a:t>. </a:t>
            </a:r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невъзможно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 на </a:t>
            </a:r>
            <a:r>
              <a:rPr lang="ru-RU" dirty="0" err="1"/>
              <a:t>криптиране</a:t>
            </a:r>
            <a:r>
              <a:rPr lang="ru-RU" dirty="0"/>
              <a:t> </a:t>
            </a:r>
            <a:r>
              <a:rPr lang="ru-RU" dirty="0" err="1"/>
              <a:t>според</a:t>
            </a:r>
            <a:r>
              <a:rPr lang="ru-RU" dirty="0"/>
              <a:t> </a:t>
            </a:r>
            <a:r>
              <a:rPr lang="ru-RU" dirty="0" err="1"/>
              <a:t>изключението</a:t>
            </a:r>
            <a:r>
              <a:rPr lang="ru-RU" dirty="0"/>
              <a:t> за </a:t>
            </a:r>
            <a:r>
              <a:rPr lang="ru-RU" dirty="0" err="1"/>
              <a:t>лиценз</a:t>
            </a:r>
            <a:r>
              <a:rPr lang="ru-RU" dirty="0"/>
              <a:t> ENC. </a:t>
            </a:r>
            <a:r>
              <a:rPr lang="ru-RU" dirty="0" err="1"/>
              <a:t>Повечето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за </a:t>
            </a:r>
            <a:r>
              <a:rPr lang="ru-RU" dirty="0" err="1"/>
              <a:t>криптиране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експортирани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повечето</a:t>
            </a:r>
            <a:r>
              <a:rPr lang="ru-RU" dirty="0"/>
              <a:t> дестинации посредством </a:t>
            </a:r>
            <a:r>
              <a:rPr lang="ru-RU" dirty="0" err="1"/>
              <a:t>изключението</a:t>
            </a:r>
            <a:r>
              <a:rPr lang="ru-RU" dirty="0"/>
              <a:t> за </a:t>
            </a:r>
            <a:r>
              <a:rPr lang="ru-RU" dirty="0" err="1"/>
              <a:t>лиценз</a:t>
            </a:r>
            <a:r>
              <a:rPr lang="ru-RU" dirty="0"/>
              <a:t> ENC, след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износителят</a:t>
            </a:r>
            <a:r>
              <a:rPr lang="ru-RU" dirty="0"/>
              <a:t> е </a:t>
            </a:r>
            <a:r>
              <a:rPr lang="ru-RU" dirty="0" err="1"/>
              <a:t>спазил</a:t>
            </a:r>
            <a:r>
              <a:rPr lang="ru-RU" dirty="0"/>
              <a:t> </a:t>
            </a:r>
            <a:r>
              <a:rPr lang="ru-RU" dirty="0" err="1"/>
              <a:t>приложимите</a:t>
            </a:r>
            <a:r>
              <a:rPr lang="ru-RU" dirty="0"/>
              <a:t> </a:t>
            </a:r>
            <a:r>
              <a:rPr lang="ru-RU" dirty="0" err="1"/>
              <a:t>изисквания</a:t>
            </a:r>
            <a:r>
              <a:rPr lang="ru-RU" dirty="0"/>
              <a:t> за </a:t>
            </a:r>
            <a:r>
              <a:rPr lang="ru-RU" dirty="0" err="1"/>
              <a:t>докладване</a:t>
            </a:r>
            <a:r>
              <a:rPr lang="ru-RU" dirty="0"/>
              <a:t> и </a:t>
            </a:r>
            <a:r>
              <a:rPr lang="ru-RU" dirty="0" err="1"/>
              <a:t>класификация</a:t>
            </a:r>
            <a:r>
              <a:rPr lang="ru-RU" dirty="0"/>
              <a:t>. </a:t>
            </a:r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, </a:t>
            </a:r>
            <a:r>
              <a:rPr lang="ru-RU" dirty="0" err="1"/>
              <a:t>изпращани</a:t>
            </a:r>
            <a:r>
              <a:rPr lang="ru-RU" dirty="0"/>
              <a:t> до </a:t>
            </a:r>
            <a:r>
              <a:rPr lang="ru-RU" dirty="0" err="1"/>
              <a:t>определени</a:t>
            </a:r>
            <a:r>
              <a:rPr lang="ru-RU" dirty="0"/>
              <a:t> дестинации, </a:t>
            </a:r>
            <a:r>
              <a:rPr lang="ru-RU" dirty="0" err="1"/>
              <a:t>изискват</a:t>
            </a:r>
            <a:r>
              <a:rPr lang="ru-RU" dirty="0"/>
              <a:t> </a:t>
            </a:r>
            <a:r>
              <a:rPr lang="ru-RU" dirty="0" err="1"/>
              <a:t>лицензи</a:t>
            </a:r>
            <a:r>
              <a:rPr lang="ru-RU" dirty="0"/>
              <a:t>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681619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FF7E-3A47-B2D3-D0EF-A241EE67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Класификацията в детайли –</a:t>
            </a:r>
            <a:r>
              <a:rPr lang="en-US" dirty="0"/>
              <a:t> Mass market (</a:t>
            </a:r>
            <a:r>
              <a:rPr lang="bg-BG" dirty="0"/>
              <a:t>САЩ)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D819-B88E-2FA7-D24C-3AE41F86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Хардуерни</a:t>
            </a:r>
            <a:r>
              <a:rPr lang="ru-RU" dirty="0"/>
              <a:t> и </a:t>
            </a:r>
            <a:r>
              <a:rPr lang="ru-RU" dirty="0" err="1"/>
              <a:t>софтуерни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в противен случай </a:t>
            </a:r>
            <a:r>
              <a:rPr lang="ru-RU" dirty="0" err="1"/>
              <a:t>биха</a:t>
            </a:r>
            <a:r>
              <a:rPr lang="ru-RU" dirty="0"/>
              <a:t> били </a:t>
            </a:r>
            <a:r>
              <a:rPr lang="ru-RU" dirty="0" err="1"/>
              <a:t>класифицирани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5A002 или 5D002,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класифицирани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5A992.c и 5D992.c, в </a:t>
            </a:r>
            <a:r>
              <a:rPr lang="ru-RU" dirty="0" err="1"/>
              <a:t>зависимост</a:t>
            </a:r>
            <a:r>
              <a:rPr lang="ru-RU" dirty="0"/>
              <a:t> от начина, по </a:t>
            </a:r>
            <a:r>
              <a:rPr lang="ru-RU" dirty="0" err="1"/>
              <a:t>който</a:t>
            </a:r>
            <a:r>
              <a:rPr lang="ru-RU" dirty="0"/>
              <a:t> се </a:t>
            </a:r>
            <a:r>
              <a:rPr lang="ru-RU" dirty="0" err="1"/>
              <a:t>продават</a:t>
            </a:r>
            <a:r>
              <a:rPr lang="ru-RU" dirty="0"/>
              <a:t>. </a:t>
            </a:r>
            <a:r>
              <a:rPr lang="ru-RU" dirty="0" err="1"/>
              <a:t>Характеристиките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обобщени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Продуктът</a:t>
            </a:r>
            <a:r>
              <a:rPr lang="ru-RU" dirty="0"/>
              <a:t> е </a:t>
            </a:r>
            <a:r>
              <a:rPr lang="ru-RU" dirty="0" err="1"/>
              <a:t>общодостъпен</a:t>
            </a:r>
            <a:r>
              <a:rPr lang="ru-RU" dirty="0"/>
              <a:t> за </a:t>
            </a:r>
            <a:r>
              <a:rPr lang="ru-RU" dirty="0" err="1"/>
              <a:t>обществото</a:t>
            </a:r>
            <a:r>
              <a:rPr lang="ru-RU" dirty="0"/>
              <a:t> чрез </a:t>
            </a:r>
            <a:r>
              <a:rPr lang="ru-RU" dirty="0" err="1"/>
              <a:t>продажба</a:t>
            </a:r>
            <a:r>
              <a:rPr lang="ru-RU" dirty="0"/>
              <a:t>, без ограничение, от </a:t>
            </a:r>
            <a:r>
              <a:rPr lang="ru-RU" dirty="0" err="1"/>
              <a:t>складове</a:t>
            </a:r>
            <a:r>
              <a:rPr lang="ru-RU" dirty="0"/>
              <a:t> в </a:t>
            </a:r>
            <a:r>
              <a:rPr lang="ru-RU" dirty="0" err="1"/>
              <a:t>търговски</a:t>
            </a:r>
            <a:r>
              <a:rPr lang="ru-RU" dirty="0"/>
              <a:t> </a:t>
            </a:r>
            <a:r>
              <a:rPr lang="ru-RU" dirty="0" err="1"/>
              <a:t>обекти</a:t>
            </a:r>
            <a:r>
              <a:rPr lang="ru-RU" dirty="0"/>
              <a:t> чрез </a:t>
            </a:r>
            <a:r>
              <a:rPr lang="ru-RU" dirty="0" err="1"/>
              <a:t>следните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Сделки без </a:t>
            </a:r>
            <a:r>
              <a:rPr lang="ru-RU" dirty="0" err="1"/>
              <a:t>предварително</a:t>
            </a:r>
            <a:r>
              <a:rPr lang="ru-RU" dirty="0"/>
              <a:t> </a:t>
            </a:r>
            <a:r>
              <a:rPr lang="ru-RU" dirty="0" err="1"/>
              <a:t>съгласие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Сделки по </a:t>
            </a:r>
            <a:r>
              <a:rPr lang="ru-RU" dirty="0" err="1"/>
              <a:t>пощата</a:t>
            </a:r>
            <a:r>
              <a:rPr lang="ru-RU" dirty="0"/>
              <a:t>;</a:t>
            </a:r>
          </a:p>
          <a:p>
            <a:pPr lvl="1"/>
            <a:r>
              <a:rPr lang="ru-RU" dirty="0" err="1"/>
              <a:t>Електронни</a:t>
            </a:r>
            <a:r>
              <a:rPr lang="ru-RU" dirty="0"/>
              <a:t> сделки (например, чрез интернет); или</a:t>
            </a:r>
          </a:p>
          <a:p>
            <a:pPr lvl="1"/>
            <a:r>
              <a:rPr lang="ru-RU" dirty="0"/>
              <a:t>Сделки по телефон.</a:t>
            </a:r>
          </a:p>
          <a:p>
            <a:r>
              <a:rPr lang="ru-RU" dirty="0" err="1"/>
              <a:t>Криптографската</a:t>
            </a:r>
            <a:r>
              <a:rPr lang="ru-RU" dirty="0"/>
              <a:t> </a:t>
            </a:r>
            <a:r>
              <a:rPr lang="ru-RU" dirty="0" err="1"/>
              <a:t>функционалност</a:t>
            </a:r>
            <a:r>
              <a:rPr lang="ru-RU" dirty="0"/>
              <a:t> 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лесно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променяна от потребителя;</a:t>
            </a:r>
          </a:p>
          <a:p>
            <a:r>
              <a:rPr lang="ru-RU" dirty="0" err="1"/>
              <a:t>Проектът</a:t>
            </a:r>
            <a:r>
              <a:rPr lang="ru-RU" dirty="0"/>
              <a:t> е </a:t>
            </a:r>
            <a:r>
              <a:rPr lang="ru-RU" dirty="0" err="1"/>
              <a:t>проектиран</a:t>
            </a:r>
            <a:r>
              <a:rPr lang="ru-RU" dirty="0"/>
              <a:t> за </a:t>
            </a:r>
            <a:r>
              <a:rPr lang="ru-RU" dirty="0" err="1"/>
              <a:t>инсталиране</a:t>
            </a:r>
            <a:r>
              <a:rPr lang="ru-RU" dirty="0"/>
              <a:t> от потребителя без </a:t>
            </a:r>
            <a:r>
              <a:rPr lang="ru-RU" dirty="0" err="1"/>
              <a:t>по-нататъшна</a:t>
            </a:r>
            <a:r>
              <a:rPr lang="ru-RU" dirty="0"/>
              <a:t> </a:t>
            </a:r>
            <a:r>
              <a:rPr lang="ru-RU" dirty="0" err="1"/>
              <a:t>значителна</a:t>
            </a:r>
            <a:r>
              <a:rPr lang="ru-RU" dirty="0"/>
              <a:t> </a:t>
            </a:r>
            <a:r>
              <a:rPr lang="ru-RU" dirty="0" err="1"/>
              <a:t>подкрепа</a:t>
            </a:r>
            <a:r>
              <a:rPr lang="ru-RU" dirty="0"/>
              <a:t> от </a:t>
            </a:r>
            <a:r>
              <a:rPr lang="ru-RU" dirty="0" err="1"/>
              <a:t>доставчика</a:t>
            </a:r>
            <a:r>
              <a:rPr lang="ru-RU" dirty="0"/>
              <a:t>;</a:t>
            </a:r>
          </a:p>
          <a:p>
            <a:r>
              <a:rPr lang="ru-RU" dirty="0" err="1"/>
              <a:t>Когато</a:t>
            </a:r>
            <a:r>
              <a:rPr lang="ru-RU" dirty="0"/>
              <a:t> е необходимо, </a:t>
            </a:r>
            <a:r>
              <a:rPr lang="ru-RU" dirty="0" err="1"/>
              <a:t>данни</a:t>
            </a:r>
            <a:r>
              <a:rPr lang="ru-RU" dirty="0"/>
              <a:t> за </a:t>
            </a:r>
            <a:r>
              <a:rPr lang="ru-RU" dirty="0" err="1"/>
              <a:t>елементите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достъпни</a:t>
            </a:r>
            <a:r>
              <a:rPr lang="ru-RU" dirty="0"/>
              <a:t> и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предоставени</a:t>
            </a:r>
            <a:r>
              <a:rPr lang="ru-RU" dirty="0"/>
              <a:t> по заявка на </a:t>
            </a:r>
            <a:r>
              <a:rPr lang="ru-RU" dirty="0" err="1"/>
              <a:t>съответния</a:t>
            </a:r>
            <a:r>
              <a:rPr lang="ru-RU" dirty="0"/>
              <a:t> орган в </a:t>
            </a:r>
            <a:r>
              <a:rPr lang="ru-RU" dirty="0" err="1"/>
              <a:t>страната</a:t>
            </a:r>
            <a:r>
              <a:rPr lang="ru-RU" dirty="0"/>
              <a:t> на </a:t>
            </a:r>
            <a:r>
              <a:rPr lang="ru-RU" dirty="0" err="1"/>
              <a:t>износителя</a:t>
            </a:r>
            <a:r>
              <a:rPr lang="ru-RU" dirty="0"/>
              <a:t>, за да се установи </a:t>
            </a:r>
            <a:r>
              <a:rPr lang="ru-RU" dirty="0" err="1"/>
              <a:t>съответствие</a:t>
            </a:r>
            <a:r>
              <a:rPr lang="ru-RU" dirty="0"/>
              <a:t> с </a:t>
            </a:r>
            <a:r>
              <a:rPr lang="ru-RU" dirty="0" err="1"/>
              <a:t>условията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15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FF7E-3A47-B2D3-D0EF-A241EE67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Класификацията в детайли –</a:t>
            </a:r>
            <a:r>
              <a:rPr lang="en-US" dirty="0"/>
              <a:t>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продуктът</a:t>
            </a:r>
            <a:r>
              <a:rPr lang="ru-RU" dirty="0"/>
              <a:t> не </a:t>
            </a:r>
            <a:r>
              <a:rPr lang="ru-RU" dirty="0" err="1"/>
              <a:t>попада</a:t>
            </a:r>
            <a:r>
              <a:rPr lang="ru-RU" dirty="0"/>
              <a:t> в </a:t>
            </a:r>
            <a:r>
              <a:rPr lang="ru-RU" dirty="0" err="1"/>
              <a:t>списъка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D819-B88E-2FA7-D24C-3AE41F86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ЕС,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елементът</a:t>
            </a:r>
            <a:r>
              <a:rPr lang="ru-RU" dirty="0"/>
              <a:t> се </a:t>
            </a:r>
            <a:r>
              <a:rPr lang="ru-RU" dirty="0" err="1"/>
              <a:t>съдържа</a:t>
            </a:r>
            <a:r>
              <a:rPr lang="ru-RU" dirty="0"/>
              <a:t> в Приложение I, то се </a:t>
            </a:r>
            <a:r>
              <a:rPr lang="ru-RU" dirty="0" err="1"/>
              <a:t>изисква</a:t>
            </a:r>
            <a:r>
              <a:rPr lang="ru-RU" dirty="0"/>
              <a:t> разрешение за износ / </a:t>
            </a:r>
            <a:r>
              <a:rPr lang="ru-RU" dirty="0" err="1"/>
              <a:t>лиценз</a:t>
            </a:r>
            <a:r>
              <a:rPr lang="ru-RU" dirty="0"/>
              <a:t>.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елементът</a:t>
            </a:r>
            <a:r>
              <a:rPr lang="ru-RU" dirty="0"/>
              <a:t> не е в </a:t>
            </a:r>
            <a:r>
              <a:rPr lang="ru-RU" dirty="0" err="1"/>
              <a:t>списъка</a:t>
            </a:r>
            <a:r>
              <a:rPr lang="ru-RU" dirty="0"/>
              <a:t>, </a:t>
            </a:r>
            <a:r>
              <a:rPr lang="ru-RU" dirty="0" err="1"/>
              <a:t>тогава</a:t>
            </a:r>
            <a:r>
              <a:rPr lang="ru-RU" dirty="0"/>
              <a:t> </a:t>
            </a:r>
            <a:r>
              <a:rPr lang="ru-RU" dirty="0" err="1"/>
              <a:t>обикновено</a:t>
            </a:r>
            <a:r>
              <a:rPr lang="ru-RU" dirty="0"/>
              <a:t> не се </a:t>
            </a:r>
            <a:r>
              <a:rPr lang="ru-RU" dirty="0" err="1"/>
              <a:t>контролира</a:t>
            </a:r>
            <a:r>
              <a:rPr lang="ru-RU" dirty="0"/>
              <a:t>. (</a:t>
            </a:r>
            <a:r>
              <a:rPr lang="ru-RU" dirty="0" err="1"/>
              <a:t>Регламентът</a:t>
            </a:r>
            <a:r>
              <a:rPr lang="ru-RU" dirty="0"/>
              <a:t> на ЕС </a:t>
            </a:r>
            <a:r>
              <a:rPr lang="ru-RU" dirty="0" err="1"/>
              <a:t>предвижда</a:t>
            </a:r>
            <a:r>
              <a:rPr lang="ru-RU" dirty="0"/>
              <a:t>, че дори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изискват</a:t>
            </a:r>
            <a:r>
              <a:rPr lang="ru-RU" dirty="0"/>
              <a:t> </a:t>
            </a:r>
            <a:r>
              <a:rPr lang="ru-RU" dirty="0" err="1"/>
              <a:t>лиценз</a:t>
            </a:r>
            <a:r>
              <a:rPr lang="ru-RU" dirty="0"/>
              <a:t>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предназначени</a:t>
            </a:r>
            <a:r>
              <a:rPr lang="ru-RU" dirty="0"/>
              <a:t> за </a:t>
            </a:r>
            <a:r>
              <a:rPr lang="ru-RU" dirty="0" err="1"/>
              <a:t>използване</a:t>
            </a:r>
            <a:r>
              <a:rPr lang="ru-RU" dirty="0"/>
              <a:t> в </a:t>
            </a:r>
            <a:r>
              <a:rPr lang="ru-RU" dirty="0" err="1"/>
              <a:t>програми</a:t>
            </a:r>
            <a:r>
              <a:rPr lang="ru-RU" dirty="0"/>
              <a:t> за </a:t>
            </a:r>
            <a:r>
              <a:rPr lang="ru-RU" dirty="0" err="1"/>
              <a:t>масово</a:t>
            </a:r>
            <a:r>
              <a:rPr lang="ru-RU" dirty="0"/>
              <a:t> </a:t>
            </a:r>
            <a:r>
              <a:rPr lang="ru-RU" dirty="0" err="1"/>
              <a:t>унищожение</a:t>
            </a:r>
            <a:r>
              <a:rPr lang="ru-RU" dirty="0"/>
              <a:t> или нарушения на </a:t>
            </a:r>
            <a:r>
              <a:rPr lang="ru-RU" dirty="0" err="1"/>
              <a:t>правата</a:t>
            </a:r>
            <a:r>
              <a:rPr lang="ru-RU" dirty="0"/>
              <a:t> на </a:t>
            </a:r>
            <a:r>
              <a:rPr lang="ru-RU" dirty="0" err="1"/>
              <a:t>човека</a:t>
            </a:r>
            <a:r>
              <a:rPr lang="ru-RU" dirty="0"/>
              <a:t> - </a:t>
            </a:r>
            <a:r>
              <a:rPr lang="ru-RU" dirty="0" err="1"/>
              <a:t>обичайно</a:t>
            </a:r>
            <a:r>
              <a:rPr lang="ru-RU" dirty="0"/>
              <a:t> </a:t>
            </a:r>
            <a:r>
              <a:rPr lang="ru-RU" dirty="0" err="1"/>
              <a:t>наречени</a:t>
            </a:r>
            <a:r>
              <a:rPr lang="ru-RU" dirty="0"/>
              <a:t> </a:t>
            </a:r>
            <a:r>
              <a:rPr lang="ru-RU" dirty="0" err="1"/>
              <a:t>catch-all</a:t>
            </a:r>
            <a:r>
              <a:rPr lang="ru-RU" dirty="0"/>
              <a:t> </a:t>
            </a:r>
            <a:r>
              <a:rPr lang="ru-RU" dirty="0" err="1"/>
              <a:t>клаузи</a:t>
            </a:r>
            <a:r>
              <a:rPr lang="ru-RU" dirty="0"/>
              <a:t>).</a:t>
            </a:r>
          </a:p>
          <a:p>
            <a:r>
              <a:rPr lang="ru-RU" dirty="0" err="1"/>
              <a:t>Системата</a:t>
            </a:r>
            <a:r>
              <a:rPr lang="ru-RU" dirty="0"/>
              <a:t> в САЩ не е толкова ясна - просто </a:t>
            </a:r>
            <a:r>
              <a:rPr lang="ru-RU" dirty="0" err="1"/>
              <a:t>защото</a:t>
            </a:r>
            <a:r>
              <a:rPr lang="ru-RU" dirty="0"/>
              <a:t> </a:t>
            </a:r>
            <a:r>
              <a:rPr lang="ru-RU" dirty="0" err="1"/>
              <a:t>нещо</a:t>
            </a:r>
            <a:r>
              <a:rPr lang="ru-RU" dirty="0"/>
              <a:t> не е в </a:t>
            </a:r>
            <a:r>
              <a:rPr lang="ru-RU" dirty="0" err="1"/>
              <a:t>Контролния</a:t>
            </a:r>
            <a:r>
              <a:rPr lang="ru-RU" dirty="0"/>
              <a:t> </a:t>
            </a:r>
            <a:r>
              <a:rPr lang="ru-RU" dirty="0" err="1"/>
              <a:t>списък</a:t>
            </a:r>
            <a:r>
              <a:rPr lang="ru-RU" dirty="0"/>
              <a:t> за стоки не </a:t>
            </a:r>
            <a:r>
              <a:rPr lang="ru-RU" dirty="0" err="1"/>
              <a:t>означава</a:t>
            </a:r>
            <a:r>
              <a:rPr lang="ru-RU" dirty="0"/>
              <a:t>, че не се </a:t>
            </a:r>
            <a:r>
              <a:rPr lang="ru-RU" dirty="0" err="1"/>
              <a:t>контролира</a:t>
            </a:r>
            <a:r>
              <a:rPr lang="ru-RU" dirty="0"/>
              <a:t>. То все </a:t>
            </a:r>
            <a:r>
              <a:rPr lang="ru-RU" dirty="0" err="1"/>
              <a:t>още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класифицирано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u="sng" dirty="0"/>
              <a:t>EAR99</a:t>
            </a:r>
            <a:r>
              <a:rPr lang="ru-RU" dirty="0"/>
              <a:t> (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продуктът</a:t>
            </a:r>
            <a:r>
              <a:rPr lang="ru-RU" dirty="0"/>
              <a:t> </a:t>
            </a:r>
            <a:r>
              <a:rPr lang="ru-RU" dirty="0" err="1"/>
              <a:t>попада</a:t>
            </a:r>
            <a:r>
              <a:rPr lang="ru-RU" dirty="0"/>
              <a:t> под </a:t>
            </a:r>
            <a:r>
              <a:rPr lang="ru-RU" dirty="0" err="1"/>
              <a:t>юрисдикцията</a:t>
            </a:r>
            <a:r>
              <a:rPr lang="ru-RU" dirty="0"/>
              <a:t> на </a:t>
            </a:r>
            <a:r>
              <a:rPr lang="ru-RU" dirty="0" err="1"/>
              <a:t>Министерството</a:t>
            </a:r>
            <a:r>
              <a:rPr lang="ru-RU" dirty="0"/>
              <a:t> на </a:t>
            </a:r>
            <a:r>
              <a:rPr lang="ru-RU" dirty="0" err="1"/>
              <a:t>търговията</a:t>
            </a:r>
            <a:r>
              <a:rPr lang="ru-RU" dirty="0"/>
              <a:t> на САЩ) и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изисква</a:t>
            </a:r>
            <a:r>
              <a:rPr lang="ru-RU" dirty="0"/>
              <a:t> </a:t>
            </a:r>
            <a:r>
              <a:rPr lang="ru-RU" dirty="0" err="1"/>
              <a:t>лиценз</a:t>
            </a:r>
            <a:r>
              <a:rPr lang="ru-RU" dirty="0"/>
              <a:t> в </a:t>
            </a:r>
            <a:r>
              <a:rPr lang="ru-RU" dirty="0" err="1"/>
              <a:t>зависимост</a:t>
            </a:r>
            <a:r>
              <a:rPr lang="ru-RU" dirty="0"/>
              <a:t> от </a:t>
            </a:r>
            <a:r>
              <a:rPr lang="ru-RU" dirty="0" err="1"/>
              <a:t>мястото</a:t>
            </a:r>
            <a:r>
              <a:rPr lang="ru-RU" dirty="0"/>
              <a:t>, до кого или за </a:t>
            </a:r>
            <a:r>
              <a:rPr lang="ru-RU" dirty="0" err="1"/>
              <a:t>каква</a:t>
            </a:r>
            <a:r>
              <a:rPr lang="ru-RU" dirty="0"/>
              <a:t> цел се </a:t>
            </a:r>
            <a:r>
              <a:rPr lang="ru-RU" dirty="0" err="1"/>
              <a:t>изнася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291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12C6-17A7-526E-8657-FFDF632B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 с отворен код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6685-8621-A387-DBBF-712EFEBF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</a:t>
            </a:r>
          </a:p>
          <a:p>
            <a:pPr lvl="1"/>
            <a:r>
              <a:rPr lang="ru-RU" dirty="0" err="1"/>
              <a:t>Общата</a:t>
            </a:r>
            <a:r>
              <a:rPr lang="ru-RU" dirty="0"/>
              <a:t> </a:t>
            </a:r>
            <a:r>
              <a:rPr lang="ru-RU" dirty="0" err="1"/>
              <a:t>бележка</a:t>
            </a:r>
            <a:r>
              <a:rPr lang="ru-RU" dirty="0"/>
              <a:t> за </a:t>
            </a:r>
            <a:r>
              <a:rPr lang="ru-RU" dirty="0" err="1"/>
              <a:t>софтуер</a:t>
            </a:r>
            <a:r>
              <a:rPr lang="ru-RU" dirty="0"/>
              <a:t> на ЕС (General Software Note/GSN) в Приложение 1 на Регламент (ЕС) 2021/821 </a:t>
            </a:r>
            <a:r>
              <a:rPr lang="ru-RU" dirty="0" err="1"/>
              <a:t>изключва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е "в </a:t>
            </a:r>
            <a:r>
              <a:rPr lang="ru-RU" dirty="0" err="1"/>
              <a:t>обществения</a:t>
            </a:r>
            <a:r>
              <a:rPr lang="ru-RU" dirty="0"/>
              <a:t> </a:t>
            </a:r>
            <a:r>
              <a:rPr lang="ru-RU" dirty="0" err="1"/>
              <a:t>домейн</a:t>
            </a:r>
            <a:r>
              <a:rPr lang="ru-RU" dirty="0"/>
              <a:t>" от </a:t>
            </a:r>
            <a:r>
              <a:rPr lang="ru-RU" dirty="0" err="1"/>
              <a:t>това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подлежи на </a:t>
            </a:r>
            <a:r>
              <a:rPr lang="ru-RU" dirty="0" err="1"/>
              <a:t>експортни</a:t>
            </a:r>
            <a:r>
              <a:rPr lang="ru-RU" dirty="0"/>
              <a:t> ограничения</a:t>
            </a:r>
          </a:p>
          <a:p>
            <a:pPr lvl="1"/>
            <a:r>
              <a:rPr lang="ru-RU" dirty="0"/>
              <a:t>"в </a:t>
            </a:r>
            <a:r>
              <a:rPr lang="ru-RU" dirty="0" err="1"/>
              <a:t>обществения</a:t>
            </a:r>
            <a:r>
              <a:rPr lang="ru-RU" dirty="0"/>
              <a:t> </a:t>
            </a:r>
            <a:r>
              <a:rPr lang="ru-RU" dirty="0" err="1"/>
              <a:t>домейн</a:t>
            </a:r>
            <a:r>
              <a:rPr lang="ru-RU" dirty="0"/>
              <a:t>" се </a:t>
            </a:r>
            <a:r>
              <a:rPr lang="ru-RU" dirty="0" err="1"/>
              <a:t>отнася</a:t>
            </a:r>
            <a:r>
              <a:rPr lang="ru-RU" dirty="0"/>
              <a:t> до </a:t>
            </a:r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е </a:t>
            </a:r>
            <a:r>
              <a:rPr lang="ru-RU" dirty="0" err="1"/>
              <a:t>достъпен</a:t>
            </a:r>
            <a:r>
              <a:rPr lang="ru-RU" dirty="0"/>
              <a:t> без ограничения по отношение на </a:t>
            </a:r>
            <a:r>
              <a:rPr lang="ru-RU" dirty="0" err="1"/>
              <a:t>неговото</a:t>
            </a:r>
            <a:r>
              <a:rPr lang="ru-RU" dirty="0"/>
              <a:t> </a:t>
            </a:r>
            <a:r>
              <a:rPr lang="ru-RU" dirty="0" err="1"/>
              <a:t>следващо</a:t>
            </a:r>
            <a:r>
              <a:rPr lang="ru-RU" dirty="0"/>
              <a:t> </a:t>
            </a:r>
            <a:r>
              <a:rPr lang="ru-RU" dirty="0" err="1"/>
              <a:t>разпространение</a:t>
            </a:r>
            <a:r>
              <a:rPr lang="ru-RU" dirty="0"/>
              <a:t> и, че </a:t>
            </a:r>
            <a:r>
              <a:rPr lang="ru-RU" dirty="0" err="1"/>
              <a:t>авторските</a:t>
            </a:r>
            <a:r>
              <a:rPr lang="ru-RU" dirty="0"/>
              <a:t> ограничения в </a:t>
            </a:r>
            <a:r>
              <a:rPr lang="ru-RU" dirty="0" err="1"/>
              <a:t>този</a:t>
            </a:r>
            <a:r>
              <a:rPr lang="ru-RU" dirty="0"/>
              <a:t> контекст не </a:t>
            </a:r>
            <a:r>
              <a:rPr lang="ru-RU" dirty="0" err="1"/>
              <a:t>премахват</a:t>
            </a:r>
            <a:r>
              <a:rPr lang="ru-RU" dirty="0"/>
              <a:t> </a:t>
            </a:r>
            <a:r>
              <a:rPr lang="ru-RU" dirty="0" err="1"/>
              <a:t>софтуера</a:t>
            </a:r>
            <a:r>
              <a:rPr lang="ru-RU" dirty="0"/>
              <a:t> от </a:t>
            </a:r>
            <a:r>
              <a:rPr lang="ru-RU" dirty="0" err="1"/>
              <a:t>обществения</a:t>
            </a:r>
            <a:r>
              <a:rPr lang="ru-RU" dirty="0"/>
              <a:t> </a:t>
            </a:r>
            <a:r>
              <a:rPr lang="ru-RU" dirty="0" err="1"/>
              <a:t>домейн</a:t>
            </a:r>
            <a:endParaRPr lang="ru-RU" dirty="0"/>
          </a:p>
          <a:p>
            <a:r>
              <a:rPr lang="ru-RU" dirty="0"/>
              <a:t>САЩ</a:t>
            </a:r>
          </a:p>
          <a:p>
            <a:pPr lvl="1"/>
            <a:r>
              <a:rPr lang="ru-RU" dirty="0" err="1"/>
              <a:t>Промените</a:t>
            </a:r>
            <a:r>
              <a:rPr lang="ru-RU" dirty="0"/>
              <a:t> в </a:t>
            </a:r>
            <a:r>
              <a:rPr lang="ru-RU" dirty="0" err="1"/>
              <a:t>правилата</a:t>
            </a:r>
            <a:r>
              <a:rPr lang="ru-RU" dirty="0"/>
              <a:t> от 29 март 2021 г. </a:t>
            </a:r>
            <a:r>
              <a:rPr lang="ru-RU" dirty="0" err="1"/>
              <a:t>премахват</a:t>
            </a:r>
            <a:r>
              <a:rPr lang="ru-RU" dirty="0"/>
              <a:t> </a:t>
            </a:r>
            <a:r>
              <a:rPr lang="ru-RU" dirty="0" err="1"/>
              <a:t>изискването</a:t>
            </a:r>
            <a:r>
              <a:rPr lang="ru-RU" dirty="0"/>
              <a:t> за </a:t>
            </a:r>
            <a:r>
              <a:rPr lang="ru-RU" dirty="0" err="1"/>
              <a:t>изпращане</a:t>
            </a:r>
            <a:r>
              <a:rPr lang="ru-RU" dirty="0"/>
              <a:t> на известие по имейл за </a:t>
            </a:r>
            <a:r>
              <a:rPr lang="ru-RU" dirty="0" err="1"/>
              <a:t>криптографския</a:t>
            </a:r>
            <a:r>
              <a:rPr lang="ru-RU" dirty="0"/>
              <a:t> </a:t>
            </a:r>
            <a:r>
              <a:rPr lang="ru-RU" dirty="0" err="1"/>
              <a:t>изходен</a:t>
            </a:r>
            <a:r>
              <a:rPr lang="ru-RU" dirty="0"/>
              <a:t> код и бета </a:t>
            </a:r>
            <a:r>
              <a:rPr lang="ru-RU" dirty="0" err="1"/>
              <a:t>версиите</a:t>
            </a:r>
            <a:r>
              <a:rPr lang="ru-RU" dirty="0"/>
              <a:t> на </a:t>
            </a:r>
            <a:r>
              <a:rPr lang="ru-RU" dirty="0" err="1"/>
              <a:t>криптографски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достъпни</a:t>
            </a:r>
            <a:r>
              <a:rPr lang="ru-RU" dirty="0"/>
              <a:t> "публично", с </a:t>
            </a:r>
            <a:r>
              <a:rPr lang="ru-RU" dirty="0" err="1"/>
              <a:t>изключение</a:t>
            </a:r>
            <a:r>
              <a:rPr lang="ru-RU" dirty="0"/>
              <a:t> на </a:t>
            </a:r>
            <a:r>
              <a:rPr lang="ru-RU" dirty="0" err="1"/>
              <a:t>софтуер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изпълнява</a:t>
            </a:r>
            <a:r>
              <a:rPr lang="ru-RU" dirty="0"/>
              <a:t> "нестандартна криптография. При </a:t>
            </a:r>
            <a:r>
              <a:rPr lang="ru-RU" dirty="0" err="1"/>
              <a:t>изпълнение</a:t>
            </a:r>
            <a:r>
              <a:rPr lang="ru-RU" dirty="0"/>
              <a:t> на </a:t>
            </a:r>
            <a:r>
              <a:rPr lang="ru-RU" dirty="0" err="1"/>
              <a:t>тези</a:t>
            </a:r>
            <a:r>
              <a:rPr lang="ru-RU" dirty="0"/>
              <a:t> условия, </a:t>
            </a:r>
            <a:r>
              <a:rPr lang="ru-RU" dirty="0" err="1"/>
              <a:t>софтуера</a:t>
            </a:r>
            <a:r>
              <a:rPr lang="ru-RU" dirty="0"/>
              <a:t> се </a:t>
            </a:r>
            <a:r>
              <a:rPr lang="ru-RU" dirty="0" err="1"/>
              <a:t>счита</a:t>
            </a:r>
            <a:r>
              <a:rPr lang="ru-RU" dirty="0"/>
              <a:t> за "</a:t>
            </a:r>
            <a:r>
              <a:rPr lang="ru-RU" dirty="0" err="1"/>
              <a:t>публикуван</a:t>
            </a:r>
            <a:r>
              <a:rPr lang="ru-RU" dirty="0"/>
              <a:t>" и не подлежи на EAR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49403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18DA-8594-9AC3-93EF-CCADFAB8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95" y="2460369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 err="1"/>
              <a:t>Връзка</a:t>
            </a:r>
            <a:r>
              <a:rPr lang="ru-RU" sz="6000" dirty="0"/>
              <a:t> с </a:t>
            </a:r>
            <a:r>
              <a:rPr lang="ru-RU" sz="6000" dirty="0" err="1"/>
              <a:t>каналите</a:t>
            </a:r>
            <a:r>
              <a:rPr lang="ru-RU" sz="6000" dirty="0"/>
              <a:t> за доставка</a:t>
            </a:r>
            <a:endParaRPr lang="en-001" sz="6000" dirty="0"/>
          </a:p>
        </p:txBody>
      </p:sp>
    </p:spTree>
    <p:extLst>
      <p:ext uri="{BB962C8B-B14F-4D97-AF65-F5344CB8AC3E}">
        <p14:creationId xmlns:p14="http://schemas.microsoft.com/office/powerpoint/2010/main" val="3575094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447"/>
            <a:ext cx="10515600" cy="4693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Експортният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 е </a:t>
            </a:r>
            <a:r>
              <a:rPr lang="ru-RU" dirty="0" err="1"/>
              <a:t>изключително</a:t>
            </a:r>
            <a:r>
              <a:rPr lang="ru-RU" dirty="0"/>
              <a:t> важна </a:t>
            </a:r>
            <a:r>
              <a:rPr lang="ru-RU" dirty="0" err="1"/>
              <a:t>регулация</a:t>
            </a:r>
            <a:r>
              <a:rPr lang="ru-RU" dirty="0"/>
              <a:t>, </a:t>
            </a:r>
            <a:r>
              <a:rPr lang="ru-RU" dirty="0" err="1"/>
              <a:t>несъответствието</a:t>
            </a:r>
            <a:r>
              <a:rPr lang="ru-RU" dirty="0"/>
              <a:t> с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доведе</a:t>
            </a:r>
            <a:r>
              <a:rPr lang="ru-RU" dirty="0"/>
              <a:t> до много </a:t>
            </a:r>
            <a:r>
              <a:rPr lang="ru-RU" dirty="0" err="1"/>
              <a:t>сериозни</a:t>
            </a:r>
            <a:r>
              <a:rPr lang="ru-RU" dirty="0"/>
              <a:t> </a:t>
            </a:r>
            <a:r>
              <a:rPr lang="ru-RU" dirty="0" err="1"/>
              <a:t>последици</a:t>
            </a:r>
            <a:r>
              <a:rPr lang="ru-RU" dirty="0"/>
              <a:t>. За </a:t>
            </a:r>
            <a:r>
              <a:rPr lang="ru-RU" dirty="0" err="1"/>
              <a:t>това</a:t>
            </a:r>
            <a:r>
              <a:rPr lang="ru-RU" dirty="0"/>
              <a:t> е много важно </a:t>
            </a:r>
            <a:r>
              <a:rPr lang="ru-RU" dirty="0" err="1"/>
              <a:t>внимателно</a:t>
            </a:r>
            <a:r>
              <a:rPr lang="ru-RU" dirty="0"/>
              <a:t> да се </a:t>
            </a:r>
            <a:r>
              <a:rPr lang="ru-RU" dirty="0" err="1"/>
              <a:t>осигури</a:t>
            </a:r>
            <a:r>
              <a:rPr lang="ru-RU" dirty="0"/>
              <a:t> </a:t>
            </a:r>
            <a:r>
              <a:rPr lang="ru-RU" dirty="0" err="1"/>
              <a:t>съответствието</a:t>
            </a:r>
            <a:r>
              <a:rPr lang="ru-RU" dirty="0"/>
              <a:t> с </a:t>
            </a:r>
            <a:r>
              <a:rPr lang="ru-RU" dirty="0" err="1"/>
              <a:t>нея</a:t>
            </a:r>
            <a:r>
              <a:rPr lang="ru-RU" dirty="0"/>
              <a:t>. От </a:t>
            </a:r>
            <a:r>
              <a:rPr lang="ru-RU" dirty="0" err="1"/>
              <a:t>основно</a:t>
            </a:r>
            <a:r>
              <a:rPr lang="ru-RU" dirty="0"/>
              <a:t> значение е </a:t>
            </a:r>
            <a:r>
              <a:rPr lang="ru-RU" dirty="0" err="1"/>
              <a:t>доброто</a:t>
            </a:r>
            <a:r>
              <a:rPr lang="ru-RU" dirty="0"/>
              <a:t> </a:t>
            </a:r>
            <a:r>
              <a:rPr lang="ru-RU" dirty="0" err="1"/>
              <a:t>познаване</a:t>
            </a:r>
            <a:r>
              <a:rPr lang="ru-RU" dirty="0"/>
              <a:t> на продукта и реципиента </a:t>
            </a:r>
            <a:r>
              <a:rPr lang="ru-RU" dirty="0" err="1"/>
              <a:t>му</a:t>
            </a:r>
            <a:r>
              <a:rPr lang="ru-RU" dirty="0"/>
              <a:t>,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dirty="0" err="1"/>
              <a:t>намеренията</a:t>
            </a:r>
            <a:r>
              <a:rPr lang="ru-RU" dirty="0"/>
              <a:t> как </a:t>
            </a:r>
            <a:r>
              <a:rPr lang="ru-RU" dirty="0" err="1"/>
              <a:t>ще</a:t>
            </a:r>
            <a:r>
              <a:rPr lang="ru-RU" dirty="0"/>
              <a:t> го </a:t>
            </a:r>
            <a:r>
              <a:rPr lang="ru-RU" dirty="0" err="1"/>
              <a:t>използва</a:t>
            </a:r>
            <a:r>
              <a:rPr lang="ru-RU" dirty="0"/>
              <a:t>. На база на </a:t>
            </a:r>
            <a:r>
              <a:rPr lang="ru-RU" dirty="0" err="1"/>
              <a:t>това</a:t>
            </a:r>
            <a:r>
              <a:rPr lang="ru-RU" dirty="0"/>
              <a:t>, </a:t>
            </a:r>
            <a:r>
              <a:rPr lang="ru-RU" dirty="0" err="1"/>
              <a:t>различните</a:t>
            </a:r>
            <a:r>
              <a:rPr lang="ru-RU" dirty="0"/>
              <a:t> </a:t>
            </a:r>
            <a:r>
              <a:rPr lang="ru-RU" dirty="0" err="1"/>
              <a:t>държави</a:t>
            </a:r>
            <a:r>
              <a:rPr lang="ru-RU" dirty="0"/>
              <a:t> и организации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(но не </a:t>
            </a:r>
            <a:r>
              <a:rPr lang="ru-RU" dirty="0" err="1"/>
              <a:t>драстично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) </a:t>
            </a:r>
            <a:r>
              <a:rPr lang="ru-RU" dirty="0" err="1"/>
              <a:t>регламенти</a:t>
            </a:r>
            <a:r>
              <a:rPr lang="ru-RU" dirty="0"/>
              <a:t> и </a:t>
            </a:r>
            <a:r>
              <a:rPr lang="ru-RU" dirty="0" err="1"/>
              <a:t>изисквания</a:t>
            </a:r>
            <a:r>
              <a:rPr lang="ru-RU" dirty="0"/>
              <a:t>. </a:t>
            </a:r>
            <a:r>
              <a:rPr lang="ru-RU" dirty="0" err="1"/>
              <a:t>Масовият</a:t>
            </a:r>
            <a:r>
              <a:rPr lang="ru-RU" dirty="0"/>
              <a:t> </a:t>
            </a:r>
            <a:r>
              <a:rPr lang="ru-RU" dirty="0" err="1"/>
              <a:t>софтуер</a:t>
            </a:r>
            <a:r>
              <a:rPr lang="ru-RU" dirty="0"/>
              <a:t> </a:t>
            </a:r>
            <a:r>
              <a:rPr lang="ru-RU" dirty="0" err="1"/>
              <a:t>основно</a:t>
            </a:r>
            <a:r>
              <a:rPr lang="ru-RU" dirty="0"/>
              <a:t> </a:t>
            </a:r>
            <a:r>
              <a:rPr lang="ru-RU" dirty="0" err="1"/>
              <a:t>попада</a:t>
            </a:r>
            <a:r>
              <a:rPr lang="ru-RU" dirty="0"/>
              <a:t> под </a:t>
            </a:r>
            <a:r>
              <a:rPr lang="ru-RU" dirty="0" err="1"/>
              <a:t>регулацията</a:t>
            </a:r>
            <a:r>
              <a:rPr lang="ru-RU" dirty="0"/>
              <a:t> </a:t>
            </a:r>
            <a:r>
              <a:rPr lang="ru-RU" dirty="0" err="1"/>
              <a:t>поради</a:t>
            </a:r>
            <a:r>
              <a:rPr lang="ru-RU" dirty="0"/>
              <a:t> </a:t>
            </a:r>
            <a:r>
              <a:rPr lang="ru-RU" dirty="0" err="1"/>
              <a:t>криптографските</a:t>
            </a:r>
            <a:r>
              <a:rPr lang="ru-RU" dirty="0"/>
              <a:t> си </a:t>
            </a:r>
            <a:r>
              <a:rPr lang="ru-RU" dirty="0" err="1"/>
              <a:t>възможности</a:t>
            </a:r>
            <a:r>
              <a:rPr lang="ru-RU" dirty="0"/>
              <a:t>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прави</a:t>
            </a:r>
            <a:r>
              <a:rPr lang="ru-RU" dirty="0"/>
              <a:t> </a:t>
            </a:r>
            <a:r>
              <a:rPr lang="ru-RU" dirty="0" err="1"/>
              <a:t>регулацията</a:t>
            </a:r>
            <a:r>
              <a:rPr lang="ru-RU" dirty="0"/>
              <a:t> широко приложима в </a:t>
            </a:r>
            <a:r>
              <a:rPr lang="ru-RU" dirty="0" err="1"/>
              <a:t>цялата</a:t>
            </a:r>
            <a:r>
              <a:rPr lang="ru-RU" dirty="0"/>
              <a:t> </a:t>
            </a:r>
            <a:r>
              <a:rPr lang="ru-RU" dirty="0" err="1"/>
              <a:t>софтуерна</a:t>
            </a:r>
            <a:r>
              <a:rPr lang="ru-RU" dirty="0"/>
              <a:t> индустрия, </a:t>
            </a:r>
            <a:r>
              <a:rPr lang="ru-RU" dirty="0" err="1"/>
              <a:t>налагайки</a:t>
            </a:r>
            <a:r>
              <a:rPr lang="ru-RU" dirty="0"/>
              <a:t> </a:t>
            </a:r>
            <a:r>
              <a:rPr lang="ru-RU" dirty="0" err="1"/>
              <a:t>разглеждането</a:t>
            </a:r>
            <a:r>
              <a:rPr lang="ru-RU"/>
              <a:t> и в курса.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05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Какво наричаме "експорт"?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A91-8101-7F37-3FED-AB0EDD20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</a:t>
            </a:r>
            <a:r>
              <a:rPr lang="ru-RU" dirty="0"/>
              <a:t>е само </a:t>
            </a:r>
            <a:r>
              <a:rPr lang="ru-RU" dirty="0" err="1"/>
              <a:t>физическо</a:t>
            </a:r>
            <a:r>
              <a:rPr lang="ru-RU" dirty="0"/>
              <a:t> </a:t>
            </a:r>
            <a:r>
              <a:rPr lang="ru-RU" dirty="0" err="1"/>
              <a:t>изпращане</a:t>
            </a:r>
            <a:r>
              <a:rPr lang="ru-RU" dirty="0"/>
              <a:t> на стоки, технологии и </a:t>
            </a:r>
            <a:r>
              <a:rPr lang="ru-RU" dirty="0" err="1"/>
              <a:t>софтуер</a:t>
            </a:r>
            <a:endParaRPr lang="ru-RU" dirty="0"/>
          </a:p>
          <a:p>
            <a:r>
              <a:rPr lang="ru-RU" dirty="0" err="1"/>
              <a:t>Предоставянето</a:t>
            </a:r>
            <a:r>
              <a:rPr lang="ru-RU" dirty="0"/>
              <a:t> в </a:t>
            </a:r>
            <a:r>
              <a:rPr lang="ru-RU" dirty="0" err="1"/>
              <a:t>електронен</a:t>
            </a:r>
            <a:r>
              <a:rPr lang="ru-RU" dirty="0"/>
              <a:t> вид на </a:t>
            </a:r>
            <a:r>
              <a:rPr lang="ru-RU" dirty="0" err="1"/>
              <a:t>софтуер</a:t>
            </a:r>
            <a:r>
              <a:rPr lang="ru-RU" dirty="0"/>
              <a:t> и технология на юридически и физически лица и </a:t>
            </a:r>
            <a:r>
              <a:rPr lang="ru-RU" dirty="0" err="1"/>
              <a:t>партньори</a:t>
            </a:r>
            <a:r>
              <a:rPr lang="ru-RU" dirty="0"/>
              <a:t> </a:t>
            </a:r>
            <a:r>
              <a:rPr lang="ru-RU" dirty="0" err="1"/>
              <a:t>извън</a:t>
            </a:r>
            <a:r>
              <a:rPr lang="ru-RU" dirty="0"/>
              <a:t> дадена страна</a:t>
            </a:r>
          </a:p>
          <a:p>
            <a:r>
              <a:rPr lang="ru-RU" dirty="0"/>
              <a:t>Всяко </a:t>
            </a:r>
            <a:r>
              <a:rPr lang="ru-RU" dirty="0" err="1"/>
              <a:t>писмено</a:t>
            </a:r>
            <a:r>
              <a:rPr lang="ru-RU" dirty="0"/>
              <a:t> или устно </a:t>
            </a:r>
            <a:r>
              <a:rPr lang="ru-RU" dirty="0" err="1"/>
              <a:t>предаване</a:t>
            </a:r>
            <a:r>
              <a:rPr lang="ru-RU" dirty="0"/>
              <a:t> на технология, </a:t>
            </a:r>
            <a:r>
              <a:rPr lang="ru-RU" dirty="0" err="1"/>
              <a:t>включително</a:t>
            </a:r>
            <a:r>
              <a:rPr lang="ru-RU" dirty="0"/>
              <a:t> и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технологията</a:t>
            </a:r>
            <a:r>
              <a:rPr lang="ru-RU" dirty="0"/>
              <a:t> се </a:t>
            </a:r>
            <a:r>
              <a:rPr lang="ru-RU" dirty="0" err="1"/>
              <a:t>описва</a:t>
            </a:r>
            <a:r>
              <a:rPr lang="ru-RU" dirty="0"/>
              <a:t> по телефона.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предоставянето</a:t>
            </a:r>
            <a:r>
              <a:rPr lang="ru-RU" dirty="0"/>
              <a:t> на технологии / </a:t>
            </a:r>
            <a:r>
              <a:rPr lang="ru-RU" dirty="0" err="1"/>
              <a:t>сорс</a:t>
            </a:r>
            <a:r>
              <a:rPr lang="ru-RU" dirty="0"/>
              <a:t> код на </a:t>
            </a:r>
            <a:r>
              <a:rPr lang="ru-RU" dirty="0" err="1"/>
              <a:t>чуждестранни</a:t>
            </a:r>
            <a:r>
              <a:rPr lang="ru-RU" dirty="0"/>
              <a:t> </a:t>
            </a:r>
            <a:r>
              <a:rPr lang="ru-RU" dirty="0" err="1"/>
              <a:t>граждани</a:t>
            </a:r>
            <a:r>
              <a:rPr lang="ru-RU" dirty="0"/>
              <a:t> на </a:t>
            </a:r>
            <a:r>
              <a:rPr lang="ru-RU" dirty="0" err="1"/>
              <a:t>територията</a:t>
            </a:r>
            <a:r>
              <a:rPr lang="ru-RU" dirty="0"/>
              <a:t> на САЩ (</a:t>
            </a:r>
            <a:r>
              <a:rPr lang="ru-RU" dirty="0" err="1"/>
              <a:t>deemed</a:t>
            </a:r>
            <a:r>
              <a:rPr lang="ru-RU" dirty="0"/>
              <a:t> </a:t>
            </a:r>
            <a:r>
              <a:rPr lang="ru-RU" dirty="0" err="1"/>
              <a:t>export</a:t>
            </a:r>
            <a:r>
              <a:rPr lang="ru-RU" dirty="0"/>
              <a:t> – специфично за САЩ правило).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40730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bg-BG" sz="6000" dirty="0"/>
              <a:t>Какво наричаме "санкции"?</a:t>
            </a:r>
            <a:endParaRPr lang="en-001" sz="6000" dirty="0"/>
          </a:p>
        </p:txBody>
      </p:sp>
    </p:spTree>
    <p:extLst>
      <p:ext uri="{BB962C8B-B14F-4D97-AF65-F5344CB8AC3E}">
        <p14:creationId xmlns:p14="http://schemas.microsoft.com/office/powerpoint/2010/main" val="131198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Какво наричаме "санкции"?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A91-8101-7F37-3FED-AB0EDD20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Ограничения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конкретни</a:t>
            </a:r>
            <a:r>
              <a:rPr lang="ru-RU" dirty="0"/>
              <a:t> </a:t>
            </a:r>
            <a:r>
              <a:rPr lang="ru-RU" dirty="0" err="1"/>
              <a:t>държави</a:t>
            </a:r>
            <a:r>
              <a:rPr lang="ru-RU" dirty="0"/>
              <a:t>, </a:t>
            </a:r>
            <a:r>
              <a:rPr lang="ru-RU" dirty="0" err="1"/>
              <a:t>региони</a:t>
            </a:r>
            <a:r>
              <a:rPr lang="ru-RU" dirty="0"/>
              <a:t>, организации и лица</a:t>
            </a:r>
          </a:p>
          <a:p>
            <a:r>
              <a:rPr lang="ru-RU" dirty="0" err="1"/>
              <a:t>Налагат</a:t>
            </a:r>
            <a:r>
              <a:rPr lang="ru-RU" dirty="0"/>
              <a:t> се по </a:t>
            </a:r>
            <a:r>
              <a:rPr lang="ru-RU" dirty="0" err="1"/>
              <a:t>разнообразни</a:t>
            </a:r>
            <a:r>
              <a:rPr lang="ru-RU" dirty="0"/>
              <a:t> дипломатически, </a:t>
            </a:r>
            <a:r>
              <a:rPr lang="ru-RU" dirty="0" err="1"/>
              <a:t>криминални</a:t>
            </a:r>
            <a:r>
              <a:rPr lang="ru-RU" dirty="0"/>
              <a:t>, </a:t>
            </a:r>
            <a:r>
              <a:rPr lang="ru-RU" dirty="0" err="1"/>
              <a:t>икономически</a:t>
            </a:r>
            <a:r>
              <a:rPr lang="ru-RU" dirty="0"/>
              <a:t>, </a:t>
            </a:r>
            <a:r>
              <a:rPr lang="ru-RU" dirty="0" err="1"/>
              <a:t>хуманитарни</a:t>
            </a:r>
            <a:r>
              <a:rPr lang="ru-RU" dirty="0"/>
              <a:t> и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националната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причини</a:t>
            </a:r>
          </a:p>
          <a:p>
            <a:r>
              <a:rPr lang="ru-RU" dirty="0" err="1"/>
              <a:t>Обхватът</a:t>
            </a:r>
            <a:r>
              <a:rPr lang="ru-RU" dirty="0"/>
              <a:t> на </a:t>
            </a:r>
            <a:r>
              <a:rPr lang="ru-RU" dirty="0" err="1"/>
              <a:t>санкциите</a:t>
            </a:r>
            <a:r>
              <a:rPr lang="ru-RU" dirty="0"/>
              <a:t> </a:t>
            </a:r>
            <a:r>
              <a:rPr lang="ru-RU" dirty="0" err="1"/>
              <a:t>варира</a:t>
            </a:r>
            <a:r>
              <a:rPr lang="ru-RU" dirty="0"/>
              <a:t> от </a:t>
            </a:r>
            <a:r>
              <a:rPr lang="ru-RU" dirty="0" err="1"/>
              <a:t>специфични</a:t>
            </a:r>
            <a:r>
              <a:rPr lang="ru-RU" dirty="0"/>
              <a:t> </a:t>
            </a:r>
            <a:r>
              <a:rPr lang="ru-RU" dirty="0" err="1"/>
              <a:t>икономически</a:t>
            </a:r>
            <a:r>
              <a:rPr lang="ru-RU" dirty="0"/>
              <a:t> и </a:t>
            </a:r>
            <a:r>
              <a:rPr lang="ru-RU" dirty="0" err="1"/>
              <a:t>финансови</a:t>
            </a:r>
            <a:r>
              <a:rPr lang="ru-RU" dirty="0"/>
              <a:t> мерки до</a:t>
            </a:r>
            <a:r>
              <a:rPr lang="en-US" dirty="0"/>
              <a:t> </a:t>
            </a:r>
            <a:r>
              <a:rPr lang="ru-RU" dirty="0" err="1"/>
              <a:t>пълни</a:t>
            </a:r>
            <a:r>
              <a:rPr lang="ru-RU" dirty="0"/>
              <a:t> забрани / </a:t>
            </a:r>
            <a:r>
              <a:rPr lang="ru-RU" dirty="0" err="1"/>
              <a:t>ембарго</a:t>
            </a:r>
            <a:endParaRPr lang="ru-RU" dirty="0"/>
          </a:p>
          <a:p>
            <a:r>
              <a:rPr lang="ru-RU" dirty="0" err="1"/>
              <a:t>Електронното</a:t>
            </a:r>
            <a:r>
              <a:rPr lang="ru-RU" dirty="0"/>
              <a:t> </a:t>
            </a:r>
            <a:r>
              <a:rPr lang="ru-RU" dirty="0" err="1"/>
              <a:t>предоставяне</a:t>
            </a:r>
            <a:r>
              <a:rPr lang="ru-RU" dirty="0"/>
              <a:t> на услуги зад граница </a:t>
            </a:r>
            <a:r>
              <a:rPr lang="ru-RU" dirty="0" err="1"/>
              <a:t>също</a:t>
            </a:r>
            <a:r>
              <a:rPr lang="ru-RU" dirty="0"/>
              <a:t> подлежи на </a:t>
            </a:r>
            <a:r>
              <a:rPr lang="ru-RU" dirty="0" err="1"/>
              <a:t>санкционния</a:t>
            </a:r>
            <a:r>
              <a:rPr lang="ru-RU" dirty="0"/>
              <a:t> режим.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dirty="0" err="1"/>
              <a:t>финансови</a:t>
            </a:r>
            <a:r>
              <a:rPr lang="ru-RU" dirty="0"/>
              <a:t> транзакции, услуги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поддръжка</a:t>
            </a:r>
            <a:r>
              <a:rPr lang="ru-RU" dirty="0"/>
              <a:t> и </a:t>
            </a:r>
            <a:r>
              <a:rPr lang="ru-RU" dirty="0" err="1"/>
              <a:t>предоставяне</a:t>
            </a:r>
            <a:r>
              <a:rPr lang="ru-RU" dirty="0"/>
              <a:t> на </a:t>
            </a:r>
            <a:r>
              <a:rPr lang="ru-RU" dirty="0" err="1"/>
              <a:t>облачни</a:t>
            </a:r>
            <a:r>
              <a:rPr lang="ru-RU" dirty="0"/>
              <a:t> услуги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2379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33" y="2125813"/>
            <a:ext cx="10813533" cy="2606373"/>
          </a:xfrm>
        </p:spPr>
        <p:txBody>
          <a:bodyPr>
            <a:normAutofit/>
          </a:bodyPr>
          <a:lstStyle/>
          <a:p>
            <a:r>
              <a:rPr lang="bg-BG" sz="6000" dirty="0"/>
              <a:t>Какво наричаме "експортен контрол"?</a:t>
            </a:r>
            <a:endParaRPr lang="en-001" sz="6000" dirty="0"/>
          </a:p>
        </p:txBody>
      </p:sp>
    </p:spTree>
    <p:extLst>
      <p:ext uri="{BB962C8B-B14F-4D97-AF65-F5344CB8AC3E}">
        <p14:creationId xmlns:p14="http://schemas.microsoft.com/office/powerpoint/2010/main" val="17831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Какво наричаме "експортен контрол"?</a:t>
            </a:r>
            <a:r>
              <a:rPr lang="en-US" sz="4400" dirty="0"/>
              <a:t> (1)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A91-8101-7F37-3FED-AB0EDD20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Контролиране</a:t>
            </a:r>
            <a:r>
              <a:rPr lang="ru-RU" dirty="0"/>
              <a:t> на износа, </a:t>
            </a:r>
            <a:r>
              <a:rPr lang="ru-RU" dirty="0" err="1"/>
              <a:t>препращането</a:t>
            </a:r>
            <a:r>
              <a:rPr lang="ru-RU" dirty="0"/>
              <a:t> и </a:t>
            </a:r>
            <a:r>
              <a:rPr lang="ru-RU" dirty="0" err="1"/>
              <a:t>трансферите</a:t>
            </a:r>
            <a:r>
              <a:rPr lang="ru-RU" dirty="0"/>
              <a:t> на </a:t>
            </a:r>
            <a:r>
              <a:rPr lang="ru-RU" dirty="0" err="1"/>
              <a:t>различни</a:t>
            </a:r>
            <a:r>
              <a:rPr lang="ru-RU" dirty="0"/>
              <a:t> стоки,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dirty="0" err="1"/>
              <a:t>военни</a:t>
            </a:r>
            <a:r>
              <a:rPr lang="ru-RU" dirty="0"/>
              <a:t> и </a:t>
            </a:r>
            <a:r>
              <a:rPr lang="ru-RU" dirty="0" err="1"/>
              <a:t>комерсиални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/>
              <a:t> с </a:t>
            </a:r>
            <a:r>
              <a:rPr lang="ru-RU" dirty="0" err="1"/>
              <a:t>двойна</a:t>
            </a:r>
            <a:r>
              <a:rPr lang="ru-RU" dirty="0"/>
              <a:t> </a:t>
            </a:r>
            <a:r>
              <a:rPr lang="ru-RU" dirty="0" err="1"/>
              <a:t>употреба</a:t>
            </a:r>
            <a:endParaRPr lang="ru-RU" dirty="0"/>
          </a:p>
          <a:p>
            <a:r>
              <a:rPr lang="ru-RU" dirty="0" err="1"/>
              <a:t>Международни</a:t>
            </a:r>
            <a:r>
              <a:rPr lang="ru-RU" dirty="0"/>
              <a:t> </a:t>
            </a:r>
            <a:r>
              <a:rPr lang="ru-RU" dirty="0" err="1"/>
              <a:t>предизвикателства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н </a:t>
            </a:r>
            <a:r>
              <a:rPr lang="ru-RU" dirty="0" err="1"/>
              <a:t>поддържането</a:t>
            </a:r>
            <a:r>
              <a:rPr lang="ru-RU" dirty="0"/>
              <a:t> на </a:t>
            </a:r>
            <a:r>
              <a:rPr lang="ru-RU" dirty="0" err="1"/>
              <a:t>националната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на всяка </a:t>
            </a:r>
            <a:r>
              <a:rPr lang="ru-RU" dirty="0" err="1"/>
              <a:t>отделна</a:t>
            </a:r>
            <a:r>
              <a:rPr lang="ru-RU" dirty="0"/>
              <a:t> </a:t>
            </a:r>
            <a:r>
              <a:rPr lang="ru-RU" dirty="0" err="1"/>
              <a:t>държава</a:t>
            </a:r>
            <a:r>
              <a:rPr lang="ru-RU" dirty="0"/>
              <a:t>, </a:t>
            </a:r>
            <a:r>
              <a:rPr lang="ru-RU" dirty="0" err="1"/>
              <a:t>разпространението</a:t>
            </a:r>
            <a:r>
              <a:rPr lang="ru-RU" dirty="0"/>
              <a:t> на </a:t>
            </a:r>
            <a:r>
              <a:rPr lang="ru-RU" dirty="0" err="1"/>
              <a:t>оръжия</a:t>
            </a:r>
            <a:r>
              <a:rPr lang="ru-RU" dirty="0"/>
              <a:t> за </a:t>
            </a:r>
            <a:r>
              <a:rPr lang="ru-RU" dirty="0" err="1"/>
              <a:t>масово</a:t>
            </a:r>
            <a:r>
              <a:rPr lang="ru-RU" dirty="0"/>
              <a:t> </a:t>
            </a:r>
            <a:r>
              <a:rPr lang="ru-RU" dirty="0" err="1"/>
              <a:t>унищожение</a:t>
            </a:r>
            <a:r>
              <a:rPr lang="ru-RU" dirty="0"/>
              <a:t> (</a:t>
            </a:r>
            <a:r>
              <a:rPr lang="ru-RU" dirty="0" err="1"/>
              <a:t>ядрени</a:t>
            </a:r>
            <a:r>
              <a:rPr lang="ru-RU" dirty="0"/>
              <a:t>, </a:t>
            </a:r>
            <a:r>
              <a:rPr lang="ru-RU" dirty="0" err="1"/>
              <a:t>биологични</a:t>
            </a:r>
            <a:r>
              <a:rPr lang="ru-RU" dirty="0"/>
              <a:t>, </a:t>
            </a:r>
            <a:r>
              <a:rPr lang="ru-RU" dirty="0" err="1"/>
              <a:t>химични</a:t>
            </a:r>
            <a:r>
              <a:rPr lang="ru-RU" dirty="0"/>
              <a:t>) и </a:t>
            </a:r>
            <a:r>
              <a:rPr lang="ru-RU" dirty="0" err="1"/>
              <a:t>тероризма</a:t>
            </a:r>
            <a:endParaRPr lang="ru-RU" dirty="0"/>
          </a:p>
          <a:p>
            <a:r>
              <a:rPr lang="ru-RU" dirty="0" err="1"/>
              <a:t>Оказване</a:t>
            </a:r>
            <a:r>
              <a:rPr lang="ru-RU" dirty="0"/>
              <a:t> на влияние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поведението</a:t>
            </a:r>
            <a:r>
              <a:rPr lang="ru-RU" dirty="0"/>
              <a:t> на дадена нация, фирма или лице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69163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9EB-75BF-2EB7-01E0-BA92D80C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/>
              <a:t>Какво наричаме "експортен контрол"? </a:t>
            </a:r>
            <a:r>
              <a:rPr lang="en-US" sz="4400" dirty="0"/>
              <a:t>(2)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EA91-8101-7F37-3FED-AB0EDD20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063"/>
            <a:ext cx="10515600" cy="4257899"/>
          </a:xfrm>
        </p:spPr>
        <p:txBody>
          <a:bodyPr>
            <a:normAutofit/>
          </a:bodyPr>
          <a:lstStyle/>
          <a:p>
            <a:r>
              <a:rPr lang="ru-RU" dirty="0" err="1"/>
              <a:t>Приложимите</a:t>
            </a:r>
            <a:r>
              <a:rPr lang="ru-RU" dirty="0"/>
              <a:t> ограничения се определят в </a:t>
            </a:r>
            <a:r>
              <a:rPr lang="ru-RU" dirty="0" err="1"/>
              <a:t>зависимост</a:t>
            </a:r>
            <a:r>
              <a:rPr lang="ru-RU" dirty="0"/>
              <a:t> от </a:t>
            </a:r>
            <a:r>
              <a:rPr lang="ru-RU" dirty="0" err="1"/>
              <a:t>обстоятелствата</a:t>
            </a:r>
            <a:r>
              <a:rPr lang="ru-RU" dirty="0"/>
              <a:t> на всяка сделка</a:t>
            </a:r>
            <a:endParaRPr lang="en-US" dirty="0"/>
          </a:p>
          <a:p>
            <a:r>
              <a:rPr lang="ru-RU" dirty="0" err="1"/>
              <a:t>Правилата</a:t>
            </a:r>
            <a:r>
              <a:rPr lang="ru-RU" dirty="0"/>
              <a:t> за </a:t>
            </a:r>
            <a:r>
              <a:rPr lang="ru-RU" dirty="0" err="1"/>
              <a:t>експортен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 се </a:t>
            </a:r>
            <a:r>
              <a:rPr lang="ru-RU" dirty="0" err="1"/>
              <a:t>налагат</a:t>
            </a:r>
            <a:r>
              <a:rPr lang="ru-RU" dirty="0"/>
              <a:t> от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държави</a:t>
            </a:r>
            <a:r>
              <a:rPr lang="ru-RU" dirty="0"/>
              <a:t> и </a:t>
            </a:r>
            <a:r>
              <a:rPr lang="ru-RU" dirty="0" err="1"/>
              <a:t>международни</a:t>
            </a:r>
            <a:r>
              <a:rPr lang="ru-RU" dirty="0"/>
              <a:t> организации </a:t>
            </a:r>
            <a:r>
              <a:rPr lang="ru-RU" dirty="0" err="1"/>
              <a:t>като</a:t>
            </a:r>
            <a:r>
              <a:rPr lang="ru-RU" dirty="0"/>
              <a:t> САЩ, ЕС и ООН</a:t>
            </a:r>
            <a:endParaRPr lang="en-US" dirty="0"/>
          </a:p>
          <a:p>
            <a:r>
              <a:rPr lang="ru-RU" dirty="0"/>
              <a:t>Точно кои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приложимите</a:t>
            </a:r>
            <a:r>
              <a:rPr lang="ru-RU" dirty="0"/>
              <a:t> </a:t>
            </a:r>
            <a:r>
              <a:rPr lang="ru-RU" dirty="0" err="1"/>
              <a:t>законодателства</a:t>
            </a:r>
            <a:r>
              <a:rPr lang="ru-RU" dirty="0"/>
              <a:t> </a:t>
            </a:r>
            <a:r>
              <a:rPr lang="ru-RU" dirty="0" err="1"/>
              <a:t>зависи</a:t>
            </a:r>
            <a:r>
              <a:rPr lang="ru-RU" dirty="0"/>
              <a:t> от </a:t>
            </a:r>
            <a:r>
              <a:rPr lang="ru-RU" dirty="0" err="1"/>
              <a:t>структурата</a:t>
            </a:r>
            <a:r>
              <a:rPr lang="ru-RU" dirty="0"/>
              <a:t> на </a:t>
            </a:r>
            <a:r>
              <a:rPr lang="ru-RU" dirty="0" err="1"/>
              <a:t>организацията</a:t>
            </a:r>
            <a:r>
              <a:rPr lang="ru-RU" dirty="0"/>
              <a:t> и </a:t>
            </a:r>
            <a:r>
              <a:rPr lang="ru-RU" dirty="0" err="1"/>
              <a:t>нейната</a:t>
            </a:r>
            <a:r>
              <a:rPr lang="ru-RU" dirty="0"/>
              <a:t> </a:t>
            </a:r>
            <a:r>
              <a:rPr lang="ru-RU" dirty="0" err="1"/>
              <a:t>дейност</a:t>
            </a:r>
            <a:endParaRPr lang="en-US" dirty="0"/>
          </a:p>
          <a:p>
            <a:r>
              <a:rPr lang="ru-RU" dirty="0" err="1"/>
              <a:t>Експортния</a:t>
            </a:r>
            <a:r>
              <a:rPr lang="ru-RU" dirty="0"/>
              <a:t> </a:t>
            </a:r>
            <a:r>
              <a:rPr lang="ru-RU" dirty="0" err="1"/>
              <a:t>контрол</a:t>
            </a:r>
            <a:r>
              <a:rPr lang="ru-RU" dirty="0"/>
              <a:t> и </a:t>
            </a:r>
            <a:r>
              <a:rPr lang="ru-RU" dirty="0" err="1"/>
              <a:t>санкциония</a:t>
            </a:r>
            <a:r>
              <a:rPr lang="ru-RU" dirty="0"/>
              <a:t> режим </a:t>
            </a:r>
            <a:r>
              <a:rPr lang="bg-BG" dirty="0"/>
              <a:t>определя </a:t>
            </a:r>
            <a:r>
              <a:rPr lang="ru-RU" dirty="0" err="1"/>
              <a:t>различни</a:t>
            </a:r>
            <a:r>
              <a:rPr lang="ru-RU" dirty="0"/>
              <a:t> нива на </a:t>
            </a:r>
            <a:r>
              <a:rPr lang="ru-RU" dirty="0" err="1"/>
              <a:t>изисквания</a:t>
            </a:r>
            <a:r>
              <a:rPr lang="ru-RU" dirty="0"/>
              <a:t> за износа и забрани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8295"/>
      </p:ext>
    </p:extLst>
  </p:cSld>
  <p:clrMapOvr>
    <a:masterClrMapping/>
  </p:clrMapOvr>
</p:sld>
</file>

<file path=ppt/theme/theme1.xml><?xml version="1.0" encoding="utf-8"?>
<a:theme xmlns:a="http://schemas.openxmlformats.org/drawingml/2006/main" name="FMI">
  <a:themeElements>
    <a:clrScheme name="FMI">
      <a:dk1>
        <a:srgbClr val="000000"/>
      </a:dk1>
      <a:lt1>
        <a:srgbClr val="FFFFFF"/>
      </a:lt1>
      <a:dk2>
        <a:srgbClr val="BDD7EE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A47F7168-3CC2-4D7F-89D3-ECD242BBC09B}" vid="{588FE6CB-0D80-4235-8EF2-ECFA185E3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4677</TotalTime>
  <Words>3013</Words>
  <Application>Microsoft Office PowerPoint</Application>
  <PresentationFormat>Widescreen</PresentationFormat>
  <Paragraphs>201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Wingdings</vt:lpstr>
      <vt:lpstr>FMI</vt:lpstr>
      <vt:lpstr>Доставка на софтуер – особености и процеси</vt:lpstr>
      <vt:lpstr>Съдържание</vt:lpstr>
      <vt:lpstr>Какво наричаме "експорт"?</vt:lpstr>
      <vt:lpstr>Какво наричаме "експорт"?</vt:lpstr>
      <vt:lpstr>Какво наричаме "санкции"?</vt:lpstr>
      <vt:lpstr>Какво наричаме "санкции"?</vt:lpstr>
      <vt:lpstr>Какво наричаме "експортен контрол"?</vt:lpstr>
      <vt:lpstr>Какво наричаме "експортен контрол"? (1)</vt:lpstr>
      <vt:lpstr>Какво наричаме "експортен контрол"? (2)</vt:lpstr>
      <vt:lpstr>Значение на експортния контрол</vt:lpstr>
      <vt:lpstr>Значение на експортния контрол</vt:lpstr>
      <vt:lpstr>Удостоверение за крайна употреба</vt:lpstr>
      <vt:lpstr>Предотвратяване на нерегламентиран достъп (гео-блокиране)</vt:lpstr>
      <vt:lpstr>Предотвратяване на нерегламентиран достъп (гео-блокиране)</vt:lpstr>
      <vt:lpstr>Четирите ключови въпроса</vt:lpstr>
      <vt:lpstr>Какво? (класификация)</vt:lpstr>
      <vt:lpstr>Къде? (крайна дестинация)</vt:lpstr>
      <vt:lpstr>Кой? (участници в транзакцията)</vt:lpstr>
      <vt:lpstr>Защо? (крайна употреба)</vt:lpstr>
      <vt:lpstr>PowerPoint Presentation</vt:lpstr>
      <vt:lpstr>Действащо законодателство - САЩ</vt:lpstr>
      <vt:lpstr>Действащо законодателство - ЕС</vt:lpstr>
      <vt:lpstr>Действащо законодателство - Други</vt:lpstr>
      <vt:lpstr>Валидност на правилата за експортен контрол</vt:lpstr>
      <vt:lpstr>Валидност на правилата за експортен контрол - САЩ</vt:lpstr>
      <vt:lpstr>Червени флагове (1)</vt:lpstr>
      <vt:lpstr>Червени флагове (2)</vt:lpstr>
      <vt:lpstr>Червени флагове (3)</vt:lpstr>
      <vt:lpstr>Класификацията в детайли</vt:lpstr>
      <vt:lpstr>Класификацията в детайли - идентификатор</vt:lpstr>
      <vt:lpstr>Класификацията в детайли – Категории и подкатегории</vt:lpstr>
      <vt:lpstr>Класификацията в детайли – Изключението ENC (САЩ)</vt:lpstr>
      <vt:lpstr>Класификацията в детайли – Mass market (САЩ)</vt:lpstr>
      <vt:lpstr>Класификацията в детайли – ако продуктът не попада в списъка</vt:lpstr>
      <vt:lpstr>Софтуер с отворен код</vt:lpstr>
      <vt:lpstr>Връзка с каналите за доставка</vt:lpstr>
      <vt:lpstr>В заключение…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Процесуални аспекти на доставката на софтуер</dc:title>
  <dc:creator>Tsvetan Angelov</dc:creator>
  <cp:lastModifiedBy>Tsvetan Angelov</cp:lastModifiedBy>
  <cp:revision>168</cp:revision>
  <dcterms:created xsi:type="dcterms:W3CDTF">2022-10-13T21:13:00Z</dcterms:created>
  <dcterms:modified xsi:type="dcterms:W3CDTF">2023-11-07T11:37:21Z</dcterms:modified>
</cp:coreProperties>
</file>