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83" r:id="rId5"/>
    <p:sldId id="274" r:id="rId6"/>
    <p:sldId id="276" r:id="rId7"/>
    <p:sldId id="266" r:id="rId8"/>
    <p:sldId id="277" r:id="rId9"/>
    <p:sldId id="279" r:id="rId10"/>
    <p:sldId id="278" r:id="rId11"/>
    <p:sldId id="280" r:id="rId12"/>
    <p:sldId id="281" r:id="rId13"/>
    <p:sldId id="275" r:id="rId14"/>
    <p:sldId id="273" r:id="rId1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900"/>
    <a:srgbClr val="7EEEB3"/>
    <a:srgbClr val="70EBFC"/>
    <a:srgbClr val="CFAFE7"/>
    <a:srgbClr val="B686DA"/>
    <a:srgbClr val="FF272B"/>
    <a:srgbClr val="FF6565"/>
    <a:srgbClr val="FFDAB9"/>
    <a:srgbClr val="010CCB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3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авоъгълник 14"/>
          <p:cNvSpPr/>
          <p:nvPr userDrawn="1"/>
        </p:nvSpPr>
        <p:spPr>
          <a:xfrm>
            <a:off x="374469" y="528663"/>
            <a:ext cx="11626499" cy="5697965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lt1">
                  <a:shade val="63000"/>
                  <a:satMod val="120000"/>
                </a:schemeClr>
              </a:gs>
            </a:gsLst>
            <a:lin ang="10800000" scaled="1"/>
            <a:tileRect/>
          </a:gra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Правоъгълник 10"/>
          <p:cNvSpPr/>
          <p:nvPr userDrawn="1"/>
        </p:nvSpPr>
        <p:spPr>
          <a:xfrm>
            <a:off x="7918314" y="450237"/>
            <a:ext cx="4045917" cy="3879111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Закръглен правоъгълник 3"/>
          <p:cNvSpPr/>
          <p:nvPr userDrawn="1"/>
        </p:nvSpPr>
        <p:spPr>
          <a:xfrm>
            <a:off x="564204" y="6104709"/>
            <a:ext cx="2159541" cy="12191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Закръглен правоъгълник 5"/>
          <p:cNvSpPr/>
          <p:nvPr userDrawn="1"/>
        </p:nvSpPr>
        <p:spPr>
          <a:xfrm>
            <a:off x="3956005" y="6104709"/>
            <a:ext cx="7814464" cy="1219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Закръглен правоъгълник 7"/>
          <p:cNvSpPr/>
          <p:nvPr userDrawn="1"/>
        </p:nvSpPr>
        <p:spPr>
          <a:xfrm>
            <a:off x="3133045" y="6104709"/>
            <a:ext cx="413659" cy="121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5" name="Картина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53304" y="1723042"/>
            <a:ext cx="1108953" cy="666750"/>
          </a:xfrm>
          <a:prstGeom prst="rect">
            <a:avLst/>
          </a:prstGeom>
        </p:spPr>
      </p:pic>
      <p:sp>
        <p:nvSpPr>
          <p:cNvPr id="36" name="Правоъгълник 17"/>
          <p:cNvSpPr/>
          <p:nvPr userDrawn="1"/>
        </p:nvSpPr>
        <p:spPr>
          <a:xfrm>
            <a:off x="7918314" y="3936615"/>
            <a:ext cx="4082654" cy="2290013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Закръглен правоъгълник 18"/>
          <p:cNvSpPr/>
          <p:nvPr userDrawn="1"/>
        </p:nvSpPr>
        <p:spPr>
          <a:xfrm>
            <a:off x="9485248" y="408835"/>
            <a:ext cx="2285221" cy="11982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Закръглен правоъгълник 19"/>
          <p:cNvSpPr/>
          <p:nvPr userDrawn="1"/>
        </p:nvSpPr>
        <p:spPr>
          <a:xfrm>
            <a:off x="8660324" y="406745"/>
            <a:ext cx="413659" cy="121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Закръглен правоъгълник 21"/>
          <p:cNvSpPr/>
          <p:nvPr userDrawn="1"/>
        </p:nvSpPr>
        <p:spPr>
          <a:xfrm>
            <a:off x="564204" y="389276"/>
            <a:ext cx="7684855" cy="13938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 descr="Софийски университет &quot;Св. Климент Охридски&quot;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26" y="1506157"/>
            <a:ext cx="1767269" cy="176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Катедра Софтуерни технологии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964" y="2590138"/>
            <a:ext cx="1491634" cy="63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0664"/>
            <a:ext cx="7080114" cy="2120881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>
          <a:xfrm>
            <a:off x="838200" y="3999675"/>
            <a:ext cx="7080114" cy="928452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rgbClr val="5A5A5A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9071291" y="4561572"/>
            <a:ext cx="2086707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g-BG" sz="2000" b="1" dirty="0">
                <a:solidFill>
                  <a:srgbClr val="5A5A5A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Преподавател</a:t>
            </a:r>
            <a:r>
              <a:rPr lang="en-US" sz="2000" b="1" dirty="0">
                <a:solidFill>
                  <a:srgbClr val="5A5A5A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:</a:t>
            </a:r>
            <a:endParaRPr lang="bg-BG" sz="2000" b="1" dirty="0">
              <a:solidFill>
                <a:srgbClr val="5A5A5A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930369" y="4955472"/>
            <a:ext cx="2368550" cy="37396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5A5A5A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pPr lvl="0"/>
            <a:r>
              <a:rPr lang="bg-BG" dirty="0"/>
              <a:t>Имена</a:t>
            </a:r>
          </a:p>
        </p:txBody>
      </p:sp>
    </p:spTree>
    <p:extLst>
      <p:ext uri="{BB962C8B-B14F-4D97-AF65-F5344CB8AC3E}">
        <p14:creationId xmlns:p14="http://schemas.microsoft.com/office/powerpoint/2010/main" val="406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819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5"/>
          <p:cNvSpPr/>
          <p:nvPr userDrawn="1"/>
        </p:nvSpPr>
        <p:spPr>
          <a:xfrm>
            <a:off x="173476" y="252919"/>
            <a:ext cx="11070077" cy="6361889"/>
          </a:xfrm>
          <a:prstGeom prst="rect">
            <a:avLst/>
          </a:prstGeom>
          <a:gradFill flip="none" rotWithShape="1">
            <a:lin ang="10800000" scaled="1"/>
            <a:tileRect/>
          </a:gra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 userDrawn="1"/>
        </p:nvSpPr>
        <p:spPr>
          <a:xfrm>
            <a:off x="1854358" y="2558478"/>
            <a:ext cx="3531736" cy="1107996"/>
          </a:xfrm>
          <a:prstGeom prst="rect">
            <a:avLst/>
          </a:prstGeom>
        </p:spPr>
        <p:txBody>
          <a:bodyPr wrap="none">
            <a:spAutoFit/>
            <a:scene3d>
              <a:camera prst="perspectiveAbove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kumimoji="0" lang="bg-BG" sz="6600" b="1" i="0" u="none" strike="noStrike" kern="1200" cap="none" spc="0" normalizeH="0" baseline="0" noProof="0" dirty="0">
                <a:ln>
                  <a:solidFill>
                    <a:srgbClr val="FFC000">
                      <a:lumMod val="60000"/>
                      <a:lumOff val="40000"/>
                    </a:srgbClr>
                  </a:solidFill>
                </a:ln>
                <a:solidFill>
                  <a:srgbClr val="ED7D3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Въпроси?</a:t>
            </a:r>
            <a:endParaRPr lang="bg-B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619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bg-BG" dirty="0"/>
              <a:t>Съдържание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734333"/>
            <a:ext cx="10515600" cy="4384675"/>
          </a:xfrm>
        </p:spPr>
        <p:txBody>
          <a:bodyPr numCol="2"/>
          <a:lstStyle>
            <a:lvl1pPr marL="228600" indent="-228600">
              <a:buFont typeface="Courier New" panose="02070309020205020404" pitchFamily="49" charset="0"/>
              <a:buChar char="o"/>
              <a:defRPr>
                <a:solidFill>
                  <a:srgbClr val="7A7A7A"/>
                </a:solidFill>
              </a:defRPr>
            </a:lvl1pPr>
            <a:lvl2pPr marL="800100" indent="-3429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bg-BG" dirty="0"/>
              <a:t>Първо</a:t>
            </a:r>
          </a:p>
          <a:p>
            <a:pPr lvl="0"/>
            <a:r>
              <a:rPr lang="bg-BG" dirty="0"/>
              <a:t>Второ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4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cher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bg-BG" dirty="0"/>
              <a:t>Преподавателски екип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641861" y="1887166"/>
            <a:ext cx="1866088" cy="2295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578263" y="1887166"/>
            <a:ext cx="6775537" cy="4114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bg-BG" dirty="0"/>
              <a:t>Титла Име Фамилия</a:t>
            </a:r>
            <a:r>
              <a:rPr lang="en-US" dirty="0"/>
              <a:t> - </a:t>
            </a:r>
            <a:r>
              <a:rPr lang="bg-BG" dirty="0"/>
              <a:t>отговорност в курса</a:t>
            </a:r>
          </a:p>
          <a:p>
            <a:pPr lvl="0"/>
            <a:r>
              <a:rPr lang="bg-BG" dirty="0"/>
              <a:t>Катедра Софтуерни технологии </a:t>
            </a:r>
            <a:r>
              <a:rPr lang="en-US" dirty="0"/>
              <a:t>(</a:t>
            </a:r>
            <a:r>
              <a:rPr lang="bg-BG" dirty="0" err="1"/>
              <a:t>хон</a:t>
            </a:r>
            <a:r>
              <a:rPr lang="bg-BG" dirty="0"/>
              <a:t>.</a:t>
            </a:r>
            <a:r>
              <a:rPr lang="en-US" dirty="0"/>
              <a:t>)</a:t>
            </a:r>
            <a:endParaRPr lang="bg-BG" dirty="0"/>
          </a:p>
          <a:p>
            <a:pPr lvl="0"/>
            <a:r>
              <a:rPr lang="bg-BG" dirty="0"/>
              <a:t>Допълнителна информация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68705"/>
            <a:ext cx="436123" cy="436123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74324" y="4968705"/>
            <a:ext cx="3134704" cy="43612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LinkedIn profile</a:t>
            </a:r>
            <a:endParaRPr lang="bg-BG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79068"/>
            <a:ext cx="437745" cy="437745"/>
          </a:xfrm>
          <a:prstGeom prst="rect">
            <a:avLst/>
          </a:prstGeom>
        </p:spPr>
      </p:pic>
      <p:sp>
        <p:nvSpPr>
          <p:cNvPr id="1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74323" y="4379068"/>
            <a:ext cx="3134704" cy="43612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2" y="5562801"/>
            <a:ext cx="445991" cy="438557"/>
          </a:xfrm>
          <a:prstGeom prst="rect">
            <a:avLst/>
          </a:prstGeom>
        </p:spPr>
      </p:pic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74323" y="5556720"/>
            <a:ext cx="2601164" cy="43612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Discord name/tag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692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7437"/>
            <a:ext cx="10515600" cy="4299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479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722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127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8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919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035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6008" y="64338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0DC68D8-8E7A-44E1-932E-AA061B9E1DE2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perspective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5" name="Закръглен правоъгълник 3"/>
          <p:cNvSpPr/>
          <p:nvPr userDrawn="1"/>
        </p:nvSpPr>
        <p:spPr>
          <a:xfrm>
            <a:off x="544749" y="6311901"/>
            <a:ext cx="4961105" cy="12191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Закръглен правоъгълник 4"/>
          <p:cNvSpPr/>
          <p:nvPr userDrawn="1"/>
        </p:nvSpPr>
        <p:spPr>
          <a:xfrm>
            <a:off x="5905384" y="6311899"/>
            <a:ext cx="413659" cy="121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Закръглен правоъгълник 8"/>
          <p:cNvSpPr/>
          <p:nvPr userDrawn="1"/>
        </p:nvSpPr>
        <p:spPr>
          <a:xfrm>
            <a:off x="6718573" y="6311899"/>
            <a:ext cx="4961105" cy="12191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8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ln>
            <a:solidFill>
              <a:srgbClr val="FAC057"/>
            </a:solidFill>
          </a:ln>
          <a:solidFill>
            <a:srgbClr val="ED7D3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b="1" kern="1200">
          <a:solidFill>
            <a:srgbClr val="595959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b="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b="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b="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b="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136" y="1311692"/>
            <a:ext cx="6865177" cy="2439854"/>
          </a:xfrm>
        </p:spPr>
        <p:txBody>
          <a:bodyPr>
            <a:normAutofit/>
          </a:bodyPr>
          <a:lstStyle/>
          <a:p>
            <a:r>
              <a:rPr lang="bg-BG" dirty="0"/>
              <a:t>Доставка на софтуер – особености и процеси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>
          <a:xfrm>
            <a:off x="1053136" y="3999675"/>
            <a:ext cx="6865178" cy="928452"/>
          </a:xfrm>
        </p:spPr>
        <p:txBody>
          <a:bodyPr/>
          <a:lstStyle/>
          <a:p>
            <a:r>
              <a:rPr lang="ru-RU" sz="3600" i="1" dirty="0" err="1"/>
              <a:t>Място</a:t>
            </a:r>
            <a:r>
              <a:rPr lang="ru-RU" sz="3600" i="1" dirty="0"/>
              <a:t> на </a:t>
            </a:r>
            <a:r>
              <a:rPr lang="ru-RU" sz="3600" i="1" dirty="0" err="1"/>
              <a:t>доставката</a:t>
            </a:r>
            <a:r>
              <a:rPr lang="ru-RU" sz="3600" i="1" dirty="0"/>
              <a:t> в </a:t>
            </a:r>
            <a:r>
              <a:rPr lang="ru-RU" sz="3600" i="1" dirty="0" err="1"/>
              <a:t>цялостния</a:t>
            </a:r>
            <a:r>
              <a:rPr lang="ru-RU" sz="3600" i="1" dirty="0"/>
              <a:t> жизнен </a:t>
            </a:r>
            <a:r>
              <a:rPr lang="ru-RU" sz="3600" i="1" dirty="0" err="1"/>
              <a:t>цикъл</a:t>
            </a:r>
            <a:r>
              <a:rPr lang="ru-RU" sz="3600" i="1" dirty="0"/>
              <a:t> на </a:t>
            </a:r>
            <a:r>
              <a:rPr lang="ru-RU" sz="3600" i="1" dirty="0" err="1"/>
              <a:t>софтуера</a:t>
            </a:r>
            <a:endParaRPr lang="bg-BG" sz="360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897713" y="5009767"/>
            <a:ext cx="2368550" cy="373964"/>
          </a:xfrm>
        </p:spPr>
        <p:txBody>
          <a:bodyPr>
            <a:normAutofit/>
          </a:bodyPr>
          <a:lstStyle/>
          <a:p>
            <a:r>
              <a:rPr lang="bg-BG" dirty="0"/>
              <a:t>Цветан Ангелов</a:t>
            </a:r>
          </a:p>
        </p:txBody>
      </p:sp>
    </p:spTree>
    <p:extLst>
      <p:ext uri="{BB962C8B-B14F-4D97-AF65-F5344CB8AC3E}">
        <p14:creationId xmlns:p14="http://schemas.microsoft.com/office/powerpoint/2010/main" val="2860278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AFB981E-758E-E84E-DBBB-0B97E0D6A331}"/>
              </a:ext>
            </a:extLst>
          </p:cNvPr>
          <p:cNvSpPr txBox="1">
            <a:spLocks/>
          </p:cNvSpPr>
          <p:nvPr/>
        </p:nvSpPr>
        <p:spPr>
          <a:xfrm>
            <a:off x="752446" y="2038313"/>
            <a:ext cx="10687107" cy="243985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>
                  <a:solidFill>
                    <a:srgbClr val="FAC057"/>
                  </a:solidFill>
                </a:ln>
                <a:solidFill>
                  <a:srgbClr val="ED7D3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7200" dirty="0"/>
              <a:t>Какво разбираме под „доставка на софтуер“</a:t>
            </a:r>
            <a:r>
              <a:rPr lang="en-US" sz="7200" dirty="0"/>
              <a:t>?</a:t>
            </a:r>
            <a:endParaRPr lang="bg-BG" sz="7200" dirty="0"/>
          </a:p>
        </p:txBody>
      </p:sp>
    </p:spTree>
    <p:extLst>
      <p:ext uri="{BB962C8B-B14F-4D97-AF65-F5344CB8AC3E}">
        <p14:creationId xmlns:p14="http://schemas.microsoft.com/office/powerpoint/2010/main" val="547447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9508-4519-314E-7E3B-26D284EE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Доставката на софтуер включва…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12EC1-20A5-078B-8F81-3E9279C7A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Систематичност и стандартизираност на процеса</a:t>
            </a:r>
          </a:p>
          <a:p>
            <a:r>
              <a:rPr lang="bg-BG" dirty="0"/>
              <a:t>Предоставяне на достъп до софтуерния продукт или услуга</a:t>
            </a:r>
          </a:p>
          <a:p>
            <a:r>
              <a:rPr lang="bg-BG" dirty="0"/>
              <a:t>Подсигуряване на съответствие с…</a:t>
            </a:r>
          </a:p>
          <a:p>
            <a:pPr lvl="1"/>
            <a:r>
              <a:rPr lang="bg-BG" dirty="0"/>
              <a:t>регулаторните изисквания</a:t>
            </a:r>
          </a:p>
          <a:p>
            <a:pPr lvl="1"/>
            <a:r>
              <a:rPr lang="bg-BG" dirty="0"/>
              <a:t>изискванията на приложната област</a:t>
            </a:r>
          </a:p>
          <a:p>
            <a:pPr lvl="1"/>
            <a:r>
              <a:rPr lang="bg-BG" dirty="0"/>
              <a:t>утвърдени стандарти</a:t>
            </a:r>
          </a:p>
          <a:p>
            <a:pPr lvl="1"/>
            <a:r>
              <a:rPr lang="ru-RU" dirty="0" err="1"/>
              <a:t>организационните</a:t>
            </a:r>
            <a:r>
              <a:rPr lang="ru-RU" dirty="0"/>
              <a:t> </a:t>
            </a:r>
            <a:r>
              <a:rPr lang="ru-RU" dirty="0" err="1"/>
              <a:t>изисквания</a:t>
            </a:r>
            <a:r>
              <a:rPr lang="ru-RU" dirty="0"/>
              <a:t> (на клиента и на производителя)</a:t>
            </a:r>
          </a:p>
          <a:p>
            <a:r>
              <a:rPr lang="bg-BG" dirty="0"/>
              <a:t>Сертификации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267435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AFB981E-758E-E84E-DBBB-0B97E0D6A331}"/>
              </a:ext>
            </a:extLst>
          </p:cNvPr>
          <p:cNvSpPr txBox="1">
            <a:spLocks/>
          </p:cNvSpPr>
          <p:nvPr/>
        </p:nvSpPr>
        <p:spPr>
          <a:xfrm>
            <a:off x="626594" y="2046477"/>
            <a:ext cx="10938811" cy="2439854"/>
          </a:xfrm>
          <a:prstGeom prst="rect">
            <a:avLst/>
          </a:prstGeom>
        </p:spPr>
        <p:txBody>
          <a:bodyPr>
            <a:normAutofit fontScale="92500"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>
                  <a:solidFill>
                    <a:srgbClr val="FAC057"/>
                  </a:solidFill>
                </a:ln>
                <a:solidFill>
                  <a:srgbClr val="ED7D3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7200" dirty="0"/>
              <a:t>Къде е доставката в жизнения цикъл на софтуера</a:t>
            </a:r>
            <a:r>
              <a:rPr lang="en-US" sz="7200" dirty="0"/>
              <a:t>?</a:t>
            </a:r>
            <a:endParaRPr lang="bg-BG" sz="7200" dirty="0"/>
          </a:p>
        </p:txBody>
      </p:sp>
    </p:spTree>
    <p:extLst>
      <p:ext uri="{BB962C8B-B14F-4D97-AF65-F5344CB8AC3E}">
        <p14:creationId xmlns:p14="http://schemas.microsoft.com/office/powerpoint/2010/main" val="2570576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 заключение…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Доставката е абстрактен процес на високо ниво</a:t>
            </a:r>
          </a:p>
          <a:p>
            <a:r>
              <a:rPr lang="bg-BG" dirty="0"/>
              <a:t>Има цялостни цели и влия</a:t>
            </a:r>
            <a:r>
              <a:rPr lang="en-US" dirty="0"/>
              <a:t>e</a:t>
            </a:r>
            <a:r>
              <a:rPr lang="bg-BG" dirty="0"/>
              <a:t> на целия жизнен цикъл на софтуера</a:t>
            </a:r>
          </a:p>
          <a:p>
            <a:r>
              <a:rPr lang="bg-BG" dirty="0"/>
              <a:t>Търси се стандартизираност и повторимост</a:t>
            </a:r>
          </a:p>
          <a:p>
            <a:r>
              <a:rPr lang="bg-BG" dirty="0"/>
              <a:t>Фокус върху регулации, стандарти и успешна пазарна реализация, без правни последствия и рискове</a:t>
            </a:r>
          </a:p>
          <a:p>
            <a:r>
              <a:rPr lang="bg-BG" dirty="0"/>
              <a:t>Не добре изпълнена доставка може да е пагубна за продукта и организацията</a:t>
            </a:r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877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05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22513" y="2237014"/>
            <a:ext cx="11168743" cy="3881994"/>
          </a:xfrm>
        </p:spPr>
        <p:txBody>
          <a:bodyPr numCol="1"/>
          <a:lstStyle/>
          <a:p>
            <a:pPr indent="-360000"/>
            <a:r>
              <a:rPr lang="bg-BG" dirty="0"/>
              <a:t>Жизнен цикъл на софтуера</a:t>
            </a:r>
          </a:p>
          <a:p>
            <a:pPr indent="-360000"/>
            <a:r>
              <a:rPr lang="bg-BG" dirty="0"/>
              <a:t>Какво е „доставка на софтуер“</a:t>
            </a:r>
          </a:p>
          <a:p>
            <a:pPr indent="-360000"/>
            <a:r>
              <a:rPr lang="bg-BG" dirty="0"/>
              <a:t>Мястото на доставката в жизнения цикъл</a:t>
            </a:r>
          </a:p>
        </p:txBody>
      </p:sp>
    </p:spTree>
    <p:extLst>
      <p:ext uri="{BB962C8B-B14F-4D97-AF65-F5344CB8AC3E}">
        <p14:creationId xmlns:p14="http://schemas.microsoft.com/office/powerpoint/2010/main" val="272406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AFB981E-758E-E84E-DBBB-0B97E0D6A331}"/>
              </a:ext>
            </a:extLst>
          </p:cNvPr>
          <p:cNvSpPr txBox="1">
            <a:spLocks/>
          </p:cNvSpPr>
          <p:nvPr/>
        </p:nvSpPr>
        <p:spPr>
          <a:xfrm>
            <a:off x="752446" y="2038313"/>
            <a:ext cx="10687107" cy="243985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>
                  <a:solidFill>
                    <a:srgbClr val="FAC057"/>
                  </a:solidFill>
                </a:ln>
                <a:solidFill>
                  <a:srgbClr val="ED7D3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7200" dirty="0"/>
              <a:t>Какво разбираме под „софтуер“</a:t>
            </a:r>
            <a:r>
              <a:rPr lang="en-US" sz="7200" dirty="0"/>
              <a:t>?</a:t>
            </a:r>
            <a:endParaRPr lang="bg-BG" sz="7200" dirty="0"/>
          </a:p>
        </p:txBody>
      </p:sp>
    </p:spTree>
    <p:extLst>
      <p:ext uri="{BB962C8B-B14F-4D97-AF65-F5344CB8AC3E}">
        <p14:creationId xmlns:p14="http://schemas.microsoft.com/office/powerpoint/2010/main" val="327280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AFB981E-758E-E84E-DBBB-0B97E0D6A331}"/>
              </a:ext>
            </a:extLst>
          </p:cNvPr>
          <p:cNvSpPr txBox="1">
            <a:spLocks/>
          </p:cNvSpPr>
          <p:nvPr/>
        </p:nvSpPr>
        <p:spPr>
          <a:xfrm>
            <a:off x="752446" y="2038313"/>
            <a:ext cx="10687107" cy="243985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>
                  <a:solidFill>
                    <a:srgbClr val="FAC057"/>
                  </a:solidFill>
                </a:ln>
                <a:solidFill>
                  <a:srgbClr val="ED7D3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7200" dirty="0"/>
              <a:t>Какво разбираме под „софтуерен продукт“</a:t>
            </a:r>
            <a:r>
              <a:rPr lang="en-US" sz="7200" dirty="0"/>
              <a:t>?</a:t>
            </a:r>
            <a:endParaRPr lang="bg-BG" sz="7200" dirty="0"/>
          </a:p>
        </p:txBody>
      </p:sp>
    </p:spTree>
    <p:extLst>
      <p:ext uri="{BB962C8B-B14F-4D97-AF65-F5344CB8AC3E}">
        <p14:creationId xmlns:p14="http://schemas.microsoft.com/office/powerpoint/2010/main" val="224324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AFB981E-758E-E84E-DBBB-0B97E0D6A331}"/>
              </a:ext>
            </a:extLst>
          </p:cNvPr>
          <p:cNvSpPr txBox="1">
            <a:spLocks/>
          </p:cNvSpPr>
          <p:nvPr/>
        </p:nvSpPr>
        <p:spPr>
          <a:xfrm>
            <a:off x="752446" y="2038313"/>
            <a:ext cx="10687107" cy="2439854"/>
          </a:xfrm>
          <a:prstGeom prst="rect">
            <a:avLst/>
          </a:prstGeom>
        </p:spPr>
        <p:txBody>
          <a:bodyPr>
            <a:normAutofit fontScale="92500"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>
                  <a:solidFill>
                    <a:srgbClr val="FAC057"/>
                  </a:solidFill>
                </a:ln>
                <a:solidFill>
                  <a:srgbClr val="ED7D3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7200" dirty="0"/>
              <a:t>Какво разбираме под „жизнен цикъл на софтуера“</a:t>
            </a:r>
            <a:r>
              <a:rPr lang="en-US" sz="7200" dirty="0"/>
              <a:t>?</a:t>
            </a:r>
            <a:endParaRPr lang="bg-BG" sz="7200" dirty="0"/>
          </a:p>
        </p:txBody>
      </p:sp>
    </p:spTree>
    <p:extLst>
      <p:ext uri="{BB962C8B-B14F-4D97-AF65-F5344CB8AC3E}">
        <p14:creationId xmlns:p14="http://schemas.microsoft.com/office/powerpoint/2010/main" val="113994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E96F-4CD5-06CC-0486-841114B0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Жизнен цикъл на софтуера - фази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180B1-58DF-5814-0F95-394B65EEC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Извличане</a:t>
            </a:r>
            <a:r>
              <a:rPr lang="ru-RU" dirty="0"/>
              <a:t> и анализ на </a:t>
            </a:r>
            <a:r>
              <a:rPr lang="bg-BG" dirty="0"/>
              <a:t>изискванията</a:t>
            </a:r>
          </a:p>
          <a:p>
            <a:r>
              <a:rPr lang="bg-BG" dirty="0"/>
              <a:t>Дизайн</a:t>
            </a:r>
          </a:p>
          <a:p>
            <a:r>
              <a:rPr lang="bg-BG" dirty="0"/>
              <a:t>Имплементация</a:t>
            </a:r>
          </a:p>
          <a:p>
            <a:r>
              <a:rPr lang="bg-BG" dirty="0"/>
              <a:t>Тестване</a:t>
            </a:r>
          </a:p>
          <a:p>
            <a:r>
              <a:rPr lang="bg-BG" dirty="0"/>
              <a:t>Внедряване</a:t>
            </a:r>
          </a:p>
          <a:p>
            <a:r>
              <a:rPr lang="bg-BG" dirty="0"/>
              <a:t>Поддръжка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403285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Модел на водопадът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FD1C6-F298-6917-1585-AC116A0DE2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4" t="12818" r="13360" b="11052"/>
          <a:stretch/>
        </p:blipFill>
        <p:spPr>
          <a:xfrm>
            <a:off x="2160813" y="1578482"/>
            <a:ext cx="7870373" cy="463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68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Гъвкави методологии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9BD25931-2510-B8BE-CBE8-D6FB1C29F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0796"/>
            <a:ext cx="12192000" cy="449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1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ECB9-42DD-89B7-FFB8-0651C873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Спираловиден модел</a:t>
            </a:r>
            <a:endParaRPr lang="en-001" dirty="0"/>
          </a:p>
        </p:txBody>
      </p:sp>
      <p:pic>
        <p:nvPicPr>
          <p:cNvPr id="5" name="Content Placeholder 4" descr="A black and white screen with a circular pattern&#10;&#10;Description automatically generated with medium confidence">
            <a:extLst>
              <a:ext uri="{FF2B5EF4-FFF2-40B4-BE49-F238E27FC236}">
                <a16:creationId xmlns:a16="http://schemas.microsoft.com/office/drawing/2014/main" id="{A300DE17-749F-7F0A-197C-1817CC71E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630" y="1578482"/>
            <a:ext cx="5158740" cy="4298950"/>
          </a:xfrm>
        </p:spPr>
      </p:pic>
    </p:spTree>
    <p:extLst>
      <p:ext uri="{BB962C8B-B14F-4D97-AF65-F5344CB8AC3E}">
        <p14:creationId xmlns:p14="http://schemas.microsoft.com/office/powerpoint/2010/main" val="2557687816"/>
      </p:ext>
    </p:extLst>
  </p:cSld>
  <p:clrMapOvr>
    <a:masterClrMapping/>
  </p:clrMapOvr>
</p:sld>
</file>

<file path=ppt/theme/theme1.xml><?xml version="1.0" encoding="utf-8"?>
<a:theme xmlns:a="http://schemas.openxmlformats.org/drawingml/2006/main" name="FMI">
  <a:themeElements>
    <a:clrScheme name="FMI">
      <a:dk1>
        <a:srgbClr val="000000"/>
      </a:dk1>
      <a:lt1>
        <a:srgbClr val="FFFFFF"/>
      </a:lt1>
      <a:dk2>
        <a:srgbClr val="BDD7EE"/>
      </a:dk2>
      <a:lt2>
        <a:srgbClr val="F2F2F2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A47F7168-3CC2-4D7F-89D3-ECD242BBC09B}" vid="{588FE6CB-0D80-4235-8EF2-ECFA185E3E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2155</TotalTime>
  <Words>197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FMI</vt:lpstr>
      <vt:lpstr>Доставка на софтуер – особености и процеси</vt:lpstr>
      <vt:lpstr>Съдържание</vt:lpstr>
      <vt:lpstr>PowerPoint Presentation</vt:lpstr>
      <vt:lpstr>PowerPoint Presentation</vt:lpstr>
      <vt:lpstr>PowerPoint Presentation</vt:lpstr>
      <vt:lpstr>Жизнен цикъл на софтуера - фази</vt:lpstr>
      <vt:lpstr>Модел на водопадът</vt:lpstr>
      <vt:lpstr>Гъвкави методологии</vt:lpstr>
      <vt:lpstr>Спираловиден модел</vt:lpstr>
      <vt:lpstr>PowerPoint Presentation</vt:lpstr>
      <vt:lpstr>Доставката на софтуер включва…</vt:lpstr>
      <vt:lpstr>PowerPoint Presentation</vt:lpstr>
      <vt:lpstr>В заключение…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Процесуални аспекти на доставката на софтуер</dc:title>
  <dc:creator>Tsvetan Angelov</dc:creator>
  <cp:lastModifiedBy>Tsvetan Angelov</cp:lastModifiedBy>
  <cp:revision>61</cp:revision>
  <dcterms:created xsi:type="dcterms:W3CDTF">2022-10-13T21:13:00Z</dcterms:created>
  <dcterms:modified xsi:type="dcterms:W3CDTF">2024-10-02T20:18:53Z</dcterms:modified>
</cp:coreProperties>
</file>