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1" r:id="rId25"/>
    <p:sldId id="298" r:id="rId26"/>
    <p:sldId id="299" r:id="rId27"/>
    <p:sldId id="300" r:id="rId28"/>
    <p:sldId id="275" r:id="rId29"/>
    <p:sldId id="273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 err="1"/>
              <a:t>Технологични</a:t>
            </a:r>
            <a:r>
              <a:rPr lang="ru-RU" sz="3600" i="1" dirty="0"/>
              <a:t> ограничения при </a:t>
            </a:r>
            <a:r>
              <a:rPr lang="ru-RU" sz="3600" i="1" dirty="0" err="1"/>
              <a:t>съответната</a:t>
            </a:r>
            <a:r>
              <a:rPr lang="ru-RU" sz="3600" i="1" dirty="0"/>
              <a:t> нормативна </a:t>
            </a:r>
            <a:r>
              <a:rPr lang="ru-RU" sz="3600" i="1" dirty="0" err="1"/>
              <a:t>уредба</a:t>
            </a:r>
            <a:r>
              <a:rPr lang="en-US" sz="3600" i="1" dirty="0"/>
              <a:t> – </a:t>
            </a:r>
            <a:r>
              <a:rPr lang="bg-BG" sz="3600" i="1" dirty="0"/>
              <a:t>Регулаторни правила и процеси. Високи нива на обща регулация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47BE-5F95-CCEC-1F7C-79D74CA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Какво</a:t>
            </a:r>
            <a:r>
              <a:rPr lang="ru-RU" dirty="0"/>
              <a:t> се </a:t>
            </a:r>
            <a:r>
              <a:rPr lang="ru-RU" dirty="0" err="1"/>
              <a:t>случва</a:t>
            </a:r>
            <a:r>
              <a:rPr lang="ru-RU" dirty="0"/>
              <a:t> при нарушения?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CF82-1E22-D80A-5835-7160993F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Кибер</a:t>
            </a:r>
            <a:r>
              <a:rPr lang="ru-RU" dirty="0"/>
              <a:t> атаки и </a:t>
            </a:r>
            <a:r>
              <a:rPr lang="ru-RU" dirty="0" err="1"/>
              <a:t>изтичане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en-US" dirty="0"/>
          </a:p>
          <a:p>
            <a:r>
              <a:rPr lang="ru-RU" dirty="0" err="1"/>
              <a:t>Загуба</a:t>
            </a:r>
            <a:r>
              <a:rPr lang="ru-RU" dirty="0"/>
              <a:t> на репутация и доверие</a:t>
            </a:r>
            <a:endParaRPr lang="en-US" dirty="0"/>
          </a:p>
          <a:p>
            <a:r>
              <a:rPr lang="bg-BG" dirty="0"/>
              <a:t>Глоби</a:t>
            </a:r>
            <a:endParaRPr lang="en-US" dirty="0"/>
          </a:p>
          <a:p>
            <a:r>
              <a:rPr lang="bg-BG" dirty="0"/>
              <a:t>Съдебни искове</a:t>
            </a:r>
            <a:endParaRPr lang="en-US" dirty="0"/>
          </a:p>
          <a:p>
            <a:r>
              <a:rPr lang="bg-BG" dirty="0"/>
              <a:t>Банкрут</a:t>
            </a:r>
            <a:endParaRPr lang="en-US" dirty="0"/>
          </a:p>
          <a:p>
            <a:r>
              <a:rPr lang="bg-BG" dirty="0"/>
              <a:t>Загуба на лиценз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4475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E9BD-6032-82B7-7460-5D92D0A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регулаторните</a:t>
            </a:r>
            <a:r>
              <a:rPr lang="ru-RU" dirty="0"/>
              <a:t> правила се </a:t>
            </a:r>
            <a:r>
              <a:rPr lang="ru-RU" dirty="0" err="1"/>
              <a:t>обвързват</a:t>
            </a:r>
            <a:r>
              <a:rPr lang="ru-RU" dirty="0"/>
              <a:t> с </a:t>
            </a:r>
            <a:r>
              <a:rPr lang="ru-RU" dirty="0" err="1"/>
              <a:t>процесите</a:t>
            </a:r>
            <a:r>
              <a:rPr lang="ru-RU" dirty="0"/>
              <a:t>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316D-2DBB-338E-7C8B-EBFA7519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Изследване и интерпретация</a:t>
            </a:r>
          </a:p>
          <a:p>
            <a:r>
              <a:rPr lang="bg-BG" dirty="0"/>
              <a:t>Интеграция в процесите</a:t>
            </a:r>
          </a:p>
          <a:p>
            <a:r>
              <a:rPr lang="bg-BG" dirty="0"/>
              <a:t>Обучение</a:t>
            </a:r>
          </a:p>
          <a:p>
            <a:r>
              <a:rPr lang="bg-BG" dirty="0"/>
              <a:t>Мониторинг и оценка</a:t>
            </a:r>
          </a:p>
          <a:p>
            <a:r>
              <a:rPr lang="bg-BG" dirty="0"/>
              <a:t>Актуализация и промяна</a:t>
            </a:r>
          </a:p>
          <a:p>
            <a:r>
              <a:rPr lang="bg-BG" dirty="0"/>
              <a:t>Докладване и одит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4291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4D19-7897-227F-C1FD-9DCA7C6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наричаме „обща регулация“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37AE-6F06-E6DC-D1E2-E3453B1E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 от ограничения и </a:t>
            </a:r>
            <a:r>
              <a:rPr lang="ru-RU" dirty="0" err="1"/>
              <a:t>стандарти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прилагат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софтуерната</a:t>
            </a:r>
            <a:r>
              <a:rPr lang="ru-RU" dirty="0"/>
              <a:t> индустрия</a:t>
            </a:r>
          </a:p>
          <a:p>
            <a:r>
              <a:rPr lang="ru-RU" dirty="0" err="1"/>
              <a:t>Обединява</a:t>
            </a:r>
            <a:r>
              <a:rPr lang="ru-RU" dirty="0"/>
              <a:t> набор от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и ограничения,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насочени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определяне</a:t>
            </a:r>
            <a:r>
              <a:rPr lang="ru-RU" dirty="0"/>
              <a:t> на общи </a:t>
            </a:r>
            <a:r>
              <a:rPr lang="ru-RU" dirty="0" err="1"/>
              <a:t>норми</a:t>
            </a:r>
            <a:r>
              <a:rPr lang="ru-RU" dirty="0"/>
              <a:t>,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насоки</a:t>
            </a:r>
            <a:r>
              <a:rPr lang="ru-RU" dirty="0"/>
              <a:t> за </a:t>
            </a:r>
            <a:r>
              <a:rPr lang="ru-RU" dirty="0" err="1"/>
              <a:t>проектиране</a:t>
            </a:r>
            <a:r>
              <a:rPr lang="ru-RU" dirty="0"/>
              <a:t>, разработка, доставка и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и услуги</a:t>
            </a:r>
          </a:p>
          <a:p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регулаторни</a:t>
            </a:r>
            <a:r>
              <a:rPr lang="ru-RU" dirty="0"/>
              <a:t> рамки се поставят най-</a:t>
            </a:r>
            <a:r>
              <a:rPr lang="ru-RU" dirty="0" err="1"/>
              <a:t>често</a:t>
            </a:r>
            <a:r>
              <a:rPr lang="ru-RU" dirty="0"/>
              <a:t> от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регулаторни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 и </a:t>
            </a:r>
            <a:r>
              <a:rPr lang="ru-RU" dirty="0" err="1"/>
              <a:t>правителствени</a:t>
            </a:r>
            <a:r>
              <a:rPr lang="ru-RU" dirty="0"/>
              <a:t> институции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953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8F1D-9684-BCD8-4AC3-694BCB1C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3CF-58EF-E826-C39B-12134F57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Облъчен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в КНР (Китай)</a:t>
            </a:r>
          </a:p>
          <a:p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използван</a:t>
            </a:r>
            <a:r>
              <a:rPr lang="ru-RU" dirty="0"/>
              <a:t> от </a:t>
            </a:r>
            <a:r>
              <a:rPr lang="ru-RU" dirty="0" err="1"/>
              <a:t>правителствения</a:t>
            </a:r>
            <a:r>
              <a:rPr lang="ru-RU" dirty="0"/>
              <a:t> сектор в САЩ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1653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Облъчен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в </a:t>
            </a:r>
            <a:r>
              <a:rPr lang="ru-RU" dirty="0" err="1"/>
              <a:t>Китайската</a:t>
            </a:r>
            <a:r>
              <a:rPr lang="ru-RU" dirty="0"/>
              <a:t> Народна </a:t>
            </a:r>
            <a:r>
              <a:rPr lang="ru-RU" dirty="0" err="1"/>
              <a:t>Република</a:t>
            </a:r>
            <a:r>
              <a:rPr lang="ru-RU" dirty="0"/>
              <a:t> (КНР)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Китай е </a:t>
            </a:r>
            <a:r>
              <a:rPr lang="ru-RU" dirty="0" err="1"/>
              <a:t>вторият</a:t>
            </a:r>
            <a:r>
              <a:rPr lang="ru-RU" dirty="0"/>
              <a:t> по </a:t>
            </a:r>
            <a:r>
              <a:rPr lang="ru-RU" dirty="0" err="1"/>
              <a:t>големина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 за </a:t>
            </a:r>
            <a:r>
              <a:rPr lang="ru-RU" dirty="0" err="1"/>
              <a:t>облачни</a:t>
            </a:r>
            <a:r>
              <a:rPr lang="ru-RU" dirty="0"/>
              <a:t> услуги в света след САЩ</a:t>
            </a:r>
          </a:p>
          <a:p>
            <a:r>
              <a:rPr lang="ru-RU" dirty="0"/>
              <a:t>Китай </a:t>
            </a:r>
            <a:r>
              <a:rPr lang="ru-RU" dirty="0" err="1"/>
              <a:t>има</a:t>
            </a:r>
            <a:r>
              <a:rPr lang="ru-RU" dirty="0"/>
              <a:t> за цел да </a:t>
            </a:r>
            <a:r>
              <a:rPr lang="ru-RU" dirty="0" err="1"/>
              <a:t>развие</a:t>
            </a:r>
            <a:r>
              <a:rPr lang="ru-RU" dirty="0"/>
              <a:t> </a:t>
            </a:r>
            <a:r>
              <a:rPr lang="ru-RU" dirty="0" err="1"/>
              <a:t>дигиталната</a:t>
            </a:r>
            <a:r>
              <a:rPr lang="ru-RU" dirty="0"/>
              <a:t> си </a:t>
            </a:r>
            <a:r>
              <a:rPr lang="ru-RU" dirty="0" err="1"/>
              <a:t>икономика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да </a:t>
            </a:r>
            <a:r>
              <a:rPr lang="ru-RU" dirty="0" err="1"/>
              <a:t>допринесе</a:t>
            </a:r>
            <a:r>
              <a:rPr lang="ru-RU" dirty="0"/>
              <a:t> с 10% от БВП до 2025 г.</a:t>
            </a:r>
          </a:p>
          <a:p>
            <a:r>
              <a:rPr lang="ru-RU" dirty="0"/>
              <a:t>Много </a:t>
            </a:r>
            <a:r>
              <a:rPr lang="ru-RU" dirty="0" err="1"/>
              <a:t>чуждестранни</a:t>
            </a:r>
            <a:r>
              <a:rPr lang="ru-RU" dirty="0"/>
              <a:t> компании вече </a:t>
            </a:r>
            <a:r>
              <a:rPr lang="ru-RU" dirty="0" err="1"/>
              <a:t>оперират</a:t>
            </a:r>
            <a:r>
              <a:rPr lang="ru-RU" dirty="0"/>
              <a:t> на </a:t>
            </a:r>
            <a:r>
              <a:rPr lang="ru-RU" dirty="0" err="1"/>
              <a:t>китайския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, а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планират</a:t>
            </a:r>
            <a:r>
              <a:rPr lang="ru-RU" dirty="0"/>
              <a:t> да го направят</a:t>
            </a:r>
          </a:p>
          <a:p>
            <a:r>
              <a:rPr lang="ru-RU" dirty="0" err="1"/>
              <a:t>Чуждестранните</a:t>
            </a:r>
            <a:r>
              <a:rPr lang="ru-RU" dirty="0"/>
              <a:t> компании с намерения за </a:t>
            </a:r>
            <a:r>
              <a:rPr lang="ru-RU" dirty="0" err="1"/>
              <a:t>навлизане</a:t>
            </a:r>
            <a:r>
              <a:rPr lang="ru-RU" dirty="0"/>
              <a:t> в Китай се </a:t>
            </a:r>
            <a:r>
              <a:rPr lang="ru-RU" dirty="0" err="1"/>
              <a:t>сблъскват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сложни</a:t>
            </a:r>
            <a:r>
              <a:rPr lang="ru-RU" dirty="0"/>
              <a:t> </a:t>
            </a:r>
            <a:r>
              <a:rPr lang="ru-RU" dirty="0" err="1"/>
              <a:t>регулации</a:t>
            </a:r>
            <a:r>
              <a:rPr lang="ru-RU" dirty="0"/>
              <a:t> и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изпитват</a:t>
            </a:r>
            <a:r>
              <a:rPr lang="ru-RU" dirty="0"/>
              <a:t> трудности </a:t>
            </a:r>
            <a:r>
              <a:rPr lang="ru-RU" dirty="0" err="1"/>
              <a:t>относно</a:t>
            </a:r>
            <a:r>
              <a:rPr lang="ru-RU" dirty="0"/>
              <a:t> начина, по </a:t>
            </a:r>
            <a:r>
              <a:rPr lang="ru-RU" dirty="0" err="1"/>
              <a:t>който</a:t>
            </a:r>
            <a:r>
              <a:rPr lang="ru-RU" dirty="0"/>
              <a:t> да установят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правилата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3402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Влизане</a:t>
            </a:r>
            <a:r>
              <a:rPr lang="ru-RU" dirty="0"/>
              <a:t> на </a:t>
            </a:r>
            <a:r>
              <a:rPr lang="ru-RU" dirty="0" err="1"/>
              <a:t>китайския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 - </a:t>
            </a:r>
            <a:r>
              <a:rPr lang="ru-RU" dirty="0" err="1"/>
              <a:t>регулаторна</a:t>
            </a:r>
            <a:r>
              <a:rPr lang="ru-RU" dirty="0"/>
              <a:t> рамка и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съответствие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Много услуги, </a:t>
            </a:r>
            <a:r>
              <a:rPr lang="ru-RU" dirty="0" err="1"/>
              <a:t>предоставяни</a:t>
            </a:r>
            <a:r>
              <a:rPr lang="ru-RU" dirty="0"/>
              <a:t> в облака, се </a:t>
            </a:r>
            <a:r>
              <a:rPr lang="ru-RU" dirty="0" err="1"/>
              <a:t>считат</a:t>
            </a:r>
            <a:r>
              <a:rPr lang="ru-RU" dirty="0"/>
              <a:t> за "</a:t>
            </a:r>
            <a:r>
              <a:rPr lang="ru-RU" dirty="0" err="1"/>
              <a:t>телекомуникационни</a:t>
            </a:r>
            <a:r>
              <a:rPr lang="ru-RU" dirty="0"/>
              <a:t> услуги",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високорегулиран</a:t>
            </a:r>
            <a:r>
              <a:rPr lang="ru-RU" dirty="0"/>
              <a:t> сектор в Китай</a:t>
            </a:r>
          </a:p>
          <a:p>
            <a:r>
              <a:rPr lang="ru-RU" dirty="0" err="1"/>
              <a:t>Основен</a:t>
            </a:r>
            <a:r>
              <a:rPr lang="ru-RU" dirty="0"/>
              <a:t> </a:t>
            </a:r>
            <a:r>
              <a:rPr lang="ru-RU" dirty="0" err="1"/>
              <a:t>въпрос</a:t>
            </a:r>
            <a:r>
              <a:rPr lang="ru-RU" dirty="0"/>
              <a:t> е дали дадена </a:t>
            </a:r>
            <a:r>
              <a:rPr lang="ru-RU" dirty="0" err="1"/>
              <a:t>компанията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облачни</a:t>
            </a:r>
            <a:r>
              <a:rPr lang="ru-RU" dirty="0"/>
              <a:t> услуги </a:t>
            </a:r>
            <a:r>
              <a:rPr lang="ru-RU" dirty="0" err="1"/>
              <a:t>директно</a:t>
            </a:r>
            <a:r>
              <a:rPr lang="ru-RU" dirty="0"/>
              <a:t> от </a:t>
            </a:r>
            <a:r>
              <a:rPr lang="ru-RU" dirty="0" err="1"/>
              <a:t>страната</a:t>
            </a:r>
            <a:r>
              <a:rPr lang="ru-RU" dirty="0"/>
              <a:t> си (посредством </a:t>
            </a:r>
            <a:r>
              <a:rPr lang="ru-RU" dirty="0" err="1"/>
              <a:t>съществуващата</a:t>
            </a:r>
            <a:r>
              <a:rPr lang="ru-RU" dirty="0"/>
              <a:t> си инфраструктура </a:t>
            </a:r>
            <a:r>
              <a:rPr lang="ru-RU" dirty="0" err="1"/>
              <a:t>извън</a:t>
            </a:r>
            <a:r>
              <a:rPr lang="ru-RU" dirty="0"/>
              <a:t> Китай) или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функционира</a:t>
            </a:r>
            <a:r>
              <a:rPr lang="ru-RU" dirty="0"/>
              <a:t> на </a:t>
            </a:r>
            <a:r>
              <a:rPr lang="ru-RU" dirty="0" err="1"/>
              <a:t>място</a:t>
            </a:r>
            <a:r>
              <a:rPr lang="ru-RU" dirty="0"/>
              <a:t> в Китай</a:t>
            </a:r>
          </a:p>
        </p:txBody>
      </p:sp>
    </p:spTree>
    <p:extLst>
      <p:ext uri="{BB962C8B-B14F-4D97-AF65-F5344CB8AC3E}">
        <p14:creationId xmlns:p14="http://schemas.microsoft.com/office/powerpoint/2010/main" val="428404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облачни</a:t>
            </a:r>
            <a:r>
              <a:rPr lang="ru-RU" dirty="0"/>
              <a:t> услуги </a:t>
            </a:r>
            <a:r>
              <a:rPr lang="ru-RU" dirty="0" err="1"/>
              <a:t>отвъд</a:t>
            </a:r>
            <a:r>
              <a:rPr lang="ru-RU" dirty="0"/>
              <a:t> </a:t>
            </a:r>
            <a:r>
              <a:rPr lang="ru-RU" dirty="0" err="1"/>
              <a:t>границите</a:t>
            </a:r>
            <a:r>
              <a:rPr lang="ru-RU" dirty="0"/>
              <a:t> на Китай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Компании </a:t>
            </a:r>
            <a:r>
              <a:rPr lang="ru-RU" dirty="0" err="1"/>
              <a:t>искат</a:t>
            </a:r>
            <a:r>
              <a:rPr lang="ru-RU" dirty="0"/>
              <a:t> да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глобалната</a:t>
            </a:r>
            <a:r>
              <a:rPr lang="ru-RU" dirty="0"/>
              <a:t> си инфраструктура</a:t>
            </a:r>
            <a:endParaRPr lang="bg-BG" dirty="0"/>
          </a:p>
          <a:p>
            <a:r>
              <a:rPr lang="bg-BG" dirty="0"/>
              <a:t>К</a:t>
            </a:r>
            <a:r>
              <a:rPr lang="ru-RU" dirty="0" err="1"/>
              <a:t>итайското</a:t>
            </a:r>
            <a:r>
              <a:rPr lang="ru-RU" dirty="0"/>
              <a:t> </a:t>
            </a:r>
            <a:r>
              <a:rPr lang="ru-RU" dirty="0" err="1"/>
              <a:t>правителство</a:t>
            </a:r>
            <a:r>
              <a:rPr lang="ru-RU" dirty="0"/>
              <a:t> </a:t>
            </a:r>
            <a:r>
              <a:rPr lang="ru-RU" dirty="0" err="1"/>
              <a:t>имплементира</a:t>
            </a:r>
            <a:r>
              <a:rPr lang="ru-RU" dirty="0"/>
              <a:t> "портал за </a:t>
            </a:r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при </a:t>
            </a:r>
            <a:r>
              <a:rPr lang="ru-RU" dirty="0" err="1"/>
              <a:t>преминаване</a:t>
            </a:r>
            <a:r>
              <a:rPr lang="ru-RU" dirty="0"/>
              <a:t> на </a:t>
            </a:r>
            <a:r>
              <a:rPr lang="ru-RU" dirty="0" err="1"/>
              <a:t>границата</a:t>
            </a:r>
            <a:r>
              <a:rPr lang="ru-RU" dirty="0"/>
              <a:t>" между </a:t>
            </a:r>
            <a:r>
              <a:rPr lang="ru-RU" dirty="0" err="1"/>
              <a:t>мрежите</a:t>
            </a:r>
            <a:r>
              <a:rPr lang="ru-RU" dirty="0"/>
              <a:t> на Китай и </a:t>
            </a:r>
            <a:r>
              <a:rPr lang="ru-RU" dirty="0" err="1"/>
              <a:t>тези</a:t>
            </a:r>
            <a:r>
              <a:rPr lang="ru-RU" dirty="0"/>
              <a:t> на </a:t>
            </a:r>
            <a:r>
              <a:rPr lang="ru-RU" dirty="0" err="1"/>
              <a:t>останалия</a:t>
            </a:r>
            <a:r>
              <a:rPr lang="ru-RU" dirty="0"/>
              <a:t> свят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влияе на качеството на услугата</a:t>
            </a:r>
          </a:p>
          <a:p>
            <a:r>
              <a:rPr lang="bg-BG" dirty="0"/>
              <a:t>Законите за сигурност на данните (</a:t>
            </a:r>
            <a:r>
              <a:rPr lang="en-US" dirty="0"/>
              <a:t>Data Security Law of the PRC) </a:t>
            </a:r>
            <a:r>
              <a:rPr lang="bg-BG" dirty="0"/>
              <a:t>и защита на личните данни (</a:t>
            </a:r>
            <a:r>
              <a:rPr lang="en-US" dirty="0"/>
              <a:t>Personal Information Protection Law of the PRC)</a:t>
            </a:r>
            <a:r>
              <a:rPr lang="bg-BG" dirty="0"/>
              <a:t>, както и другите специфични за сектора регулации, усложняват възможността за прехвърляне на данни</a:t>
            </a:r>
          </a:p>
          <a:p>
            <a:r>
              <a:rPr lang="ru-RU" dirty="0" err="1"/>
              <a:t>Счита</a:t>
            </a:r>
            <a:r>
              <a:rPr lang="ru-RU" dirty="0"/>
              <a:t> се за </a:t>
            </a:r>
            <a:r>
              <a:rPr lang="ru-RU" dirty="0" err="1"/>
              <a:t>по-слабо</a:t>
            </a:r>
            <a:r>
              <a:rPr lang="ru-RU" dirty="0"/>
              <a:t> конкурентно от </a:t>
            </a:r>
            <a:r>
              <a:rPr lang="ru-RU" dirty="0" err="1"/>
              <a:t>китайските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 в сравнение с </a:t>
            </a:r>
            <a:r>
              <a:rPr lang="ru-RU" dirty="0" err="1"/>
              <a:t>други</a:t>
            </a:r>
            <a:r>
              <a:rPr lang="ru-RU" dirty="0"/>
              <a:t> решения, </a:t>
            </a:r>
            <a:r>
              <a:rPr lang="ru-RU" dirty="0" err="1"/>
              <a:t>предоставяни</a:t>
            </a:r>
            <a:r>
              <a:rPr lang="ru-RU" dirty="0"/>
              <a:t> на </a:t>
            </a:r>
            <a:r>
              <a:rPr lang="ru-RU" dirty="0" err="1"/>
              <a:t>място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61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облачни</a:t>
            </a:r>
            <a:r>
              <a:rPr lang="ru-RU" dirty="0"/>
              <a:t> услуги на </a:t>
            </a:r>
            <a:r>
              <a:rPr lang="ru-RU" dirty="0" err="1"/>
              <a:t>място</a:t>
            </a:r>
            <a:r>
              <a:rPr lang="ru-RU" dirty="0"/>
              <a:t> в Китай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Облачните</a:t>
            </a:r>
            <a:r>
              <a:rPr lang="ru-RU" dirty="0"/>
              <a:t> услуги по </a:t>
            </a:r>
            <a:r>
              <a:rPr lang="ru-RU" dirty="0" err="1"/>
              <a:t>свойта</a:t>
            </a:r>
            <a:r>
              <a:rPr lang="ru-RU" dirty="0"/>
              <a:t> </a:t>
            </a:r>
            <a:r>
              <a:rPr lang="ru-RU" dirty="0" err="1"/>
              <a:t>същност</a:t>
            </a:r>
            <a:r>
              <a:rPr lang="ru-RU" dirty="0"/>
              <a:t>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използването</a:t>
            </a:r>
            <a:r>
              <a:rPr lang="ru-RU" dirty="0"/>
              <a:t> на Интернет </a:t>
            </a:r>
            <a:r>
              <a:rPr lang="ru-RU" dirty="0" err="1"/>
              <a:t>ресурси</a:t>
            </a:r>
            <a:endParaRPr lang="ru-RU" dirty="0"/>
          </a:p>
          <a:p>
            <a:r>
              <a:rPr lang="ru-RU" dirty="0"/>
              <a:t>Китай </a:t>
            </a:r>
            <a:r>
              <a:rPr lang="ru-RU" dirty="0" err="1"/>
              <a:t>регулира</a:t>
            </a:r>
            <a:r>
              <a:rPr lang="ru-RU" dirty="0"/>
              <a:t> множество услуги,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 Интернет </a:t>
            </a:r>
            <a:r>
              <a:rPr lang="ru-RU" dirty="0" err="1"/>
              <a:t>ресурси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вид </a:t>
            </a:r>
            <a:r>
              <a:rPr lang="ru-RU" dirty="0" err="1"/>
              <a:t>телекомуникационен</a:t>
            </a:r>
            <a:r>
              <a:rPr lang="ru-RU" dirty="0"/>
              <a:t> бизнес</a:t>
            </a:r>
          </a:p>
          <a:p>
            <a:r>
              <a:rPr lang="ru-RU" dirty="0" err="1"/>
              <a:t>Каталогът</a:t>
            </a:r>
            <a:r>
              <a:rPr lang="ru-RU" dirty="0"/>
              <a:t> за </a:t>
            </a:r>
            <a:r>
              <a:rPr lang="ru-RU" dirty="0" err="1"/>
              <a:t>класификация</a:t>
            </a:r>
            <a:r>
              <a:rPr lang="ru-RU" dirty="0"/>
              <a:t> на </a:t>
            </a:r>
            <a:r>
              <a:rPr lang="ru-RU" dirty="0" err="1"/>
              <a:t>телекомуникационни</a:t>
            </a:r>
            <a:r>
              <a:rPr lang="ru-RU" dirty="0"/>
              <a:t> услуги (Telecom Service </a:t>
            </a:r>
            <a:r>
              <a:rPr lang="ru-RU" dirty="0" err="1"/>
              <a:t>Classification</a:t>
            </a:r>
            <a:r>
              <a:rPr lang="ru-RU" dirty="0"/>
              <a:t> </a:t>
            </a:r>
            <a:r>
              <a:rPr lang="ru-RU" dirty="0" err="1"/>
              <a:t>Catalogue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индустрията</a:t>
            </a:r>
            <a:r>
              <a:rPr lang="ru-RU" dirty="0"/>
              <a:t> и </a:t>
            </a:r>
            <a:r>
              <a:rPr lang="ru-RU" dirty="0" err="1"/>
              <a:t>информационните</a:t>
            </a:r>
            <a:r>
              <a:rPr lang="ru-RU" dirty="0"/>
              <a:t> технологии</a:t>
            </a:r>
          </a:p>
          <a:p>
            <a:r>
              <a:rPr lang="ru-RU" dirty="0"/>
              <a:t>Услуга за </a:t>
            </a:r>
            <a:r>
              <a:rPr lang="ru-RU" dirty="0" err="1"/>
              <a:t>сътрудничество</a:t>
            </a:r>
            <a:r>
              <a:rPr lang="ru-RU" dirty="0"/>
              <a:t> посредством Интернет </a:t>
            </a:r>
            <a:r>
              <a:rPr lang="ru-RU" dirty="0" err="1"/>
              <a:t>ресурси</a:t>
            </a:r>
            <a:r>
              <a:rPr lang="ru-RU" dirty="0"/>
              <a:t> (IRC)</a:t>
            </a:r>
          </a:p>
          <a:p>
            <a:r>
              <a:rPr lang="ru-RU" dirty="0"/>
              <a:t>Вид услуга с </a:t>
            </a:r>
            <a:r>
              <a:rPr lang="ru-RU" dirty="0" err="1"/>
              <a:t>добавена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в </a:t>
            </a:r>
            <a:r>
              <a:rPr lang="ru-RU" dirty="0" err="1"/>
              <a:t>телекомуникационния</a:t>
            </a:r>
            <a:r>
              <a:rPr lang="ru-RU" dirty="0"/>
              <a:t> бизнес (VAT </a:t>
            </a:r>
            <a:r>
              <a:rPr lang="ru-RU" dirty="0" err="1"/>
              <a:t>service</a:t>
            </a:r>
            <a:r>
              <a:rPr lang="ru-RU" dirty="0"/>
              <a:t>)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изисква се </a:t>
            </a:r>
            <a:r>
              <a:rPr lang="en-US" dirty="0">
                <a:sym typeface="Wingdings" panose="05000000000000000000" pitchFamily="2" charset="2"/>
              </a:rPr>
              <a:t>VAT Service License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05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767-0C11-AC40-9C5F-F149F84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за </a:t>
            </a:r>
            <a:r>
              <a:rPr lang="ru-RU" dirty="0" err="1"/>
              <a:t>чуждестранни</a:t>
            </a:r>
            <a:r>
              <a:rPr lang="ru-RU" dirty="0"/>
              <a:t> </a:t>
            </a:r>
            <a:r>
              <a:rPr lang="ru-RU" dirty="0" err="1"/>
              <a:t>инвестиционни</a:t>
            </a:r>
            <a:r>
              <a:rPr lang="ru-RU" dirty="0"/>
              <a:t> компании за </a:t>
            </a:r>
            <a:r>
              <a:rPr lang="ru-RU" dirty="0" err="1"/>
              <a:t>получаване</a:t>
            </a:r>
            <a:r>
              <a:rPr lang="ru-RU" dirty="0"/>
              <a:t> на </a:t>
            </a:r>
            <a:r>
              <a:rPr lang="ru-RU" dirty="0" err="1"/>
              <a:t>лиценз</a:t>
            </a:r>
            <a:r>
              <a:rPr lang="ru-RU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A16-BFA6-89EB-A755-B9991A3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ru-RU" dirty="0" err="1"/>
              <a:t>граниченията</a:t>
            </a:r>
            <a:r>
              <a:rPr lang="ru-RU" dirty="0"/>
              <a:t> и забраните, </a:t>
            </a:r>
            <a:r>
              <a:rPr lang="ru-RU" dirty="0" err="1"/>
              <a:t>наложени</a:t>
            </a:r>
            <a:r>
              <a:rPr lang="ru-RU" dirty="0"/>
              <a:t> от </a:t>
            </a:r>
            <a:r>
              <a:rPr lang="ru-RU" dirty="0" err="1"/>
              <a:t>китайските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r>
              <a:rPr lang="ru-RU" dirty="0"/>
              <a:t> за </a:t>
            </a:r>
            <a:r>
              <a:rPr lang="ru-RU" dirty="0" err="1"/>
              <a:t>получаване</a:t>
            </a:r>
            <a:r>
              <a:rPr lang="ru-RU" dirty="0"/>
              <a:t> на </a:t>
            </a:r>
            <a:r>
              <a:rPr lang="ru-RU" dirty="0" err="1"/>
              <a:t>лиценз</a:t>
            </a:r>
            <a:r>
              <a:rPr lang="ru-RU" dirty="0"/>
              <a:t> за услуги с </a:t>
            </a:r>
            <a:r>
              <a:rPr lang="ru-RU" dirty="0" err="1"/>
              <a:t>добавена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в </a:t>
            </a:r>
            <a:r>
              <a:rPr lang="ru-RU" dirty="0" err="1"/>
              <a:t>телекомуникационния</a:t>
            </a:r>
            <a:r>
              <a:rPr lang="ru-RU" dirty="0"/>
              <a:t> бизнес</a:t>
            </a:r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съответствие</a:t>
            </a:r>
            <a:r>
              <a:rPr lang="ru-RU" dirty="0"/>
              <a:t> с Протокола на Китай за </a:t>
            </a:r>
            <a:r>
              <a:rPr lang="ru-RU" dirty="0" err="1"/>
              <a:t>присъединяване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Световната</a:t>
            </a:r>
            <a:r>
              <a:rPr lang="ru-RU" dirty="0"/>
              <a:t> </a:t>
            </a:r>
            <a:r>
              <a:rPr lang="ru-RU" dirty="0" err="1"/>
              <a:t>Търговска</a:t>
            </a:r>
            <a:r>
              <a:rPr lang="ru-RU" dirty="0"/>
              <a:t> Организация(СТО) (</a:t>
            </a:r>
            <a:r>
              <a:rPr lang="en-US" dirty="0"/>
              <a:t>China’s WTO Accession Protocol) </a:t>
            </a:r>
            <a:r>
              <a:rPr lang="ru-RU" dirty="0"/>
              <a:t>и </a:t>
            </a:r>
            <a:r>
              <a:rPr lang="ru-RU" dirty="0" err="1"/>
              <a:t>Негативния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на </a:t>
            </a:r>
            <a:r>
              <a:rPr lang="ru-RU" dirty="0" err="1"/>
              <a:t>чуждестранни</a:t>
            </a:r>
            <a:r>
              <a:rPr lang="ru-RU" dirty="0"/>
              <a:t> инвестиции (</a:t>
            </a:r>
            <a:r>
              <a:rPr lang="en-US" dirty="0"/>
              <a:t>Negative List for the Access of Foreign Investment), </a:t>
            </a:r>
            <a:r>
              <a:rPr lang="ru-RU" dirty="0" err="1"/>
              <a:t>чуждестранните</a:t>
            </a:r>
            <a:r>
              <a:rPr lang="ru-RU" dirty="0"/>
              <a:t> </a:t>
            </a:r>
            <a:r>
              <a:rPr lang="ru-RU" dirty="0" err="1"/>
              <a:t>инвеститори</a:t>
            </a:r>
            <a:r>
              <a:rPr lang="ru-RU" dirty="0"/>
              <a:t> </a:t>
            </a:r>
            <a:r>
              <a:rPr lang="ru-RU" dirty="0" err="1"/>
              <a:t>нямат</a:t>
            </a:r>
            <a:r>
              <a:rPr lang="ru-RU" dirty="0"/>
              <a:t> право да </a:t>
            </a:r>
            <a:r>
              <a:rPr lang="ru-RU" dirty="0" err="1"/>
              <a:t>инвестират</a:t>
            </a:r>
            <a:r>
              <a:rPr lang="ru-RU" dirty="0"/>
              <a:t> в и предоставят </a:t>
            </a:r>
            <a:r>
              <a:rPr lang="en-US" dirty="0"/>
              <a:t>IRC </a:t>
            </a:r>
            <a:r>
              <a:rPr lang="ru-RU" dirty="0"/>
              <a:t>услуги на </a:t>
            </a:r>
            <a:r>
              <a:rPr lang="ru-RU" dirty="0" err="1"/>
              <a:t>територията</a:t>
            </a:r>
            <a:r>
              <a:rPr lang="ru-RU" dirty="0"/>
              <a:t> на Китай</a:t>
            </a: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0751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767-0C11-AC40-9C5F-F149F84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за </a:t>
            </a:r>
            <a:r>
              <a:rPr lang="ru-RU" dirty="0" err="1"/>
              <a:t>чуждестранни</a:t>
            </a:r>
            <a:r>
              <a:rPr lang="ru-RU" dirty="0"/>
              <a:t> </a:t>
            </a:r>
            <a:r>
              <a:rPr lang="ru-RU" dirty="0" err="1"/>
              <a:t>инвестиционни</a:t>
            </a:r>
            <a:r>
              <a:rPr lang="ru-RU" dirty="0"/>
              <a:t> компании за </a:t>
            </a:r>
            <a:r>
              <a:rPr lang="ru-RU" dirty="0" err="1"/>
              <a:t>получаване</a:t>
            </a:r>
            <a:r>
              <a:rPr lang="ru-RU" dirty="0"/>
              <a:t> на </a:t>
            </a:r>
            <a:r>
              <a:rPr lang="ru-RU" dirty="0" err="1"/>
              <a:t>лиценз</a:t>
            </a:r>
            <a:r>
              <a:rPr lang="ru-RU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A16-BFA6-89EB-A755-B9991A3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Споразумението</a:t>
            </a:r>
            <a:r>
              <a:rPr lang="ru-RU" dirty="0"/>
              <a:t> за </a:t>
            </a:r>
            <a:r>
              <a:rPr lang="ru-RU" dirty="0" err="1"/>
              <a:t>по-тясно</a:t>
            </a:r>
            <a:r>
              <a:rPr lang="ru-RU" dirty="0"/>
              <a:t> </a:t>
            </a:r>
            <a:r>
              <a:rPr lang="ru-RU" dirty="0" err="1"/>
              <a:t>икономическо</a:t>
            </a:r>
            <a:r>
              <a:rPr lang="ru-RU" dirty="0"/>
              <a:t> </a:t>
            </a:r>
            <a:r>
              <a:rPr lang="ru-RU" dirty="0" err="1"/>
              <a:t>партньорство</a:t>
            </a:r>
            <a:r>
              <a:rPr lang="ru-RU" dirty="0"/>
              <a:t> (</a:t>
            </a:r>
            <a:r>
              <a:rPr lang="ru-RU" dirty="0" err="1"/>
              <a:t>Closer</a:t>
            </a:r>
            <a:r>
              <a:rPr lang="ru-RU" dirty="0"/>
              <a:t> Economic Partnership </a:t>
            </a:r>
            <a:r>
              <a:rPr lang="ru-RU" dirty="0" err="1"/>
              <a:t>Arrangement</a:t>
            </a:r>
            <a:r>
              <a:rPr lang="ru-RU" dirty="0"/>
              <a:t> / CEPA) и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споразумения</a:t>
            </a:r>
            <a:r>
              <a:rPr lang="ru-RU" dirty="0"/>
              <a:t> и известия не </a:t>
            </a:r>
            <a:r>
              <a:rPr lang="ru-RU" dirty="0" err="1"/>
              <a:t>забраняват</a:t>
            </a:r>
            <a:r>
              <a:rPr lang="ru-RU" dirty="0"/>
              <a:t> на "</a:t>
            </a:r>
            <a:r>
              <a:rPr lang="ru-RU" dirty="0" err="1"/>
              <a:t>допустими</a:t>
            </a:r>
            <a:r>
              <a:rPr lang="ru-RU" dirty="0"/>
              <a:t> </a:t>
            </a:r>
            <a:r>
              <a:rPr lang="ru-RU" dirty="0" err="1"/>
              <a:t>доставчици</a:t>
            </a:r>
            <a:r>
              <a:rPr lang="ru-RU" dirty="0"/>
              <a:t> на услуги" от </a:t>
            </a:r>
            <a:r>
              <a:rPr lang="ru-RU" dirty="0" err="1"/>
              <a:t>Хонконг</a:t>
            </a:r>
            <a:r>
              <a:rPr lang="ru-RU" dirty="0"/>
              <a:t> и Макао да </a:t>
            </a:r>
            <a:r>
              <a:rPr lang="ru-RU" dirty="0" err="1"/>
              <a:t>създадат</a:t>
            </a:r>
            <a:r>
              <a:rPr lang="ru-RU" dirty="0"/>
              <a:t> предприятие с </a:t>
            </a:r>
            <a:r>
              <a:rPr lang="ru-RU" dirty="0" err="1"/>
              <a:t>чуждестранни</a:t>
            </a:r>
            <a:r>
              <a:rPr lang="ru-RU" dirty="0"/>
              <a:t> инвестиции (Foreign </a:t>
            </a:r>
            <a:r>
              <a:rPr lang="ru-RU" dirty="0" err="1"/>
              <a:t>Invested</a:t>
            </a:r>
            <a:r>
              <a:rPr lang="ru-RU" dirty="0"/>
              <a:t> Enterprise / FIE), за да предоставят IRC услуги на </a:t>
            </a:r>
            <a:r>
              <a:rPr lang="ru-RU" dirty="0" err="1"/>
              <a:t>територията</a:t>
            </a:r>
            <a:r>
              <a:rPr lang="ru-RU" dirty="0"/>
              <a:t> на Китай, при условие че </a:t>
            </a:r>
            <a:r>
              <a:rPr lang="ru-RU" dirty="0" err="1"/>
              <a:t>собствеността</a:t>
            </a:r>
            <a:r>
              <a:rPr lang="ru-RU" dirty="0"/>
              <a:t> на </a:t>
            </a:r>
            <a:r>
              <a:rPr lang="ru-RU" dirty="0" err="1"/>
              <a:t>доставчик</a:t>
            </a:r>
            <a:r>
              <a:rPr lang="ru-RU" dirty="0"/>
              <a:t> на услуги от </a:t>
            </a:r>
            <a:r>
              <a:rPr lang="ru-RU" dirty="0" err="1"/>
              <a:t>Хонконг</a:t>
            </a:r>
            <a:r>
              <a:rPr lang="ru-RU" dirty="0"/>
              <a:t> и Макао в </a:t>
            </a:r>
            <a:r>
              <a:rPr lang="ru-RU" dirty="0" err="1"/>
              <a:t>предприятието</a:t>
            </a:r>
            <a:r>
              <a:rPr lang="ru-RU" dirty="0"/>
              <a:t> не </a:t>
            </a:r>
            <a:r>
              <a:rPr lang="ru-RU" dirty="0" err="1"/>
              <a:t>надвишава</a:t>
            </a:r>
            <a:r>
              <a:rPr lang="ru-RU" dirty="0"/>
              <a:t> 50%</a:t>
            </a:r>
            <a:endParaRPr lang="en-US" dirty="0"/>
          </a:p>
          <a:p>
            <a:r>
              <a:rPr lang="bg-BG" dirty="0"/>
              <a:t>И</a:t>
            </a:r>
            <a:r>
              <a:rPr lang="ru-RU" dirty="0" err="1"/>
              <a:t>зисква</a:t>
            </a:r>
            <a:r>
              <a:rPr lang="ru-RU" dirty="0"/>
              <a:t> се </a:t>
            </a:r>
            <a:r>
              <a:rPr lang="ru-RU" dirty="0" err="1"/>
              <a:t>обхватът</a:t>
            </a:r>
            <a:r>
              <a:rPr lang="ru-RU" dirty="0"/>
              <a:t> и </a:t>
            </a:r>
            <a:r>
              <a:rPr lang="ru-RU" dirty="0" err="1"/>
              <a:t>същината</a:t>
            </a:r>
            <a:r>
              <a:rPr lang="ru-RU" dirty="0"/>
              <a:t> на бизнеса на </a:t>
            </a:r>
            <a:r>
              <a:rPr lang="ru-RU" dirty="0" err="1"/>
              <a:t>дружеството</a:t>
            </a:r>
            <a:r>
              <a:rPr lang="ru-RU" dirty="0"/>
              <a:t> от </a:t>
            </a:r>
            <a:r>
              <a:rPr lang="ru-RU" dirty="0" err="1"/>
              <a:t>Хонконг</a:t>
            </a:r>
            <a:r>
              <a:rPr lang="ru-RU" dirty="0"/>
              <a:t>/Макао  да </a:t>
            </a:r>
            <a:r>
              <a:rPr lang="ru-RU" dirty="0" err="1"/>
              <a:t>включва</a:t>
            </a:r>
            <a:r>
              <a:rPr lang="ru-RU" dirty="0"/>
              <a:t> IRC услуги, </a:t>
            </a:r>
            <a:r>
              <a:rPr lang="ru-RU" dirty="0" err="1"/>
              <a:t>както</a:t>
            </a:r>
            <a:r>
              <a:rPr lang="ru-RU" dirty="0"/>
              <a:t> и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регистрирано</a:t>
            </a:r>
            <a:r>
              <a:rPr lang="ru-RU" dirty="0"/>
              <a:t> и да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съществена</a:t>
            </a:r>
            <a:r>
              <a:rPr lang="ru-RU" dirty="0"/>
              <a:t> бизнес </a:t>
            </a:r>
            <a:r>
              <a:rPr lang="ru-RU" dirty="0" err="1"/>
              <a:t>дейност</a:t>
            </a:r>
            <a:r>
              <a:rPr lang="ru-RU" dirty="0"/>
              <a:t> за определен период от </a:t>
            </a:r>
            <a:r>
              <a:rPr lang="ru-RU" dirty="0" err="1"/>
              <a:t>време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160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Същност на ограниченията</a:t>
            </a:r>
          </a:p>
          <a:p>
            <a:pPr indent="-360000"/>
            <a:r>
              <a:rPr lang="bg-BG" dirty="0"/>
              <a:t>Източници на ограниченията</a:t>
            </a:r>
          </a:p>
          <a:p>
            <a:pPr indent="-360000"/>
            <a:r>
              <a:rPr lang="ru-RU" dirty="0" err="1"/>
              <a:t>Какво</a:t>
            </a:r>
            <a:r>
              <a:rPr lang="ru-RU" dirty="0"/>
              <a:t> се </a:t>
            </a:r>
            <a:r>
              <a:rPr lang="ru-RU" dirty="0" err="1"/>
              <a:t>случва</a:t>
            </a:r>
            <a:r>
              <a:rPr lang="ru-RU" dirty="0"/>
              <a:t> при нарушения?</a:t>
            </a:r>
            <a:endParaRPr lang="bg-BG" dirty="0"/>
          </a:p>
          <a:p>
            <a:pPr indent="-360000"/>
            <a:r>
              <a:rPr lang="bg-BG" dirty="0"/>
              <a:t>Какво наричаме "обща регулация"?</a:t>
            </a:r>
          </a:p>
          <a:p>
            <a:pPr indent="-360000"/>
            <a:r>
              <a:rPr lang="ru-RU" dirty="0"/>
              <a:t>Как </a:t>
            </a:r>
            <a:r>
              <a:rPr lang="ru-RU" dirty="0" err="1"/>
              <a:t>регулаторните</a:t>
            </a:r>
            <a:r>
              <a:rPr lang="ru-RU" dirty="0"/>
              <a:t> правила се </a:t>
            </a:r>
            <a:r>
              <a:rPr lang="ru-RU" dirty="0" err="1"/>
              <a:t>обвързват</a:t>
            </a:r>
            <a:r>
              <a:rPr lang="ru-RU" dirty="0"/>
              <a:t> с </a:t>
            </a:r>
            <a:r>
              <a:rPr lang="ru-RU" dirty="0" err="1"/>
              <a:t>процесите</a:t>
            </a:r>
            <a:r>
              <a:rPr lang="ru-RU" dirty="0"/>
              <a:t>?</a:t>
            </a:r>
            <a:endParaRPr lang="en-US" dirty="0"/>
          </a:p>
          <a:p>
            <a:pPr indent="-360000"/>
            <a:r>
              <a:rPr lang="bg-BG" dirty="0"/>
              <a:t>Примери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767-0C11-AC40-9C5F-F149F84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Възможни</a:t>
            </a:r>
            <a:r>
              <a:rPr lang="ru-RU" dirty="0"/>
              <a:t> модели за </a:t>
            </a:r>
            <a:r>
              <a:rPr lang="ru-RU" dirty="0" err="1"/>
              <a:t>предоставяне</a:t>
            </a:r>
            <a:r>
              <a:rPr lang="ru-RU" dirty="0"/>
              <a:t> на услуги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A16-BFA6-89EB-A755-B9991A3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 на напълно чуждестранно дружество (</a:t>
            </a:r>
            <a:r>
              <a:rPr lang="en-US" dirty="0"/>
              <a:t>Wholly Foreign-Owned Enterprise / WFOE)</a:t>
            </a:r>
            <a:endParaRPr lang="bg-BG" dirty="0"/>
          </a:p>
          <a:p>
            <a:r>
              <a:rPr lang="bg-BG" dirty="0"/>
              <a:t>Модел с местен партньор</a:t>
            </a:r>
          </a:p>
          <a:p>
            <a:r>
              <a:rPr lang="ru-RU" dirty="0" err="1"/>
              <a:t>Модел</a:t>
            </a:r>
            <a:r>
              <a:rPr lang="ru-RU" dirty="0"/>
              <a:t> на дружества с </a:t>
            </a:r>
            <a:r>
              <a:rPr lang="ru-RU" dirty="0" err="1"/>
              <a:t>променлив</a:t>
            </a:r>
            <a:r>
              <a:rPr lang="ru-RU" dirty="0"/>
              <a:t> капитал (</a:t>
            </a:r>
            <a:r>
              <a:rPr lang="ru-RU" dirty="0" err="1"/>
              <a:t>Variable</a:t>
            </a:r>
            <a:r>
              <a:rPr lang="ru-RU" dirty="0"/>
              <a:t> </a:t>
            </a:r>
            <a:r>
              <a:rPr lang="ru-RU" dirty="0" err="1"/>
              <a:t>Interest</a:t>
            </a:r>
            <a:r>
              <a:rPr lang="ru-RU" dirty="0"/>
              <a:t> </a:t>
            </a:r>
            <a:r>
              <a:rPr lang="ru-RU" dirty="0" err="1"/>
              <a:t>Entity</a:t>
            </a:r>
            <a:r>
              <a:rPr lang="ru-RU" dirty="0"/>
              <a:t> / VIE)</a:t>
            </a:r>
            <a:endParaRPr lang="bg-BG" dirty="0"/>
          </a:p>
          <a:p>
            <a:r>
              <a:rPr lang="ru-RU" dirty="0" err="1"/>
              <a:t>Модел</a:t>
            </a:r>
            <a:r>
              <a:rPr lang="ru-RU" dirty="0"/>
              <a:t> на </a:t>
            </a:r>
            <a:r>
              <a:rPr lang="ru-RU" dirty="0" err="1"/>
              <a:t>разпространение</a:t>
            </a:r>
            <a:r>
              <a:rPr lang="ru-RU" dirty="0"/>
              <a:t> под </a:t>
            </a:r>
            <a:r>
              <a:rPr lang="ru-RU" dirty="0" err="1"/>
              <a:t>on-premise</a:t>
            </a:r>
            <a:r>
              <a:rPr lang="ru-RU" dirty="0"/>
              <a:t> форма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9787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767-0C11-AC40-9C5F-F149F84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Съображения</a:t>
            </a:r>
            <a:r>
              <a:rPr lang="ru-RU" dirty="0"/>
              <a:t> за </a:t>
            </a:r>
            <a:r>
              <a:rPr lang="ru-RU" dirty="0" err="1"/>
              <a:t>компанията-доставчик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A16-BFA6-89EB-A755-B9991A3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Стратегически</a:t>
            </a:r>
          </a:p>
          <a:p>
            <a:r>
              <a:rPr lang="bg-BG" dirty="0"/>
              <a:t>Комерсиални (икономически)</a:t>
            </a:r>
          </a:p>
          <a:p>
            <a:r>
              <a:rPr lang="bg-BG" dirty="0"/>
              <a:t>Правни</a:t>
            </a:r>
          </a:p>
          <a:p>
            <a:endParaRPr lang="bg-BG" dirty="0"/>
          </a:p>
          <a:p>
            <a:r>
              <a:rPr lang="bg-BG" dirty="0"/>
              <a:t>Внимание за </a:t>
            </a:r>
            <a:r>
              <a:rPr lang="ru-RU" dirty="0"/>
              <a:t>незаконно </a:t>
            </a:r>
            <a:r>
              <a:rPr lang="ru-RU" dirty="0" err="1"/>
              <a:t>отдаване</a:t>
            </a:r>
            <a:r>
              <a:rPr lang="ru-RU" dirty="0"/>
              <a:t> или </a:t>
            </a:r>
            <a:r>
              <a:rPr lang="ru-RU" dirty="0" err="1"/>
              <a:t>прехвърляне</a:t>
            </a:r>
            <a:r>
              <a:rPr lang="ru-RU" dirty="0"/>
              <a:t> на </a:t>
            </a:r>
            <a:r>
              <a:rPr lang="ru-RU" dirty="0" err="1"/>
              <a:t>лицензите</a:t>
            </a:r>
            <a:r>
              <a:rPr lang="ru-RU" dirty="0"/>
              <a:t> за </a:t>
            </a:r>
            <a:r>
              <a:rPr lang="ru-RU" dirty="0" err="1"/>
              <a:t>телекомуникации</a:t>
            </a:r>
            <a:r>
              <a:rPr lang="ru-RU" dirty="0"/>
              <a:t> по </a:t>
            </a:r>
            <a:r>
              <a:rPr lang="ru-RU" dirty="0" err="1"/>
              <a:t>маскиран</a:t>
            </a:r>
            <a:r>
              <a:rPr lang="ru-RU" dirty="0"/>
              <a:t> начин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25091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използван</a:t>
            </a:r>
            <a:r>
              <a:rPr lang="ru-RU" dirty="0"/>
              <a:t> от </a:t>
            </a:r>
            <a:r>
              <a:rPr lang="ru-RU" dirty="0" err="1"/>
              <a:t>правителствения</a:t>
            </a:r>
            <a:r>
              <a:rPr lang="ru-RU" dirty="0"/>
              <a:t> сектор в САЩ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Ще разгледаме само някои от приложимите ограничения и изисквания</a:t>
            </a:r>
          </a:p>
          <a:p>
            <a:r>
              <a:rPr lang="ru-RU" dirty="0"/>
              <a:t>OMB Меморандум M-22-18 и M-23-16 (</a:t>
            </a:r>
            <a:r>
              <a:rPr lang="ru-RU" dirty="0" err="1"/>
              <a:t>изискване</a:t>
            </a:r>
            <a:r>
              <a:rPr lang="ru-RU" dirty="0"/>
              <a:t> за </a:t>
            </a:r>
            <a:r>
              <a:rPr lang="ru-RU" dirty="0" err="1"/>
              <a:t>добри</a:t>
            </a:r>
            <a:r>
              <a:rPr lang="ru-RU" dirty="0"/>
              <a:t> практики при </a:t>
            </a:r>
            <a:r>
              <a:rPr lang="ru-RU" dirty="0" err="1"/>
              <a:t>разработката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отнасящи</a:t>
            </a:r>
            <a:r>
              <a:rPr lang="ru-RU" dirty="0"/>
              <a:t> се до </a:t>
            </a:r>
            <a:r>
              <a:rPr lang="ru-RU" dirty="0" err="1"/>
              <a:t>сигурността</a:t>
            </a:r>
            <a:r>
              <a:rPr lang="ru-RU" dirty="0"/>
              <a:t>)</a:t>
            </a:r>
            <a:endParaRPr lang="bg-BG" dirty="0"/>
          </a:p>
          <a:p>
            <a:r>
              <a:rPr lang="ru-RU" dirty="0"/>
              <a:t>OMB Меморандум M-21-07 (</a:t>
            </a:r>
            <a:r>
              <a:rPr lang="ru-RU" dirty="0" err="1"/>
              <a:t>преход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IPv6)</a:t>
            </a:r>
            <a:endParaRPr lang="bg-BG" dirty="0"/>
          </a:p>
          <a:p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облачните</a:t>
            </a:r>
            <a:r>
              <a:rPr lang="ru-RU" dirty="0"/>
              <a:t> услуги </a:t>
            </a:r>
            <a:r>
              <a:rPr lang="ru-RU" dirty="0" err="1"/>
              <a:t>използвани</a:t>
            </a:r>
            <a:r>
              <a:rPr lang="ru-RU" dirty="0"/>
              <a:t> от </a:t>
            </a:r>
            <a:r>
              <a:rPr lang="ru-RU" dirty="0" err="1"/>
              <a:t>федералните</a:t>
            </a:r>
            <a:r>
              <a:rPr lang="ru-RU" dirty="0"/>
              <a:t> </a:t>
            </a:r>
            <a:r>
              <a:rPr lang="ru-RU" dirty="0" err="1"/>
              <a:t>агенции</a:t>
            </a:r>
            <a:r>
              <a:rPr lang="ru-RU" dirty="0"/>
              <a:t> – </a:t>
            </a:r>
            <a:r>
              <a:rPr lang="ru-RU" dirty="0" err="1"/>
              <a:t>FedRAMP</a:t>
            </a:r>
            <a:endParaRPr lang="bg-BG" dirty="0"/>
          </a:p>
          <a:p>
            <a:r>
              <a:rPr lang="bg-BG" dirty="0"/>
              <a:t>Други закони и стандарти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9663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OMB Меморандум M-22-18 и M-23-16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Налага</a:t>
            </a:r>
            <a:r>
              <a:rPr lang="ru-RU" dirty="0"/>
              <a:t> на </a:t>
            </a:r>
            <a:r>
              <a:rPr lang="ru-RU" dirty="0" err="1"/>
              <a:t>федералните</a:t>
            </a:r>
            <a:r>
              <a:rPr lang="ru-RU" dirty="0"/>
              <a:t> </a:t>
            </a:r>
            <a:r>
              <a:rPr lang="ru-RU" dirty="0" err="1"/>
              <a:t>агенции</a:t>
            </a:r>
            <a:r>
              <a:rPr lang="ru-RU" dirty="0"/>
              <a:t> да се уверят, че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от трети </a:t>
            </a:r>
            <a:r>
              <a:rPr lang="ru-RU" dirty="0" err="1"/>
              <a:t>страни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, </a:t>
            </a:r>
            <a:r>
              <a:rPr lang="ru-RU" dirty="0" err="1"/>
              <a:t>отговарят</a:t>
            </a:r>
            <a:r>
              <a:rPr lang="ru-RU" dirty="0"/>
              <a:t> на </a:t>
            </a:r>
            <a:r>
              <a:rPr lang="ru-RU" dirty="0" err="1"/>
              <a:t>стандартите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при </a:t>
            </a:r>
            <a:r>
              <a:rPr lang="ru-RU" dirty="0" err="1"/>
              <a:t>разработката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и </a:t>
            </a:r>
            <a:r>
              <a:rPr lang="ru-RU" dirty="0" err="1"/>
              <a:t>насоките</a:t>
            </a:r>
            <a:r>
              <a:rPr lang="ru-RU" dirty="0"/>
              <a:t>, </a:t>
            </a:r>
            <a:r>
              <a:rPr lang="ru-RU" dirty="0" err="1"/>
              <a:t>издадени</a:t>
            </a:r>
            <a:r>
              <a:rPr lang="ru-RU" dirty="0"/>
              <a:t> от </a:t>
            </a:r>
            <a:r>
              <a:rPr lang="ru-RU" dirty="0" err="1"/>
              <a:t>Националния</a:t>
            </a:r>
            <a:r>
              <a:rPr lang="ru-RU" dirty="0"/>
              <a:t> институт за </a:t>
            </a:r>
            <a:r>
              <a:rPr lang="ru-RU" dirty="0" err="1"/>
              <a:t>стандарти</a:t>
            </a:r>
            <a:r>
              <a:rPr lang="ru-RU" dirty="0"/>
              <a:t> и технологии (NIST)</a:t>
            </a:r>
          </a:p>
          <a:p>
            <a:r>
              <a:rPr lang="ru-RU" dirty="0" err="1"/>
              <a:t>Изисква</a:t>
            </a:r>
            <a:r>
              <a:rPr lang="ru-RU" dirty="0"/>
              <a:t> от </a:t>
            </a:r>
            <a:r>
              <a:rPr lang="ru-RU" dirty="0" err="1"/>
              <a:t>разработчиците</a:t>
            </a:r>
            <a:r>
              <a:rPr lang="ru-RU" dirty="0"/>
              <a:t> на </a:t>
            </a:r>
            <a:r>
              <a:rPr lang="ru-RU" dirty="0" err="1"/>
              <a:t>софтуери</a:t>
            </a:r>
            <a:r>
              <a:rPr lang="ru-RU" dirty="0"/>
              <a:t> да </a:t>
            </a:r>
            <a:r>
              <a:rPr lang="ru-RU" dirty="0" err="1"/>
              <a:t>оценяват</a:t>
            </a:r>
            <a:r>
              <a:rPr lang="ru-RU" dirty="0"/>
              <a:t> и </a:t>
            </a:r>
            <a:r>
              <a:rPr lang="ru-RU" dirty="0" err="1"/>
              <a:t>потвърждават</a:t>
            </a:r>
            <a:r>
              <a:rPr lang="ru-RU" dirty="0"/>
              <a:t>, че </a:t>
            </a:r>
            <a:r>
              <a:rPr lang="ru-RU" dirty="0" err="1"/>
              <a:t>техните</a:t>
            </a:r>
            <a:r>
              <a:rPr lang="ru-RU" dirty="0"/>
              <a:t> практики за разработка се </a:t>
            </a:r>
            <a:r>
              <a:rPr lang="ru-RU" dirty="0" err="1"/>
              <a:t>придържат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насоките</a:t>
            </a:r>
            <a:r>
              <a:rPr lang="ru-RU" dirty="0"/>
              <a:t> на </a:t>
            </a:r>
            <a:r>
              <a:rPr lang="en-US" dirty="0"/>
              <a:t>NIST</a:t>
            </a:r>
            <a:endParaRPr lang="bg-BG" dirty="0"/>
          </a:p>
          <a:p>
            <a:pPr lvl="1"/>
            <a:r>
              <a:rPr lang="en-US" dirty="0"/>
              <a:t>Secure Software Development Framework</a:t>
            </a:r>
            <a:endParaRPr lang="bg-BG" dirty="0"/>
          </a:p>
          <a:p>
            <a:pPr lvl="1"/>
            <a:r>
              <a:rPr lang="en-US" dirty="0"/>
              <a:t>Software Supply Chain Security Guidance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479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OMB Меморандум M-22-18 и M-23-16</a:t>
            </a:r>
            <a:r>
              <a:rPr lang="en-US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Обширната</a:t>
            </a:r>
            <a:r>
              <a:rPr lang="ru-RU" dirty="0"/>
              <a:t> дефиниция на "</a:t>
            </a:r>
            <a:r>
              <a:rPr lang="ru-RU" dirty="0" err="1"/>
              <a:t>софтуер</a:t>
            </a:r>
            <a:r>
              <a:rPr lang="ru-RU" dirty="0"/>
              <a:t>", </a:t>
            </a:r>
            <a:r>
              <a:rPr lang="ru-RU" dirty="0" err="1"/>
              <a:t>използвана</a:t>
            </a:r>
            <a:r>
              <a:rPr lang="ru-RU" dirty="0"/>
              <a:t> от OMB в </a:t>
            </a:r>
            <a:r>
              <a:rPr lang="ru-RU" dirty="0" err="1"/>
              <a:t>правилата</a:t>
            </a:r>
            <a:r>
              <a:rPr lang="ru-RU" dirty="0"/>
              <a:t>, </a:t>
            </a:r>
            <a:r>
              <a:rPr lang="ru-RU" dirty="0" err="1"/>
              <a:t>означава</a:t>
            </a:r>
            <a:r>
              <a:rPr lang="ru-RU" dirty="0"/>
              <a:t>, че много организации, </a:t>
            </a:r>
            <a:r>
              <a:rPr lang="ru-RU" dirty="0" err="1"/>
              <a:t>които</a:t>
            </a:r>
            <a:r>
              <a:rPr lang="ru-RU" dirty="0"/>
              <a:t> си </a:t>
            </a:r>
            <a:r>
              <a:rPr lang="ru-RU" dirty="0" err="1"/>
              <a:t>партнират</a:t>
            </a:r>
            <a:r>
              <a:rPr lang="ru-RU" dirty="0"/>
              <a:t> с </a:t>
            </a:r>
            <a:r>
              <a:rPr lang="ru-RU" dirty="0" err="1"/>
              <a:t>правителството</a:t>
            </a:r>
            <a:r>
              <a:rPr lang="ru-RU" dirty="0"/>
              <a:t> на САЩ,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засегнати</a:t>
            </a:r>
            <a:endParaRPr lang="ru-RU" dirty="0"/>
          </a:p>
          <a:p>
            <a:r>
              <a:rPr lang="ru-RU" dirty="0" err="1"/>
              <a:t>Несъответствието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означава</a:t>
            </a:r>
            <a:r>
              <a:rPr lang="ru-RU" dirty="0"/>
              <a:t>, че </a:t>
            </a:r>
            <a:r>
              <a:rPr lang="ru-RU" dirty="0" err="1"/>
              <a:t>разработчиците</a:t>
            </a:r>
            <a:r>
              <a:rPr lang="ru-RU" dirty="0"/>
              <a:t> </a:t>
            </a:r>
            <a:r>
              <a:rPr lang="ru-RU" dirty="0" err="1"/>
              <a:t>рискуват</a:t>
            </a:r>
            <a:r>
              <a:rPr lang="ru-RU" dirty="0"/>
              <a:t> да не </a:t>
            </a:r>
            <a:r>
              <a:rPr lang="ru-RU" dirty="0" err="1"/>
              <a:t>могат</a:t>
            </a:r>
            <a:r>
              <a:rPr lang="ru-RU" dirty="0"/>
              <a:t> да предоставят своя </a:t>
            </a:r>
            <a:r>
              <a:rPr lang="ru-RU" dirty="0" err="1"/>
              <a:t>софтуер</a:t>
            </a:r>
            <a:r>
              <a:rPr lang="ru-RU" dirty="0"/>
              <a:t> на </a:t>
            </a:r>
            <a:r>
              <a:rPr lang="ru-RU" dirty="0" err="1"/>
              <a:t>федералното</a:t>
            </a:r>
            <a:r>
              <a:rPr lang="ru-RU" dirty="0"/>
              <a:t> </a:t>
            </a:r>
            <a:r>
              <a:rPr lang="ru-RU" dirty="0" err="1"/>
              <a:t>правителство</a:t>
            </a:r>
            <a:endParaRPr lang="en-US" dirty="0"/>
          </a:p>
          <a:p>
            <a:r>
              <a:rPr lang="ru-RU" dirty="0" err="1"/>
              <a:t>Лъжливата</a:t>
            </a:r>
            <a:r>
              <a:rPr lang="ru-RU" dirty="0"/>
              <a:t> самооценка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</a:t>
            </a:r>
            <a:r>
              <a:rPr lang="ru-RU" dirty="0" err="1"/>
              <a:t>наказателна</a:t>
            </a:r>
            <a:r>
              <a:rPr lang="ru-RU" dirty="0"/>
              <a:t> </a:t>
            </a:r>
            <a:r>
              <a:rPr lang="ru-RU" dirty="0" err="1"/>
              <a:t>отговорност</a:t>
            </a:r>
            <a:r>
              <a:rPr lang="ru-RU" dirty="0"/>
              <a:t> </a:t>
            </a:r>
            <a:r>
              <a:rPr lang="ru-RU" dirty="0" err="1"/>
              <a:t>съгласно</a:t>
            </a:r>
            <a:r>
              <a:rPr lang="ru-RU" dirty="0"/>
              <a:t> Закона за </a:t>
            </a:r>
            <a:r>
              <a:rPr lang="ru-RU" dirty="0" err="1"/>
              <a:t>неверни</a:t>
            </a:r>
            <a:r>
              <a:rPr lang="ru-RU" dirty="0"/>
              <a:t> </a:t>
            </a:r>
            <a:r>
              <a:rPr lang="ru-RU" dirty="0" err="1"/>
              <a:t>твърдения</a:t>
            </a:r>
            <a:r>
              <a:rPr lang="ru-RU" dirty="0"/>
              <a:t>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Claims</a:t>
            </a:r>
            <a:r>
              <a:rPr lang="ru-RU" dirty="0"/>
              <a:t> Act)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85958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OMB Меморандум M-21-07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693"/>
            <a:ext cx="10515600" cy="465427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Налага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федерални</a:t>
            </a:r>
            <a:r>
              <a:rPr lang="ru-RU" dirty="0"/>
              <a:t> </a:t>
            </a:r>
            <a:r>
              <a:rPr lang="ru-RU" dirty="0" err="1"/>
              <a:t>агенции</a:t>
            </a:r>
            <a:r>
              <a:rPr lang="ru-RU" dirty="0"/>
              <a:t> да прекратят </a:t>
            </a:r>
            <a:r>
              <a:rPr lang="ru-RU" dirty="0" err="1"/>
              <a:t>използването</a:t>
            </a:r>
            <a:r>
              <a:rPr lang="ru-RU" dirty="0"/>
              <a:t> на IPv4 и да </a:t>
            </a:r>
            <a:r>
              <a:rPr lang="ru-RU" dirty="0" err="1"/>
              <a:t>преминат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IPv6</a:t>
            </a:r>
          </a:p>
          <a:p>
            <a:r>
              <a:rPr lang="ru-RU" dirty="0"/>
              <a:t>Пример</a:t>
            </a:r>
            <a:r>
              <a:rPr lang="en-US" dirty="0"/>
              <a:t>: DoD (</a:t>
            </a:r>
            <a:r>
              <a:rPr lang="bg-BG" dirty="0"/>
              <a:t>министерство на отбраната)</a:t>
            </a:r>
          </a:p>
          <a:p>
            <a:r>
              <a:rPr lang="bg-BG" dirty="0"/>
              <a:t>До края на 2023 г. – всички нови системи работят с </a:t>
            </a:r>
            <a:r>
              <a:rPr lang="en-US" dirty="0"/>
              <a:t>IPv6</a:t>
            </a:r>
          </a:p>
          <a:p>
            <a:r>
              <a:rPr lang="ru-RU" dirty="0" err="1"/>
              <a:t>Постъпков</a:t>
            </a:r>
            <a:r>
              <a:rPr lang="ru-RU" dirty="0"/>
              <a:t> план за </a:t>
            </a:r>
            <a:r>
              <a:rPr lang="ru-RU" dirty="0" err="1"/>
              <a:t>пълна</a:t>
            </a:r>
            <a:r>
              <a:rPr lang="ru-RU" dirty="0"/>
              <a:t> имплементация на IPv6 до края на 2025 г.</a:t>
            </a:r>
          </a:p>
          <a:p>
            <a:r>
              <a:rPr lang="ru-RU" dirty="0" err="1"/>
              <a:t>Информационни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използващи</a:t>
            </a:r>
            <a:r>
              <a:rPr lang="ru-RU" dirty="0"/>
              <a:t> IPv6,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в </a:t>
            </a:r>
            <a:r>
              <a:rPr lang="ru-RU" dirty="0" err="1"/>
              <a:t>които</a:t>
            </a:r>
            <a:r>
              <a:rPr lang="ru-RU" dirty="0"/>
              <a:t> IPv6 е "включен" за </a:t>
            </a:r>
            <a:r>
              <a:rPr lang="ru-RU" dirty="0" err="1"/>
              <a:t>употреба</a:t>
            </a:r>
            <a:r>
              <a:rPr lang="ru-RU" dirty="0"/>
              <a:t> в </a:t>
            </a:r>
            <a:r>
              <a:rPr lang="ru-RU" dirty="0" err="1"/>
              <a:t>реална</a:t>
            </a:r>
            <a:r>
              <a:rPr lang="ru-RU" dirty="0"/>
              <a:t> среда</a:t>
            </a:r>
          </a:p>
          <a:p>
            <a:r>
              <a:rPr lang="en-US" dirty="0" err="1"/>
              <a:t>Milstones</a:t>
            </a:r>
            <a:r>
              <a:rPr lang="en-US" dirty="0"/>
              <a:t>: 20% (2023), 50% (2024), 80% (2025)</a:t>
            </a:r>
          </a:p>
          <a:p>
            <a:r>
              <a:rPr lang="bg-BG" dirty="0"/>
              <a:t>Изваждане от употреба на несъвместими системи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9835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FedRAMP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FedRAMP</a:t>
            </a:r>
            <a:r>
              <a:rPr lang="ru-RU" dirty="0"/>
              <a:t> е </a:t>
            </a:r>
            <a:r>
              <a:rPr lang="ru-RU" dirty="0" err="1"/>
              <a:t>програма</a:t>
            </a:r>
            <a:r>
              <a:rPr lang="ru-RU" dirty="0"/>
              <a:t> на </a:t>
            </a:r>
            <a:r>
              <a:rPr lang="ru-RU" dirty="0" err="1"/>
              <a:t>правителството</a:t>
            </a:r>
            <a:r>
              <a:rPr lang="ru-RU" dirty="0"/>
              <a:t> за </a:t>
            </a:r>
            <a:r>
              <a:rPr lang="ru-RU" dirty="0" err="1"/>
              <a:t>акредитиране</a:t>
            </a:r>
            <a:r>
              <a:rPr lang="ru-RU" dirty="0"/>
              <a:t> на </a:t>
            </a:r>
            <a:r>
              <a:rPr lang="ru-RU" dirty="0" err="1"/>
              <a:t>облачни</a:t>
            </a:r>
            <a:r>
              <a:rPr lang="ru-RU" dirty="0"/>
              <a:t> услуги за </a:t>
            </a:r>
            <a:r>
              <a:rPr lang="ru-RU" dirty="0" err="1"/>
              <a:t>използване</a:t>
            </a:r>
            <a:r>
              <a:rPr lang="ru-RU" dirty="0"/>
              <a:t> от </a:t>
            </a:r>
            <a:r>
              <a:rPr lang="ru-RU" dirty="0" err="1"/>
              <a:t>агенции</a:t>
            </a:r>
            <a:r>
              <a:rPr lang="ru-RU" dirty="0"/>
              <a:t> на САЩ и </a:t>
            </a:r>
            <a:r>
              <a:rPr lang="ru-RU" dirty="0" err="1"/>
              <a:t>DoD</a:t>
            </a:r>
            <a:endParaRPr lang="en-US" dirty="0"/>
          </a:p>
          <a:p>
            <a:r>
              <a:rPr lang="bg-BG" dirty="0"/>
              <a:t>П</a:t>
            </a:r>
            <a:r>
              <a:rPr lang="ru-RU" dirty="0" err="1"/>
              <a:t>редоставя</a:t>
            </a:r>
            <a:r>
              <a:rPr lang="ru-RU" dirty="0"/>
              <a:t> </a:t>
            </a:r>
            <a:r>
              <a:rPr lang="ru-RU" dirty="0" err="1"/>
              <a:t>стандартизиран</a:t>
            </a:r>
            <a:r>
              <a:rPr lang="ru-RU" dirty="0"/>
              <a:t> подход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оценката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, </a:t>
            </a:r>
            <a:r>
              <a:rPr lang="ru-RU" dirty="0" err="1"/>
              <a:t>одобрението</a:t>
            </a:r>
            <a:r>
              <a:rPr lang="ru-RU" dirty="0"/>
              <a:t> и </a:t>
            </a:r>
            <a:r>
              <a:rPr lang="ru-RU" dirty="0" err="1"/>
              <a:t>непрекъснатото</a:t>
            </a:r>
            <a:r>
              <a:rPr lang="ru-RU" dirty="0"/>
              <a:t> наблюдение на </a:t>
            </a:r>
            <a:r>
              <a:rPr lang="ru-RU" dirty="0" err="1"/>
              <a:t>облачните</a:t>
            </a:r>
            <a:r>
              <a:rPr lang="ru-RU" dirty="0"/>
              <a:t> технологии</a:t>
            </a:r>
          </a:p>
          <a:p>
            <a:r>
              <a:rPr lang="ru-RU" dirty="0" err="1"/>
              <a:t>Управлява</a:t>
            </a:r>
            <a:r>
              <a:rPr lang="ru-RU" dirty="0"/>
              <a:t> се от </a:t>
            </a:r>
            <a:r>
              <a:rPr lang="ru-RU" dirty="0" err="1"/>
              <a:t>Агенцията</a:t>
            </a:r>
            <a:r>
              <a:rPr lang="ru-RU" dirty="0"/>
              <a:t> за </a:t>
            </a:r>
            <a:r>
              <a:rPr lang="ru-RU" dirty="0" err="1"/>
              <a:t>обществени</a:t>
            </a:r>
            <a:r>
              <a:rPr lang="ru-RU" dirty="0"/>
              <a:t> услуги (GSA) - Управление на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FedRAMP</a:t>
            </a:r>
            <a:r>
              <a:rPr lang="ru-RU" dirty="0"/>
              <a:t> (PMO)</a:t>
            </a:r>
          </a:p>
          <a:p>
            <a:r>
              <a:rPr lang="ru-RU" dirty="0"/>
              <a:t>Всяка облачна услуга </a:t>
            </a:r>
            <a:r>
              <a:rPr lang="ru-RU" dirty="0" err="1"/>
              <a:t>трябва</a:t>
            </a:r>
            <a:r>
              <a:rPr lang="ru-RU" dirty="0"/>
              <a:t> да получи одобрение </a:t>
            </a:r>
            <a:r>
              <a:rPr lang="ru-RU" dirty="0" err="1"/>
              <a:t>преди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използвана</a:t>
            </a:r>
            <a:r>
              <a:rPr lang="ru-RU" dirty="0"/>
              <a:t> от </a:t>
            </a:r>
            <a:r>
              <a:rPr lang="ru-RU" dirty="0" err="1"/>
              <a:t>агенция</a:t>
            </a:r>
            <a:r>
              <a:rPr lang="ru-RU" dirty="0"/>
              <a:t> на </a:t>
            </a:r>
            <a:r>
              <a:rPr lang="ru-RU" dirty="0" err="1"/>
              <a:t>правителството</a:t>
            </a:r>
            <a:r>
              <a:rPr lang="ru-RU" dirty="0"/>
              <a:t> на САЩ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8311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DAC-63A9-DBE8-7CD2-8985601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закони и стандарти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CAE5-7DF7-41C5-7151-087197C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FIPS</a:t>
            </a:r>
          </a:p>
          <a:p>
            <a:r>
              <a:rPr lang="en-US" dirty="0"/>
              <a:t>Freedom of Information Act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958551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Има</a:t>
            </a:r>
            <a:r>
              <a:rPr lang="ru-RU" dirty="0"/>
              <a:t> огромен интерес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регулирането</a:t>
            </a:r>
            <a:r>
              <a:rPr lang="ru-RU" dirty="0"/>
              <a:t> и </a:t>
            </a:r>
            <a:r>
              <a:rPr lang="ru-RU" dirty="0" err="1"/>
              <a:t>контрол</a:t>
            </a:r>
            <a:r>
              <a:rPr lang="bg-BG" dirty="0"/>
              <a:t>а</a:t>
            </a:r>
            <a:r>
              <a:rPr lang="ru-RU" dirty="0"/>
              <a:t> на </a:t>
            </a:r>
            <a:r>
              <a:rPr lang="ru-RU" dirty="0" err="1"/>
              <a:t>софтуера</a:t>
            </a:r>
            <a:r>
              <a:rPr lang="ru-RU" dirty="0"/>
              <a:t> с цел </a:t>
            </a:r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необходимите</a:t>
            </a:r>
            <a:r>
              <a:rPr lang="ru-RU" dirty="0"/>
              <a:t> качества и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endParaRPr lang="ru-RU" dirty="0"/>
          </a:p>
          <a:p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софтуерът</a:t>
            </a:r>
            <a:r>
              <a:rPr lang="ru-RU" dirty="0"/>
              <a:t> се </a:t>
            </a:r>
            <a:r>
              <a:rPr lang="ru-RU" dirty="0" err="1"/>
              <a:t>налагат</a:t>
            </a:r>
            <a:r>
              <a:rPr lang="ru-RU" dirty="0"/>
              <a:t> множество технически и </a:t>
            </a:r>
            <a:r>
              <a:rPr lang="ru-RU" dirty="0" err="1"/>
              <a:t>нетехнически</a:t>
            </a:r>
            <a:r>
              <a:rPr lang="ru-RU" dirty="0"/>
              <a:t> ограничения</a:t>
            </a:r>
          </a:p>
          <a:p>
            <a:r>
              <a:rPr lang="ru-RU" dirty="0" err="1"/>
              <a:t>Тези</a:t>
            </a:r>
            <a:r>
              <a:rPr lang="ru-RU" dirty="0"/>
              <a:t> ограничения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разнообразни</a:t>
            </a:r>
            <a:r>
              <a:rPr lang="ru-RU" dirty="0"/>
              <a:t> </a:t>
            </a:r>
            <a:r>
              <a:rPr lang="ru-RU" dirty="0" err="1"/>
              <a:t>източници</a:t>
            </a:r>
            <a:r>
              <a:rPr lang="ru-RU" dirty="0"/>
              <a:t> и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комбинират</a:t>
            </a:r>
            <a:r>
              <a:rPr lang="ru-RU" dirty="0"/>
              <a:t> в </a:t>
            </a:r>
            <a:r>
              <a:rPr lang="ru-RU" dirty="0" err="1"/>
              <a:t>регулаторни</a:t>
            </a:r>
            <a:r>
              <a:rPr lang="ru-RU" dirty="0"/>
              <a:t> рамки и </a:t>
            </a:r>
            <a:r>
              <a:rPr lang="ru-RU" dirty="0" err="1"/>
              <a:t>утвърдени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ru-RU" dirty="0"/>
          </a:p>
          <a:p>
            <a:r>
              <a:rPr lang="ru-RU" dirty="0" err="1"/>
              <a:t>Често</a:t>
            </a:r>
            <a:r>
              <a:rPr lang="ru-RU" dirty="0"/>
              <a:t> се </a:t>
            </a:r>
            <a:r>
              <a:rPr lang="ru-RU" dirty="0" err="1"/>
              <a:t>разработват</a:t>
            </a:r>
            <a:r>
              <a:rPr lang="ru-RU" dirty="0"/>
              <a:t> </a:t>
            </a:r>
            <a:r>
              <a:rPr lang="ru-RU" dirty="0" err="1"/>
              <a:t>изключително</a:t>
            </a:r>
            <a:r>
              <a:rPr lang="ru-RU" dirty="0"/>
              <a:t> </a:t>
            </a:r>
            <a:r>
              <a:rPr lang="ru-RU" dirty="0" err="1"/>
              <a:t>сложни</a:t>
            </a:r>
            <a:r>
              <a:rPr lang="ru-RU" dirty="0"/>
              <a:t> и </a:t>
            </a:r>
            <a:r>
              <a:rPr lang="ru-RU" dirty="0" err="1"/>
              <a:t>всеобхватни</a:t>
            </a:r>
            <a:r>
              <a:rPr lang="ru-RU" dirty="0"/>
              <a:t> </a:t>
            </a:r>
            <a:r>
              <a:rPr lang="ru-RU" dirty="0" err="1"/>
              <a:t>регулаторни</a:t>
            </a:r>
            <a:r>
              <a:rPr lang="ru-RU" dirty="0"/>
              <a:t> рамки, </a:t>
            </a:r>
            <a:r>
              <a:rPr lang="ru-RU" dirty="0" err="1"/>
              <a:t>затрудняващи</a:t>
            </a:r>
            <a:r>
              <a:rPr lang="ru-RU" dirty="0"/>
              <a:t> </a:t>
            </a:r>
            <a:r>
              <a:rPr lang="ru-RU" dirty="0" err="1"/>
              <a:t>сериозни</a:t>
            </a:r>
            <a:r>
              <a:rPr lang="ru-RU" dirty="0"/>
              <a:t> </a:t>
            </a:r>
            <a:r>
              <a:rPr lang="ru-RU" dirty="0" err="1"/>
              <a:t>постигането</a:t>
            </a:r>
            <a:r>
              <a:rPr lang="ru-RU" dirty="0"/>
              <a:t> на </a:t>
            </a:r>
            <a:r>
              <a:rPr lang="ru-RU" dirty="0" err="1"/>
              <a:t>съответствие</a:t>
            </a:r>
            <a:r>
              <a:rPr lang="ru-RU" dirty="0"/>
              <a:t>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с </a:t>
            </a:r>
            <a:r>
              <a:rPr lang="ru-RU" dirty="0" err="1"/>
              <a:t>тях</a:t>
            </a:r>
            <a:r>
              <a:rPr lang="ru-RU" dirty="0"/>
              <a:t>, без </a:t>
            </a:r>
            <a:r>
              <a:rPr lang="ru-RU" dirty="0" err="1"/>
              <a:t>юридическа</a:t>
            </a:r>
            <a:r>
              <a:rPr lang="ru-RU" dirty="0"/>
              <a:t> </a:t>
            </a:r>
            <a:r>
              <a:rPr lang="ru-RU" dirty="0" err="1"/>
              <a:t>помощ</a:t>
            </a:r>
            <a:endParaRPr lang="ru-RU" dirty="0"/>
          </a:p>
          <a:p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тази</a:t>
            </a:r>
            <a:r>
              <a:rPr lang="ru-RU" dirty="0"/>
              <a:t> инвестиция </a:t>
            </a:r>
            <a:r>
              <a:rPr lang="ru-RU" dirty="0" err="1"/>
              <a:t>често</a:t>
            </a:r>
            <a:r>
              <a:rPr lang="ru-RU" dirty="0"/>
              <a:t> си </a:t>
            </a:r>
            <a:r>
              <a:rPr lang="ru-RU" dirty="0" err="1"/>
              <a:t>заслужава</a:t>
            </a:r>
            <a:r>
              <a:rPr lang="ru-RU" dirty="0"/>
              <a:t> 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важността</a:t>
            </a:r>
            <a:r>
              <a:rPr lang="ru-RU" dirty="0"/>
              <a:t> на </a:t>
            </a:r>
            <a:r>
              <a:rPr lang="ru-RU" dirty="0" err="1"/>
              <a:t>пазарите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въпросните</a:t>
            </a:r>
            <a:r>
              <a:rPr lang="ru-RU" dirty="0"/>
              <a:t> рамки </a:t>
            </a:r>
            <a:r>
              <a:rPr lang="ru-RU" dirty="0" err="1"/>
              <a:t>обхващат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B840-393B-6A10-160E-0036C48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на ограниченията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0D8A-EB6F-D8E3-4987-8F4B025C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166"/>
            <a:ext cx="10515600" cy="429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Съгласно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, </a:t>
            </a:r>
            <a:r>
              <a:rPr lang="ru-RU" dirty="0" err="1"/>
              <a:t>технологичните</a:t>
            </a:r>
            <a:r>
              <a:rPr lang="ru-RU" dirty="0"/>
              <a:t> ограничения в </a:t>
            </a:r>
            <a:r>
              <a:rPr lang="ru-RU" dirty="0" err="1"/>
              <a:t>нашия</a:t>
            </a:r>
            <a:r>
              <a:rPr lang="ru-RU" dirty="0"/>
              <a:t> контекст се </a:t>
            </a:r>
            <a:r>
              <a:rPr lang="ru-RU" dirty="0" err="1"/>
              <a:t>отнасят</a:t>
            </a:r>
            <a:r>
              <a:rPr lang="ru-RU" dirty="0"/>
              <a:t> до </a:t>
            </a:r>
            <a:r>
              <a:rPr lang="ru-RU" dirty="0" err="1"/>
              <a:t>всички</a:t>
            </a:r>
            <a:r>
              <a:rPr lang="ru-RU" dirty="0"/>
              <a:t> ограничения, </a:t>
            </a:r>
            <a:r>
              <a:rPr lang="ru-RU" dirty="0" err="1"/>
              <a:t>изисквания</a:t>
            </a:r>
            <a:r>
              <a:rPr lang="ru-RU" dirty="0"/>
              <a:t> и правила,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налагат</a:t>
            </a:r>
            <a:r>
              <a:rPr lang="ru-RU" dirty="0"/>
              <a:t> на </a:t>
            </a:r>
            <a:r>
              <a:rPr lang="ru-RU" dirty="0" err="1"/>
              <a:t>софтуерната</a:t>
            </a:r>
            <a:r>
              <a:rPr lang="ru-RU" dirty="0"/>
              <a:t> индустрия чрез </a:t>
            </a:r>
            <a:r>
              <a:rPr lang="ru-RU" dirty="0" err="1"/>
              <a:t>регулаторни</a:t>
            </a:r>
            <a:r>
              <a:rPr lang="ru-RU" dirty="0"/>
              <a:t> </a:t>
            </a:r>
            <a:r>
              <a:rPr lang="ru-RU" dirty="0" err="1"/>
              <a:t>норми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en-US" dirty="0"/>
              <a:t> </a:t>
            </a:r>
            <a:r>
              <a:rPr lang="bg-BG" dirty="0"/>
              <a:t>и стандарти, както и тези на ниво организация или продукт, наложени от конкретните изисквания </a:t>
            </a:r>
            <a:r>
              <a:rPr lang="bg-BG"/>
              <a:t>и среда</a:t>
            </a:r>
            <a:r>
              <a:rPr lang="ru-RU"/>
              <a:t>. </a:t>
            </a:r>
            <a:r>
              <a:rPr lang="ru-RU" dirty="0"/>
              <a:t>Те </a:t>
            </a:r>
            <a:r>
              <a:rPr lang="ru-RU" dirty="0" err="1"/>
              <a:t>налагат</a:t>
            </a:r>
            <a:r>
              <a:rPr lang="ru-RU" dirty="0"/>
              <a:t> </a:t>
            </a:r>
            <a:r>
              <a:rPr lang="ru-RU" dirty="0" err="1"/>
              <a:t>норми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процеса</a:t>
            </a:r>
            <a:r>
              <a:rPr lang="ru-RU" dirty="0"/>
              <a:t> на разработка, доставка и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</a:t>
            </a:r>
            <a:r>
              <a:rPr lang="ru-RU" dirty="0" err="1"/>
              <a:t>своето</a:t>
            </a:r>
            <a:r>
              <a:rPr lang="ru-RU" dirty="0"/>
              <a:t> естество </a:t>
            </a:r>
            <a:r>
              <a:rPr lang="ru-RU" dirty="0" err="1"/>
              <a:t>ограниченията</a:t>
            </a:r>
            <a:r>
              <a:rPr lang="ru-RU" dirty="0"/>
              <a:t>, </a:t>
            </a:r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тяхното</a:t>
            </a:r>
            <a:r>
              <a:rPr lang="ru-RU" dirty="0"/>
              <a:t> различно </a:t>
            </a:r>
            <a:r>
              <a:rPr lang="ru-RU" dirty="0" err="1"/>
              <a:t>съдържание</a:t>
            </a:r>
            <a:r>
              <a:rPr lang="ru-RU" dirty="0"/>
              <a:t> и </a:t>
            </a:r>
            <a:r>
              <a:rPr lang="ru-RU" dirty="0" err="1"/>
              <a:t>директно</a:t>
            </a:r>
            <a:r>
              <a:rPr lang="ru-RU" dirty="0"/>
              <a:t> </a:t>
            </a:r>
            <a:r>
              <a:rPr lang="ru-RU" dirty="0" err="1"/>
              <a:t>техническо</a:t>
            </a:r>
            <a:r>
              <a:rPr lang="ru-RU" dirty="0"/>
              <a:t> влияние,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категоризират</a:t>
            </a:r>
            <a:r>
              <a:rPr lang="ru-RU" dirty="0"/>
              <a:t> с тип на </a:t>
            </a:r>
            <a:r>
              <a:rPr lang="ru-RU" dirty="0" err="1"/>
              <a:t>ограничението</a:t>
            </a:r>
            <a:r>
              <a:rPr lang="ru-RU" dirty="0"/>
              <a:t>, на база </a:t>
            </a:r>
            <a:r>
              <a:rPr lang="ru-RU" dirty="0" err="1"/>
              <a:t>техническите</a:t>
            </a:r>
            <a:r>
              <a:rPr lang="ru-RU" dirty="0"/>
              <a:t> или </a:t>
            </a:r>
            <a:r>
              <a:rPr lang="ru-RU" dirty="0" err="1"/>
              <a:t>нетехническите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засягат</a:t>
            </a:r>
            <a:r>
              <a:rPr lang="ru-RU" dirty="0"/>
              <a:t>.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разгледаме</a:t>
            </a:r>
            <a:r>
              <a:rPr lang="ru-RU" dirty="0"/>
              <a:t>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основни</a:t>
            </a:r>
            <a:r>
              <a:rPr lang="ru-RU" dirty="0"/>
              <a:t> категории.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1066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ограничения</a:t>
            </a:r>
            <a:r>
              <a:rPr lang="en-US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Сигурност на софтуера </a:t>
            </a:r>
            <a:r>
              <a:rPr lang="en-US" dirty="0"/>
              <a:t>(</a:t>
            </a: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ru-RU" dirty="0" err="1"/>
              <a:t>Изисквания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време</a:t>
            </a:r>
            <a:r>
              <a:rPr lang="ru-RU" dirty="0"/>
              <a:t> за </a:t>
            </a:r>
            <a:r>
              <a:rPr lang="ru-RU" dirty="0" err="1"/>
              <a:t>отстраняване</a:t>
            </a:r>
            <a:r>
              <a:rPr lang="ru-RU" dirty="0"/>
              <a:t> на </a:t>
            </a:r>
            <a:r>
              <a:rPr lang="ru-RU" dirty="0" err="1"/>
              <a:t>идентифицирани</a:t>
            </a:r>
            <a:r>
              <a:rPr lang="ru-RU" dirty="0"/>
              <a:t> уязвимости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тяхната</a:t>
            </a:r>
            <a:r>
              <a:rPr lang="ru-RU" dirty="0"/>
              <a:t> оценка</a:t>
            </a:r>
            <a:r>
              <a:rPr lang="en-US" dirty="0"/>
              <a:t>)</a:t>
            </a:r>
          </a:p>
          <a:p>
            <a:r>
              <a:rPr lang="bg-BG" dirty="0"/>
              <a:t>Защита на данните</a:t>
            </a:r>
            <a:r>
              <a:rPr lang="en-US" dirty="0"/>
              <a:t> (</a:t>
            </a:r>
            <a:r>
              <a:rPr lang="bg-BG" dirty="0"/>
              <a:t>пример: </a:t>
            </a:r>
            <a:r>
              <a:rPr lang="ru-RU" dirty="0"/>
              <a:t>В контекста на </a:t>
            </a:r>
            <a:r>
              <a:rPr lang="ru-RU" dirty="0" err="1"/>
              <a:t>медицинските</a:t>
            </a:r>
            <a:r>
              <a:rPr lang="ru-RU" dirty="0"/>
              <a:t> записи, </a:t>
            </a:r>
            <a:r>
              <a:rPr lang="ru-RU" dirty="0" err="1"/>
              <a:t>съхранението</a:t>
            </a:r>
            <a:r>
              <a:rPr lang="ru-RU" dirty="0"/>
              <a:t> и </a:t>
            </a:r>
            <a:r>
              <a:rPr lang="ru-RU" dirty="0" err="1"/>
              <a:t>обработката</a:t>
            </a:r>
            <a:r>
              <a:rPr lang="ru-RU" dirty="0"/>
              <a:t>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здравни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изисква</a:t>
            </a:r>
            <a:r>
              <a:rPr lang="ru-RU" dirty="0"/>
              <a:t> строги мерки за </a:t>
            </a:r>
            <a:r>
              <a:rPr lang="ru-RU" dirty="0" err="1"/>
              <a:t>сигурност</a:t>
            </a:r>
            <a:r>
              <a:rPr lang="ru-RU" dirty="0"/>
              <a:t> и защита</a:t>
            </a:r>
            <a:r>
              <a:rPr lang="en-US" dirty="0"/>
              <a:t> /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криптиране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с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и </a:t>
            </a:r>
            <a:r>
              <a:rPr lang="ru-RU" dirty="0" err="1"/>
              <a:t>ключове</a:t>
            </a:r>
            <a:r>
              <a:rPr lang="bg-BG" dirty="0"/>
              <a:t>)</a:t>
            </a:r>
          </a:p>
          <a:p>
            <a:r>
              <a:rPr lang="bg-BG" dirty="0"/>
              <a:t>Контрол на достъпа (пример: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достъп</a:t>
            </a:r>
            <a:r>
              <a:rPr lang="ru-RU" dirty="0"/>
              <a:t> само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територията</a:t>
            </a:r>
            <a:r>
              <a:rPr lang="ru-RU" dirty="0"/>
              <a:t> на ЕС</a:t>
            </a:r>
            <a:r>
              <a:rPr lang="bg-BG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4117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ограничения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Актуализации и поддръжка (пример: </a:t>
            </a:r>
            <a:r>
              <a:rPr lang="ru-RU" dirty="0" err="1"/>
              <a:t>Изискване</a:t>
            </a:r>
            <a:r>
              <a:rPr lang="ru-RU" dirty="0"/>
              <a:t> за </a:t>
            </a:r>
            <a:r>
              <a:rPr lang="ru-RU" dirty="0" err="1"/>
              <a:t>доставяне</a:t>
            </a:r>
            <a:r>
              <a:rPr lang="ru-RU" dirty="0"/>
              <a:t> на нови версии на строго </a:t>
            </a:r>
            <a:r>
              <a:rPr lang="ru-RU" dirty="0" err="1"/>
              <a:t>дефиниран</a:t>
            </a:r>
            <a:r>
              <a:rPr lang="ru-RU" dirty="0"/>
              <a:t> период, </a:t>
            </a:r>
            <a:r>
              <a:rPr lang="ru-RU" dirty="0" err="1"/>
              <a:t>регламентирани</a:t>
            </a:r>
            <a:r>
              <a:rPr lang="ru-RU" dirty="0"/>
              <a:t> </a:t>
            </a:r>
            <a:r>
              <a:rPr lang="ru-RU" dirty="0" err="1"/>
              <a:t>срокове</a:t>
            </a:r>
            <a:r>
              <a:rPr lang="ru-RU" dirty="0"/>
              <a:t> за поправки и </a:t>
            </a:r>
            <a:r>
              <a:rPr lang="ru-RU" dirty="0" err="1"/>
              <a:t>минимални</a:t>
            </a:r>
            <a:r>
              <a:rPr lang="ru-RU" dirty="0"/>
              <a:t> </a:t>
            </a:r>
            <a:r>
              <a:rPr lang="ru-RU" dirty="0" err="1"/>
              <a:t>периоди</a:t>
            </a:r>
            <a:r>
              <a:rPr lang="ru-RU" dirty="0"/>
              <a:t> на </a:t>
            </a:r>
            <a:r>
              <a:rPr lang="ru-RU" dirty="0" err="1"/>
              <a:t>поддръжка</a:t>
            </a:r>
            <a:r>
              <a:rPr lang="ru-RU" dirty="0"/>
              <a:t>)</a:t>
            </a:r>
          </a:p>
          <a:p>
            <a:r>
              <a:rPr lang="ru-RU" dirty="0" err="1"/>
              <a:t>Съответствие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r>
              <a:rPr lang="ru-RU" dirty="0"/>
              <a:t> (пример: В </a:t>
            </a:r>
            <a:r>
              <a:rPr lang="ru-RU" dirty="0" err="1"/>
              <a:t>областта</a:t>
            </a:r>
            <a:r>
              <a:rPr lang="ru-RU" dirty="0"/>
              <a:t> на </a:t>
            </a:r>
            <a:r>
              <a:rPr lang="ru-RU" dirty="0" err="1"/>
              <a:t>здравеопазването</a:t>
            </a:r>
            <a:r>
              <a:rPr lang="ru-RU" dirty="0"/>
              <a:t>, </a:t>
            </a:r>
            <a:r>
              <a:rPr lang="ru-RU" dirty="0" err="1"/>
              <a:t>софтуерът</a:t>
            </a:r>
            <a:r>
              <a:rPr lang="ru-RU" dirty="0"/>
              <a:t> за </a:t>
            </a:r>
            <a:r>
              <a:rPr lang="ru-RU" dirty="0" err="1"/>
              <a:t>електронни</a:t>
            </a:r>
            <a:r>
              <a:rPr lang="ru-RU" dirty="0"/>
              <a:t> </a:t>
            </a:r>
            <a:r>
              <a:rPr lang="ru-RU" dirty="0" err="1"/>
              <a:t>медицински</a:t>
            </a:r>
            <a:r>
              <a:rPr lang="ru-RU" dirty="0"/>
              <a:t> записи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отговаря</a:t>
            </a:r>
            <a:r>
              <a:rPr lang="ru-RU" dirty="0"/>
              <a:t> на </a:t>
            </a:r>
            <a:r>
              <a:rPr lang="en-US" dirty="0"/>
              <a:t>HIPAA </a:t>
            </a:r>
            <a:r>
              <a:rPr lang="bg-BG" dirty="0"/>
              <a:t>- </a:t>
            </a:r>
            <a:r>
              <a:rPr lang="en-US" dirty="0"/>
              <a:t>Health Insurance Portability and Accountability Act</a:t>
            </a:r>
            <a:r>
              <a:rPr lang="ru-RU" dirty="0"/>
              <a:t>)</a:t>
            </a:r>
          </a:p>
          <a:p>
            <a:r>
              <a:rPr lang="bg-BG" dirty="0"/>
              <a:t>Докладване и прозрачност</a:t>
            </a:r>
            <a:r>
              <a:rPr lang="ru-RU" dirty="0"/>
              <a:t> (пример: </a:t>
            </a:r>
            <a:r>
              <a:rPr lang="ru-RU" dirty="0" err="1"/>
              <a:t>Спазването</a:t>
            </a:r>
            <a:r>
              <a:rPr lang="ru-RU" dirty="0"/>
              <a:t> на GDPR </a:t>
            </a:r>
            <a:r>
              <a:rPr lang="ru-RU" dirty="0" err="1"/>
              <a:t>изисква</a:t>
            </a:r>
            <a:r>
              <a:rPr lang="ru-RU" dirty="0"/>
              <a:t> организации да </a:t>
            </a:r>
            <a:r>
              <a:rPr lang="ru-RU" dirty="0" err="1"/>
              <a:t>докладват</a:t>
            </a:r>
            <a:r>
              <a:rPr lang="ru-RU" dirty="0"/>
              <a:t> за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събират</a:t>
            </a:r>
            <a:r>
              <a:rPr lang="ru-RU" dirty="0"/>
              <a:t> и </a:t>
            </a:r>
            <a:r>
              <a:rPr lang="ru-RU" dirty="0" err="1"/>
              <a:t>обработват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и да </a:t>
            </a:r>
            <a:r>
              <a:rPr lang="ru-RU" dirty="0" err="1"/>
              <a:t>осигуряват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информация за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4393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ограничения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Интеграция и съвместимост (пример: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използван</a:t>
            </a:r>
            <a:r>
              <a:rPr lang="ru-RU" dirty="0"/>
              <a:t> в </a:t>
            </a:r>
            <a:r>
              <a:rPr lang="ru-RU" dirty="0" err="1"/>
              <a:t>банковата</a:t>
            </a:r>
            <a:r>
              <a:rPr lang="ru-RU" dirty="0"/>
              <a:t> индустрия,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съвместим</a:t>
            </a:r>
            <a:r>
              <a:rPr lang="ru-RU" dirty="0"/>
              <a:t> с </a:t>
            </a:r>
            <a:r>
              <a:rPr lang="ru-RU" dirty="0" err="1"/>
              <a:t>банковите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за </a:t>
            </a:r>
            <a:r>
              <a:rPr lang="ru-RU" dirty="0" err="1"/>
              <a:t>електронни</a:t>
            </a:r>
            <a:r>
              <a:rPr lang="ru-RU" dirty="0"/>
              <a:t> транзакции)</a:t>
            </a:r>
          </a:p>
          <a:p>
            <a:r>
              <a:rPr lang="ru-RU" dirty="0" err="1"/>
              <a:t>Административни</a:t>
            </a:r>
            <a:r>
              <a:rPr lang="ru-RU" dirty="0"/>
              <a:t> и </a:t>
            </a:r>
            <a:r>
              <a:rPr lang="ru-RU" dirty="0" err="1"/>
              <a:t>финансови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(пример: </a:t>
            </a:r>
            <a:r>
              <a:rPr lang="ru-RU" dirty="0" err="1"/>
              <a:t>Операторите</a:t>
            </a:r>
            <a:r>
              <a:rPr lang="ru-RU" dirty="0"/>
              <a:t> на </a:t>
            </a:r>
            <a:r>
              <a:rPr lang="ru-RU" dirty="0" err="1"/>
              <a:t>платформи</a:t>
            </a:r>
            <a:r>
              <a:rPr lang="ru-RU" dirty="0"/>
              <a:t> за </a:t>
            </a:r>
            <a:r>
              <a:rPr lang="ru-RU" dirty="0" err="1"/>
              <a:t>хазартни</a:t>
            </a:r>
            <a:r>
              <a:rPr lang="ru-RU" dirty="0"/>
              <a:t> </a:t>
            </a:r>
            <a:r>
              <a:rPr lang="ru-RU" dirty="0" err="1"/>
              <a:t>игри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регистрират</a:t>
            </a:r>
            <a:r>
              <a:rPr lang="ru-RU" dirty="0"/>
              <a:t> и получат </a:t>
            </a:r>
            <a:r>
              <a:rPr lang="ru-RU" dirty="0" err="1"/>
              <a:t>лиценз</a:t>
            </a:r>
            <a:r>
              <a:rPr lang="ru-RU" dirty="0"/>
              <a:t>)</a:t>
            </a:r>
          </a:p>
          <a:p>
            <a:r>
              <a:rPr lang="bg-BG" dirty="0"/>
              <a:t>Интелектуална собственост и патенти</a:t>
            </a:r>
            <a:r>
              <a:rPr lang="ru-RU" dirty="0"/>
              <a:t> (пример: </a:t>
            </a:r>
            <a:r>
              <a:rPr lang="ru-RU" dirty="0" err="1"/>
              <a:t>Разработчиците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проверяват</a:t>
            </a:r>
            <a:r>
              <a:rPr lang="ru-RU" dirty="0"/>
              <a:t> </a:t>
            </a:r>
            <a:r>
              <a:rPr lang="ru-RU" dirty="0" err="1"/>
              <a:t>патентната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за да се уверят, че </a:t>
            </a:r>
            <a:r>
              <a:rPr lang="ru-RU" dirty="0" err="1"/>
              <a:t>техният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не </a:t>
            </a:r>
            <a:r>
              <a:rPr lang="ru-RU" dirty="0" err="1"/>
              <a:t>нарушава</a:t>
            </a:r>
            <a:r>
              <a:rPr lang="ru-RU" dirty="0"/>
              <a:t> </a:t>
            </a:r>
            <a:r>
              <a:rPr lang="ru-RU" dirty="0" err="1"/>
              <a:t>патентни</a:t>
            </a:r>
            <a:r>
              <a:rPr lang="ru-RU" dirty="0"/>
              <a:t> права)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34271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ограничения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Етика и корпоративна отговорност (пример: </a:t>
            </a:r>
            <a:r>
              <a:rPr lang="ru-RU" dirty="0" err="1"/>
              <a:t>Разработчиците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за </a:t>
            </a:r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спазват</a:t>
            </a:r>
            <a:r>
              <a:rPr lang="ru-RU" dirty="0"/>
              <a:t> </a:t>
            </a:r>
            <a:r>
              <a:rPr lang="ru-RU" dirty="0" err="1"/>
              <a:t>етични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правила за </a:t>
            </a:r>
            <a:r>
              <a:rPr lang="ru-RU" dirty="0" err="1"/>
              <a:t>поверителност</a:t>
            </a:r>
            <a:r>
              <a:rPr lang="ru-RU" dirty="0"/>
              <a:t>)</a:t>
            </a:r>
          </a:p>
          <a:p>
            <a:r>
              <a:rPr lang="ru-RU" dirty="0"/>
              <a:t>Ограничения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опериращата</a:t>
            </a:r>
            <a:r>
              <a:rPr lang="ru-RU" dirty="0"/>
              <a:t> организация (пример: Организация, </a:t>
            </a:r>
            <a:r>
              <a:rPr lang="ru-RU" dirty="0" err="1"/>
              <a:t>предоставяща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решения за </a:t>
            </a:r>
            <a:r>
              <a:rPr lang="ru-RU" dirty="0" err="1"/>
              <a:t>правителствения</a:t>
            </a:r>
            <a:r>
              <a:rPr lang="ru-RU" dirty="0"/>
              <a:t> сектор,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задължена</a:t>
            </a:r>
            <a:r>
              <a:rPr lang="ru-RU" dirty="0"/>
              <a:t> да </a:t>
            </a:r>
            <a:r>
              <a:rPr lang="ru-RU" dirty="0" err="1"/>
              <a:t>оперира</a:t>
            </a:r>
            <a:r>
              <a:rPr lang="ru-RU" dirty="0"/>
              <a:t> с </a:t>
            </a:r>
            <a:r>
              <a:rPr lang="ru-RU" dirty="0" err="1"/>
              <a:t>местни</a:t>
            </a:r>
            <a:r>
              <a:rPr lang="ru-RU" dirty="0"/>
              <a:t> </a:t>
            </a:r>
            <a:r>
              <a:rPr lang="ru-RU" dirty="0" err="1"/>
              <a:t>партньори</a:t>
            </a:r>
            <a:r>
              <a:rPr lang="ru-RU" dirty="0"/>
              <a:t>, </a:t>
            </a:r>
            <a:r>
              <a:rPr lang="ru-RU" dirty="0" err="1"/>
              <a:t>съответстващи</a:t>
            </a:r>
            <a:r>
              <a:rPr lang="ru-RU" dirty="0"/>
              <a:t> на </a:t>
            </a:r>
            <a:r>
              <a:rPr lang="ru-RU" dirty="0" err="1"/>
              <a:t>определени</a:t>
            </a:r>
            <a:r>
              <a:rPr lang="ru-RU" dirty="0"/>
              <a:t> правила)</a:t>
            </a:r>
          </a:p>
        </p:txBody>
      </p:sp>
    </p:spTree>
    <p:extLst>
      <p:ext uri="{BB962C8B-B14F-4D97-AF65-F5344CB8AC3E}">
        <p14:creationId xmlns:p14="http://schemas.microsoft.com/office/powerpoint/2010/main" val="16422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ограничения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Глобални регулации и стандарти (пример: </a:t>
            </a:r>
            <a:r>
              <a:rPr lang="ru-RU" dirty="0" err="1"/>
              <a:t>Стандартът</a:t>
            </a:r>
            <a:r>
              <a:rPr lang="ru-RU" dirty="0"/>
              <a:t> ISO/IEC 27017:2015 за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е </a:t>
            </a:r>
            <a:r>
              <a:rPr lang="ru-RU" dirty="0" err="1"/>
              <a:t>глобално</a:t>
            </a:r>
            <a:r>
              <a:rPr lang="ru-RU" dirty="0"/>
              <a:t> валиден и не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конкретни</a:t>
            </a:r>
            <a:r>
              <a:rPr lang="ru-RU" dirty="0"/>
              <a:t> индустрии)</a:t>
            </a:r>
          </a:p>
          <a:p>
            <a:r>
              <a:rPr lang="bg-BG" dirty="0"/>
              <a:t>Индустриални стандарти и процедури (пример: </a:t>
            </a:r>
            <a:r>
              <a:rPr lang="ru-RU" dirty="0"/>
              <a:t>PCI DSS - </a:t>
            </a:r>
            <a:r>
              <a:rPr lang="ru-RU" dirty="0" err="1"/>
              <a:t>Payment</a:t>
            </a:r>
            <a:r>
              <a:rPr lang="ru-RU" dirty="0"/>
              <a:t> Card Industry Data Security Standard, е стандарт за </a:t>
            </a:r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изискванията</a:t>
            </a:r>
            <a:r>
              <a:rPr lang="ru-RU" dirty="0"/>
              <a:t> за защита на </a:t>
            </a:r>
            <a:r>
              <a:rPr lang="ru-RU" dirty="0" err="1"/>
              <a:t>информацията</a:t>
            </a:r>
            <a:r>
              <a:rPr lang="ru-RU" dirty="0"/>
              <a:t>, </a:t>
            </a:r>
            <a:r>
              <a:rPr lang="ru-RU" dirty="0" err="1"/>
              <a:t>свързана</a:t>
            </a:r>
            <a:r>
              <a:rPr lang="ru-RU" dirty="0"/>
              <a:t> с </a:t>
            </a:r>
            <a:r>
              <a:rPr lang="ru-RU" dirty="0" err="1"/>
              <a:t>кредитни</a:t>
            </a:r>
            <a:r>
              <a:rPr lang="ru-RU" dirty="0"/>
              <a:t> и </a:t>
            </a:r>
            <a:r>
              <a:rPr lang="ru-RU" dirty="0" err="1"/>
              <a:t>дебитни</a:t>
            </a:r>
            <a:r>
              <a:rPr lang="ru-RU" dirty="0"/>
              <a:t> </a:t>
            </a:r>
            <a:r>
              <a:rPr lang="ru-RU" dirty="0" err="1"/>
              <a:t>карти</a:t>
            </a:r>
            <a:r>
              <a:rPr lang="ru-RU" dirty="0"/>
              <a:t>, с цел </a:t>
            </a:r>
            <a:r>
              <a:rPr lang="ru-RU" dirty="0" err="1"/>
              <a:t>предотвратяване</a:t>
            </a:r>
            <a:r>
              <a:rPr lang="ru-RU" dirty="0"/>
              <a:t> на </a:t>
            </a:r>
            <a:r>
              <a:rPr lang="ru-RU" dirty="0" err="1"/>
              <a:t>изтичане</a:t>
            </a:r>
            <a:r>
              <a:rPr lang="ru-RU" dirty="0"/>
              <a:t> и </a:t>
            </a:r>
            <a:r>
              <a:rPr lang="ru-RU" dirty="0" err="1"/>
              <a:t>злоупотреба</a:t>
            </a:r>
            <a:r>
              <a:rPr lang="ru-RU" dirty="0"/>
              <a:t> с </a:t>
            </a:r>
            <a:r>
              <a:rPr lang="ru-RU" dirty="0" err="1"/>
              <a:t>тази</a:t>
            </a:r>
            <a:r>
              <a:rPr lang="ru-RU" dirty="0"/>
              <a:t> информация)</a:t>
            </a:r>
          </a:p>
        </p:txBody>
      </p:sp>
    </p:spTree>
    <p:extLst>
      <p:ext uri="{BB962C8B-B14F-4D97-AF65-F5344CB8AC3E}">
        <p14:creationId xmlns:p14="http://schemas.microsoft.com/office/powerpoint/2010/main" val="9302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C6F-CC26-B61E-4BCE-1137640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ограничения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68E3-DD00-DCB7-A8C6-6FD3734D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Национални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r>
              <a:rPr lang="ru-RU" dirty="0"/>
              <a:t> (пример: В </a:t>
            </a:r>
            <a:r>
              <a:rPr lang="ru-RU" dirty="0" err="1"/>
              <a:t>медицинската</a:t>
            </a:r>
            <a:r>
              <a:rPr lang="ru-RU" dirty="0"/>
              <a:t> индустрия в САЩ се </a:t>
            </a:r>
            <a:r>
              <a:rPr lang="ru-RU" dirty="0" err="1"/>
              <a:t>прилага</a:t>
            </a:r>
            <a:r>
              <a:rPr lang="ru-RU" dirty="0"/>
              <a:t> </a:t>
            </a:r>
            <a:r>
              <a:rPr lang="ru-RU" dirty="0" err="1"/>
              <a:t>законът</a:t>
            </a:r>
            <a:r>
              <a:rPr lang="ru-RU" dirty="0"/>
              <a:t> </a:t>
            </a:r>
            <a:r>
              <a:rPr lang="en-US" dirty="0"/>
              <a:t>HIPAA </a:t>
            </a:r>
            <a:r>
              <a:rPr lang="bg-BG" dirty="0"/>
              <a:t>- </a:t>
            </a:r>
            <a:r>
              <a:rPr lang="en-US" dirty="0"/>
              <a:t>Health Insurance Portability and Accountability Act</a:t>
            </a:r>
            <a:r>
              <a:rPr lang="ru-RU" dirty="0"/>
              <a:t>)</a:t>
            </a:r>
          </a:p>
          <a:p>
            <a:r>
              <a:rPr lang="bg-BG" dirty="0"/>
              <a:t>Клиентски изисквания и очаквания (пример: </a:t>
            </a:r>
            <a:r>
              <a:rPr lang="ru-RU" dirty="0" err="1"/>
              <a:t>Софтуерен</a:t>
            </a:r>
            <a:r>
              <a:rPr lang="ru-RU" dirty="0"/>
              <a:t> продукт, </a:t>
            </a:r>
            <a:r>
              <a:rPr lang="ru-RU" dirty="0" err="1"/>
              <a:t>който</a:t>
            </a:r>
            <a:r>
              <a:rPr lang="ru-RU" dirty="0"/>
              <a:t> по </a:t>
            </a:r>
            <a:r>
              <a:rPr lang="ru-RU" dirty="0" err="1"/>
              <a:t>своето</a:t>
            </a:r>
            <a:r>
              <a:rPr lang="ru-RU" dirty="0"/>
              <a:t> естество не е </a:t>
            </a:r>
            <a:r>
              <a:rPr lang="ru-RU" dirty="0" err="1"/>
              <a:t>направен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в </a:t>
            </a:r>
            <a:r>
              <a:rPr lang="ru-RU" dirty="0" err="1"/>
              <a:t>сферата</a:t>
            </a:r>
            <a:r>
              <a:rPr lang="ru-RU" dirty="0"/>
              <a:t> на </a:t>
            </a:r>
            <a:r>
              <a:rPr lang="ru-RU" dirty="0" err="1"/>
              <a:t>банковото</a:t>
            </a:r>
            <a:r>
              <a:rPr lang="ru-RU" dirty="0"/>
              <a:t> дело, на база </a:t>
            </a:r>
            <a:r>
              <a:rPr lang="ru-RU" dirty="0" err="1"/>
              <a:t>масово</a:t>
            </a:r>
            <a:r>
              <a:rPr lang="ru-RU" dirty="0"/>
              <a:t> желание от </a:t>
            </a:r>
            <a:r>
              <a:rPr lang="ru-RU" dirty="0" err="1"/>
              <a:t>банковия</a:t>
            </a:r>
            <a:r>
              <a:rPr lang="ru-RU" dirty="0"/>
              <a:t> сектор да го </a:t>
            </a:r>
            <a:r>
              <a:rPr lang="ru-RU" dirty="0" err="1"/>
              <a:t>използва</a:t>
            </a:r>
            <a:r>
              <a:rPr lang="ru-RU" dirty="0"/>
              <a:t>, би </a:t>
            </a:r>
            <a:r>
              <a:rPr lang="ru-RU" dirty="0" err="1"/>
              <a:t>обмислил</a:t>
            </a:r>
            <a:r>
              <a:rPr lang="ru-RU" dirty="0"/>
              <a:t>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ограничения, с цел </a:t>
            </a:r>
            <a:r>
              <a:rPr lang="ru-RU" dirty="0" err="1"/>
              <a:t>спечелване</a:t>
            </a:r>
            <a:r>
              <a:rPr lang="ru-RU" dirty="0"/>
              <a:t> на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958032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3944</TotalTime>
  <Words>1836</Words>
  <Application>Microsoft Office PowerPoint</Application>
  <PresentationFormat>Widescreen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Същност на ограниченията</vt:lpstr>
      <vt:lpstr>Типове ограничения (1)</vt:lpstr>
      <vt:lpstr>Типове ограничения (2)</vt:lpstr>
      <vt:lpstr>Типове ограничения (3)</vt:lpstr>
      <vt:lpstr>Типове ограничения (4)</vt:lpstr>
      <vt:lpstr>Източници на ограничения (1)</vt:lpstr>
      <vt:lpstr>Източници на ограничения (2)</vt:lpstr>
      <vt:lpstr>Какво се случва при нарушения?</vt:lpstr>
      <vt:lpstr>Как регулаторните правила се обвързват с процесите?</vt:lpstr>
      <vt:lpstr>Какво наричаме „обща регулация“</vt:lpstr>
      <vt:lpstr>Примери</vt:lpstr>
      <vt:lpstr>Облъчен софтуер в Китайската Народна Република (КНР)</vt:lpstr>
      <vt:lpstr>Влизане на китайския пазар - регулаторна рамка и изисквания за съответствие</vt:lpstr>
      <vt:lpstr>Предоставяне на облачни услуги отвъд границите на Китай</vt:lpstr>
      <vt:lpstr>Предоставяне на облачни услуги на място в Китай</vt:lpstr>
      <vt:lpstr>Ограничения за чуждестранни инвестиционни компании за получаване на лиценз (1)</vt:lpstr>
      <vt:lpstr>Ограничения за чуждестранни инвестиционни компании за получаване на лиценз (2)</vt:lpstr>
      <vt:lpstr>Възможни модели за предоставяне на услуги</vt:lpstr>
      <vt:lpstr>Съображения за компанията-доставчик</vt:lpstr>
      <vt:lpstr>Софтуер, използван от правителствения сектор в САЩ</vt:lpstr>
      <vt:lpstr>OMB Меморандум M-22-18 и M-23-16 (1)</vt:lpstr>
      <vt:lpstr>OMB Меморандум M-22-18 и M-23-16 (2)</vt:lpstr>
      <vt:lpstr>OMB Меморандум M-21-07</vt:lpstr>
      <vt:lpstr>FedRAMP</vt:lpstr>
      <vt:lpstr>Други закони и стандарти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135</cp:revision>
  <dcterms:created xsi:type="dcterms:W3CDTF">2022-10-13T21:13:00Z</dcterms:created>
  <dcterms:modified xsi:type="dcterms:W3CDTF">2024-10-22T13:40:20Z</dcterms:modified>
</cp:coreProperties>
</file>