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75" r:id="rId13"/>
    <p:sldId id="273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3710725"/>
            <a:ext cx="7560185" cy="928452"/>
          </a:xfrm>
        </p:spPr>
        <p:txBody>
          <a:bodyPr/>
          <a:lstStyle/>
          <a:p>
            <a:r>
              <a:rPr lang="ru-RU" sz="3600" i="1" dirty="0" err="1"/>
              <a:t>Разпространени</a:t>
            </a:r>
            <a:r>
              <a:rPr lang="ru-RU" sz="3600" i="1" dirty="0"/>
              <a:t> </a:t>
            </a:r>
            <a:r>
              <a:rPr lang="ru-RU" sz="3600" i="1" dirty="0" err="1"/>
              <a:t>стандарти</a:t>
            </a:r>
            <a:r>
              <a:rPr lang="ru-RU" sz="3600" i="1" dirty="0"/>
              <a:t> и </a:t>
            </a:r>
            <a:r>
              <a:rPr lang="ru-RU" sz="3600" i="1" dirty="0" err="1"/>
              <a:t>регулации</a:t>
            </a:r>
            <a:r>
              <a:rPr lang="en-US" sz="3600" i="1" dirty="0"/>
              <a:t> – </a:t>
            </a:r>
            <a:r>
              <a:rPr lang="bg-BG" sz="3600" i="1" dirty="0"/>
              <a:t>Общи сведения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F968-E971-192C-1837-BEBC65D1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Превръщане</a:t>
            </a:r>
            <a:r>
              <a:rPr lang="ru-RU" dirty="0"/>
              <a:t> на </a:t>
            </a:r>
            <a:r>
              <a:rPr lang="ru-RU" dirty="0" err="1"/>
              <a:t>регулации</a:t>
            </a:r>
            <a:r>
              <a:rPr lang="ru-RU" dirty="0"/>
              <a:t> в </a:t>
            </a:r>
            <a:r>
              <a:rPr lang="ru-RU" dirty="0" err="1"/>
              <a:t>стандарти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67A4-56B8-D2DE-332B-A45484B1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Влияние на </a:t>
            </a:r>
            <a:r>
              <a:rPr lang="ru-RU" dirty="0" err="1"/>
              <a:t>регулациите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индустрията</a:t>
            </a:r>
            <a:endParaRPr lang="ru-RU" dirty="0"/>
          </a:p>
          <a:p>
            <a:r>
              <a:rPr lang="ru-RU" dirty="0" err="1"/>
              <a:t>Процес</a:t>
            </a:r>
            <a:r>
              <a:rPr lang="ru-RU" dirty="0"/>
              <a:t> на стандартизация на </a:t>
            </a:r>
            <a:r>
              <a:rPr lang="ru-RU" dirty="0" err="1"/>
              <a:t>регулации</a:t>
            </a:r>
            <a:endParaRPr lang="ru-RU" dirty="0"/>
          </a:p>
          <a:p>
            <a:pPr lvl="1"/>
            <a:r>
              <a:rPr lang="bg-BG" dirty="0"/>
              <a:t>Необходимост от стандартизация</a:t>
            </a:r>
            <a:endParaRPr lang="ru-RU" dirty="0"/>
          </a:p>
          <a:p>
            <a:pPr lvl="1"/>
            <a:r>
              <a:rPr lang="bg-BG" dirty="0"/>
              <a:t>Разработка на стандарти</a:t>
            </a:r>
            <a:endParaRPr lang="ru-RU" dirty="0"/>
          </a:p>
          <a:p>
            <a:r>
              <a:rPr lang="ru-RU" dirty="0" err="1"/>
              <a:t>Предизвикателства</a:t>
            </a:r>
            <a:r>
              <a:rPr lang="ru-RU" dirty="0"/>
              <a:t> и ползи от </a:t>
            </a:r>
            <a:r>
              <a:rPr lang="ru-RU" dirty="0" err="1"/>
              <a:t>процеса</a:t>
            </a:r>
            <a:endParaRPr lang="ru-RU" dirty="0"/>
          </a:p>
          <a:p>
            <a:pPr lvl="1"/>
            <a:r>
              <a:rPr lang="ru-RU" dirty="0" err="1"/>
              <a:t>Предизвикателства</a:t>
            </a:r>
            <a:r>
              <a:rPr lang="ru-RU" dirty="0"/>
              <a:t> при стандартизация на </a:t>
            </a:r>
            <a:r>
              <a:rPr lang="ru-RU" dirty="0" err="1"/>
              <a:t>регулации</a:t>
            </a:r>
            <a:endParaRPr lang="ru-RU" dirty="0"/>
          </a:p>
          <a:p>
            <a:pPr lvl="1"/>
            <a:r>
              <a:rPr lang="bg-BG" dirty="0"/>
              <a:t>Ползи от стандартизацията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51828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B779-4DD1-309F-F50C-17BDDEC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 </a:t>
            </a:r>
            <a:r>
              <a:rPr lang="ru-RU" dirty="0" err="1"/>
              <a:t>контрол</a:t>
            </a:r>
            <a:r>
              <a:rPr lang="ru-RU" dirty="0"/>
              <a:t> в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F1A2-BB53-0969-DD5A-C9E28DC2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Дефиниция на контрол</a:t>
            </a:r>
          </a:p>
          <a:p>
            <a:r>
              <a:rPr lang="bg-BG" dirty="0"/>
              <a:t>Значение на контролите</a:t>
            </a:r>
          </a:p>
          <a:p>
            <a:r>
              <a:rPr lang="ru-RU" dirty="0"/>
              <a:t>Роля на </a:t>
            </a:r>
            <a:r>
              <a:rPr lang="ru-RU" dirty="0" err="1"/>
              <a:t>контролите</a:t>
            </a:r>
            <a:r>
              <a:rPr lang="ru-RU" dirty="0"/>
              <a:t> в </a:t>
            </a:r>
            <a:r>
              <a:rPr lang="ru-RU" dirty="0" err="1"/>
              <a:t>обезпечаването</a:t>
            </a:r>
            <a:r>
              <a:rPr lang="ru-RU" dirty="0"/>
              <a:t> на </a:t>
            </a:r>
            <a:r>
              <a:rPr lang="ru-RU" dirty="0" err="1"/>
              <a:t>съответствие</a:t>
            </a:r>
            <a:endParaRPr lang="bg-BG" dirty="0"/>
          </a:p>
          <a:p>
            <a:pPr lvl="1"/>
            <a:r>
              <a:rPr lang="ru-RU" dirty="0" err="1"/>
              <a:t>Неотделимост</a:t>
            </a:r>
            <a:r>
              <a:rPr lang="ru-RU" dirty="0"/>
              <a:t> от </a:t>
            </a:r>
            <a:r>
              <a:rPr lang="ru-RU" dirty="0" err="1"/>
              <a:t>процеса</a:t>
            </a:r>
            <a:r>
              <a:rPr lang="ru-RU" dirty="0"/>
              <a:t> на </a:t>
            </a:r>
            <a:r>
              <a:rPr lang="ru-RU" dirty="0" err="1"/>
              <a:t>разработк</a:t>
            </a:r>
            <a:endParaRPr lang="bg-BG" dirty="0"/>
          </a:p>
          <a:p>
            <a:pPr lvl="1"/>
            <a:r>
              <a:rPr lang="bg-BG" dirty="0"/>
              <a:t>Примери за контроли</a:t>
            </a:r>
          </a:p>
          <a:p>
            <a:pPr lvl="1"/>
            <a:r>
              <a:rPr lang="ru-RU" dirty="0"/>
              <a:t>Роля в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информацията</a:t>
            </a:r>
            <a:endParaRPr lang="bg-BG" dirty="0"/>
          </a:p>
          <a:p>
            <a:r>
              <a:rPr lang="ru-RU" dirty="0" err="1"/>
              <a:t>Примери</a:t>
            </a:r>
            <a:r>
              <a:rPr lang="ru-RU" dirty="0"/>
              <a:t> за контроли в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endParaRPr lang="bg-BG" dirty="0"/>
          </a:p>
          <a:p>
            <a:pPr lvl="1"/>
            <a:r>
              <a:rPr lang="en-US" dirty="0"/>
              <a:t>ISO 27001</a:t>
            </a:r>
          </a:p>
          <a:p>
            <a:pPr lvl="1"/>
            <a:r>
              <a:rPr lang="en-US" dirty="0"/>
              <a:t>HIPAA</a:t>
            </a:r>
          </a:p>
          <a:p>
            <a:pPr lvl="1"/>
            <a:r>
              <a:rPr lang="en-US" dirty="0"/>
              <a:t>GDPR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6509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447"/>
            <a:ext cx="10515600" cy="469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Стандартите</a:t>
            </a:r>
            <a:r>
              <a:rPr lang="ru-RU" dirty="0"/>
              <a:t> и </a:t>
            </a:r>
            <a:r>
              <a:rPr lang="ru-RU" dirty="0" err="1"/>
              <a:t>регулациите</a:t>
            </a:r>
            <a:r>
              <a:rPr lang="ru-RU" dirty="0"/>
              <a:t> </a:t>
            </a:r>
            <a:r>
              <a:rPr lang="ru-RU" dirty="0" err="1"/>
              <a:t>дават</a:t>
            </a:r>
            <a:r>
              <a:rPr lang="ru-RU" dirty="0"/>
              <a:t> здрава основа за </a:t>
            </a:r>
            <a:r>
              <a:rPr lang="ru-RU" dirty="0" err="1"/>
              <a:t>създаването</a:t>
            </a:r>
            <a:r>
              <a:rPr lang="ru-RU" dirty="0"/>
              <a:t> на качествен </a:t>
            </a:r>
            <a:r>
              <a:rPr lang="ru-RU" dirty="0" err="1"/>
              <a:t>софтуер</a:t>
            </a:r>
            <a:r>
              <a:rPr lang="ru-RU" dirty="0"/>
              <a:t> и </a:t>
            </a:r>
            <a:r>
              <a:rPr lang="ru-RU" dirty="0" err="1"/>
              <a:t>постигането</a:t>
            </a:r>
            <a:r>
              <a:rPr lang="ru-RU" dirty="0"/>
              <a:t> на </a:t>
            </a:r>
            <a:r>
              <a:rPr lang="ru-RU" dirty="0" err="1"/>
              <a:t>общовалидни</a:t>
            </a:r>
            <a:r>
              <a:rPr lang="ru-RU" dirty="0"/>
              <a:t> за </a:t>
            </a:r>
            <a:r>
              <a:rPr lang="ru-RU" dirty="0" err="1"/>
              <a:t>индустрията</a:t>
            </a:r>
            <a:r>
              <a:rPr lang="ru-RU" dirty="0"/>
              <a:t> цели. Те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разнообразни</a:t>
            </a:r>
            <a:r>
              <a:rPr lang="ru-RU" dirty="0"/>
              <a:t>, добре </a:t>
            </a:r>
            <a:r>
              <a:rPr lang="ru-RU" dirty="0" err="1"/>
              <a:t>утвърдени</a:t>
            </a:r>
            <a:r>
              <a:rPr lang="ru-RU" dirty="0"/>
              <a:t> и доказали се с </a:t>
            </a:r>
            <a:r>
              <a:rPr lang="ru-RU" dirty="0" err="1"/>
              <a:t>времето</a:t>
            </a:r>
            <a:r>
              <a:rPr lang="ru-RU" dirty="0"/>
              <a:t>. Зад </a:t>
            </a:r>
            <a:r>
              <a:rPr lang="ru-RU" dirty="0" err="1"/>
              <a:t>тях</a:t>
            </a:r>
            <a:r>
              <a:rPr lang="ru-RU" dirty="0"/>
              <a:t> стоят </a:t>
            </a:r>
            <a:r>
              <a:rPr lang="ru-RU" dirty="0" err="1"/>
              <a:t>специалисти</a:t>
            </a:r>
            <a:r>
              <a:rPr lang="ru-RU" dirty="0"/>
              <a:t> с опит в </a:t>
            </a:r>
            <a:r>
              <a:rPr lang="ru-RU" dirty="0" err="1"/>
              <a:t>тематиката</a:t>
            </a:r>
            <a:r>
              <a:rPr lang="ru-RU" dirty="0"/>
              <a:t> и </a:t>
            </a:r>
            <a:r>
              <a:rPr lang="ru-RU" dirty="0" err="1"/>
              <a:t>често</a:t>
            </a:r>
            <a:r>
              <a:rPr lang="ru-RU" dirty="0"/>
              <a:t> дори </a:t>
            </a:r>
            <a:r>
              <a:rPr lang="ru-RU" dirty="0" err="1"/>
              <a:t>произлизат</a:t>
            </a:r>
            <a:r>
              <a:rPr lang="ru-RU" dirty="0"/>
              <a:t> на база </a:t>
            </a:r>
            <a:r>
              <a:rPr lang="ru-RU" dirty="0" err="1"/>
              <a:t>наблюдаване</a:t>
            </a:r>
            <a:r>
              <a:rPr lang="ru-RU" dirty="0"/>
              <a:t> на </a:t>
            </a:r>
            <a:r>
              <a:rPr lang="ru-RU" dirty="0" err="1"/>
              <a:t>практиката</a:t>
            </a:r>
            <a:r>
              <a:rPr lang="ru-RU" dirty="0"/>
              <a:t>. С </a:t>
            </a:r>
            <a:r>
              <a:rPr lang="ru-RU" dirty="0" err="1"/>
              <a:t>развитието</a:t>
            </a:r>
            <a:r>
              <a:rPr lang="ru-RU" dirty="0"/>
              <a:t> на </a:t>
            </a:r>
            <a:r>
              <a:rPr lang="ru-RU" dirty="0" err="1"/>
              <a:t>технологиите</a:t>
            </a:r>
            <a:r>
              <a:rPr lang="ru-RU" dirty="0"/>
              <a:t> и </a:t>
            </a:r>
            <a:r>
              <a:rPr lang="ru-RU" dirty="0" err="1"/>
              <a:t>промените</a:t>
            </a:r>
            <a:r>
              <a:rPr lang="ru-RU" dirty="0"/>
              <a:t> в бизнес </a:t>
            </a:r>
            <a:r>
              <a:rPr lang="ru-RU" dirty="0" err="1"/>
              <a:t>средата</a:t>
            </a:r>
            <a:r>
              <a:rPr lang="ru-RU" dirty="0"/>
              <a:t>,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и </a:t>
            </a:r>
            <a:r>
              <a:rPr lang="ru-RU" dirty="0" err="1"/>
              <a:t>регулации</a:t>
            </a:r>
            <a:r>
              <a:rPr lang="ru-RU" dirty="0"/>
              <a:t> </a:t>
            </a:r>
            <a:r>
              <a:rPr lang="ru-RU" dirty="0" err="1"/>
              <a:t>продължават</a:t>
            </a:r>
            <a:r>
              <a:rPr lang="ru-RU" dirty="0"/>
              <a:t> да се </a:t>
            </a:r>
            <a:r>
              <a:rPr lang="ru-RU" dirty="0" err="1"/>
              <a:t>приспособяват</a:t>
            </a:r>
            <a:r>
              <a:rPr lang="ru-RU" dirty="0"/>
              <a:t>. </a:t>
            </a:r>
            <a:r>
              <a:rPr lang="ru-RU" dirty="0" err="1"/>
              <a:t>Бъдещето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по-голям</a:t>
            </a:r>
            <a:r>
              <a:rPr lang="ru-RU" dirty="0"/>
              <a:t> фокус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иновациите</a:t>
            </a:r>
            <a:r>
              <a:rPr lang="ru-RU" dirty="0"/>
              <a:t>, </a:t>
            </a:r>
            <a:r>
              <a:rPr lang="ru-RU" dirty="0" err="1"/>
              <a:t>сигурността</a:t>
            </a:r>
            <a:r>
              <a:rPr lang="ru-RU" dirty="0"/>
              <a:t> на </a:t>
            </a:r>
            <a:r>
              <a:rPr lang="ru-RU" dirty="0" err="1"/>
              <a:t>данните</a:t>
            </a:r>
            <a:r>
              <a:rPr lang="ru-RU" dirty="0"/>
              <a:t> и </a:t>
            </a:r>
            <a:r>
              <a:rPr lang="ru-RU" dirty="0" err="1"/>
              <a:t>гъвкавостта</a:t>
            </a:r>
            <a:r>
              <a:rPr lang="ru-RU" dirty="0"/>
              <a:t> на </a:t>
            </a:r>
            <a:r>
              <a:rPr lang="ru-RU" dirty="0" err="1"/>
              <a:t>стандартите</a:t>
            </a:r>
            <a:r>
              <a:rPr lang="ru-RU" dirty="0"/>
              <a:t>, за да отговорят на </a:t>
            </a:r>
            <a:r>
              <a:rPr lang="ru-RU" dirty="0" err="1"/>
              <a:t>нарастващите</a:t>
            </a:r>
            <a:r>
              <a:rPr lang="ru-RU" dirty="0"/>
              <a:t> </a:t>
            </a:r>
            <a:r>
              <a:rPr lang="ru-RU" dirty="0" err="1"/>
              <a:t>предизвикателства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2513" y="2237014"/>
            <a:ext cx="11168743" cy="3881994"/>
          </a:xfrm>
        </p:spPr>
        <p:txBody>
          <a:bodyPr numCol="1"/>
          <a:lstStyle/>
          <a:p>
            <a:pPr indent="-360000"/>
            <a:r>
              <a:rPr lang="bg-BG" dirty="0"/>
              <a:t>Стандарти, сертификация и регулации - дефиниции</a:t>
            </a:r>
          </a:p>
          <a:p>
            <a:pPr indent="-360000"/>
            <a:r>
              <a:rPr lang="ru-RU" dirty="0"/>
              <a:t>История и развитие на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и </a:t>
            </a:r>
            <a:r>
              <a:rPr lang="ru-RU" dirty="0" err="1"/>
              <a:t>регулации</a:t>
            </a:r>
            <a:endParaRPr lang="bg-BG" dirty="0"/>
          </a:p>
          <a:p>
            <a:pPr indent="-360000"/>
            <a:r>
              <a:rPr lang="ru-RU" dirty="0"/>
              <a:t>Цели на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и </a:t>
            </a:r>
            <a:r>
              <a:rPr lang="ru-RU" dirty="0" err="1"/>
              <a:t>регулации</a:t>
            </a:r>
            <a:endParaRPr lang="bg-BG" dirty="0"/>
          </a:p>
          <a:p>
            <a:pPr indent="-360000"/>
            <a:r>
              <a:rPr lang="ru-RU" dirty="0" err="1"/>
              <a:t>Процес</a:t>
            </a:r>
            <a:r>
              <a:rPr lang="ru-RU" dirty="0"/>
              <a:t> на разработка и </a:t>
            </a:r>
            <a:r>
              <a:rPr lang="ru-RU" dirty="0" err="1"/>
              <a:t>приемане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endParaRPr lang="bg-BG" dirty="0"/>
          </a:p>
          <a:p>
            <a:pPr indent="-360000"/>
            <a:r>
              <a:rPr lang="ru-RU" dirty="0" err="1"/>
              <a:t>Превръщане</a:t>
            </a:r>
            <a:r>
              <a:rPr lang="ru-RU" dirty="0"/>
              <a:t> на </a:t>
            </a:r>
            <a:r>
              <a:rPr lang="ru-RU" dirty="0" err="1"/>
              <a:t>регулации</a:t>
            </a:r>
            <a:r>
              <a:rPr lang="ru-RU" dirty="0"/>
              <a:t> в </a:t>
            </a:r>
            <a:r>
              <a:rPr lang="ru-RU" dirty="0" err="1"/>
              <a:t>стандарти</a:t>
            </a:r>
            <a:endParaRPr lang="en-US" dirty="0"/>
          </a:p>
          <a:p>
            <a:pPr indent="-360000"/>
            <a:r>
              <a:rPr lang="ru-RU" dirty="0"/>
              <a:t>Понятие за </a:t>
            </a:r>
            <a:r>
              <a:rPr lang="ru-RU" dirty="0" err="1"/>
              <a:t>контрол</a:t>
            </a:r>
            <a:r>
              <a:rPr lang="ru-RU" dirty="0"/>
              <a:t> в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3598-6216-6EBD-560D-37AA1D28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Стандарти - дефиниция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06EE-8B8A-3D99-D070-5F94C417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</a:t>
            </a:r>
            <a:r>
              <a:rPr lang="ru-RU" dirty="0" err="1"/>
              <a:t>абор</a:t>
            </a:r>
            <a:r>
              <a:rPr lang="ru-RU" dirty="0"/>
              <a:t> от </a:t>
            </a:r>
            <a:r>
              <a:rPr lang="ru-RU" dirty="0" err="1"/>
              <a:t>обективни</a:t>
            </a:r>
            <a:r>
              <a:rPr lang="ru-RU" dirty="0"/>
              <a:t> правила, спецификации и </a:t>
            </a:r>
            <a:r>
              <a:rPr lang="ru-RU" dirty="0" err="1"/>
              <a:t>ръководства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установяват</a:t>
            </a:r>
            <a:r>
              <a:rPr lang="ru-RU" dirty="0"/>
              <a:t> от </a:t>
            </a:r>
            <a:r>
              <a:rPr lang="ru-RU" dirty="0" err="1"/>
              <a:t>стандартизационни</a:t>
            </a:r>
            <a:r>
              <a:rPr lang="ru-RU" dirty="0"/>
              <a:t> организации или </a:t>
            </a:r>
            <a:r>
              <a:rPr lang="ru-RU" dirty="0" err="1"/>
              <a:t>индустриални</a:t>
            </a:r>
            <a:r>
              <a:rPr lang="ru-RU" dirty="0"/>
              <a:t> </a:t>
            </a:r>
            <a:r>
              <a:rPr lang="ru-RU" dirty="0" err="1"/>
              <a:t>групи</a:t>
            </a:r>
            <a:endParaRPr lang="ru-RU" dirty="0"/>
          </a:p>
          <a:p>
            <a:r>
              <a:rPr lang="ru-RU" dirty="0"/>
              <a:t>Обща основа, на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разработчици</a:t>
            </a:r>
            <a:r>
              <a:rPr lang="ru-RU" dirty="0"/>
              <a:t>, производители и потребители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базират</a:t>
            </a:r>
            <a:r>
              <a:rPr lang="ru-RU" dirty="0"/>
              <a:t> </a:t>
            </a:r>
            <a:r>
              <a:rPr lang="ru-RU" dirty="0" err="1"/>
              <a:t>своите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, услуги и </a:t>
            </a:r>
            <a:r>
              <a:rPr lang="ru-RU" dirty="0" err="1"/>
              <a:t>очаквания</a:t>
            </a:r>
            <a:endParaRPr lang="ru-RU" dirty="0"/>
          </a:p>
          <a:p>
            <a:r>
              <a:rPr lang="ru-RU" dirty="0" err="1"/>
              <a:t>Имат</a:t>
            </a:r>
            <a:r>
              <a:rPr lang="ru-RU" dirty="0"/>
              <a:t> за цел да </a:t>
            </a:r>
            <a:r>
              <a:rPr lang="ru-RU" dirty="0" err="1"/>
              <a:t>осигурят</a:t>
            </a:r>
            <a:r>
              <a:rPr lang="ru-RU" dirty="0"/>
              <a:t> </a:t>
            </a:r>
            <a:r>
              <a:rPr lang="ru-RU" dirty="0" err="1"/>
              <a:t>съвместимост</a:t>
            </a:r>
            <a:r>
              <a:rPr lang="ru-RU" dirty="0"/>
              <a:t>, единство, качество, </a:t>
            </a:r>
            <a:r>
              <a:rPr lang="ru-RU" dirty="0" err="1"/>
              <a:t>интероперативност</a:t>
            </a:r>
            <a:r>
              <a:rPr lang="ru-RU" dirty="0"/>
              <a:t> и </a:t>
            </a:r>
            <a:r>
              <a:rPr lang="ru-RU" dirty="0" err="1"/>
              <a:t>сигурност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и да </a:t>
            </a:r>
            <a:r>
              <a:rPr lang="ru-RU" dirty="0" err="1"/>
              <a:t>улеснят</a:t>
            </a:r>
            <a:r>
              <a:rPr lang="ru-RU" dirty="0"/>
              <a:t> обмена на </a:t>
            </a:r>
            <a:r>
              <a:rPr lang="ru-RU" dirty="0" err="1"/>
              <a:t>данни</a:t>
            </a:r>
            <a:r>
              <a:rPr lang="ru-RU" dirty="0"/>
              <a:t> и информация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73707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C68B-4330-8D00-B910-CD3905C9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Сертификация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C9BD-F7C7-4191-477C-E15789FD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Формално</a:t>
            </a:r>
            <a:r>
              <a:rPr lang="ru-RU" dirty="0"/>
              <a:t> </a:t>
            </a:r>
            <a:r>
              <a:rPr lang="ru-RU" dirty="0" err="1"/>
              <a:t>удостоверяване</a:t>
            </a:r>
            <a:r>
              <a:rPr lang="ru-RU" dirty="0"/>
              <a:t> от независима </a:t>
            </a:r>
            <a:r>
              <a:rPr lang="ru-RU" dirty="0" err="1"/>
              <a:t>трета</a:t>
            </a:r>
            <a:r>
              <a:rPr lang="ru-RU" dirty="0"/>
              <a:t> страна, че даден </a:t>
            </a:r>
            <a:r>
              <a:rPr lang="ru-RU" dirty="0" err="1"/>
              <a:t>софтуерен</a:t>
            </a:r>
            <a:r>
              <a:rPr lang="ru-RU" dirty="0"/>
              <a:t> продукт или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съответства</a:t>
            </a:r>
            <a:r>
              <a:rPr lang="ru-RU" dirty="0"/>
              <a:t> на </a:t>
            </a:r>
            <a:r>
              <a:rPr lang="ru-RU" dirty="0" err="1"/>
              <a:t>установените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и </a:t>
            </a:r>
            <a:r>
              <a:rPr lang="ru-RU" dirty="0" err="1"/>
              <a:t>регулации</a:t>
            </a:r>
            <a:endParaRPr lang="ru-RU" dirty="0"/>
          </a:p>
          <a:p>
            <a:r>
              <a:rPr lang="ru-RU" dirty="0" err="1"/>
              <a:t>Играе</a:t>
            </a:r>
            <a:r>
              <a:rPr lang="ru-RU" dirty="0"/>
              <a:t> </a:t>
            </a:r>
            <a:r>
              <a:rPr lang="ru-RU" dirty="0" err="1"/>
              <a:t>ключова</a:t>
            </a:r>
            <a:r>
              <a:rPr lang="ru-RU" dirty="0"/>
              <a:t> роля в </a:t>
            </a:r>
            <a:r>
              <a:rPr lang="ru-RU" dirty="0" err="1"/>
              <a:t>утвърждаването</a:t>
            </a:r>
            <a:r>
              <a:rPr lang="ru-RU" dirty="0"/>
              <a:t> на доверие в </a:t>
            </a:r>
            <a:r>
              <a:rPr lang="ru-RU" dirty="0" err="1"/>
              <a:t>сферата</a:t>
            </a:r>
            <a:r>
              <a:rPr lang="ru-RU" dirty="0"/>
              <a:t>, </a:t>
            </a:r>
            <a:r>
              <a:rPr lang="ru-RU" dirty="0" err="1"/>
              <a:t>където</a:t>
            </a:r>
            <a:r>
              <a:rPr lang="ru-RU" dirty="0"/>
              <a:t> </a:t>
            </a:r>
            <a:r>
              <a:rPr lang="ru-RU" dirty="0" err="1"/>
              <a:t>сигурността</a:t>
            </a:r>
            <a:r>
              <a:rPr lang="ru-RU" dirty="0"/>
              <a:t>, </a:t>
            </a:r>
            <a:r>
              <a:rPr lang="ru-RU" dirty="0" err="1"/>
              <a:t>качеството</a:t>
            </a:r>
            <a:r>
              <a:rPr lang="ru-RU" dirty="0"/>
              <a:t> и </a:t>
            </a:r>
            <a:r>
              <a:rPr lang="ru-RU" dirty="0" err="1"/>
              <a:t>съответствието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от </a:t>
            </a:r>
            <a:r>
              <a:rPr lang="ru-RU" dirty="0" err="1"/>
              <a:t>съществено</a:t>
            </a:r>
            <a:r>
              <a:rPr lang="ru-RU" dirty="0"/>
              <a:t> значение</a:t>
            </a:r>
          </a:p>
          <a:p>
            <a:r>
              <a:rPr lang="ru-RU" dirty="0" err="1"/>
              <a:t>Ключови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Независимост и доверие</a:t>
            </a:r>
            <a:endParaRPr lang="en-US" dirty="0"/>
          </a:p>
          <a:p>
            <a:pPr lvl="1"/>
            <a:r>
              <a:rPr lang="bg-BG" dirty="0"/>
              <a:t>Обхват на сертификация</a:t>
            </a:r>
            <a:endParaRPr lang="en-US" dirty="0"/>
          </a:p>
          <a:p>
            <a:pPr lvl="1"/>
            <a:r>
              <a:rPr lang="bg-BG" dirty="0"/>
              <a:t>Съответствие със стандартите</a:t>
            </a:r>
            <a:endParaRPr lang="en-US" dirty="0"/>
          </a:p>
          <a:p>
            <a:pPr lvl="1"/>
            <a:r>
              <a:rPr lang="ru-RU" dirty="0" err="1"/>
              <a:t>Контрол</a:t>
            </a:r>
            <a:r>
              <a:rPr lang="ru-RU" dirty="0"/>
              <a:t> на риска и </a:t>
            </a:r>
            <a:r>
              <a:rPr lang="ru-RU" dirty="0" err="1"/>
              <a:t>сигурност</a:t>
            </a:r>
            <a:endParaRPr lang="en-US" dirty="0"/>
          </a:p>
          <a:p>
            <a:pPr lvl="1"/>
            <a:r>
              <a:rPr lang="bg-BG" dirty="0"/>
              <a:t>Допълнителни предимства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0797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6614-69CF-3661-81B0-F9B08AB6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Регулации - дефиниция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3D00-46EE-40AB-5D09-C4997025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</a:t>
            </a:r>
            <a:r>
              <a:rPr lang="ru-RU" dirty="0" err="1"/>
              <a:t>фициално</a:t>
            </a:r>
            <a:r>
              <a:rPr lang="ru-RU" dirty="0"/>
              <a:t> </a:t>
            </a:r>
            <a:r>
              <a:rPr lang="ru-RU" dirty="0" err="1"/>
              <a:t>наложени</a:t>
            </a:r>
            <a:r>
              <a:rPr lang="ru-RU" dirty="0"/>
              <a:t>, </a:t>
            </a:r>
            <a:r>
              <a:rPr lang="ru-RU" dirty="0" err="1"/>
              <a:t>задължителни</a:t>
            </a:r>
            <a:r>
              <a:rPr lang="ru-RU" dirty="0"/>
              <a:t> за </a:t>
            </a:r>
            <a:r>
              <a:rPr lang="ru-RU" dirty="0" err="1"/>
              <a:t>спазване</a:t>
            </a:r>
            <a:r>
              <a:rPr lang="ru-RU" dirty="0"/>
              <a:t> правила от </a:t>
            </a:r>
            <a:r>
              <a:rPr lang="ru-RU" dirty="0" err="1"/>
              <a:t>държавни</a:t>
            </a:r>
            <a:r>
              <a:rPr lang="ru-RU" dirty="0"/>
              <a:t> или </a:t>
            </a:r>
            <a:r>
              <a:rPr lang="ru-RU" dirty="0" err="1"/>
              <a:t>международни</a:t>
            </a:r>
            <a:r>
              <a:rPr lang="ru-RU" dirty="0"/>
              <a:t> институции</a:t>
            </a:r>
          </a:p>
          <a:p>
            <a:r>
              <a:rPr lang="ru-RU" dirty="0" err="1"/>
              <a:t>Гарантиране</a:t>
            </a:r>
            <a:r>
              <a:rPr lang="ru-RU" dirty="0"/>
              <a:t> на </a:t>
            </a:r>
            <a:r>
              <a:rPr lang="ru-RU" dirty="0" err="1"/>
              <a:t>законова</a:t>
            </a:r>
            <a:r>
              <a:rPr lang="ru-RU" dirty="0"/>
              <a:t> </a:t>
            </a:r>
            <a:r>
              <a:rPr lang="ru-RU" dirty="0" err="1"/>
              <a:t>съвместимост</a:t>
            </a:r>
            <a:r>
              <a:rPr lang="ru-RU" dirty="0"/>
              <a:t> и защита на </a:t>
            </a:r>
            <a:r>
              <a:rPr lang="ru-RU" dirty="0" err="1"/>
              <a:t>обществените</a:t>
            </a:r>
            <a:r>
              <a:rPr lang="ru-RU" dirty="0"/>
              <a:t> </a:t>
            </a:r>
            <a:r>
              <a:rPr lang="ru-RU" dirty="0" err="1"/>
              <a:t>интереси</a:t>
            </a:r>
            <a:endParaRPr lang="ru-RU" dirty="0"/>
          </a:p>
          <a:p>
            <a:r>
              <a:rPr lang="ru-RU" dirty="0"/>
              <a:t>В контекста на </a:t>
            </a:r>
            <a:r>
              <a:rPr lang="ru-RU" dirty="0" err="1"/>
              <a:t>софтуерните</a:t>
            </a:r>
            <a:r>
              <a:rPr lang="ru-RU" dirty="0"/>
              <a:t> технологии, </a:t>
            </a:r>
            <a:r>
              <a:rPr lang="ru-RU" dirty="0" err="1"/>
              <a:t>регулациите</a:t>
            </a:r>
            <a:r>
              <a:rPr lang="ru-RU" dirty="0"/>
              <a:t> </a:t>
            </a:r>
            <a:r>
              <a:rPr lang="ru-RU" dirty="0" err="1"/>
              <a:t>често</a:t>
            </a:r>
            <a:r>
              <a:rPr lang="ru-RU" dirty="0"/>
              <a:t> се </a:t>
            </a:r>
            <a:r>
              <a:rPr lang="ru-RU" dirty="0" err="1"/>
              <a:t>фокусират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сфери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защита на </a:t>
            </a:r>
            <a:r>
              <a:rPr lang="ru-RU" dirty="0" err="1"/>
              <a:t>личните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киберсигурност</a:t>
            </a:r>
            <a:r>
              <a:rPr lang="ru-RU" dirty="0"/>
              <a:t>, и </a:t>
            </a:r>
            <a:r>
              <a:rPr lang="ru-RU" dirty="0" err="1"/>
              <a:t>етични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за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технологиите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56062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2E98-24AD-97F9-E298-E68C913B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64" y="1047832"/>
            <a:ext cx="11370806" cy="4360079"/>
          </a:xfrm>
        </p:spPr>
        <p:txBody>
          <a:bodyPr>
            <a:normAutofit/>
          </a:bodyPr>
          <a:lstStyle/>
          <a:p>
            <a:r>
              <a:rPr lang="ru-RU" sz="6600" dirty="0"/>
              <a:t>История и развитие на </a:t>
            </a:r>
            <a:r>
              <a:rPr lang="ru-RU" sz="6600" dirty="0" err="1"/>
              <a:t>софтуерните</a:t>
            </a:r>
            <a:r>
              <a:rPr lang="ru-RU" sz="6600" dirty="0"/>
              <a:t> </a:t>
            </a:r>
            <a:r>
              <a:rPr lang="ru-RU" sz="6600" dirty="0" err="1"/>
              <a:t>стандарти</a:t>
            </a:r>
            <a:r>
              <a:rPr lang="ru-RU" sz="6600" dirty="0"/>
              <a:t> и </a:t>
            </a:r>
            <a:r>
              <a:rPr lang="ru-RU" sz="6600" dirty="0" err="1"/>
              <a:t>регулации</a:t>
            </a:r>
            <a:endParaRPr lang="en-001" sz="6600" dirty="0"/>
          </a:p>
        </p:txBody>
      </p:sp>
    </p:spTree>
    <p:extLst>
      <p:ext uri="{BB962C8B-B14F-4D97-AF65-F5344CB8AC3E}">
        <p14:creationId xmlns:p14="http://schemas.microsoft.com/office/powerpoint/2010/main" val="213408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FA96-56C3-531C-0965-2981F3E6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на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и</a:t>
            </a:r>
            <a:br>
              <a:rPr lang="ru-RU" dirty="0"/>
            </a:br>
            <a:r>
              <a:rPr lang="ru-RU" dirty="0" err="1"/>
              <a:t>регулации</a:t>
            </a:r>
            <a:r>
              <a:rPr lang="ru-RU" dirty="0"/>
              <a:t>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849A-E575-2B02-8380-1719676A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Постигане</a:t>
            </a:r>
            <a:r>
              <a:rPr lang="ru-RU" dirty="0"/>
              <a:t> на единство и </a:t>
            </a:r>
            <a:r>
              <a:rPr lang="ru-RU" dirty="0" err="1"/>
              <a:t>съвместимост</a:t>
            </a:r>
            <a:endParaRPr lang="ru-RU" dirty="0"/>
          </a:p>
          <a:p>
            <a:pPr lvl="1"/>
            <a:r>
              <a:rPr lang="bg-BG" dirty="0"/>
              <a:t>Стандарти като унифициращ език</a:t>
            </a:r>
            <a:endParaRPr lang="ru-RU" dirty="0"/>
          </a:p>
          <a:p>
            <a:pPr lvl="1"/>
            <a:r>
              <a:rPr lang="bg-BG" dirty="0"/>
              <a:t>Повишаване на съвместимостта</a:t>
            </a:r>
            <a:endParaRPr lang="ru-RU" dirty="0"/>
          </a:p>
          <a:p>
            <a:r>
              <a:rPr lang="ru-RU" dirty="0" err="1"/>
              <a:t>Гарантиране</a:t>
            </a:r>
            <a:r>
              <a:rPr lang="ru-RU" dirty="0"/>
              <a:t> на качество и </a:t>
            </a:r>
            <a:r>
              <a:rPr lang="ru-RU" dirty="0" err="1"/>
              <a:t>безопасност</a:t>
            </a:r>
            <a:endParaRPr lang="ru-RU" dirty="0"/>
          </a:p>
          <a:p>
            <a:pPr lvl="1"/>
            <a:r>
              <a:rPr lang="ru-RU" dirty="0" err="1"/>
              <a:t>Осигуряване</a:t>
            </a:r>
            <a:r>
              <a:rPr lang="ru-RU" dirty="0"/>
              <a:t> на качество на </a:t>
            </a:r>
            <a:r>
              <a:rPr lang="ru-RU" dirty="0" err="1"/>
              <a:t>продуктите</a:t>
            </a:r>
            <a:endParaRPr lang="ru-RU" dirty="0"/>
          </a:p>
          <a:p>
            <a:pPr lvl="1"/>
            <a:r>
              <a:rPr lang="ru-RU" dirty="0"/>
              <a:t>Защита на </a:t>
            </a:r>
            <a:r>
              <a:rPr lang="ru-RU" dirty="0" err="1"/>
              <a:t>данните</a:t>
            </a:r>
            <a:r>
              <a:rPr lang="ru-RU" dirty="0"/>
              <a:t> и </a:t>
            </a:r>
            <a:r>
              <a:rPr lang="ru-RU" dirty="0" err="1"/>
              <a:t>информационна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endParaRPr lang="ru-RU" dirty="0"/>
          </a:p>
          <a:p>
            <a:r>
              <a:rPr lang="bg-BG" dirty="0"/>
              <a:t>Съответствие с регулаторни изисквания</a:t>
            </a:r>
            <a:endParaRPr lang="ru-RU" dirty="0"/>
          </a:p>
          <a:p>
            <a:pPr lvl="1"/>
            <a:r>
              <a:rPr lang="ru-RU" dirty="0" err="1"/>
              <a:t>Законово</a:t>
            </a:r>
            <a:r>
              <a:rPr lang="ru-RU" dirty="0"/>
              <a:t> </a:t>
            </a:r>
            <a:r>
              <a:rPr lang="ru-RU" dirty="0" err="1"/>
              <a:t>съответствие</a:t>
            </a:r>
            <a:r>
              <a:rPr lang="ru-RU" dirty="0"/>
              <a:t> и </a:t>
            </a:r>
            <a:r>
              <a:rPr lang="ru-RU" dirty="0" err="1"/>
              <a:t>прилагане</a:t>
            </a:r>
            <a:r>
              <a:rPr lang="ru-RU" dirty="0"/>
              <a:t> на </a:t>
            </a:r>
            <a:r>
              <a:rPr lang="ru-RU" dirty="0" err="1"/>
              <a:t>регулации</a:t>
            </a:r>
            <a:endParaRPr lang="ru-RU" dirty="0"/>
          </a:p>
          <a:p>
            <a:pPr lvl="1"/>
            <a:r>
              <a:rPr lang="ru-RU" dirty="0" err="1"/>
              <a:t>Предотвратяване</a:t>
            </a:r>
            <a:r>
              <a:rPr lang="ru-RU" dirty="0"/>
              <a:t> на нарушения и </a:t>
            </a:r>
            <a:r>
              <a:rPr lang="ru-RU" dirty="0" err="1"/>
              <a:t>глобално</a:t>
            </a:r>
            <a:r>
              <a:rPr lang="ru-RU" dirty="0"/>
              <a:t> </a:t>
            </a:r>
            <a:r>
              <a:rPr lang="ru-RU" dirty="0" err="1"/>
              <a:t>сътрудничество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35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FA96-56C3-531C-0965-2981F3E6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на </a:t>
            </a:r>
            <a:r>
              <a:rPr lang="ru-RU" dirty="0" err="1"/>
              <a:t>софтуерните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и</a:t>
            </a:r>
            <a:br>
              <a:rPr lang="ru-RU" dirty="0"/>
            </a:br>
            <a:r>
              <a:rPr lang="ru-RU" dirty="0" err="1"/>
              <a:t>регулации</a:t>
            </a:r>
            <a:r>
              <a:rPr lang="ru-RU" dirty="0"/>
              <a:t> 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849A-E575-2B02-8380-1719676A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Подобряване</a:t>
            </a:r>
            <a:r>
              <a:rPr lang="ru-RU" dirty="0"/>
              <a:t> на </a:t>
            </a:r>
            <a:r>
              <a:rPr lang="ru-RU" dirty="0" err="1"/>
              <a:t>ефективността</a:t>
            </a:r>
            <a:r>
              <a:rPr lang="ru-RU" dirty="0"/>
              <a:t> и </a:t>
            </a:r>
            <a:r>
              <a:rPr lang="ru-RU" dirty="0" err="1"/>
              <a:t>иновациите</a:t>
            </a:r>
            <a:endParaRPr lang="ru-RU" dirty="0"/>
          </a:p>
          <a:p>
            <a:pPr lvl="1"/>
            <a:r>
              <a:rPr lang="bg-BG" dirty="0"/>
              <a:t>Оптимизация на процесите</a:t>
            </a:r>
          </a:p>
          <a:p>
            <a:pPr lvl="1"/>
            <a:r>
              <a:rPr lang="bg-BG" dirty="0"/>
              <a:t>Подкрепа на иновациите</a:t>
            </a:r>
          </a:p>
          <a:p>
            <a:r>
              <a:rPr lang="ru-RU" dirty="0" err="1"/>
              <a:t>Поддържане</a:t>
            </a:r>
            <a:r>
              <a:rPr lang="ru-RU" dirty="0"/>
              <a:t> на доверие и </a:t>
            </a:r>
            <a:r>
              <a:rPr lang="ru-RU" dirty="0" err="1"/>
              <a:t>прозрачност</a:t>
            </a:r>
            <a:endParaRPr lang="ru-RU" dirty="0"/>
          </a:p>
          <a:p>
            <a:pPr lvl="1"/>
            <a:r>
              <a:rPr lang="bg-BG" dirty="0"/>
              <a:t>Доверие на потребителите</a:t>
            </a:r>
          </a:p>
          <a:p>
            <a:pPr lvl="1"/>
            <a:r>
              <a:rPr lang="ru-RU" dirty="0" err="1"/>
              <a:t>Прозрачност</a:t>
            </a:r>
            <a:r>
              <a:rPr lang="ru-RU" dirty="0"/>
              <a:t> в </a:t>
            </a:r>
            <a:r>
              <a:rPr lang="ru-RU" dirty="0" err="1"/>
              <a:t>действията</a:t>
            </a:r>
            <a:r>
              <a:rPr lang="ru-RU" dirty="0"/>
              <a:t> на </a:t>
            </a:r>
            <a:r>
              <a:rPr lang="ru-RU" dirty="0" err="1"/>
              <a:t>организациите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06238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4FB5-7A89-A5BE-409B-D6F4269A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Процес</a:t>
            </a:r>
            <a:r>
              <a:rPr lang="ru-RU" dirty="0"/>
              <a:t> на разработка и </a:t>
            </a:r>
            <a:r>
              <a:rPr lang="ru-RU" dirty="0" err="1"/>
              <a:t>приемане</a:t>
            </a:r>
            <a:r>
              <a:rPr lang="ru-RU" dirty="0"/>
              <a:t> на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9B11-E7E4-20B8-0B14-E0398D12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Работа на стандартизационните организации</a:t>
            </a:r>
          </a:p>
          <a:p>
            <a:pPr lvl="1"/>
            <a:r>
              <a:rPr lang="bg-BG" dirty="0"/>
              <a:t>Роля на стандартизационните организации</a:t>
            </a:r>
          </a:p>
          <a:p>
            <a:pPr lvl="1"/>
            <a:r>
              <a:rPr lang="bg-BG" dirty="0"/>
              <a:t>Процес на разработка</a:t>
            </a:r>
          </a:p>
          <a:p>
            <a:r>
              <a:rPr lang="bg-BG" dirty="0"/>
              <a:t>Участници и техните роли</a:t>
            </a:r>
          </a:p>
          <a:p>
            <a:pPr lvl="1"/>
            <a:r>
              <a:rPr lang="bg-BG" dirty="0"/>
              <a:t>Заинтересовани страни</a:t>
            </a:r>
          </a:p>
          <a:p>
            <a:pPr lvl="1"/>
            <a:r>
              <a:rPr lang="bg-BG" dirty="0"/>
              <a:t>Роля на работните групи</a:t>
            </a:r>
          </a:p>
          <a:p>
            <a:r>
              <a:rPr lang="ru-RU" dirty="0" err="1"/>
              <a:t>Процес</a:t>
            </a:r>
            <a:r>
              <a:rPr lang="ru-RU" dirty="0"/>
              <a:t> на </a:t>
            </a:r>
            <a:r>
              <a:rPr lang="ru-RU" dirty="0" err="1"/>
              <a:t>консултации</a:t>
            </a:r>
            <a:r>
              <a:rPr lang="ru-RU" dirty="0"/>
              <a:t> и </a:t>
            </a:r>
            <a:r>
              <a:rPr lang="ru-RU" dirty="0" err="1"/>
              <a:t>приемане</a:t>
            </a:r>
            <a:endParaRPr lang="bg-BG" dirty="0"/>
          </a:p>
          <a:p>
            <a:pPr lvl="1"/>
            <a:r>
              <a:rPr lang="bg-BG" dirty="0"/>
              <a:t>Широко обсъждане</a:t>
            </a:r>
          </a:p>
          <a:p>
            <a:pPr lvl="1"/>
            <a:r>
              <a:rPr lang="bg-BG" dirty="0"/>
              <a:t>Процес на приемане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15312255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3858</TotalTime>
  <Words>539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Стандарти - дефиниция</vt:lpstr>
      <vt:lpstr>Сертификация</vt:lpstr>
      <vt:lpstr>Регулации - дефиниция</vt:lpstr>
      <vt:lpstr>История и развитие на софтуерните стандарти и регулации</vt:lpstr>
      <vt:lpstr>Цели на софтуерните стандарти и регулации (1)</vt:lpstr>
      <vt:lpstr>Цели на софтуерните стандарти и регулации (2)</vt:lpstr>
      <vt:lpstr>Процес на разработка и приемане на софтуерни стандарти</vt:lpstr>
      <vt:lpstr>Превръщане на регулации в стандарти</vt:lpstr>
      <vt:lpstr>Понятие за контрол в софтуерните стандарти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138</cp:revision>
  <dcterms:created xsi:type="dcterms:W3CDTF">2022-10-13T21:13:00Z</dcterms:created>
  <dcterms:modified xsi:type="dcterms:W3CDTF">2023-11-14T13:02:20Z</dcterms:modified>
</cp:coreProperties>
</file>