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9" r:id="rId4"/>
    <p:sldId id="277" r:id="rId5"/>
    <p:sldId id="278" r:id="rId6"/>
    <p:sldId id="285" r:id="rId7"/>
    <p:sldId id="280" r:id="rId8"/>
    <p:sldId id="286" r:id="rId9"/>
    <p:sldId id="287" r:id="rId10"/>
    <p:sldId id="289" r:id="rId11"/>
    <p:sldId id="288" r:id="rId12"/>
    <p:sldId id="275" r:id="rId13"/>
    <p:sldId id="273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8462" autoAdjust="0"/>
  </p:normalViewPr>
  <p:slideViewPr>
    <p:cSldViewPr snapToGrid="0">
      <p:cViewPr varScale="1">
        <p:scale>
          <a:sx n="142" d="100"/>
          <a:sy n="142" d="100"/>
        </p:scale>
        <p:origin x="872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364-DCA4-4CA7-B719-A22DE14B4E0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B49C-936B-4E07-9203-73FB338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Федералната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програма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за управление на риска и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оторизациите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FedRAMP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Federal Risk and Authorization Management Program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e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създадена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през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2011 г., с цел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предоставяне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ценово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ефективен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базиран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управление на риска подход за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приемане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използване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облачни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услуги от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федералното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правителство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САЩ.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8B49C-936B-4E07-9203-73FB33804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subsection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Предимства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itemize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Намалява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дупликацията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усилия,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несъответствията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неефективността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разходите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Създава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обществено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-частно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партньорство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за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насърчаване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иновациите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развитието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по-сигурни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информационни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технологии.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Позволява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федералното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правителство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да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ускори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приемането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облачните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технологии,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създавайки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прозрачни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стандарти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процеси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за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оторизации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за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сигурност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позволявайки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агенциите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да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използват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оторизациите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за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сигурност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общо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правителствено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равнище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itemize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subsection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{Цели}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itemize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Да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увеличи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използването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на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сигурни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облачни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технологии от страна на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правителствените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агенции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Да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подобри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рамката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чрез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която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правителството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осигурява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упълномощава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облачни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технологии.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Да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изгражда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насърчава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тесни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партньорства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с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участниците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във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FedRAMP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\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itemize</a:t>
            </a: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FISMA, OMB Circular A-130 </a:t>
            </a:r>
            <a:r>
              <a:rPr lang="bg-BG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и политиката на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FedRAMP, </a:t>
            </a:r>
            <a:r>
              <a:rPr lang="bg-BG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както и с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FedRAMP Authorization Act, </a:t>
            </a:r>
            <a:r>
              <a:rPr lang="bg-BG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като част от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National Defense Authorization Act (NDAA)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8B49C-936B-4E07-9203-73FB338043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1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\paragraph{</a:t>
            </a:r>
            <a:r>
              <a:rPr lang="bg-BG" dirty="0"/>
              <a:t>Планиране на оторизацията}</a:t>
            </a:r>
          </a:p>
          <a:p>
            <a:r>
              <a:rPr lang="bg-BG" dirty="0"/>
              <a:t>След установяването на партньорството </a:t>
            </a:r>
            <a:r>
              <a:rPr lang="en-US" dirty="0"/>
              <a:t>CSP </a:t>
            </a:r>
            <a:r>
              <a:rPr lang="bg-BG" dirty="0"/>
              <a:t>трябва да:</a:t>
            </a:r>
          </a:p>
          <a:p>
            <a:r>
              <a:rPr lang="bg-BG" dirty="0"/>
              <a:t>\</a:t>
            </a:r>
            <a:r>
              <a:rPr lang="en-US" dirty="0"/>
              <a:t>begin{itemize}</a:t>
            </a:r>
          </a:p>
          <a:p>
            <a:r>
              <a:rPr lang="en-US" dirty="0"/>
              <a:t>	\item </a:t>
            </a:r>
            <a:r>
              <a:rPr lang="bg-BG" dirty="0"/>
              <a:t>Потвърди ресурсите, които ще вложи за процеса на оторизация</a:t>
            </a:r>
          </a:p>
          <a:p>
            <a:r>
              <a:rPr lang="bg-BG" dirty="0"/>
              <a:t>	\</a:t>
            </a:r>
            <a:r>
              <a:rPr lang="en-US" dirty="0"/>
              <a:t>item </a:t>
            </a:r>
            <a:r>
              <a:rPr lang="bg-BG" dirty="0"/>
              <a:t>Работи с агенцията за избор на 3</a:t>
            </a:r>
            <a:r>
              <a:rPr lang="en-US" dirty="0"/>
              <a:t>PAO </a:t>
            </a:r>
            <a:r>
              <a:rPr lang="bg-BG" dirty="0"/>
              <a:t>за оценка във Фаза 2 (предпочитано с </a:t>
            </a:r>
            <a:r>
              <a:rPr lang="en-US" dirty="0"/>
              <a:t>FedRAMP-</a:t>
            </a:r>
            <a:r>
              <a:rPr lang="bg-BG" dirty="0"/>
              <a:t>разпознат 3</a:t>
            </a:r>
            <a:r>
              <a:rPr lang="en-US" dirty="0"/>
              <a:t>PAO, </a:t>
            </a:r>
            <a:r>
              <a:rPr lang="bg-BG" dirty="0"/>
              <a:t>въпреки че </a:t>
            </a:r>
            <a:r>
              <a:rPr lang="en-US" dirty="0"/>
              <a:t>CSP </a:t>
            </a:r>
            <a:r>
              <a:rPr lang="bg-BG" dirty="0"/>
              <a:t>може да използва независими организации за оценка при </a:t>
            </a:r>
            <a:r>
              <a:rPr lang="en-US" dirty="0"/>
              <a:t>ATO)</a:t>
            </a:r>
          </a:p>
          <a:p>
            <a:r>
              <a:rPr lang="en-US" dirty="0"/>
              <a:t>	\item </a:t>
            </a:r>
            <a:r>
              <a:rPr lang="bg-BG" dirty="0"/>
              <a:t>Завърши обучение за </a:t>
            </a:r>
            <a:r>
              <a:rPr lang="en-US" dirty="0"/>
              <a:t>CSP </a:t>
            </a:r>
            <a:r>
              <a:rPr lang="bg-BG" dirty="0"/>
              <a:t>относно </a:t>
            </a:r>
            <a:r>
              <a:rPr lang="en-US" dirty="0"/>
              <a:t>FedRAMP</a:t>
            </a:r>
          </a:p>
          <a:p>
            <a:r>
              <a:rPr lang="en-US" dirty="0"/>
              <a:t>	\item </a:t>
            </a:r>
            <a:r>
              <a:rPr lang="bg-BG" dirty="0"/>
              <a:t>Определите подхода на агенцията за преглед на пакета за оторизация - Директен Линеен Подход (</a:t>
            </a:r>
            <a:r>
              <a:rPr lang="en-US" dirty="0"/>
              <a:t>Just-In-Time), </a:t>
            </a:r>
            <a:r>
              <a:rPr lang="bg-BG" dirty="0"/>
              <a:t>който се препоръчва или Всички Артефакти Паралелно</a:t>
            </a:r>
          </a:p>
          <a:p>
            <a:r>
              <a:rPr lang="bg-BG" dirty="0"/>
              <a:t>	\</a:t>
            </a:r>
            <a:r>
              <a:rPr lang="en-US" dirty="0"/>
              <a:t>item </a:t>
            </a:r>
            <a:r>
              <a:rPr lang="bg-BG" dirty="0"/>
              <a:t>Завърши </a:t>
            </a:r>
            <a:r>
              <a:rPr lang="en-US" dirty="0"/>
              <a:t>Work Breakdown Structure (WBS) </a:t>
            </a:r>
            <a:r>
              <a:rPr lang="bg-BG" dirty="0"/>
              <a:t>и да го изпрати на </a:t>
            </a:r>
            <a:r>
              <a:rPr lang="en-US" dirty="0"/>
              <a:t>PMO </a:t>
            </a:r>
            <a:r>
              <a:rPr lang="bg-BG" dirty="0"/>
              <a:t>за преглед.</a:t>
            </a:r>
          </a:p>
          <a:p>
            <a:r>
              <a:rPr lang="bg-BG" dirty="0"/>
              <a:t>	\</a:t>
            </a:r>
            <a:r>
              <a:rPr lang="en-US" dirty="0"/>
              <a:t>item </a:t>
            </a:r>
            <a:r>
              <a:rPr lang="bg-BG" dirty="0"/>
              <a:t>Работи с агенцията, за да завърши Искане за </a:t>
            </a:r>
            <a:r>
              <a:rPr lang="en-US" dirty="0"/>
              <a:t>In Process, </a:t>
            </a:r>
            <a:r>
              <a:rPr lang="bg-BG" dirty="0"/>
              <a:t>след което може да започне планирането на </a:t>
            </a:r>
            <a:r>
              <a:rPr lang="en-US" dirty="0"/>
              <a:t>Kickoff Meeting.</a:t>
            </a:r>
          </a:p>
          <a:p>
            <a:r>
              <a:rPr lang="en-US" dirty="0"/>
              <a:t>	\item </a:t>
            </a:r>
            <a:r>
              <a:rPr lang="bg-BG" dirty="0"/>
              <a:t>Започне работа по </a:t>
            </a:r>
            <a:r>
              <a:rPr lang="en-US" dirty="0"/>
              <a:t>Kickoff Briefing Deck. </a:t>
            </a:r>
            <a:r>
              <a:rPr lang="bg-BG" dirty="0"/>
              <a:t>Едно копие на завършената презентация трябва</a:t>
            </a:r>
          </a:p>
          <a:p>
            <a:r>
              <a:rPr lang="bg-BG" dirty="0"/>
              <a:t>	да бъде изпратено на </a:t>
            </a:r>
            <a:r>
              <a:rPr lang="en-US" dirty="0"/>
              <a:t>FedRAMP PMO </a:t>
            </a:r>
            <a:r>
              <a:rPr lang="bg-BG" dirty="0"/>
              <a:t>преди планирането на </a:t>
            </a:r>
            <a:r>
              <a:rPr lang="en-US" dirty="0"/>
              <a:t>Kickoff Meeting.</a:t>
            </a:r>
          </a:p>
          <a:p>
            <a:r>
              <a:rPr lang="en-US" dirty="0"/>
              <a:t>\end{itemize}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r>
              <a:rPr lang="ru-RU" dirty="0" err="1"/>
              <a:t>Ако</a:t>
            </a:r>
            <a:r>
              <a:rPr lang="ru-RU" dirty="0"/>
              <a:t> CSP е в </a:t>
            </a:r>
            <a:r>
              <a:rPr lang="ru-RU" dirty="0" err="1"/>
              <a:t>партньорство</a:t>
            </a:r>
            <a:r>
              <a:rPr lang="ru-RU" dirty="0"/>
              <a:t> с </a:t>
            </a:r>
            <a:r>
              <a:rPr lang="ru-RU" dirty="0" err="1"/>
              <a:t>агенция</a:t>
            </a:r>
            <a:r>
              <a:rPr lang="ru-RU" dirty="0"/>
              <a:t>, </a:t>
            </a:r>
            <a:r>
              <a:rPr lang="ru-RU" dirty="0" err="1"/>
              <a:t>използваща</a:t>
            </a:r>
            <a:r>
              <a:rPr lang="ru-RU" dirty="0"/>
              <a:t> подхода</a:t>
            </a:r>
          </a:p>
          <a:p>
            <a:r>
              <a:rPr lang="ru-RU" dirty="0" err="1"/>
              <a:t>Just</a:t>
            </a:r>
            <a:r>
              <a:rPr lang="ru-RU" dirty="0"/>
              <a:t>-In-Time е </a:t>
            </a:r>
            <a:r>
              <a:rPr lang="ru-RU" dirty="0" err="1"/>
              <a:t>препоръчително</a:t>
            </a:r>
            <a:r>
              <a:rPr lang="ru-RU" dirty="0"/>
              <a:t> </a:t>
            </a:r>
            <a:r>
              <a:rPr lang="ru-RU" dirty="0" err="1"/>
              <a:t>агенцията</a:t>
            </a:r>
            <a:r>
              <a:rPr lang="ru-RU" dirty="0"/>
              <a:t> да одобри SAP </a:t>
            </a:r>
            <a:r>
              <a:rPr lang="ru-RU" dirty="0" err="1"/>
              <a:t>преди</a:t>
            </a:r>
            <a:r>
              <a:rPr lang="ru-RU" dirty="0"/>
              <a:t> 3PAO да</a:t>
            </a:r>
          </a:p>
          <a:p>
            <a:r>
              <a:rPr lang="ru-RU" dirty="0" err="1"/>
              <a:t>започне</a:t>
            </a:r>
            <a:r>
              <a:rPr lang="ru-RU" dirty="0"/>
              <a:t> </a:t>
            </a:r>
            <a:r>
              <a:rPr lang="ru-RU" dirty="0" err="1"/>
              <a:t>тестовете</a:t>
            </a:r>
            <a:r>
              <a:rPr lang="ru-RU" dirty="0"/>
              <a:t>.</a:t>
            </a:r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8B49C-936B-4E07-9203-73FB338043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710725"/>
            <a:ext cx="7560185" cy="928452"/>
          </a:xfrm>
        </p:spPr>
        <p:txBody>
          <a:bodyPr/>
          <a:lstStyle/>
          <a:p>
            <a:r>
              <a:rPr lang="ru-RU" sz="3600" i="1" dirty="0"/>
              <a:t>Разпространени стандарти и регулации</a:t>
            </a:r>
            <a:r>
              <a:rPr lang="en-US" sz="3600" i="1" dirty="0"/>
              <a:t> – FedRAMP</a:t>
            </a:r>
            <a:endParaRPr lang="bg-BG" sz="3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FA96-56C3-531C-0965-2981F3E6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Процес за Оторизация чрез Агенция – фаза 1</a:t>
            </a:r>
            <a:endParaRPr lang="en-001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9880-CD9F-D245-395C-E0922768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Фаза 1: Подготовка</a:t>
            </a:r>
          </a:p>
          <a:p>
            <a:pPr lvl="1"/>
            <a:r>
              <a:rPr lang="en-US" dirty="0"/>
              <a:t>FedRAMP Ready</a:t>
            </a:r>
            <a:endParaRPr lang="bg-BG" dirty="0"/>
          </a:p>
          <a:p>
            <a:pPr lvl="1"/>
            <a:r>
              <a:rPr lang="bg-BG" dirty="0"/>
              <a:t>Предварителна оторизация</a:t>
            </a:r>
          </a:p>
          <a:p>
            <a:pPr lvl="2"/>
            <a:r>
              <a:rPr lang="bg-BG" dirty="0"/>
              <a:t>Установяване на партньорство</a:t>
            </a:r>
          </a:p>
          <a:p>
            <a:pPr lvl="2"/>
            <a:r>
              <a:rPr lang="bg-BG" dirty="0"/>
              <a:t>Планиране на оторизацията</a:t>
            </a:r>
          </a:p>
          <a:p>
            <a:pPr lvl="2"/>
            <a:r>
              <a:rPr lang="ru-RU" dirty="0"/>
              <a:t>Среща за Стартиране / Kickoff Meeting</a:t>
            </a:r>
          </a:p>
          <a:p>
            <a:pPr lvl="2"/>
            <a:r>
              <a:rPr lang="bg-BG" dirty="0"/>
              <a:t>Обозначаване "</a:t>
            </a:r>
            <a:r>
              <a:rPr lang="en-US" dirty="0"/>
              <a:t>In Process"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111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FA96-56C3-531C-0965-2981F3E6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Процес за Оторизация чрез Агенция – фаза 2, 3</a:t>
            </a:r>
            <a:endParaRPr lang="en-001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9880-CD9F-D245-395C-E0922768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Фаза 2: Оторизация</a:t>
            </a:r>
          </a:p>
          <a:p>
            <a:pPr lvl="1"/>
            <a:r>
              <a:rPr lang="bg-BG" dirty="0"/>
              <a:t>Пълен Преглед на Сигурността</a:t>
            </a:r>
          </a:p>
          <a:p>
            <a:pPr lvl="1"/>
            <a:r>
              <a:rPr lang="ru-RU" dirty="0"/>
              <a:t>Процес на Оторизация от Агенцията</a:t>
            </a:r>
          </a:p>
          <a:p>
            <a:r>
              <a:rPr lang="bg-BG" dirty="0"/>
              <a:t>Фаза 3: Непрекъснато Мониториране</a:t>
            </a:r>
          </a:p>
        </p:txBody>
      </p:sp>
    </p:spTree>
    <p:extLst>
      <p:ext uri="{BB962C8B-B14F-4D97-AF65-F5344CB8AC3E}">
        <p14:creationId xmlns:p14="http://schemas.microsoft.com/office/powerpoint/2010/main" val="2351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447"/>
            <a:ext cx="10515600" cy="469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FedRAMP е един от добрите примери за добре структуриран и прагматичен подход за работа с правителствения сектор. Имайки предвид обема на пазара при софтуера за правителствени цели в САЩ и желанието за модернизация и преход към облака, познаването и съответствието с FedRAMP има потенциал да донесе не малко позитиви за организациите.</a:t>
            </a:r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2513" y="2237014"/>
            <a:ext cx="11168743" cy="3881994"/>
          </a:xfrm>
        </p:spPr>
        <p:txBody>
          <a:bodyPr numCol="1"/>
          <a:lstStyle/>
          <a:p>
            <a:pPr indent="-360000"/>
            <a:r>
              <a:rPr lang="bg-BG" dirty="0"/>
              <a:t>Историческо развитие, предимства, цели и законова база</a:t>
            </a:r>
          </a:p>
          <a:p>
            <a:pPr indent="-360000"/>
            <a:r>
              <a:rPr lang="ru-RU" dirty="0"/>
              <a:t>Участници в процеса на оторизация</a:t>
            </a:r>
            <a:endParaRPr lang="bg-BG" dirty="0"/>
          </a:p>
          <a:p>
            <a:pPr indent="-360000"/>
            <a:r>
              <a:rPr lang="ru-RU" dirty="0"/>
              <a:t>Стратегия за получаване на оторизация</a:t>
            </a:r>
          </a:p>
          <a:p>
            <a:pPr indent="-360000"/>
            <a:r>
              <a:rPr lang="ru-RU" dirty="0"/>
              <a:t>Процес за </a:t>
            </a:r>
            <a:r>
              <a:rPr lang="en-US" dirty="0"/>
              <a:t>JAB </a:t>
            </a:r>
            <a:r>
              <a:rPr lang="ru-RU" dirty="0"/>
              <a:t>Оторизация</a:t>
            </a:r>
            <a:endParaRPr lang="en-US" dirty="0"/>
          </a:p>
          <a:p>
            <a:pPr indent="-360000"/>
            <a:r>
              <a:rPr lang="ru-RU" dirty="0"/>
              <a:t>Процес за Оторизация чрез Агенция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2E98-24AD-97F9-E298-E68C913B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64" y="1047832"/>
            <a:ext cx="11370806" cy="4360079"/>
          </a:xfrm>
        </p:spPr>
        <p:txBody>
          <a:bodyPr>
            <a:normAutofit/>
          </a:bodyPr>
          <a:lstStyle/>
          <a:p>
            <a:r>
              <a:rPr lang="ru-RU" sz="6600" dirty="0"/>
              <a:t>Историческо развитие, предимства, цели и законова база</a:t>
            </a:r>
          </a:p>
        </p:txBody>
      </p:sp>
    </p:spTree>
    <p:extLst>
      <p:ext uri="{BB962C8B-B14F-4D97-AF65-F5344CB8AC3E}">
        <p14:creationId xmlns:p14="http://schemas.microsoft.com/office/powerpoint/2010/main" val="213408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C68B-4330-8D00-B910-CD3905C9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Участници в процеса на оторизация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C9BD-F7C7-4191-477C-E15789FD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FedRAMP Program Management Office (PMO)</a:t>
            </a:r>
            <a:endParaRPr lang="bg-BG" dirty="0"/>
          </a:p>
          <a:p>
            <a:r>
              <a:rPr lang="en-US" dirty="0"/>
              <a:t>Joint Authorization Board (JAB)</a:t>
            </a:r>
            <a:endParaRPr lang="bg-BG" dirty="0"/>
          </a:p>
          <a:p>
            <a:r>
              <a:rPr lang="bg-BG" dirty="0"/>
              <a:t>Федерални агенции</a:t>
            </a:r>
          </a:p>
          <a:p>
            <a:r>
              <a:rPr lang="en-US" dirty="0"/>
              <a:t>Third Party Assessment Organizations (3PAOs)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797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6614-69CF-3661-81B0-F9B08AB6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Стратегия за получаване на оторизация – част 1</a:t>
            </a:r>
            <a:endParaRPr lang="ru-RU" sz="4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3D00-46EE-40AB-5D09-C4997025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Търсенето: Широко срещу Специфично</a:t>
            </a:r>
            <a:endParaRPr lang="ru-RU" dirty="0"/>
          </a:p>
          <a:p>
            <a:r>
              <a:rPr lang="ru-RU" dirty="0"/>
              <a:t>Съществуващи или Потенциални Партньори от Агенцията</a:t>
            </a:r>
          </a:p>
          <a:p>
            <a:r>
              <a:rPr lang="ru-RU" dirty="0"/>
              <a:t>Тип облачен модел</a:t>
            </a:r>
          </a:p>
          <a:p>
            <a:pPr lvl="1"/>
            <a:r>
              <a:rPr lang="bg-BG" dirty="0"/>
              <a:t>Правителствен (</a:t>
            </a:r>
            <a:r>
              <a:rPr lang="en-001" dirty="0"/>
              <a:t>Government-Only Community)</a:t>
            </a:r>
            <a:endParaRPr lang="bg-BG" dirty="0"/>
          </a:p>
          <a:p>
            <a:pPr lvl="1"/>
            <a:r>
              <a:rPr lang="bg-BG" dirty="0"/>
              <a:t>Публичен (</a:t>
            </a:r>
            <a:r>
              <a:rPr lang="en-001" dirty="0"/>
              <a:t>Public)</a:t>
            </a:r>
            <a:endParaRPr lang="bg-BG" dirty="0"/>
          </a:p>
          <a:p>
            <a:pPr lvl="1"/>
            <a:r>
              <a:rPr lang="bg-BG" dirty="0"/>
              <a:t>Частен (</a:t>
            </a:r>
            <a:r>
              <a:rPr lang="en-001" dirty="0"/>
              <a:t>Private)</a:t>
            </a:r>
            <a:endParaRPr lang="bg-BG" dirty="0"/>
          </a:p>
          <a:p>
            <a:pPr lvl="1"/>
            <a:r>
              <a:rPr lang="bg-BG" dirty="0"/>
              <a:t>Хибриден (</a:t>
            </a:r>
            <a:r>
              <a:rPr lang="en-001" dirty="0"/>
              <a:t>Hybrid)</a:t>
            </a:r>
          </a:p>
        </p:txBody>
      </p:sp>
    </p:spTree>
    <p:extLst>
      <p:ext uri="{BB962C8B-B14F-4D97-AF65-F5344CB8AC3E}">
        <p14:creationId xmlns:p14="http://schemas.microsoft.com/office/powerpoint/2010/main" val="156062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6614-69CF-3661-81B0-F9B08AB6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Стратегия за получаване на оторизация – част 2</a:t>
            </a:r>
            <a:endParaRPr lang="ru-RU" sz="4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3D00-46EE-40AB-5D09-C4997025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Нива на Въздействие</a:t>
            </a:r>
          </a:p>
          <a:p>
            <a:pPr lvl="1"/>
            <a:r>
              <a:rPr lang="bg-BG" dirty="0"/>
              <a:t>Ниско</a:t>
            </a:r>
            <a:r>
              <a:rPr lang="en-US" dirty="0"/>
              <a:t> – </a:t>
            </a:r>
            <a:r>
              <a:rPr lang="bg-BG" dirty="0"/>
              <a:t>Нисък </a:t>
            </a:r>
            <a:r>
              <a:rPr lang="en-US" dirty="0"/>
              <a:t>baseline </a:t>
            </a:r>
            <a:r>
              <a:rPr lang="bg-BG" dirty="0"/>
              <a:t>и </a:t>
            </a:r>
            <a:r>
              <a:rPr lang="en-US" dirty="0"/>
              <a:t>LI-SaaS baseline</a:t>
            </a:r>
            <a:endParaRPr lang="bg-BG" dirty="0"/>
          </a:p>
          <a:p>
            <a:pPr lvl="1"/>
            <a:r>
              <a:rPr lang="bg-BG" dirty="0"/>
              <a:t>Умерено</a:t>
            </a:r>
          </a:p>
          <a:p>
            <a:pPr lvl="1"/>
            <a:r>
              <a:rPr lang="bg-BG" dirty="0"/>
              <a:t>Високо</a:t>
            </a:r>
          </a:p>
          <a:p>
            <a:r>
              <a:rPr lang="bg-BG" dirty="0"/>
              <a:t>Цели за сигурността</a:t>
            </a:r>
          </a:p>
          <a:p>
            <a:pPr lvl="1"/>
            <a:r>
              <a:rPr lang="bg-BG" dirty="0"/>
              <a:t>Конфиденциалност</a:t>
            </a:r>
          </a:p>
          <a:p>
            <a:pPr lvl="1"/>
            <a:r>
              <a:rPr lang="bg-BG" dirty="0"/>
              <a:t>Цялост</a:t>
            </a:r>
          </a:p>
          <a:p>
            <a:pPr lvl="1"/>
            <a:r>
              <a:rPr lang="bg-BG" dirty="0"/>
              <a:t>Наличност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67981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FA96-56C3-531C-0965-2981F3E6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 за </a:t>
            </a:r>
            <a:r>
              <a:rPr lang="en-US" dirty="0"/>
              <a:t>JAB </a:t>
            </a:r>
            <a:r>
              <a:rPr lang="ru-RU" dirty="0"/>
              <a:t>Оторизация</a:t>
            </a:r>
            <a:endParaRPr lang="en-001" dirty="0"/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A5E4D53D-C741-C2CA-6861-6AAE5F25D0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85" y="1385442"/>
            <a:ext cx="9838030" cy="489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5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FA96-56C3-531C-0965-2981F3E6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 за </a:t>
            </a:r>
            <a:r>
              <a:rPr lang="en-US" dirty="0"/>
              <a:t>JAB </a:t>
            </a:r>
            <a:r>
              <a:rPr lang="ru-RU" dirty="0"/>
              <a:t>Оторизация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9880-CD9F-D245-395C-E0922768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Фаза 1: Подготовка</a:t>
            </a:r>
          </a:p>
          <a:p>
            <a:pPr lvl="1"/>
            <a:r>
              <a:rPr lang="en-US" dirty="0"/>
              <a:t>FedRAMP Connect</a:t>
            </a:r>
            <a:endParaRPr lang="bg-BG" dirty="0"/>
          </a:p>
          <a:p>
            <a:pPr lvl="1"/>
            <a:r>
              <a:rPr lang="en-US" dirty="0"/>
              <a:t>FedRAMP Ready</a:t>
            </a:r>
            <a:endParaRPr lang="bg-BG" dirty="0"/>
          </a:p>
          <a:p>
            <a:pPr lvl="1"/>
            <a:r>
              <a:rPr lang="bg-BG" dirty="0"/>
              <a:t>Пълна оценка на сигурността</a:t>
            </a:r>
          </a:p>
          <a:p>
            <a:r>
              <a:rPr lang="bg-BG" dirty="0"/>
              <a:t>Фаза 2: Оторизация</a:t>
            </a:r>
          </a:p>
          <a:p>
            <a:r>
              <a:rPr lang="bg-BG" dirty="0"/>
              <a:t>Фаза 3: Продължителен мониторинг</a:t>
            </a:r>
            <a:r>
              <a:rPr lang="en-US" dirty="0"/>
              <a:t> - </a:t>
            </a:r>
            <a:r>
              <a:rPr lang="ru-RU" dirty="0"/>
              <a:t>да </a:t>
            </a:r>
            <a:r>
              <a:rPr lang="bg-BG" dirty="0"/>
              <a:t>о</a:t>
            </a:r>
            <a:r>
              <a:rPr lang="ru-RU" dirty="0" err="1"/>
              <a:t>сигури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оперативна </a:t>
            </a:r>
            <a:r>
              <a:rPr lang="ru-RU" dirty="0" err="1"/>
              <a:t>видимост</a:t>
            </a:r>
            <a:endParaRPr lang="en-US" dirty="0"/>
          </a:p>
          <a:p>
            <a:pPr lvl="1"/>
            <a:r>
              <a:rPr lang="ru-RU" dirty="0"/>
              <a:t>управление на </a:t>
            </a:r>
            <a:r>
              <a:rPr lang="ru-RU" dirty="0" err="1"/>
              <a:t>промените</a:t>
            </a:r>
            <a:endParaRPr lang="en-US" dirty="0"/>
          </a:p>
          <a:p>
            <a:pPr lvl="1"/>
            <a:r>
              <a:rPr lang="ru-RU" dirty="0" err="1"/>
              <a:t>изпълнение</a:t>
            </a:r>
            <a:r>
              <a:rPr lang="ru-RU" dirty="0"/>
              <a:t> на </a:t>
            </a:r>
            <a:r>
              <a:rPr lang="ru-RU" dirty="0" err="1"/>
              <a:t>задълженията</a:t>
            </a:r>
            <a:r>
              <a:rPr lang="ru-RU" dirty="0"/>
              <a:t> по </a:t>
            </a:r>
            <a:r>
              <a:rPr lang="ru-RU" dirty="0" err="1"/>
              <a:t>реагиране</a:t>
            </a:r>
            <a:r>
              <a:rPr lang="ru-RU" dirty="0"/>
              <a:t> на </a:t>
            </a:r>
            <a:r>
              <a:rPr lang="ru-RU" dirty="0" err="1"/>
              <a:t>инциденти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целия</a:t>
            </a:r>
            <a:r>
              <a:rPr lang="ru-RU" dirty="0"/>
              <a:t> живот или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0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FA96-56C3-531C-0965-2981F3E6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Процес за Оторизация чрез Агенция</a:t>
            </a:r>
            <a:endParaRPr lang="en-001" sz="4000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8FE2686-02BB-F386-9EBA-ABF3D208B4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32" y="1416475"/>
            <a:ext cx="9729736" cy="477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667347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ea0679f-09fa-4528-8ac1-fa7f6af28b52}" enabled="1" method="Standard" siteId="{07018c2a-e7d8-4bf1-9456-092ad6aecf0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4155</TotalTime>
  <Words>777</Words>
  <Application>Microsoft Office PowerPoint</Application>
  <PresentationFormat>Widescreen</PresentationFormat>
  <Paragraphs>92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Историческо развитие, предимства, цели и законова база</vt:lpstr>
      <vt:lpstr>Участници в процеса на оторизация</vt:lpstr>
      <vt:lpstr>Стратегия за получаване на оторизация – част 1</vt:lpstr>
      <vt:lpstr>Стратегия за получаване на оторизация – част 2</vt:lpstr>
      <vt:lpstr>Процес за JAB Оторизация</vt:lpstr>
      <vt:lpstr>Процес за JAB Оторизация</vt:lpstr>
      <vt:lpstr>Процес за Оторизация чрез Агенция</vt:lpstr>
      <vt:lpstr>Процес за Оторизация чрез Агенция – фаза 1</vt:lpstr>
      <vt:lpstr>Процес за Оторизация чрез Агенция – фаза 2, 3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146</cp:revision>
  <dcterms:created xsi:type="dcterms:W3CDTF">2022-10-13T21:13:00Z</dcterms:created>
  <dcterms:modified xsi:type="dcterms:W3CDTF">2024-11-14T13:42:39Z</dcterms:modified>
</cp:coreProperties>
</file>