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275" r:id="rId35"/>
    <p:sldId id="273" r:id="rId3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900"/>
    <a:srgbClr val="7EEEB3"/>
    <a:srgbClr val="70EBFC"/>
    <a:srgbClr val="CFAFE7"/>
    <a:srgbClr val="B686DA"/>
    <a:srgbClr val="FF272B"/>
    <a:srgbClr val="FF6565"/>
    <a:srgbClr val="FFDAB9"/>
    <a:srgbClr val="010CCB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88462" autoAdjust="0"/>
  </p:normalViewPr>
  <p:slideViewPr>
    <p:cSldViewPr snapToGrid="0">
      <p:cViewPr varScale="1">
        <p:scale>
          <a:sx n="142" d="100"/>
          <a:sy n="142" d="100"/>
        </p:scale>
        <p:origin x="872" y="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D9364-DCA4-4CA7-B719-A22DE14B4E02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8B49C-936B-4E07-9203-73FB3380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11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8B49C-936B-4E07-9203-73FB338043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авоъгълник 14"/>
          <p:cNvSpPr/>
          <p:nvPr userDrawn="1"/>
        </p:nvSpPr>
        <p:spPr>
          <a:xfrm>
            <a:off x="374469" y="528663"/>
            <a:ext cx="11626499" cy="5697965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lt1">
                  <a:shade val="63000"/>
                  <a:satMod val="120000"/>
                </a:schemeClr>
              </a:gs>
            </a:gsLst>
            <a:lin ang="10800000" scaled="1"/>
            <a:tileRect/>
          </a:gra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Правоъгълник 10"/>
          <p:cNvSpPr/>
          <p:nvPr userDrawn="1"/>
        </p:nvSpPr>
        <p:spPr>
          <a:xfrm>
            <a:off x="7918314" y="450237"/>
            <a:ext cx="4045917" cy="3879111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Закръглен правоъгълник 3"/>
          <p:cNvSpPr/>
          <p:nvPr userDrawn="1"/>
        </p:nvSpPr>
        <p:spPr>
          <a:xfrm>
            <a:off x="564204" y="6104709"/>
            <a:ext cx="2159541" cy="12191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Закръглен правоъгълник 5"/>
          <p:cNvSpPr/>
          <p:nvPr userDrawn="1"/>
        </p:nvSpPr>
        <p:spPr>
          <a:xfrm>
            <a:off x="3956005" y="6104709"/>
            <a:ext cx="7814464" cy="1219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Закръглен правоъгълник 7"/>
          <p:cNvSpPr/>
          <p:nvPr userDrawn="1"/>
        </p:nvSpPr>
        <p:spPr>
          <a:xfrm>
            <a:off x="3133045" y="6104709"/>
            <a:ext cx="413659" cy="121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5" name="Картина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53304" y="1723042"/>
            <a:ext cx="1108953" cy="666750"/>
          </a:xfrm>
          <a:prstGeom prst="rect">
            <a:avLst/>
          </a:prstGeom>
        </p:spPr>
      </p:pic>
      <p:sp>
        <p:nvSpPr>
          <p:cNvPr id="36" name="Правоъгълник 17"/>
          <p:cNvSpPr/>
          <p:nvPr userDrawn="1"/>
        </p:nvSpPr>
        <p:spPr>
          <a:xfrm>
            <a:off x="7918314" y="3936615"/>
            <a:ext cx="4082654" cy="2290013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Закръглен правоъгълник 18"/>
          <p:cNvSpPr/>
          <p:nvPr userDrawn="1"/>
        </p:nvSpPr>
        <p:spPr>
          <a:xfrm>
            <a:off x="9485248" y="408835"/>
            <a:ext cx="2285221" cy="11982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Закръглен правоъгълник 19"/>
          <p:cNvSpPr/>
          <p:nvPr userDrawn="1"/>
        </p:nvSpPr>
        <p:spPr>
          <a:xfrm>
            <a:off x="8660324" y="406745"/>
            <a:ext cx="413659" cy="121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Закръглен правоъгълник 21"/>
          <p:cNvSpPr/>
          <p:nvPr userDrawn="1"/>
        </p:nvSpPr>
        <p:spPr>
          <a:xfrm>
            <a:off x="564204" y="389276"/>
            <a:ext cx="7684855" cy="13938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0" name="Picture 2" descr="Софийски университет &quot;Св. Климент Охридски&quot;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26" y="1506157"/>
            <a:ext cx="1767269" cy="176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Катедра Софтуерни технологии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964" y="2590138"/>
            <a:ext cx="1491634" cy="63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0664"/>
            <a:ext cx="7080114" cy="2120881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>
          <a:xfrm>
            <a:off x="838200" y="3999675"/>
            <a:ext cx="7080114" cy="928452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rgbClr val="5A5A5A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9071291" y="4561572"/>
            <a:ext cx="2086707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g-BG" sz="2000" b="1" dirty="0">
                <a:solidFill>
                  <a:srgbClr val="5A5A5A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Преподавател</a:t>
            </a:r>
            <a:r>
              <a:rPr lang="en-US" sz="2000" b="1" dirty="0">
                <a:solidFill>
                  <a:srgbClr val="5A5A5A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:</a:t>
            </a:r>
            <a:endParaRPr lang="bg-BG" sz="2000" b="1" dirty="0">
              <a:solidFill>
                <a:srgbClr val="5A5A5A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930369" y="4955472"/>
            <a:ext cx="2368550" cy="37396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5A5A5A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pPr lvl="0"/>
            <a:r>
              <a:rPr lang="bg-BG" dirty="0"/>
              <a:t>Имена</a:t>
            </a:r>
          </a:p>
        </p:txBody>
      </p:sp>
    </p:spTree>
    <p:extLst>
      <p:ext uri="{BB962C8B-B14F-4D97-AF65-F5344CB8AC3E}">
        <p14:creationId xmlns:p14="http://schemas.microsoft.com/office/powerpoint/2010/main" val="406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819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5"/>
          <p:cNvSpPr/>
          <p:nvPr userDrawn="1"/>
        </p:nvSpPr>
        <p:spPr>
          <a:xfrm>
            <a:off x="173476" y="252919"/>
            <a:ext cx="11070077" cy="6361889"/>
          </a:xfrm>
          <a:prstGeom prst="rect">
            <a:avLst/>
          </a:prstGeom>
          <a:gradFill flip="none" rotWithShape="1">
            <a:lin ang="10800000" scaled="1"/>
            <a:tileRect/>
          </a:gra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 userDrawn="1"/>
        </p:nvSpPr>
        <p:spPr>
          <a:xfrm>
            <a:off x="1854358" y="2558478"/>
            <a:ext cx="3531736" cy="1107996"/>
          </a:xfrm>
          <a:prstGeom prst="rect">
            <a:avLst/>
          </a:prstGeom>
        </p:spPr>
        <p:txBody>
          <a:bodyPr wrap="none">
            <a:spAutoFit/>
            <a:scene3d>
              <a:camera prst="perspectiveAbove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kumimoji="0" lang="bg-BG" sz="6600" b="1" i="0" u="none" strike="noStrike" kern="1200" cap="none" spc="0" normalizeH="0" baseline="0" noProof="0" dirty="0">
                <a:ln>
                  <a:solidFill>
                    <a:srgbClr val="FFC000">
                      <a:lumMod val="60000"/>
                      <a:lumOff val="40000"/>
                    </a:srgbClr>
                  </a:solidFill>
                </a:ln>
                <a:solidFill>
                  <a:srgbClr val="ED7D3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Въпроси?</a:t>
            </a:r>
            <a:endParaRPr lang="bg-B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619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bg-BG" dirty="0"/>
              <a:t>Съдържание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734333"/>
            <a:ext cx="10515600" cy="4384675"/>
          </a:xfrm>
        </p:spPr>
        <p:txBody>
          <a:bodyPr numCol="2"/>
          <a:lstStyle>
            <a:lvl1pPr marL="228600" indent="-228600">
              <a:buFont typeface="Courier New" panose="02070309020205020404" pitchFamily="49" charset="0"/>
              <a:buChar char="o"/>
              <a:defRPr>
                <a:solidFill>
                  <a:srgbClr val="7A7A7A"/>
                </a:solidFill>
              </a:defRPr>
            </a:lvl1pPr>
            <a:lvl2pPr marL="800100" indent="-34290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bg-BG" dirty="0"/>
              <a:t>Първо</a:t>
            </a:r>
          </a:p>
          <a:p>
            <a:pPr lvl="0"/>
            <a:r>
              <a:rPr lang="bg-BG" dirty="0"/>
              <a:t>Второ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4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cher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bg-BG" dirty="0"/>
              <a:t>Преподавателски екип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pPr/>
              <a:t>‹#›</a:t>
            </a:fld>
            <a:endParaRPr lang="bg-BG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641861" y="1887166"/>
            <a:ext cx="1866088" cy="2295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578263" y="1887166"/>
            <a:ext cx="6775537" cy="4114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bg-BG" dirty="0"/>
              <a:t>Титла Име Фамилия</a:t>
            </a:r>
            <a:r>
              <a:rPr lang="en-US" dirty="0"/>
              <a:t> - </a:t>
            </a:r>
            <a:r>
              <a:rPr lang="bg-BG" dirty="0"/>
              <a:t>отговорност в курса</a:t>
            </a:r>
          </a:p>
          <a:p>
            <a:pPr lvl="0"/>
            <a:r>
              <a:rPr lang="bg-BG" dirty="0"/>
              <a:t>Катедра Софтуерни технологии </a:t>
            </a:r>
            <a:r>
              <a:rPr lang="en-US" dirty="0"/>
              <a:t>(</a:t>
            </a:r>
            <a:r>
              <a:rPr lang="bg-BG" dirty="0" err="1"/>
              <a:t>хон</a:t>
            </a:r>
            <a:r>
              <a:rPr lang="bg-BG" dirty="0"/>
              <a:t>.</a:t>
            </a:r>
            <a:r>
              <a:rPr lang="en-US" dirty="0"/>
              <a:t>)</a:t>
            </a:r>
            <a:endParaRPr lang="bg-BG" dirty="0"/>
          </a:p>
          <a:p>
            <a:pPr lvl="0"/>
            <a:r>
              <a:rPr lang="bg-BG" dirty="0"/>
              <a:t>Допълнителна информация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68705"/>
            <a:ext cx="436123" cy="436123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74324" y="4968705"/>
            <a:ext cx="3134704" cy="43612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LinkedIn profile</a:t>
            </a:r>
            <a:endParaRPr lang="bg-BG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79068"/>
            <a:ext cx="437745" cy="437745"/>
          </a:xfrm>
          <a:prstGeom prst="rect">
            <a:avLst/>
          </a:prstGeom>
        </p:spPr>
      </p:pic>
      <p:sp>
        <p:nvSpPr>
          <p:cNvPr id="1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74323" y="4379068"/>
            <a:ext cx="3134704" cy="43612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2" y="5562801"/>
            <a:ext cx="445991" cy="438557"/>
          </a:xfrm>
          <a:prstGeom prst="rect">
            <a:avLst/>
          </a:prstGeom>
        </p:spPr>
      </p:pic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1274323" y="5556720"/>
            <a:ext cx="2601164" cy="43612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Discord name/tag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692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7437"/>
            <a:ext cx="10515600" cy="4299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479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722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127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8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919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035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6008" y="64338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0DC68D8-8E7A-44E1-932E-AA061B9E1DE2}" type="slidenum">
              <a:rPr lang="bg-BG" smtClean="0"/>
              <a:pPr/>
              <a:t>‹#›</a:t>
            </a:fld>
            <a:endParaRPr lang="bg-BG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perspective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5" name="Закръглен правоъгълник 3"/>
          <p:cNvSpPr/>
          <p:nvPr userDrawn="1"/>
        </p:nvSpPr>
        <p:spPr>
          <a:xfrm>
            <a:off x="544749" y="6311901"/>
            <a:ext cx="4961105" cy="12191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Закръглен правоъгълник 4"/>
          <p:cNvSpPr/>
          <p:nvPr userDrawn="1"/>
        </p:nvSpPr>
        <p:spPr>
          <a:xfrm>
            <a:off x="5905384" y="6311899"/>
            <a:ext cx="413659" cy="121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Закръглен правоъгълник 8"/>
          <p:cNvSpPr/>
          <p:nvPr userDrawn="1"/>
        </p:nvSpPr>
        <p:spPr>
          <a:xfrm>
            <a:off x="6718573" y="6311899"/>
            <a:ext cx="4961105" cy="12191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8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ln>
            <a:solidFill>
              <a:srgbClr val="FAC057"/>
            </a:solidFill>
          </a:ln>
          <a:solidFill>
            <a:srgbClr val="ED7D3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b="1" kern="1200">
          <a:solidFill>
            <a:srgbClr val="595959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b="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b="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b="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b="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136" y="1311692"/>
            <a:ext cx="6865177" cy="2439854"/>
          </a:xfrm>
        </p:spPr>
        <p:txBody>
          <a:bodyPr>
            <a:normAutofit/>
          </a:bodyPr>
          <a:lstStyle/>
          <a:p>
            <a:r>
              <a:rPr lang="bg-BG" dirty="0"/>
              <a:t>Доставка на софтуер – особености и процеси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>
          <a:xfrm>
            <a:off x="1053136" y="3710725"/>
            <a:ext cx="7560185" cy="928452"/>
          </a:xfrm>
        </p:spPr>
        <p:txBody>
          <a:bodyPr/>
          <a:lstStyle/>
          <a:p>
            <a:r>
              <a:rPr lang="ru-RU" sz="3600" i="1" dirty="0"/>
              <a:t>Разпространени стандарти и регулации</a:t>
            </a:r>
            <a:r>
              <a:rPr lang="en-US" sz="3600" i="1" dirty="0"/>
              <a:t> – HIPAA / HITECH</a:t>
            </a:r>
            <a:endParaRPr lang="bg-BG" sz="3600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bg-BG" dirty="0"/>
              <a:t>Цветан Ангелов</a:t>
            </a:r>
          </a:p>
        </p:txBody>
      </p:sp>
    </p:spTree>
    <p:extLst>
      <p:ext uri="{BB962C8B-B14F-4D97-AF65-F5344CB8AC3E}">
        <p14:creationId xmlns:p14="http://schemas.microsoft.com/office/powerpoint/2010/main" val="2860278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5402-31ED-E4E2-A897-60E7199A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HITECH?</a:t>
            </a:r>
            <a:r>
              <a:rPr lang="bg-BG" dirty="0"/>
              <a:t> – Възможни последици от нарушения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1C05C-2C16-7635-937A-721E15CCA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0214"/>
            <a:ext cx="10515600" cy="4299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HITECH </a:t>
            </a:r>
            <a:r>
              <a:rPr lang="ru-RU" dirty="0" err="1"/>
              <a:t>въвежда</a:t>
            </a:r>
            <a:r>
              <a:rPr lang="ru-RU" dirty="0"/>
              <a:t> </a:t>
            </a:r>
            <a:r>
              <a:rPr lang="ru-RU" dirty="0" err="1"/>
              <a:t>по-строги</a:t>
            </a:r>
            <a:r>
              <a:rPr lang="ru-RU" dirty="0"/>
              <a:t> наказания за </a:t>
            </a:r>
            <a:r>
              <a:rPr lang="ru-RU" dirty="0" err="1"/>
              <a:t>неспазване</a:t>
            </a:r>
            <a:r>
              <a:rPr lang="ru-RU" dirty="0"/>
              <a:t> на HIPAA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допълнителна</a:t>
            </a:r>
            <a:r>
              <a:rPr lang="ru-RU" dirty="0"/>
              <a:t> </a:t>
            </a:r>
            <a:r>
              <a:rPr lang="ru-RU" dirty="0" err="1"/>
              <a:t>стимулация</a:t>
            </a:r>
            <a:r>
              <a:rPr lang="ru-RU" dirty="0"/>
              <a:t> за </a:t>
            </a:r>
            <a:r>
              <a:rPr lang="ru-RU" dirty="0" err="1"/>
              <a:t>здравните</a:t>
            </a:r>
            <a:r>
              <a:rPr lang="ru-RU" dirty="0"/>
              <a:t> организации и </a:t>
            </a:r>
            <a:r>
              <a:rPr lang="ru-RU" dirty="0" err="1"/>
              <a:t>техните</a:t>
            </a:r>
            <a:r>
              <a:rPr lang="ru-RU" dirty="0"/>
              <a:t> бизнес-</a:t>
            </a:r>
            <a:r>
              <a:rPr lang="ru-RU" dirty="0" err="1"/>
              <a:t>партньори</a:t>
            </a:r>
            <a:r>
              <a:rPr lang="ru-RU" dirty="0"/>
              <a:t> да </a:t>
            </a:r>
            <a:r>
              <a:rPr lang="ru-RU" dirty="0" err="1"/>
              <a:t>спазват</a:t>
            </a:r>
            <a:r>
              <a:rPr lang="ru-RU" dirty="0"/>
              <a:t> </a:t>
            </a:r>
            <a:r>
              <a:rPr lang="ru-RU" dirty="0" err="1"/>
              <a:t>Правилата</a:t>
            </a:r>
            <a:r>
              <a:rPr lang="ru-RU" dirty="0"/>
              <a:t> за </a:t>
            </a:r>
            <a:r>
              <a:rPr lang="ru-RU" dirty="0" err="1"/>
              <a:t>поверителност</a:t>
            </a:r>
            <a:r>
              <a:rPr lang="ru-RU" dirty="0"/>
              <a:t> и </a:t>
            </a:r>
            <a:r>
              <a:rPr lang="ru-RU" dirty="0" err="1"/>
              <a:t>сигурност</a:t>
            </a:r>
            <a:r>
              <a:rPr lang="ru-RU" dirty="0"/>
              <a:t> на HIPAA и да </a:t>
            </a:r>
            <a:r>
              <a:rPr lang="ru-RU" dirty="0" err="1"/>
              <a:t>финансират</a:t>
            </a:r>
            <a:r>
              <a:rPr lang="ru-RU" dirty="0"/>
              <a:t> </a:t>
            </a:r>
            <a:r>
              <a:rPr lang="ru-RU" dirty="0" err="1"/>
              <a:t>засилени</a:t>
            </a:r>
            <a:r>
              <a:rPr lang="ru-RU" dirty="0"/>
              <a:t> действия за </a:t>
            </a:r>
            <a:r>
              <a:rPr lang="ru-RU" dirty="0" err="1"/>
              <a:t>прилагане</a:t>
            </a:r>
            <a:r>
              <a:rPr lang="ru-RU" dirty="0"/>
              <a:t> от </a:t>
            </a:r>
            <a:r>
              <a:rPr lang="ru-RU" dirty="0" err="1"/>
              <a:t>отделението</a:t>
            </a:r>
            <a:r>
              <a:rPr lang="ru-RU" dirty="0"/>
              <a:t> за граждански права на </a:t>
            </a:r>
            <a:r>
              <a:rPr lang="ru-RU" dirty="0" err="1"/>
              <a:t>Министерството</a:t>
            </a:r>
            <a:r>
              <a:rPr lang="ru-RU" dirty="0"/>
              <a:t> на </a:t>
            </a:r>
            <a:r>
              <a:rPr lang="ru-RU" dirty="0" err="1"/>
              <a:t>здравеопазването</a:t>
            </a:r>
            <a:r>
              <a:rPr lang="ru-RU" dirty="0"/>
              <a:t> и </a:t>
            </a:r>
            <a:r>
              <a:rPr lang="ru-RU" dirty="0" err="1"/>
              <a:t>социалните</a:t>
            </a:r>
            <a:r>
              <a:rPr lang="ru-RU" dirty="0"/>
              <a:t> услуги</a:t>
            </a:r>
          </a:p>
        </p:txBody>
      </p:sp>
    </p:spTree>
    <p:extLst>
      <p:ext uri="{BB962C8B-B14F-4D97-AF65-F5344CB8AC3E}">
        <p14:creationId xmlns:p14="http://schemas.microsoft.com/office/powerpoint/2010/main" val="4085318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7C4F-B649-D36A-A4AD-77DF55DA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</a:t>
            </a:r>
            <a:r>
              <a:rPr lang="en-US" dirty="0"/>
              <a:t>HITECH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64C16-9D0A-6CB9-E1FB-8AF727989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483"/>
            <a:ext cx="10515600" cy="4648480"/>
          </a:xfrm>
        </p:spPr>
        <p:txBody>
          <a:bodyPr>
            <a:normAutofit fontScale="92500"/>
          </a:bodyPr>
          <a:lstStyle/>
          <a:p>
            <a:r>
              <a:rPr lang="bg-BG" dirty="0"/>
              <a:t>Секция А - </a:t>
            </a:r>
            <a:r>
              <a:rPr lang="ru-RU" dirty="0" err="1"/>
              <a:t>насърчаването</a:t>
            </a:r>
            <a:r>
              <a:rPr lang="ru-RU" dirty="0"/>
              <a:t> на </a:t>
            </a:r>
            <a:r>
              <a:rPr lang="ru-RU" dirty="0" err="1"/>
              <a:t>технологиите</a:t>
            </a:r>
            <a:r>
              <a:rPr lang="ru-RU" dirty="0"/>
              <a:t> за </a:t>
            </a:r>
            <a:r>
              <a:rPr lang="ru-RU" dirty="0" err="1"/>
              <a:t>здравна</a:t>
            </a:r>
            <a:r>
              <a:rPr lang="ru-RU" dirty="0"/>
              <a:t> информация</a:t>
            </a:r>
          </a:p>
          <a:p>
            <a:pPr lvl="1"/>
            <a:r>
              <a:rPr lang="ru-RU" dirty="0"/>
              <a:t>Част 1 - </a:t>
            </a:r>
            <a:r>
              <a:rPr lang="ru-RU" dirty="0" err="1"/>
              <a:t>подобряване</a:t>
            </a:r>
            <a:r>
              <a:rPr lang="ru-RU" dirty="0"/>
              <a:t> на </a:t>
            </a:r>
            <a:r>
              <a:rPr lang="ru-RU" dirty="0" err="1"/>
              <a:t>качеството</a:t>
            </a:r>
            <a:r>
              <a:rPr lang="ru-RU" dirty="0"/>
              <a:t>, </a:t>
            </a:r>
            <a:r>
              <a:rPr lang="ru-RU" dirty="0" err="1"/>
              <a:t>безопасността</a:t>
            </a:r>
            <a:r>
              <a:rPr lang="ru-RU" dirty="0"/>
              <a:t> и </a:t>
            </a:r>
            <a:r>
              <a:rPr lang="ru-RU" dirty="0" err="1"/>
              <a:t>ефективността</a:t>
            </a:r>
            <a:r>
              <a:rPr lang="ru-RU" dirty="0"/>
              <a:t> на </a:t>
            </a:r>
            <a:r>
              <a:rPr lang="ru-RU" dirty="0" err="1"/>
              <a:t>здравната</a:t>
            </a:r>
            <a:r>
              <a:rPr lang="ru-RU" dirty="0"/>
              <a:t> </a:t>
            </a:r>
            <a:r>
              <a:rPr lang="ru-RU" dirty="0" err="1"/>
              <a:t>грижа</a:t>
            </a:r>
            <a:endParaRPr lang="ru-RU" dirty="0"/>
          </a:p>
          <a:p>
            <a:pPr lvl="1"/>
            <a:r>
              <a:rPr lang="ru-RU" dirty="0"/>
              <a:t>Част 2 - </a:t>
            </a:r>
            <a:r>
              <a:rPr lang="ru-RU" dirty="0" err="1"/>
              <a:t>прилагането</a:t>
            </a:r>
            <a:r>
              <a:rPr lang="ru-RU" dirty="0"/>
              <a:t> и </a:t>
            </a:r>
            <a:r>
              <a:rPr lang="ru-RU" dirty="0" err="1"/>
              <a:t>използването</a:t>
            </a:r>
            <a:r>
              <a:rPr lang="ru-RU" dirty="0"/>
              <a:t> на </a:t>
            </a:r>
            <a:r>
              <a:rPr lang="ru-RU" dirty="0" err="1"/>
              <a:t>стандартите</a:t>
            </a:r>
            <a:r>
              <a:rPr lang="ru-RU" dirty="0"/>
              <a:t> за технологии за </a:t>
            </a:r>
            <a:r>
              <a:rPr lang="ru-RU" dirty="0" err="1"/>
              <a:t>здравна</a:t>
            </a:r>
            <a:r>
              <a:rPr lang="ru-RU" dirty="0"/>
              <a:t> информация и </a:t>
            </a:r>
            <a:r>
              <a:rPr lang="ru-RU" dirty="0" err="1"/>
              <a:t>докладите</a:t>
            </a:r>
            <a:endParaRPr lang="ru-RU" dirty="0"/>
          </a:p>
          <a:p>
            <a:r>
              <a:rPr lang="ru-RU" dirty="0"/>
              <a:t>Секция B - </a:t>
            </a:r>
            <a:r>
              <a:rPr lang="ru-RU" dirty="0" err="1"/>
              <a:t>тестването</a:t>
            </a:r>
            <a:r>
              <a:rPr lang="ru-RU" dirty="0"/>
              <a:t> на </a:t>
            </a:r>
            <a:r>
              <a:rPr lang="ru-RU" dirty="0" err="1"/>
              <a:t>технологиите</a:t>
            </a:r>
            <a:r>
              <a:rPr lang="ru-RU" dirty="0"/>
              <a:t> за </a:t>
            </a:r>
            <a:r>
              <a:rPr lang="ru-RU" dirty="0" err="1"/>
              <a:t>здравна</a:t>
            </a:r>
            <a:r>
              <a:rPr lang="ru-RU" dirty="0"/>
              <a:t> информация</a:t>
            </a:r>
          </a:p>
          <a:p>
            <a:r>
              <a:rPr lang="ru-RU" dirty="0"/>
              <a:t>Секция C - </a:t>
            </a:r>
            <a:r>
              <a:rPr lang="ru-RU" dirty="0" err="1"/>
              <a:t>финансирането</a:t>
            </a:r>
            <a:r>
              <a:rPr lang="ru-RU" dirty="0"/>
              <a:t> с </a:t>
            </a:r>
            <a:r>
              <a:rPr lang="ru-RU" dirty="0" err="1"/>
              <a:t>грантове</a:t>
            </a:r>
            <a:r>
              <a:rPr lang="ru-RU" dirty="0"/>
              <a:t> и </a:t>
            </a:r>
            <a:r>
              <a:rPr lang="ru-RU" dirty="0" err="1"/>
              <a:t>заеми</a:t>
            </a:r>
            <a:endParaRPr lang="ru-RU" dirty="0"/>
          </a:p>
          <a:p>
            <a:r>
              <a:rPr lang="ru-RU" dirty="0"/>
              <a:t>Секция D - </a:t>
            </a:r>
            <a:r>
              <a:rPr lang="ru-RU" dirty="0" err="1"/>
              <a:t>поверителността</a:t>
            </a:r>
            <a:r>
              <a:rPr lang="ru-RU" dirty="0"/>
              <a:t> и </a:t>
            </a:r>
            <a:r>
              <a:rPr lang="ru-RU" dirty="0" err="1"/>
              <a:t>сигурността</a:t>
            </a:r>
            <a:r>
              <a:rPr lang="ru-RU" dirty="0"/>
              <a:t> на </a:t>
            </a:r>
            <a:r>
              <a:rPr lang="ru-RU" dirty="0" err="1"/>
              <a:t>електронната</a:t>
            </a:r>
            <a:r>
              <a:rPr lang="ru-RU" dirty="0"/>
              <a:t> </a:t>
            </a:r>
            <a:r>
              <a:rPr lang="ru-RU" dirty="0" err="1"/>
              <a:t>здравна</a:t>
            </a:r>
            <a:r>
              <a:rPr lang="ru-RU" dirty="0"/>
              <a:t> информация</a:t>
            </a:r>
          </a:p>
          <a:p>
            <a:pPr lvl="1"/>
            <a:r>
              <a:rPr lang="ru-RU" dirty="0"/>
              <a:t>Част 1 - </a:t>
            </a:r>
            <a:r>
              <a:rPr lang="ru-RU" dirty="0" err="1"/>
              <a:t>подобряването</a:t>
            </a:r>
            <a:r>
              <a:rPr lang="ru-RU" dirty="0"/>
              <a:t> на </a:t>
            </a:r>
            <a:r>
              <a:rPr lang="ru-RU" dirty="0" err="1"/>
              <a:t>поверителността</a:t>
            </a:r>
            <a:r>
              <a:rPr lang="ru-RU" dirty="0"/>
              <a:t> и </a:t>
            </a:r>
            <a:r>
              <a:rPr lang="ru-RU" dirty="0" err="1"/>
              <a:t>сигурността</a:t>
            </a:r>
            <a:r>
              <a:rPr lang="ru-RU" dirty="0"/>
              <a:t> на </a:t>
            </a:r>
            <a:r>
              <a:rPr lang="ru-RU" dirty="0" err="1"/>
              <a:t>технологиите</a:t>
            </a:r>
            <a:r>
              <a:rPr lang="ru-RU" dirty="0"/>
              <a:t> за </a:t>
            </a:r>
            <a:r>
              <a:rPr lang="ru-RU" dirty="0" err="1"/>
              <a:t>защитената</a:t>
            </a:r>
            <a:r>
              <a:rPr lang="ru-RU" dirty="0"/>
              <a:t> </a:t>
            </a:r>
            <a:r>
              <a:rPr lang="ru-RU" dirty="0" err="1"/>
              <a:t>здравна</a:t>
            </a:r>
            <a:r>
              <a:rPr lang="ru-RU" dirty="0"/>
              <a:t> информация (</a:t>
            </a:r>
            <a:r>
              <a:rPr lang="ru-RU" dirty="0" err="1"/>
              <a:t>Protected</a:t>
            </a:r>
            <a:r>
              <a:rPr lang="ru-RU" dirty="0"/>
              <a:t> </a:t>
            </a:r>
            <a:r>
              <a:rPr lang="ru-RU" dirty="0" err="1"/>
              <a:t>health</a:t>
            </a:r>
            <a:r>
              <a:rPr lang="ru-RU" dirty="0"/>
              <a:t> </a:t>
            </a:r>
            <a:r>
              <a:rPr lang="ru-RU" dirty="0" err="1"/>
              <a:t>information</a:t>
            </a:r>
            <a:r>
              <a:rPr lang="ru-RU" dirty="0"/>
              <a:t> / PHI)</a:t>
            </a:r>
          </a:p>
          <a:p>
            <a:pPr lvl="1"/>
            <a:r>
              <a:rPr lang="ru-RU" dirty="0"/>
              <a:t>Част 2 - </a:t>
            </a:r>
            <a:r>
              <a:rPr lang="ru-RU" dirty="0" err="1"/>
              <a:t>връзката</a:t>
            </a:r>
            <a:r>
              <a:rPr lang="ru-RU" dirty="0"/>
              <a:t> между Закона HITECH и </a:t>
            </a:r>
            <a:r>
              <a:rPr lang="ru-RU" dirty="0" err="1"/>
              <a:t>другите</a:t>
            </a:r>
            <a:r>
              <a:rPr lang="ru-RU" dirty="0"/>
              <a:t> </a:t>
            </a:r>
            <a:r>
              <a:rPr lang="ru-RU" dirty="0" err="1"/>
              <a:t>закони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861093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A532-303A-95DA-AABF-8E65B96A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HITECH води до HIPAA </a:t>
            </a:r>
            <a:r>
              <a:rPr lang="ru-RU" dirty="0" err="1"/>
              <a:t>съответствие</a:t>
            </a:r>
            <a:r>
              <a:rPr lang="ru-RU" dirty="0"/>
              <a:t> на бизнес-</a:t>
            </a:r>
            <a:r>
              <a:rPr lang="ru-RU" dirty="0" err="1"/>
              <a:t>партньорите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1F136-5D78-289C-A067-65D74D744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Преди </a:t>
            </a:r>
            <a:r>
              <a:rPr lang="en-US" dirty="0"/>
              <a:t>HITECH - </a:t>
            </a:r>
            <a:r>
              <a:rPr lang="ru-RU" dirty="0"/>
              <a:t>Бизнес-</a:t>
            </a:r>
            <a:r>
              <a:rPr lang="ru-RU" dirty="0" err="1"/>
              <a:t>партньорите</a:t>
            </a:r>
            <a:r>
              <a:rPr lang="ru-RU" dirty="0"/>
              <a:t> на </a:t>
            </a:r>
            <a:r>
              <a:rPr lang="ru-RU" dirty="0" err="1"/>
              <a:t>Обхванатите</a:t>
            </a:r>
            <a:r>
              <a:rPr lang="ru-RU" dirty="0"/>
              <a:t> </a:t>
            </a:r>
            <a:r>
              <a:rPr lang="ru-RU" dirty="0" err="1"/>
              <a:t>субекти</a:t>
            </a:r>
            <a:r>
              <a:rPr lang="ru-RU" dirty="0"/>
              <a:t> по HIPAA </a:t>
            </a:r>
            <a:r>
              <a:rPr lang="ru-RU" dirty="0" err="1"/>
              <a:t>имат</a:t>
            </a:r>
            <a:r>
              <a:rPr lang="ru-RU" dirty="0"/>
              <a:t> "</a:t>
            </a:r>
            <a:r>
              <a:rPr lang="ru-RU" dirty="0" err="1"/>
              <a:t>договорна</a:t>
            </a:r>
            <a:r>
              <a:rPr lang="ru-RU" dirty="0"/>
              <a:t> </a:t>
            </a:r>
            <a:r>
              <a:rPr lang="ru-RU" dirty="0" err="1"/>
              <a:t>задълженост</a:t>
            </a:r>
            <a:r>
              <a:rPr lang="ru-RU" dirty="0"/>
              <a:t>" да се </a:t>
            </a:r>
            <a:r>
              <a:rPr lang="ru-RU" dirty="0" err="1"/>
              <a:t>съобразяват</a:t>
            </a:r>
            <a:r>
              <a:rPr lang="ru-RU" dirty="0"/>
              <a:t> с HIPAA</a:t>
            </a:r>
            <a:endParaRPr lang="en-US" dirty="0"/>
          </a:p>
          <a:p>
            <a:r>
              <a:rPr lang="ru-RU" dirty="0"/>
              <a:t>HITECH </a:t>
            </a:r>
            <a:r>
              <a:rPr lang="ru-RU" dirty="0" err="1"/>
              <a:t>прилага</a:t>
            </a:r>
            <a:r>
              <a:rPr lang="ru-RU" dirty="0"/>
              <a:t> </a:t>
            </a:r>
            <a:r>
              <a:rPr lang="ru-RU" dirty="0" err="1"/>
              <a:t>Правилата</a:t>
            </a:r>
            <a:r>
              <a:rPr lang="ru-RU" dirty="0"/>
              <a:t> за </a:t>
            </a:r>
            <a:r>
              <a:rPr lang="ru-RU" dirty="0" err="1"/>
              <a:t>сигурност</a:t>
            </a:r>
            <a:r>
              <a:rPr lang="ru-RU" dirty="0"/>
              <a:t> и </a:t>
            </a:r>
            <a:r>
              <a:rPr lang="ru-RU" dirty="0" err="1"/>
              <a:t>поверителност</a:t>
            </a:r>
            <a:r>
              <a:rPr lang="ru-RU" dirty="0"/>
              <a:t> на HIPAA и </a:t>
            </a:r>
            <a:r>
              <a:rPr lang="ru-RU" dirty="0" err="1"/>
              <a:t>към</a:t>
            </a:r>
            <a:r>
              <a:rPr lang="ru-RU" dirty="0"/>
              <a:t> Бизнес-</a:t>
            </a:r>
            <a:r>
              <a:rPr lang="ru-RU" dirty="0" err="1"/>
              <a:t>партньорите</a:t>
            </a:r>
            <a:r>
              <a:rPr lang="ru-RU" dirty="0"/>
              <a:t>,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ги</a:t>
            </a:r>
            <a:r>
              <a:rPr lang="ru-RU" dirty="0"/>
              <a:t> </a:t>
            </a:r>
            <a:r>
              <a:rPr lang="ru-RU" dirty="0" err="1"/>
              <a:t>прави</a:t>
            </a:r>
            <a:r>
              <a:rPr lang="ru-RU" dirty="0"/>
              <a:t> </a:t>
            </a:r>
            <a:r>
              <a:rPr lang="ru-RU" dirty="0" err="1"/>
              <a:t>директно</a:t>
            </a:r>
            <a:r>
              <a:rPr lang="ru-RU" dirty="0"/>
              <a:t> </a:t>
            </a:r>
            <a:r>
              <a:rPr lang="ru-RU" dirty="0" err="1"/>
              <a:t>отговорни</a:t>
            </a:r>
            <a:r>
              <a:rPr lang="ru-RU" dirty="0"/>
              <a:t> за </a:t>
            </a:r>
            <a:r>
              <a:rPr lang="ru-RU" dirty="0" err="1"/>
              <a:t>собственото</a:t>
            </a:r>
            <a:r>
              <a:rPr lang="ru-RU" dirty="0"/>
              <a:t> си </a:t>
            </a:r>
            <a:r>
              <a:rPr lang="ru-RU" dirty="0" err="1"/>
              <a:t>съответствие</a:t>
            </a:r>
            <a:r>
              <a:rPr lang="ru-RU" dirty="0"/>
              <a:t> с HIPAA. Бизнес-</a:t>
            </a:r>
            <a:r>
              <a:rPr lang="ru-RU" dirty="0" err="1"/>
              <a:t>партньорите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вече да </a:t>
            </a:r>
            <a:r>
              <a:rPr lang="ru-RU" dirty="0" err="1"/>
              <a:t>подписват</a:t>
            </a:r>
            <a:r>
              <a:rPr lang="ru-RU" dirty="0"/>
              <a:t> </a:t>
            </a:r>
            <a:r>
              <a:rPr lang="ru-RU" dirty="0" err="1"/>
              <a:t>Споразумение</a:t>
            </a:r>
            <a:r>
              <a:rPr lang="ru-RU"/>
              <a:t> на </a:t>
            </a:r>
            <a:r>
              <a:rPr lang="ru-RU" dirty="0"/>
              <a:t>Бизнес-</a:t>
            </a:r>
            <a:r>
              <a:rPr lang="ru-RU" dirty="0" err="1"/>
              <a:t>партньор</a:t>
            </a:r>
            <a:r>
              <a:rPr lang="ru-RU" dirty="0"/>
              <a:t> с </a:t>
            </a:r>
            <a:r>
              <a:rPr lang="ru-RU" dirty="0" err="1"/>
              <a:t>Обхванатия</a:t>
            </a:r>
            <a:r>
              <a:rPr lang="ru-RU" dirty="0"/>
              <a:t> </a:t>
            </a:r>
            <a:r>
              <a:rPr lang="ru-RU" dirty="0" err="1"/>
              <a:t>субект</a:t>
            </a:r>
            <a:endParaRPr lang="en-US" dirty="0"/>
          </a:p>
          <a:p>
            <a:r>
              <a:rPr lang="ru-RU" dirty="0" err="1"/>
              <a:t>Последното</a:t>
            </a:r>
            <a:r>
              <a:rPr lang="ru-RU" dirty="0"/>
              <a:t> Комплексно Правило на HIPAA от 2013 г. (HIPAA Final </a:t>
            </a:r>
            <a:r>
              <a:rPr lang="ru-RU" dirty="0" err="1"/>
              <a:t>Omnibus</a:t>
            </a:r>
            <a:r>
              <a:rPr lang="ru-RU" dirty="0"/>
              <a:t> </a:t>
            </a:r>
            <a:r>
              <a:rPr lang="ru-RU" dirty="0" err="1"/>
              <a:t>Rule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2013)</a:t>
            </a:r>
            <a:r>
              <a:rPr lang="en-US" dirty="0"/>
              <a:t> - </a:t>
            </a:r>
            <a:r>
              <a:rPr lang="ru-RU" dirty="0"/>
              <a:t>Бизнес-</a:t>
            </a:r>
            <a:r>
              <a:rPr lang="ru-RU" dirty="0" err="1"/>
              <a:t>партньорите</a:t>
            </a:r>
            <a:r>
              <a:rPr lang="ru-RU" dirty="0"/>
              <a:t> </a:t>
            </a:r>
            <a:r>
              <a:rPr lang="ru-RU" dirty="0" err="1"/>
              <a:t>стават</a:t>
            </a:r>
            <a:r>
              <a:rPr lang="ru-RU" dirty="0"/>
              <a:t> предмет на проверки по HIPAA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4216556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B2A51-A9FD-4E71-8336-8A4D568B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Постигане на съответствие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BB0ED-AD76-99CC-9022-363B740FF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</a:t>
            </a:r>
            <a:r>
              <a:rPr lang="ru-RU" dirty="0" err="1"/>
              <a:t>общия</a:t>
            </a:r>
            <a:r>
              <a:rPr lang="ru-RU" dirty="0"/>
              <a:t> случай </a:t>
            </a:r>
            <a:r>
              <a:rPr lang="ru-RU" dirty="0" err="1"/>
              <a:t>съответствието</a:t>
            </a:r>
            <a:r>
              <a:rPr lang="ru-RU" dirty="0"/>
              <a:t> с HIPAA </a:t>
            </a:r>
            <a:r>
              <a:rPr lang="ru-RU" dirty="0" err="1"/>
              <a:t>означава</a:t>
            </a:r>
            <a:r>
              <a:rPr lang="ru-RU" dirty="0"/>
              <a:t> </a:t>
            </a:r>
            <a:r>
              <a:rPr lang="ru-RU" dirty="0" err="1"/>
              <a:t>покриване</a:t>
            </a:r>
            <a:r>
              <a:rPr lang="ru-RU" dirty="0"/>
              <a:t> на </a:t>
            </a:r>
            <a:r>
              <a:rPr lang="ru-RU" dirty="0" err="1"/>
              <a:t>стандартите</a:t>
            </a:r>
            <a:r>
              <a:rPr lang="ru-RU" dirty="0"/>
              <a:t>, </a:t>
            </a:r>
            <a:r>
              <a:rPr lang="ru-RU" dirty="0" err="1"/>
              <a:t>изискванията</a:t>
            </a:r>
            <a:r>
              <a:rPr lang="ru-RU" dirty="0"/>
              <a:t> и </a:t>
            </a:r>
            <a:r>
              <a:rPr lang="ru-RU" dirty="0" err="1"/>
              <a:t>спецификациите</a:t>
            </a:r>
            <a:r>
              <a:rPr lang="ru-RU" dirty="0"/>
              <a:t> за </a:t>
            </a:r>
            <a:r>
              <a:rPr lang="ru-RU" dirty="0" err="1"/>
              <a:t>прилагане</a:t>
            </a:r>
            <a:r>
              <a:rPr lang="ru-RU" dirty="0"/>
              <a:t> на </a:t>
            </a:r>
            <a:r>
              <a:rPr lang="ru-RU" dirty="0" err="1"/>
              <a:t>Регламентите</a:t>
            </a:r>
            <a:r>
              <a:rPr lang="ru-RU" dirty="0"/>
              <a:t> за административно </a:t>
            </a:r>
            <a:r>
              <a:rPr lang="ru-RU" dirty="0" err="1"/>
              <a:t>опростяване</a:t>
            </a:r>
            <a:r>
              <a:rPr lang="ru-RU" dirty="0"/>
              <a:t> на HIPAA</a:t>
            </a:r>
            <a:endParaRPr lang="en-US" dirty="0"/>
          </a:p>
          <a:p>
            <a:r>
              <a:rPr lang="ru-RU" dirty="0" err="1"/>
              <a:t>Обхванатите</a:t>
            </a:r>
            <a:r>
              <a:rPr lang="ru-RU" dirty="0"/>
              <a:t> </a:t>
            </a:r>
            <a:r>
              <a:rPr lang="ru-RU" dirty="0" err="1"/>
              <a:t>субекти</a:t>
            </a:r>
            <a:r>
              <a:rPr lang="ru-RU" dirty="0"/>
              <a:t> и Бизнес-</a:t>
            </a:r>
            <a:r>
              <a:rPr lang="ru-RU" dirty="0" err="1"/>
              <a:t>партньорите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задължени</a:t>
            </a:r>
            <a:r>
              <a:rPr lang="ru-RU" dirty="0"/>
              <a:t> да се </a:t>
            </a:r>
            <a:r>
              <a:rPr lang="ru-RU" dirty="0" err="1"/>
              <a:t>защитават</a:t>
            </a:r>
            <a:r>
              <a:rPr lang="ru-RU" dirty="0"/>
              <a:t> </a:t>
            </a:r>
            <a:r>
              <a:rPr lang="ru-RU" dirty="0" err="1"/>
              <a:t>срещу</a:t>
            </a:r>
            <a:r>
              <a:rPr lang="ru-RU" dirty="0"/>
              <a:t> </a:t>
            </a:r>
            <a:r>
              <a:rPr lang="ru-RU" dirty="0" err="1"/>
              <a:t>всички</a:t>
            </a:r>
            <a:r>
              <a:rPr lang="ru-RU" dirty="0"/>
              <a:t> разумно </a:t>
            </a:r>
            <a:r>
              <a:rPr lang="ru-RU" dirty="0" err="1"/>
              <a:t>предвидени</a:t>
            </a:r>
            <a:r>
              <a:rPr lang="en-US" dirty="0"/>
              <a:t>:</a:t>
            </a:r>
          </a:p>
          <a:p>
            <a:pPr lvl="1"/>
            <a:r>
              <a:rPr lang="ru-RU" dirty="0" err="1"/>
              <a:t>използвания</a:t>
            </a:r>
            <a:r>
              <a:rPr lang="ru-RU" dirty="0"/>
              <a:t> и </a:t>
            </a:r>
            <a:r>
              <a:rPr lang="ru-RU" dirty="0" err="1"/>
              <a:t>разкривания</a:t>
            </a:r>
            <a:r>
              <a:rPr lang="ru-RU" dirty="0"/>
              <a:t> на PHI (</a:t>
            </a:r>
            <a:r>
              <a:rPr lang="ru-RU" dirty="0" err="1"/>
              <a:t>защитена</a:t>
            </a:r>
            <a:r>
              <a:rPr lang="ru-RU" dirty="0"/>
              <a:t> </a:t>
            </a:r>
            <a:r>
              <a:rPr lang="ru-RU" dirty="0" err="1"/>
              <a:t>здравна</a:t>
            </a:r>
            <a:r>
              <a:rPr lang="ru-RU" dirty="0"/>
              <a:t> информация), </a:t>
            </a:r>
            <a:r>
              <a:rPr lang="ru-RU" dirty="0" err="1"/>
              <a:t>които</a:t>
            </a:r>
            <a:r>
              <a:rPr lang="ru-RU" dirty="0"/>
              <a:t> не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разрешени</a:t>
            </a:r>
            <a:r>
              <a:rPr lang="ru-RU" dirty="0"/>
              <a:t> от </a:t>
            </a:r>
            <a:r>
              <a:rPr lang="ru-RU" dirty="0" err="1"/>
              <a:t>Правилото</a:t>
            </a:r>
            <a:r>
              <a:rPr lang="ru-RU" dirty="0"/>
              <a:t> за </a:t>
            </a:r>
            <a:r>
              <a:rPr lang="ru-RU" dirty="0" err="1"/>
              <a:t>поверителност</a:t>
            </a:r>
            <a:r>
              <a:rPr lang="en-US" dirty="0"/>
              <a:t> </a:t>
            </a:r>
            <a:r>
              <a:rPr lang="ru-RU" dirty="0"/>
              <a:t>- дори </a:t>
            </a:r>
            <a:r>
              <a:rPr lang="ru-RU" dirty="0" err="1"/>
              <a:t>ако</a:t>
            </a:r>
            <a:r>
              <a:rPr lang="ru-RU" dirty="0"/>
              <a:t> не </a:t>
            </a:r>
            <a:r>
              <a:rPr lang="ru-RU" dirty="0" err="1"/>
              <a:t>съществува</a:t>
            </a:r>
            <a:r>
              <a:rPr lang="ru-RU" dirty="0"/>
              <a:t> конкретен стандарт, </a:t>
            </a:r>
            <a:r>
              <a:rPr lang="ru-RU" dirty="0" err="1"/>
              <a:t>свързан</a:t>
            </a:r>
            <a:r>
              <a:rPr lang="ru-RU" dirty="0"/>
              <a:t> с </a:t>
            </a:r>
            <a:r>
              <a:rPr lang="ru-RU" dirty="0" err="1"/>
              <a:t>непозволеното</a:t>
            </a:r>
            <a:r>
              <a:rPr lang="ru-RU" dirty="0"/>
              <a:t> </a:t>
            </a:r>
            <a:r>
              <a:rPr lang="ru-RU" dirty="0" err="1"/>
              <a:t>използване</a:t>
            </a:r>
            <a:r>
              <a:rPr lang="ru-RU" dirty="0"/>
              <a:t> или </a:t>
            </a:r>
            <a:r>
              <a:rPr lang="ru-RU" dirty="0" err="1"/>
              <a:t>разкриване</a:t>
            </a:r>
            <a:endParaRPr lang="en-US" dirty="0"/>
          </a:p>
          <a:p>
            <a:pPr lvl="1"/>
            <a:r>
              <a:rPr lang="ru-RU" dirty="0" err="1"/>
              <a:t>предвидени</a:t>
            </a:r>
            <a:r>
              <a:rPr lang="ru-RU" dirty="0"/>
              <a:t> </a:t>
            </a:r>
            <a:r>
              <a:rPr lang="ru-RU" dirty="0" err="1"/>
              <a:t>заплахи</a:t>
            </a:r>
            <a:r>
              <a:rPr lang="ru-RU" dirty="0"/>
              <a:t> за </a:t>
            </a:r>
            <a:r>
              <a:rPr lang="ru-RU" dirty="0" err="1"/>
              <a:t>сигурността</a:t>
            </a:r>
            <a:r>
              <a:rPr lang="ru-RU" dirty="0"/>
              <a:t> на PHI, </a:t>
            </a:r>
            <a:r>
              <a:rPr lang="ru-RU" dirty="0" err="1"/>
              <a:t>които</a:t>
            </a:r>
            <a:r>
              <a:rPr lang="ru-RU" dirty="0"/>
              <a:t> не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обхванати</a:t>
            </a:r>
            <a:r>
              <a:rPr lang="ru-RU" dirty="0"/>
              <a:t> от </a:t>
            </a:r>
            <a:r>
              <a:rPr lang="ru-RU" dirty="0" err="1"/>
              <a:t>Правилото</a:t>
            </a:r>
            <a:r>
              <a:rPr lang="ru-RU" dirty="0"/>
              <a:t> за </a:t>
            </a:r>
            <a:r>
              <a:rPr lang="ru-RU" dirty="0" err="1"/>
              <a:t>сигурност</a:t>
            </a:r>
            <a:r>
              <a:rPr lang="ru-RU" dirty="0"/>
              <a:t> - дори </a:t>
            </a:r>
            <a:r>
              <a:rPr lang="ru-RU" dirty="0" err="1"/>
              <a:t>ако</a:t>
            </a:r>
            <a:r>
              <a:rPr lang="ru-RU" dirty="0"/>
              <a:t> не </a:t>
            </a:r>
            <a:r>
              <a:rPr lang="ru-RU" dirty="0" err="1"/>
              <a:t>съществува</a:t>
            </a:r>
            <a:r>
              <a:rPr lang="ru-RU" dirty="0"/>
              <a:t> конкретен стандарт, </a:t>
            </a:r>
            <a:r>
              <a:rPr lang="ru-RU" dirty="0" err="1"/>
              <a:t>свързан</a:t>
            </a:r>
            <a:r>
              <a:rPr lang="ru-RU" dirty="0"/>
              <a:t> с </a:t>
            </a:r>
            <a:r>
              <a:rPr lang="ru-RU" dirty="0" err="1"/>
              <a:t>заплахата</a:t>
            </a:r>
            <a:r>
              <a:rPr lang="ru-RU" dirty="0"/>
              <a:t> за </a:t>
            </a:r>
            <a:r>
              <a:rPr lang="ru-RU" dirty="0" err="1"/>
              <a:t>сигурността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129359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CDFD-4AE3-C1B2-82DE-F7D7933B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Оценка на риска при </a:t>
            </a:r>
            <a:r>
              <a:rPr lang="en-US" dirty="0"/>
              <a:t>HIPAA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840F-1BFD-40FB-7192-E9D99F26B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Л</a:t>
            </a:r>
            <a:r>
              <a:rPr lang="ru-RU" dirty="0" err="1"/>
              <a:t>ипсата</a:t>
            </a:r>
            <a:r>
              <a:rPr lang="ru-RU" dirty="0"/>
              <a:t> на </a:t>
            </a:r>
            <a:r>
              <a:rPr lang="ru-RU" dirty="0" err="1"/>
              <a:t>предоставена</a:t>
            </a:r>
            <a:r>
              <a:rPr lang="ru-RU" dirty="0"/>
              <a:t> "специфична методология за анализ на риска" се </a:t>
            </a:r>
            <a:r>
              <a:rPr lang="ru-RU" dirty="0" err="1"/>
              <a:t>дължи</a:t>
            </a:r>
            <a:r>
              <a:rPr lang="ru-RU" dirty="0"/>
              <a:t> на факта, че </a:t>
            </a:r>
            <a:r>
              <a:rPr lang="ru-RU" dirty="0" err="1"/>
              <a:t>Обхванатите</a:t>
            </a:r>
            <a:r>
              <a:rPr lang="ru-RU" dirty="0"/>
              <a:t> </a:t>
            </a:r>
            <a:r>
              <a:rPr lang="ru-RU" dirty="0" err="1"/>
              <a:t>субекти</a:t>
            </a:r>
            <a:r>
              <a:rPr lang="ru-RU" dirty="0"/>
              <a:t> и Бизнес-</a:t>
            </a:r>
            <a:r>
              <a:rPr lang="ru-RU" dirty="0" err="1"/>
              <a:t>партньорите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с </a:t>
            </a:r>
            <a:r>
              <a:rPr lang="ru-RU" dirty="0" err="1"/>
              <a:t>различни</a:t>
            </a:r>
            <a:r>
              <a:rPr lang="ru-RU" dirty="0"/>
              <a:t> </a:t>
            </a:r>
            <a:r>
              <a:rPr lang="ru-RU" dirty="0" err="1"/>
              <a:t>размери</a:t>
            </a:r>
            <a:r>
              <a:rPr lang="ru-RU" dirty="0"/>
              <a:t>, </a:t>
            </a:r>
            <a:r>
              <a:rPr lang="ru-RU" dirty="0" err="1"/>
              <a:t>възможности</a:t>
            </a:r>
            <a:r>
              <a:rPr lang="ru-RU" dirty="0"/>
              <a:t> и сложности</a:t>
            </a:r>
          </a:p>
          <a:p>
            <a:r>
              <a:rPr lang="ru-RU" dirty="0" err="1"/>
              <a:t>Въпреки</a:t>
            </a:r>
            <a:r>
              <a:rPr lang="ru-RU" dirty="0"/>
              <a:t> </a:t>
            </a:r>
            <a:r>
              <a:rPr lang="ru-RU" dirty="0" err="1"/>
              <a:t>това</a:t>
            </a:r>
            <a:r>
              <a:rPr lang="ru-RU" dirty="0"/>
              <a:t> HHS </a:t>
            </a:r>
            <a:r>
              <a:rPr lang="ru-RU" dirty="0" err="1"/>
              <a:t>предоставя</a:t>
            </a:r>
            <a:r>
              <a:rPr lang="ru-RU" dirty="0"/>
              <a:t> </a:t>
            </a:r>
            <a:r>
              <a:rPr lang="ru-RU" dirty="0" err="1"/>
              <a:t>насоки</a:t>
            </a:r>
            <a:r>
              <a:rPr lang="ru-RU" dirty="0"/>
              <a:t> за целите на </a:t>
            </a:r>
            <a:r>
              <a:rPr lang="ru-RU" dirty="0" err="1"/>
              <a:t>оценката</a:t>
            </a:r>
            <a:r>
              <a:rPr lang="ru-RU" dirty="0"/>
              <a:t> на риска за HIPAA</a:t>
            </a:r>
            <a:r>
              <a:rPr lang="en-US" dirty="0"/>
              <a:t> (1)</a:t>
            </a:r>
            <a:r>
              <a:rPr lang="ru-RU" dirty="0"/>
              <a:t>:</a:t>
            </a:r>
          </a:p>
          <a:p>
            <a:pPr lvl="1"/>
            <a:r>
              <a:rPr lang="ru-RU" dirty="0" err="1"/>
              <a:t>Идентифициране</a:t>
            </a:r>
            <a:r>
              <a:rPr lang="ru-RU" dirty="0"/>
              <a:t> на PHI,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организацията</a:t>
            </a:r>
            <a:r>
              <a:rPr lang="ru-RU" dirty="0"/>
              <a:t> </a:t>
            </a:r>
            <a:r>
              <a:rPr lang="ru-RU" dirty="0" err="1"/>
              <a:t>създава</a:t>
            </a:r>
            <a:r>
              <a:rPr lang="ru-RU" dirty="0"/>
              <a:t>, </a:t>
            </a:r>
            <a:r>
              <a:rPr lang="ru-RU" dirty="0" err="1"/>
              <a:t>получава</a:t>
            </a:r>
            <a:r>
              <a:rPr lang="ru-RU" dirty="0"/>
              <a:t>, </a:t>
            </a:r>
            <a:r>
              <a:rPr lang="ru-RU" dirty="0" err="1"/>
              <a:t>съхранява</a:t>
            </a:r>
            <a:r>
              <a:rPr lang="ru-RU" dirty="0"/>
              <a:t> и </a:t>
            </a:r>
            <a:r>
              <a:rPr lang="ru-RU" dirty="0" err="1"/>
              <a:t>предава</a:t>
            </a:r>
            <a:r>
              <a:rPr lang="ru-RU" dirty="0"/>
              <a:t> - </a:t>
            </a:r>
            <a:r>
              <a:rPr lang="ru-RU" dirty="0" err="1"/>
              <a:t>включително</a:t>
            </a:r>
            <a:r>
              <a:rPr lang="ru-RU" dirty="0"/>
              <a:t> PHI, </a:t>
            </a:r>
            <a:r>
              <a:rPr lang="ru-RU" dirty="0" err="1"/>
              <a:t>споделена</a:t>
            </a:r>
            <a:r>
              <a:rPr lang="ru-RU" dirty="0"/>
              <a:t> с </a:t>
            </a:r>
            <a:r>
              <a:rPr lang="ru-RU" dirty="0" err="1"/>
              <a:t>консултанти</a:t>
            </a:r>
            <a:r>
              <a:rPr lang="ru-RU" dirty="0"/>
              <a:t>, </a:t>
            </a:r>
            <a:r>
              <a:rPr lang="ru-RU" dirty="0" err="1"/>
              <a:t>доставчици</a:t>
            </a:r>
            <a:r>
              <a:rPr lang="ru-RU" dirty="0"/>
              <a:t> и бизнес-</a:t>
            </a:r>
            <a:r>
              <a:rPr lang="ru-RU" dirty="0" err="1"/>
              <a:t>партньори</a:t>
            </a:r>
            <a:endParaRPr lang="ru-RU" dirty="0"/>
          </a:p>
          <a:p>
            <a:pPr lvl="1"/>
            <a:r>
              <a:rPr lang="ru-RU" dirty="0"/>
              <a:t>Идентификация на </a:t>
            </a:r>
            <a:r>
              <a:rPr lang="ru-RU" dirty="0" err="1"/>
              <a:t>човешките</a:t>
            </a:r>
            <a:r>
              <a:rPr lang="ru-RU" dirty="0"/>
              <a:t>, </a:t>
            </a:r>
            <a:r>
              <a:rPr lang="ru-RU" dirty="0" err="1"/>
              <a:t>природните</a:t>
            </a:r>
            <a:r>
              <a:rPr lang="ru-RU" dirty="0"/>
              <a:t> и </a:t>
            </a:r>
            <a:r>
              <a:rPr lang="ru-RU" dirty="0" err="1"/>
              <a:t>екологичните</a:t>
            </a:r>
            <a:r>
              <a:rPr lang="ru-RU" dirty="0"/>
              <a:t> </a:t>
            </a:r>
            <a:r>
              <a:rPr lang="ru-RU" dirty="0" err="1"/>
              <a:t>заплахи</a:t>
            </a:r>
            <a:r>
              <a:rPr lang="ru-RU" dirty="0"/>
              <a:t> за </a:t>
            </a:r>
            <a:r>
              <a:rPr lang="ru-RU" dirty="0" err="1"/>
              <a:t>цялостта</a:t>
            </a:r>
            <a:r>
              <a:rPr lang="ru-RU" dirty="0"/>
              <a:t> на PHI - </a:t>
            </a:r>
            <a:r>
              <a:rPr lang="ru-RU" dirty="0" err="1"/>
              <a:t>човешките</a:t>
            </a:r>
            <a:r>
              <a:rPr lang="ru-RU" dirty="0"/>
              <a:t> </a:t>
            </a:r>
            <a:r>
              <a:rPr lang="ru-RU" dirty="0" err="1"/>
              <a:t>заплахи</a:t>
            </a:r>
            <a:r>
              <a:rPr lang="ru-RU" dirty="0"/>
              <a:t> </a:t>
            </a:r>
            <a:r>
              <a:rPr lang="ru-RU" dirty="0" err="1"/>
              <a:t>включват</a:t>
            </a:r>
            <a:r>
              <a:rPr lang="ru-RU" dirty="0"/>
              <a:t> </a:t>
            </a:r>
            <a:r>
              <a:rPr lang="ru-RU" dirty="0" err="1"/>
              <a:t>както</a:t>
            </a:r>
            <a:r>
              <a:rPr lang="ru-RU" dirty="0"/>
              <a:t> </a:t>
            </a:r>
            <a:r>
              <a:rPr lang="ru-RU" dirty="0" err="1"/>
              <a:t>умишлените</a:t>
            </a:r>
            <a:r>
              <a:rPr lang="ru-RU" dirty="0"/>
              <a:t>, </a:t>
            </a:r>
            <a:r>
              <a:rPr lang="ru-RU" dirty="0" err="1"/>
              <a:t>така</a:t>
            </a:r>
            <a:r>
              <a:rPr lang="ru-RU" dirty="0"/>
              <a:t> и </a:t>
            </a:r>
            <a:r>
              <a:rPr lang="ru-RU" dirty="0" err="1"/>
              <a:t>неумишлени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556007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CDFD-4AE3-C1B2-82DE-F7D7933B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Оценка на риска при </a:t>
            </a:r>
            <a:r>
              <a:rPr lang="en-US" dirty="0"/>
              <a:t>HIPAA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840F-1BFD-40FB-7192-E9D99F26B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107"/>
            <a:ext cx="10515600" cy="4679856"/>
          </a:xfrm>
        </p:spPr>
        <p:txBody>
          <a:bodyPr>
            <a:normAutofit fontScale="92500" lnSpcReduction="20000"/>
          </a:bodyPr>
          <a:lstStyle/>
          <a:p>
            <a:r>
              <a:rPr lang="ru-RU" dirty="0" err="1"/>
              <a:t>Въпреки</a:t>
            </a:r>
            <a:r>
              <a:rPr lang="ru-RU" dirty="0"/>
              <a:t> </a:t>
            </a:r>
            <a:r>
              <a:rPr lang="ru-RU" dirty="0" err="1"/>
              <a:t>това</a:t>
            </a:r>
            <a:r>
              <a:rPr lang="ru-RU" dirty="0"/>
              <a:t> HHS </a:t>
            </a:r>
            <a:r>
              <a:rPr lang="ru-RU" dirty="0" err="1"/>
              <a:t>предоставя</a:t>
            </a:r>
            <a:r>
              <a:rPr lang="ru-RU" dirty="0"/>
              <a:t> </a:t>
            </a:r>
            <a:r>
              <a:rPr lang="ru-RU" dirty="0" err="1"/>
              <a:t>насоки</a:t>
            </a:r>
            <a:r>
              <a:rPr lang="ru-RU" dirty="0"/>
              <a:t> за целите на </a:t>
            </a:r>
            <a:r>
              <a:rPr lang="ru-RU" dirty="0" err="1"/>
              <a:t>оценката</a:t>
            </a:r>
            <a:r>
              <a:rPr lang="ru-RU" dirty="0"/>
              <a:t> на риска за HIPAA</a:t>
            </a:r>
            <a:r>
              <a:rPr lang="en-US" dirty="0"/>
              <a:t> (2)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Оценка на </a:t>
            </a:r>
            <a:r>
              <a:rPr lang="ru-RU" dirty="0" err="1"/>
              <a:t>мерките</a:t>
            </a:r>
            <a:r>
              <a:rPr lang="ru-RU" dirty="0"/>
              <a:t>, </a:t>
            </a:r>
            <a:r>
              <a:rPr lang="ru-RU" dirty="0" err="1"/>
              <a:t>предприети</a:t>
            </a:r>
            <a:r>
              <a:rPr lang="ru-RU" dirty="0"/>
              <a:t> за защита </a:t>
            </a:r>
            <a:r>
              <a:rPr lang="ru-RU" dirty="0" err="1"/>
              <a:t>срещу</a:t>
            </a:r>
            <a:r>
              <a:rPr lang="ru-RU" dirty="0"/>
              <a:t> </a:t>
            </a:r>
            <a:r>
              <a:rPr lang="ru-RU" dirty="0" err="1"/>
              <a:t>заплахи</a:t>
            </a:r>
            <a:r>
              <a:rPr lang="ru-RU" dirty="0"/>
              <a:t> за </a:t>
            </a:r>
            <a:r>
              <a:rPr lang="ru-RU" dirty="0" err="1"/>
              <a:t>цялостта</a:t>
            </a:r>
            <a:r>
              <a:rPr lang="ru-RU" dirty="0"/>
              <a:t> на PHI и </a:t>
            </a:r>
            <a:r>
              <a:rPr lang="ru-RU" dirty="0" err="1"/>
              <a:t>вероятността</a:t>
            </a:r>
            <a:r>
              <a:rPr lang="ru-RU" dirty="0"/>
              <a:t> от "разумно предвидено" нарушение</a:t>
            </a:r>
          </a:p>
          <a:p>
            <a:pPr lvl="1"/>
            <a:r>
              <a:rPr lang="ru-RU" dirty="0" err="1"/>
              <a:t>Определяне</a:t>
            </a:r>
            <a:r>
              <a:rPr lang="ru-RU" dirty="0"/>
              <a:t> на </a:t>
            </a:r>
            <a:r>
              <a:rPr lang="ru-RU" dirty="0" err="1"/>
              <a:t>потенциалните</a:t>
            </a:r>
            <a:r>
              <a:rPr lang="ru-RU" dirty="0"/>
              <a:t> </a:t>
            </a:r>
            <a:r>
              <a:rPr lang="ru-RU" dirty="0" err="1"/>
              <a:t>последици</a:t>
            </a:r>
            <a:r>
              <a:rPr lang="ru-RU" dirty="0"/>
              <a:t> от нарушение на PHI и </a:t>
            </a:r>
            <a:r>
              <a:rPr lang="ru-RU" dirty="0" err="1"/>
              <a:t>определяне</a:t>
            </a:r>
            <a:r>
              <a:rPr lang="ru-RU" dirty="0"/>
              <a:t> на </a:t>
            </a:r>
            <a:r>
              <a:rPr lang="ru-RU" dirty="0" err="1"/>
              <a:t>ниво</a:t>
            </a:r>
            <a:r>
              <a:rPr lang="ru-RU" dirty="0"/>
              <a:t> на риск за всяко </a:t>
            </a:r>
            <a:r>
              <a:rPr lang="ru-RU" dirty="0" err="1"/>
              <a:t>потенциално</a:t>
            </a:r>
            <a:r>
              <a:rPr lang="ru-RU" dirty="0"/>
              <a:t> </a:t>
            </a:r>
            <a:r>
              <a:rPr lang="ru-RU" dirty="0" err="1"/>
              <a:t>събитие</a:t>
            </a:r>
            <a:r>
              <a:rPr lang="ru-RU" dirty="0"/>
              <a:t> </a:t>
            </a:r>
            <a:r>
              <a:rPr lang="ru-RU" dirty="0" err="1"/>
              <a:t>въз</a:t>
            </a:r>
            <a:r>
              <a:rPr lang="ru-RU" dirty="0"/>
              <a:t> основа на </a:t>
            </a:r>
            <a:r>
              <a:rPr lang="ru-RU" dirty="0" err="1"/>
              <a:t>средното</a:t>
            </a:r>
            <a:r>
              <a:rPr lang="ru-RU" dirty="0"/>
              <a:t> </a:t>
            </a:r>
            <a:r>
              <a:rPr lang="ru-RU" dirty="0" err="1"/>
              <a:t>ниво</a:t>
            </a:r>
            <a:r>
              <a:rPr lang="ru-RU" dirty="0"/>
              <a:t> на </a:t>
            </a:r>
            <a:r>
              <a:rPr lang="ru-RU" dirty="0" err="1"/>
              <a:t>допустимата</a:t>
            </a:r>
            <a:r>
              <a:rPr lang="ru-RU" dirty="0"/>
              <a:t> </a:t>
            </a:r>
            <a:r>
              <a:rPr lang="ru-RU" dirty="0" err="1"/>
              <a:t>вероятност</a:t>
            </a:r>
            <a:r>
              <a:rPr lang="ru-RU" dirty="0"/>
              <a:t> и </a:t>
            </a:r>
            <a:r>
              <a:rPr lang="ru-RU" dirty="0" err="1"/>
              <a:t>въздействие</a:t>
            </a:r>
            <a:endParaRPr lang="ru-RU" dirty="0"/>
          </a:p>
          <a:p>
            <a:pPr lvl="1"/>
            <a:r>
              <a:rPr lang="ru-RU" dirty="0" err="1"/>
              <a:t>Документиране</a:t>
            </a:r>
            <a:r>
              <a:rPr lang="ru-RU" dirty="0"/>
              <a:t> на </a:t>
            </a:r>
            <a:r>
              <a:rPr lang="ru-RU" dirty="0" err="1"/>
              <a:t>резултатите</a:t>
            </a:r>
            <a:r>
              <a:rPr lang="ru-RU" dirty="0"/>
              <a:t> и </a:t>
            </a:r>
            <a:r>
              <a:rPr lang="ru-RU" dirty="0" err="1"/>
              <a:t>въвеждане</a:t>
            </a:r>
            <a:r>
              <a:rPr lang="ru-RU" dirty="0"/>
              <a:t> на мерки, </a:t>
            </a:r>
            <a:r>
              <a:rPr lang="ru-RU" dirty="0" err="1"/>
              <a:t>процедури</a:t>
            </a:r>
            <a:r>
              <a:rPr lang="ru-RU" dirty="0"/>
              <a:t> и политики, </a:t>
            </a:r>
            <a:r>
              <a:rPr lang="ru-RU" dirty="0" err="1"/>
              <a:t>ако</a:t>
            </a:r>
            <a:r>
              <a:rPr lang="ru-RU" dirty="0"/>
              <a:t> е необходимо, за </a:t>
            </a:r>
            <a:r>
              <a:rPr lang="ru-RU" dirty="0" err="1"/>
              <a:t>постигане</a:t>
            </a:r>
            <a:r>
              <a:rPr lang="ru-RU" dirty="0"/>
              <a:t> и </a:t>
            </a:r>
            <a:r>
              <a:rPr lang="ru-RU" dirty="0" err="1"/>
              <a:t>поддържане</a:t>
            </a:r>
            <a:r>
              <a:rPr lang="ru-RU" dirty="0"/>
              <a:t> на </a:t>
            </a:r>
            <a:r>
              <a:rPr lang="ru-RU" dirty="0" err="1"/>
              <a:t>съответствие</a:t>
            </a:r>
            <a:r>
              <a:rPr lang="ru-RU" dirty="0"/>
              <a:t> с HIPAA</a:t>
            </a:r>
          </a:p>
          <a:p>
            <a:pPr lvl="1"/>
            <a:r>
              <a:rPr lang="ru-RU" dirty="0" err="1"/>
              <a:t>Оценката</a:t>
            </a:r>
            <a:r>
              <a:rPr lang="ru-RU" dirty="0"/>
              <a:t> на риска за HIPAA, </a:t>
            </a:r>
            <a:r>
              <a:rPr lang="ru-RU" dirty="0" err="1"/>
              <a:t>обосновката</a:t>
            </a:r>
            <a:r>
              <a:rPr lang="ru-RU" dirty="0"/>
              <a:t> за </a:t>
            </a:r>
            <a:r>
              <a:rPr lang="ru-RU" dirty="0" err="1"/>
              <a:t>последващо</a:t>
            </a:r>
            <a:r>
              <a:rPr lang="ru-RU" dirty="0"/>
              <a:t> </a:t>
            </a:r>
            <a:r>
              <a:rPr lang="ru-RU" dirty="0" err="1"/>
              <a:t>въведените</a:t>
            </a:r>
            <a:r>
              <a:rPr lang="ru-RU" dirty="0"/>
              <a:t> мерки, </a:t>
            </a:r>
            <a:r>
              <a:rPr lang="ru-RU" dirty="0" err="1"/>
              <a:t>процедури</a:t>
            </a:r>
            <a:r>
              <a:rPr lang="ru-RU" dirty="0"/>
              <a:t> и политики, </a:t>
            </a:r>
            <a:r>
              <a:rPr lang="ru-RU" dirty="0" err="1"/>
              <a:t>както</a:t>
            </a:r>
            <a:r>
              <a:rPr lang="ru-RU" dirty="0"/>
              <a:t> и 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документи</a:t>
            </a:r>
            <a:r>
              <a:rPr lang="ru-RU" dirty="0"/>
              <a:t> за политики,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бъдат</a:t>
            </a:r>
            <a:r>
              <a:rPr lang="ru-RU" dirty="0"/>
              <a:t> </a:t>
            </a:r>
            <a:r>
              <a:rPr lang="ru-RU" dirty="0" err="1"/>
              <a:t>съхранявани</a:t>
            </a:r>
            <a:r>
              <a:rPr lang="ru-RU" dirty="0"/>
              <a:t> за минимум шест </a:t>
            </a:r>
            <a:r>
              <a:rPr lang="ru-RU" dirty="0" err="1"/>
              <a:t>години</a:t>
            </a:r>
            <a:endParaRPr lang="ru-RU" dirty="0"/>
          </a:p>
          <a:p>
            <a:r>
              <a:rPr lang="ru-RU" dirty="0" err="1"/>
              <a:t>Оценката</a:t>
            </a:r>
            <a:r>
              <a:rPr lang="ru-RU" dirty="0"/>
              <a:t> на риска за HIPAA не е </a:t>
            </a:r>
            <a:r>
              <a:rPr lang="ru-RU" dirty="0" err="1"/>
              <a:t>еднократно</a:t>
            </a:r>
            <a:r>
              <a:rPr lang="ru-RU" dirty="0"/>
              <a:t> </a:t>
            </a:r>
            <a:r>
              <a:rPr lang="ru-RU" dirty="0" err="1"/>
              <a:t>изискване</a:t>
            </a:r>
            <a:r>
              <a:rPr lang="ru-RU" dirty="0"/>
              <a:t>, а </a:t>
            </a:r>
            <a:r>
              <a:rPr lang="ru-RU" dirty="0" err="1"/>
              <a:t>редовна</a:t>
            </a:r>
            <a:r>
              <a:rPr lang="ru-RU" dirty="0"/>
              <a:t> задача, необходима за </a:t>
            </a:r>
            <a:r>
              <a:rPr lang="ru-RU" dirty="0" err="1"/>
              <a:t>гарантиране</a:t>
            </a:r>
            <a:r>
              <a:rPr lang="ru-RU" dirty="0"/>
              <a:t> на </a:t>
            </a:r>
            <a:r>
              <a:rPr lang="ru-RU" dirty="0" err="1"/>
              <a:t>продължителното</a:t>
            </a:r>
            <a:r>
              <a:rPr lang="ru-RU" dirty="0"/>
              <a:t> </a:t>
            </a:r>
            <a:r>
              <a:rPr lang="ru-RU" dirty="0" err="1"/>
              <a:t>съответствие</a:t>
            </a:r>
            <a:r>
              <a:rPr lang="ru-RU" dirty="0"/>
              <a:t> с HIPAA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588381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1E47-E942-DF5A-F824-8285C66C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Правило за </a:t>
            </a:r>
            <a:r>
              <a:rPr lang="ru-RU" dirty="0" err="1"/>
              <a:t>поверителност</a:t>
            </a:r>
            <a:r>
              <a:rPr lang="ru-RU" dirty="0"/>
              <a:t> / HIPAA </a:t>
            </a:r>
            <a:r>
              <a:rPr lang="ru-RU" dirty="0" err="1"/>
              <a:t>Privacy</a:t>
            </a:r>
            <a:r>
              <a:rPr lang="ru-RU" dirty="0"/>
              <a:t> </a:t>
            </a:r>
            <a:r>
              <a:rPr lang="ru-RU" dirty="0" err="1"/>
              <a:t>Rule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F51D4-7EEA-0D42-D9AE-305F5AEE5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HIPAA </a:t>
            </a:r>
            <a:r>
              <a:rPr lang="ru-RU" dirty="0" err="1"/>
              <a:t>Privacy</a:t>
            </a:r>
            <a:r>
              <a:rPr lang="ru-RU" dirty="0"/>
              <a:t> </a:t>
            </a:r>
            <a:r>
              <a:rPr lang="ru-RU" dirty="0" err="1"/>
              <a:t>Rule</a:t>
            </a:r>
            <a:r>
              <a:rPr lang="ru-RU" dirty="0"/>
              <a:t> </a:t>
            </a:r>
            <a:r>
              <a:rPr lang="ru-RU" dirty="0" err="1"/>
              <a:t>установява</a:t>
            </a:r>
            <a:r>
              <a:rPr lang="ru-RU" dirty="0"/>
              <a:t> </a:t>
            </a:r>
            <a:r>
              <a:rPr lang="ru-RU" dirty="0" err="1"/>
              <a:t>национални</a:t>
            </a:r>
            <a:r>
              <a:rPr lang="ru-RU" dirty="0"/>
              <a:t> </a:t>
            </a:r>
            <a:r>
              <a:rPr lang="ru-RU" dirty="0" err="1"/>
              <a:t>стандарти</a:t>
            </a:r>
            <a:r>
              <a:rPr lang="ru-RU" dirty="0"/>
              <a:t> за защита на </a:t>
            </a:r>
            <a:r>
              <a:rPr lang="en-US" dirty="0"/>
              <a:t>PHI</a:t>
            </a:r>
            <a:r>
              <a:rPr lang="ru-RU" dirty="0"/>
              <a:t> </a:t>
            </a:r>
            <a:r>
              <a:rPr lang="ru-RU" dirty="0" err="1"/>
              <a:t>във</a:t>
            </a:r>
            <a:r>
              <a:rPr lang="ru-RU" dirty="0"/>
              <a:t> </a:t>
            </a:r>
            <a:r>
              <a:rPr lang="ru-RU" dirty="0" err="1"/>
              <a:t>всякакъв</a:t>
            </a:r>
            <a:r>
              <a:rPr lang="ru-RU" dirty="0"/>
              <a:t> формат, в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тя</a:t>
            </a:r>
            <a:r>
              <a:rPr lang="ru-RU" dirty="0"/>
              <a:t> се </a:t>
            </a:r>
            <a:r>
              <a:rPr lang="ru-RU" dirty="0" err="1"/>
              <a:t>създава</a:t>
            </a:r>
            <a:r>
              <a:rPr lang="ru-RU" dirty="0"/>
              <a:t>, </a:t>
            </a:r>
            <a:r>
              <a:rPr lang="ru-RU" dirty="0" err="1"/>
              <a:t>получава</a:t>
            </a:r>
            <a:r>
              <a:rPr lang="ru-RU" dirty="0"/>
              <a:t>, </a:t>
            </a:r>
            <a:r>
              <a:rPr lang="ru-RU" dirty="0" err="1"/>
              <a:t>поддържа</a:t>
            </a:r>
            <a:r>
              <a:rPr lang="ru-RU" dirty="0"/>
              <a:t> или </a:t>
            </a:r>
            <a:r>
              <a:rPr lang="ru-RU" dirty="0" err="1"/>
              <a:t>предава</a:t>
            </a:r>
            <a:r>
              <a:rPr lang="ru-RU" dirty="0"/>
              <a:t> (например, устно, </a:t>
            </a:r>
            <a:r>
              <a:rPr lang="ru-RU" dirty="0" err="1"/>
              <a:t>писмено</a:t>
            </a:r>
            <a:r>
              <a:rPr lang="ru-RU" dirty="0"/>
              <a:t> или </a:t>
            </a:r>
            <a:r>
              <a:rPr lang="ru-RU" dirty="0" err="1"/>
              <a:t>електронно</a:t>
            </a:r>
            <a:r>
              <a:rPr lang="ru-RU" dirty="0"/>
              <a:t>)</a:t>
            </a:r>
            <a:endParaRPr lang="en-US" dirty="0"/>
          </a:p>
          <a:p>
            <a:r>
              <a:rPr lang="bg-BG" dirty="0"/>
              <a:t>П</a:t>
            </a:r>
            <a:r>
              <a:rPr lang="ru-RU" dirty="0" err="1"/>
              <a:t>редоставя</a:t>
            </a:r>
            <a:r>
              <a:rPr lang="ru-RU" dirty="0"/>
              <a:t> на </a:t>
            </a:r>
            <a:r>
              <a:rPr lang="ru-RU" dirty="0" err="1"/>
              <a:t>лицата</a:t>
            </a:r>
            <a:r>
              <a:rPr lang="ru-RU" dirty="0"/>
              <a:t> права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техните</a:t>
            </a:r>
            <a:r>
              <a:rPr lang="ru-RU" dirty="0"/>
              <a:t> PHI</a:t>
            </a:r>
          </a:p>
          <a:p>
            <a:r>
              <a:rPr lang="ru-RU" dirty="0" err="1"/>
              <a:t>Лицата</a:t>
            </a:r>
            <a:r>
              <a:rPr lang="ru-RU" dirty="0"/>
              <a:t> </a:t>
            </a:r>
            <a:r>
              <a:rPr lang="ru-RU" dirty="0" err="1"/>
              <a:t>имат</a:t>
            </a:r>
            <a:r>
              <a:rPr lang="ru-RU" dirty="0"/>
              <a:t> право да </a:t>
            </a:r>
            <a:r>
              <a:rPr lang="ru-RU" dirty="0" err="1"/>
              <a:t>поискат</a:t>
            </a:r>
            <a:r>
              <a:rPr lang="ru-RU" dirty="0"/>
              <a:t> доклад за </a:t>
            </a:r>
            <a:r>
              <a:rPr lang="ru-RU" dirty="0" err="1"/>
              <a:t>разкриванията</a:t>
            </a:r>
            <a:r>
              <a:rPr lang="ru-RU" dirty="0"/>
              <a:t> - информация за </a:t>
            </a:r>
            <a:r>
              <a:rPr lang="ru-RU" dirty="0" err="1"/>
              <a:t>използванията</a:t>
            </a:r>
            <a:r>
              <a:rPr lang="ru-RU" dirty="0"/>
              <a:t> или </a:t>
            </a:r>
            <a:r>
              <a:rPr lang="ru-RU" dirty="0" err="1"/>
              <a:t>разкриванията</a:t>
            </a:r>
            <a:r>
              <a:rPr lang="ru-RU" dirty="0"/>
              <a:t> на PHI </a:t>
            </a:r>
            <a:r>
              <a:rPr lang="ru-RU" dirty="0" err="1"/>
              <a:t>през</a:t>
            </a:r>
            <a:r>
              <a:rPr lang="ru-RU" dirty="0"/>
              <a:t> </a:t>
            </a:r>
            <a:r>
              <a:rPr lang="ru-RU" dirty="0" err="1"/>
              <a:t>последните</a:t>
            </a:r>
            <a:r>
              <a:rPr lang="ru-RU" dirty="0"/>
              <a:t> шест </a:t>
            </a:r>
            <a:r>
              <a:rPr lang="ru-RU" dirty="0" err="1"/>
              <a:t>години</a:t>
            </a:r>
            <a:r>
              <a:rPr lang="ru-RU" dirty="0"/>
              <a:t>, </a:t>
            </a:r>
            <a:r>
              <a:rPr lang="ru-RU" dirty="0" err="1"/>
              <a:t>освен</a:t>
            </a:r>
            <a:r>
              <a:rPr lang="ru-RU" dirty="0"/>
              <a:t> </a:t>
            </a:r>
            <a:r>
              <a:rPr lang="ru-RU" dirty="0" err="1"/>
              <a:t>определени</a:t>
            </a:r>
            <a:r>
              <a:rPr lang="ru-RU" dirty="0"/>
              <a:t> </a:t>
            </a:r>
            <a:r>
              <a:rPr lang="ru-RU" dirty="0" err="1"/>
              <a:t>позволени</a:t>
            </a:r>
            <a:r>
              <a:rPr lang="ru-RU" dirty="0"/>
              <a:t> или </a:t>
            </a:r>
            <a:r>
              <a:rPr lang="ru-RU" dirty="0" err="1"/>
              <a:t>упълномощени</a:t>
            </a:r>
            <a:r>
              <a:rPr lang="ru-RU" dirty="0"/>
              <a:t> </a:t>
            </a:r>
            <a:r>
              <a:rPr lang="ru-RU" dirty="0" err="1"/>
              <a:t>разкривания</a:t>
            </a:r>
            <a:endParaRPr lang="ru-RU" dirty="0"/>
          </a:p>
          <a:p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127188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1E47-E942-DF5A-F824-8285C66C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Правило за </a:t>
            </a:r>
            <a:r>
              <a:rPr lang="ru-RU" dirty="0" err="1"/>
              <a:t>поверителност</a:t>
            </a:r>
            <a:r>
              <a:rPr lang="ru-RU" dirty="0"/>
              <a:t> / HIPAA </a:t>
            </a:r>
            <a:r>
              <a:rPr lang="ru-RU" dirty="0" err="1"/>
              <a:t>Privacy</a:t>
            </a:r>
            <a:r>
              <a:rPr lang="ru-RU" dirty="0"/>
              <a:t> </a:t>
            </a:r>
            <a:r>
              <a:rPr lang="ru-RU" dirty="0" err="1"/>
              <a:t>Rule</a:t>
            </a:r>
            <a:r>
              <a:rPr lang="ru-RU" dirty="0"/>
              <a:t> – </a:t>
            </a:r>
            <a:r>
              <a:rPr lang="bg-BG" dirty="0"/>
              <a:t>основни дейности за съответствие (1)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F51D4-7EEA-0D42-D9AE-305F5AEE5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/>
              <a:t>Назначаване</a:t>
            </a:r>
            <a:r>
              <a:rPr lang="ru-RU" dirty="0"/>
              <a:t> на </a:t>
            </a:r>
            <a:r>
              <a:rPr lang="ru-RU" dirty="0" err="1"/>
              <a:t>отговорно</a:t>
            </a:r>
            <a:r>
              <a:rPr lang="ru-RU" dirty="0"/>
              <a:t> лице за </a:t>
            </a:r>
            <a:r>
              <a:rPr lang="ru-RU" dirty="0" err="1"/>
              <a:t>поверителността</a:t>
            </a:r>
            <a:r>
              <a:rPr lang="ru-RU" dirty="0"/>
              <a:t> на HIPAA, </a:t>
            </a:r>
            <a:r>
              <a:rPr lang="ru-RU" dirty="0" err="1"/>
              <a:t>отговорно</a:t>
            </a:r>
            <a:r>
              <a:rPr lang="ru-RU" dirty="0"/>
              <a:t> за </a:t>
            </a:r>
            <a:r>
              <a:rPr lang="ru-RU" dirty="0" err="1"/>
              <a:t>разработването</a:t>
            </a:r>
            <a:r>
              <a:rPr lang="ru-RU" dirty="0"/>
              <a:t>, </a:t>
            </a:r>
            <a:r>
              <a:rPr lang="ru-RU" dirty="0" err="1"/>
              <a:t>въвеждането</a:t>
            </a:r>
            <a:r>
              <a:rPr lang="ru-RU" dirty="0"/>
              <a:t> и </a:t>
            </a:r>
            <a:r>
              <a:rPr lang="ru-RU" dirty="0" err="1"/>
              <a:t>прилагането</a:t>
            </a:r>
            <a:r>
              <a:rPr lang="ru-RU" dirty="0"/>
              <a:t> на политики </a:t>
            </a:r>
            <a:r>
              <a:rPr lang="ru-RU" dirty="0" err="1"/>
              <a:t>съгласно</a:t>
            </a:r>
            <a:r>
              <a:rPr lang="ru-RU" dirty="0"/>
              <a:t> HIPAA</a:t>
            </a:r>
          </a:p>
          <a:p>
            <a:r>
              <a:rPr lang="ru-RU" dirty="0" err="1"/>
              <a:t>Разбиране</a:t>
            </a:r>
            <a:r>
              <a:rPr lang="ru-RU" dirty="0"/>
              <a:t> </a:t>
            </a:r>
            <a:r>
              <a:rPr lang="ru-RU" dirty="0" err="1"/>
              <a:t>какво</a:t>
            </a:r>
            <a:r>
              <a:rPr lang="ru-RU" dirty="0"/>
              <a:t> е PHI, как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използвана</a:t>
            </a:r>
            <a:r>
              <a:rPr lang="ru-RU" dirty="0"/>
              <a:t> и </a:t>
            </a:r>
            <a:r>
              <a:rPr lang="ru-RU" dirty="0" err="1"/>
              <a:t>разкривана</a:t>
            </a:r>
            <a:r>
              <a:rPr lang="ru-RU" dirty="0"/>
              <a:t> в </a:t>
            </a:r>
            <a:r>
              <a:rPr lang="ru-RU" dirty="0" err="1"/>
              <a:t>съответствие</a:t>
            </a:r>
            <a:r>
              <a:rPr lang="ru-RU" dirty="0"/>
              <a:t> с HIPAA и кога е необходимо </a:t>
            </a:r>
            <a:r>
              <a:rPr lang="ru-RU" dirty="0" err="1"/>
              <a:t>упълномощаване</a:t>
            </a:r>
            <a:r>
              <a:rPr lang="ru-RU" dirty="0"/>
              <a:t> от страна на индивида</a:t>
            </a:r>
          </a:p>
          <a:p>
            <a:r>
              <a:rPr lang="ru-RU" dirty="0" err="1"/>
              <a:t>Идентифициране</a:t>
            </a:r>
            <a:r>
              <a:rPr lang="ru-RU" dirty="0"/>
              <a:t> на </a:t>
            </a:r>
            <a:r>
              <a:rPr lang="ru-RU" dirty="0" err="1"/>
              <a:t>рисковете</a:t>
            </a:r>
            <a:r>
              <a:rPr lang="ru-RU" dirty="0"/>
              <a:t> за </a:t>
            </a:r>
            <a:r>
              <a:rPr lang="ru-RU" dirty="0" err="1"/>
              <a:t>поверителността</a:t>
            </a:r>
            <a:r>
              <a:rPr lang="ru-RU" dirty="0"/>
              <a:t> на PHI и </a:t>
            </a:r>
            <a:r>
              <a:rPr lang="ru-RU" dirty="0" err="1"/>
              <a:t>въвеждане</a:t>
            </a:r>
            <a:r>
              <a:rPr lang="ru-RU" dirty="0"/>
              <a:t> на </a:t>
            </a:r>
            <a:r>
              <a:rPr lang="ru-RU" dirty="0" err="1"/>
              <a:t>гаранции</a:t>
            </a:r>
            <a:r>
              <a:rPr lang="ru-RU" dirty="0"/>
              <a:t> за </a:t>
            </a:r>
            <a:r>
              <a:rPr lang="ru-RU" dirty="0" err="1"/>
              <a:t>минимизиране</a:t>
            </a:r>
            <a:r>
              <a:rPr lang="ru-RU" dirty="0"/>
              <a:t> на </a:t>
            </a:r>
            <a:r>
              <a:rPr lang="ru-RU" dirty="0" err="1"/>
              <a:t>рисковете</a:t>
            </a:r>
            <a:r>
              <a:rPr lang="ru-RU" dirty="0"/>
              <a:t> до "разумно и </a:t>
            </a:r>
            <a:r>
              <a:rPr lang="ru-RU" dirty="0" err="1"/>
              <a:t>подходящо</a:t>
            </a:r>
            <a:r>
              <a:rPr lang="ru-RU" dirty="0"/>
              <a:t>" </a:t>
            </a:r>
            <a:r>
              <a:rPr lang="ru-RU" dirty="0" err="1"/>
              <a:t>ниво</a:t>
            </a:r>
            <a:endParaRPr lang="ru-RU" dirty="0"/>
          </a:p>
          <a:p>
            <a:r>
              <a:rPr lang="ru-RU" dirty="0" err="1"/>
              <a:t>Разработване</a:t>
            </a:r>
            <a:r>
              <a:rPr lang="ru-RU" dirty="0"/>
              <a:t> на политики и </a:t>
            </a:r>
            <a:r>
              <a:rPr lang="ru-RU" dirty="0" err="1"/>
              <a:t>процедури</a:t>
            </a:r>
            <a:r>
              <a:rPr lang="ru-RU" dirty="0"/>
              <a:t> за </a:t>
            </a:r>
            <a:r>
              <a:rPr lang="ru-RU" dirty="0" err="1"/>
              <a:t>използване</a:t>
            </a:r>
            <a:r>
              <a:rPr lang="ru-RU" dirty="0"/>
              <a:t> и </a:t>
            </a:r>
            <a:r>
              <a:rPr lang="ru-RU" dirty="0" err="1"/>
              <a:t>разкриване</a:t>
            </a:r>
            <a:r>
              <a:rPr lang="ru-RU" dirty="0"/>
              <a:t> на PHI в </a:t>
            </a:r>
            <a:r>
              <a:rPr lang="ru-RU" dirty="0" err="1"/>
              <a:t>съответствие</a:t>
            </a:r>
            <a:r>
              <a:rPr lang="ru-RU" dirty="0"/>
              <a:t> с HIPAA и за </a:t>
            </a:r>
            <a:r>
              <a:rPr lang="ru-RU" dirty="0" err="1"/>
              <a:t>предотвратяване</a:t>
            </a:r>
            <a:r>
              <a:rPr lang="ru-RU" dirty="0"/>
              <a:t> на </a:t>
            </a:r>
            <a:r>
              <a:rPr lang="ru-RU" dirty="0" err="1"/>
              <a:t>нарушенията</a:t>
            </a:r>
            <a:r>
              <a:rPr lang="ru-RU" dirty="0"/>
              <a:t> на HIPAA</a:t>
            </a:r>
          </a:p>
        </p:txBody>
      </p:sp>
    </p:spTree>
    <p:extLst>
      <p:ext uri="{BB962C8B-B14F-4D97-AF65-F5344CB8AC3E}">
        <p14:creationId xmlns:p14="http://schemas.microsoft.com/office/powerpoint/2010/main" val="1871613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1E47-E942-DF5A-F824-8285C66C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Правило за </a:t>
            </a:r>
            <a:r>
              <a:rPr lang="ru-RU" dirty="0" err="1"/>
              <a:t>поверителност</a:t>
            </a:r>
            <a:r>
              <a:rPr lang="ru-RU" dirty="0"/>
              <a:t> / HIPAA </a:t>
            </a:r>
            <a:r>
              <a:rPr lang="ru-RU" dirty="0" err="1"/>
              <a:t>Privacy</a:t>
            </a:r>
            <a:r>
              <a:rPr lang="ru-RU" dirty="0"/>
              <a:t> </a:t>
            </a:r>
            <a:r>
              <a:rPr lang="ru-RU" dirty="0" err="1"/>
              <a:t>Rule</a:t>
            </a:r>
            <a:r>
              <a:rPr lang="ru-RU" dirty="0"/>
              <a:t> – </a:t>
            </a:r>
            <a:r>
              <a:rPr lang="bg-BG" dirty="0"/>
              <a:t>основни дейности за съответствие (2)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F51D4-7EEA-0D42-D9AE-305F5AEE5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/>
              <a:t>Разработване</a:t>
            </a:r>
            <a:r>
              <a:rPr lang="ru-RU" dirty="0"/>
              <a:t> на политики и </a:t>
            </a:r>
            <a:r>
              <a:rPr lang="ru-RU" dirty="0" err="1"/>
              <a:t>процедури</a:t>
            </a:r>
            <a:r>
              <a:rPr lang="ru-RU" dirty="0"/>
              <a:t> за </a:t>
            </a:r>
            <a:r>
              <a:rPr lang="ru-RU" dirty="0" err="1"/>
              <a:t>получаване</a:t>
            </a:r>
            <a:r>
              <a:rPr lang="ru-RU" dirty="0"/>
              <a:t> на разрешения и </a:t>
            </a:r>
            <a:r>
              <a:rPr lang="ru-RU" dirty="0" err="1"/>
              <a:t>предоставяне</a:t>
            </a:r>
            <a:r>
              <a:rPr lang="ru-RU" dirty="0"/>
              <a:t> на </a:t>
            </a:r>
            <a:r>
              <a:rPr lang="ru-RU" dirty="0" err="1"/>
              <a:t>възможност</a:t>
            </a:r>
            <a:r>
              <a:rPr lang="ru-RU" dirty="0"/>
              <a:t> на </a:t>
            </a:r>
            <a:r>
              <a:rPr lang="ru-RU" dirty="0" err="1"/>
              <a:t>лицата</a:t>
            </a:r>
            <a:r>
              <a:rPr lang="ru-RU" dirty="0"/>
              <a:t> да се </a:t>
            </a:r>
            <a:r>
              <a:rPr lang="ru-RU" dirty="0" err="1"/>
              <a:t>съгласят</a:t>
            </a:r>
            <a:r>
              <a:rPr lang="ru-RU" dirty="0"/>
              <a:t> или да </a:t>
            </a:r>
            <a:r>
              <a:rPr lang="ru-RU" dirty="0" err="1"/>
              <a:t>възразят</a:t>
            </a:r>
            <a:r>
              <a:rPr lang="ru-RU" dirty="0"/>
              <a:t>, </a:t>
            </a:r>
            <a:r>
              <a:rPr lang="ru-RU" dirty="0" err="1"/>
              <a:t>когато</a:t>
            </a:r>
            <a:r>
              <a:rPr lang="ru-RU" dirty="0"/>
              <a:t> е необходимо</a:t>
            </a:r>
          </a:p>
          <a:p>
            <a:r>
              <a:rPr lang="ru-RU" dirty="0" err="1"/>
              <a:t>Разработване</a:t>
            </a:r>
            <a:r>
              <a:rPr lang="ru-RU" dirty="0"/>
              <a:t> и </a:t>
            </a:r>
            <a:r>
              <a:rPr lang="ru-RU" dirty="0" err="1"/>
              <a:t>разпространение</a:t>
            </a:r>
            <a:r>
              <a:rPr lang="ru-RU" dirty="0"/>
              <a:t> на </a:t>
            </a:r>
            <a:r>
              <a:rPr lang="ru-RU" dirty="0" err="1"/>
              <a:t>Обявление</a:t>
            </a:r>
            <a:r>
              <a:rPr lang="ru-RU" dirty="0"/>
              <a:t> за </a:t>
            </a:r>
            <a:r>
              <a:rPr lang="ru-RU" dirty="0" err="1"/>
              <a:t>поверителност</a:t>
            </a:r>
            <a:r>
              <a:rPr lang="ru-RU" dirty="0"/>
              <a:t>, </a:t>
            </a:r>
            <a:r>
              <a:rPr lang="ru-RU" dirty="0" err="1"/>
              <a:t>обясняващо</a:t>
            </a:r>
            <a:r>
              <a:rPr lang="ru-RU" dirty="0"/>
              <a:t> как </a:t>
            </a:r>
            <a:r>
              <a:rPr lang="ru-RU" dirty="0" err="1"/>
              <a:t>организацията</a:t>
            </a:r>
            <a:r>
              <a:rPr lang="ru-RU" dirty="0"/>
              <a:t> </a:t>
            </a:r>
            <a:r>
              <a:rPr lang="ru-RU" dirty="0" err="1"/>
              <a:t>използва</a:t>
            </a:r>
            <a:r>
              <a:rPr lang="ru-RU" dirty="0"/>
              <a:t> и </a:t>
            </a:r>
            <a:r>
              <a:rPr lang="ru-RU" dirty="0" err="1"/>
              <a:t>разкрива</a:t>
            </a:r>
            <a:r>
              <a:rPr lang="ru-RU" dirty="0"/>
              <a:t> PHI и </a:t>
            </a:r>
            <a:r>
              <a:rPr lang="ru-RU" dirty="0" err="1"/>
              <a:t>представящо</a:t>
            </a:r>
            <a:r>
              <a:rPr lang="ru-RU" dirty="0"/>
              <a:t> </a:t>
            </a:r>
            <a:r>
              <a:rPr lang="ru-RU" dirty="0" err="1"/>
              <a:t>правата</a:t>
            </a:r>
            <a:r>
              <a:rPr lang="ru-RU" dirty="0"/>
              <a:t> на </a:t>
            </a:r>
            <a:r>
              <a:rPr lang="ru-RU" dirty="0" err="1"/>
              <a:t>лицата</a:t>
            </a:r>
            <a:endParaRPr lang="ru-RU" dirty="0"/>
          </a:p>
          <a:p>
            <a:r>
              <a:rPr lang="ru-RU" dirty="0" err="1"/>
              <a:t>Разработване</a:t>
            </a:r>
            <a:r>
              <a:rPr lang="ru-RU" dirty="0"/>
              <a:t> на политики и </a:t>
            </a:r>
            <a:r>
              <a:rPr lang="ru-RU" dirty="0" err="1"/>
              <a:t>процедури</a:t>
            </a:r>
            <a:r>
              <a:rPr lang="ru-RU" dirty="0"/>
              <a:t> за управление на </a:t>
            </a:r>
            <a:r>
              <a:rPr lang="ru-RU" dirty="0" err="1"/>
              <a:t>исканията</a:t>
            </a:r>
            <a:r>
              <a:rPr lang="ru-RU" dirty="0"/>
              <a:t> за </a:t>
            </a:r>
            <a:r>
              <a:rPr lang="ru-RU" dirty="0" err="1"/>
              <a:t>достъп</a:t>
            </a:r>
            <a:r>
              <a:rPr lang="ru-RU" dirty="0"/>
              <a:t> на </a:t>
            </a:r>
            <a:r>
              <a:rPr lang="ru-RU" dirty="0" err="1"/>
              <a:t>пациенти</a:t>
            </a:r>
            <a:r>
              <a:rPr lang="ru-RU" dirty="0"/>
              <a:t> (до </a:t>
            </a:r>
            <a:r>
              <a:rPr lang="ru-RU" dirty="0" err="1"/>
              <a:t>техния</a:t>
            </a:r>
            <a:r>
              <a:rPr lang="ru-RU" dirty="0"/>
              <a:t> PHI), </a:t>
            </a:r>
            <a:r>
              <a:rPr lang="ru-RU" dirty="0" err="1"/>
              <a:t>исканията</a:t>
            </a:r>
            <a:r>
              <a:rPr lang="ru-RU" dirty="0"/>
              <a:t> за </a:t>
            </a:r>
            <a:r>
              <a:rPr lang="ru-RU" dirty="0" err="1"/>
              <a:t>корекции</a:t>
            </a:r>
            <a:r>
              <a:rPr lang="ru-RU" dirty="0"/>
              <a:t> и </a:t>
            </a:r>
            <a:r>
              <a:rPr lang="ru-RU" dirty="0" err="1"/>
              <a:t>исканията</a:t>
            </a:r>
            <a:r>
              <a:rPr lang="ru-RU" dirty="0"/>
              <a:t> за трансфер на </a:t>
            </a:r>
            <a:r>
              <a:rPr lang="ru-RU" dirty="0" err="1"/>
              <a:t>данни</a:t>
            </a:r>
            <a:endParaRPr lang="ru-RU" dirty="0"/>
          </a:p>
          <a:p>
            <a:r>
              <a:rPr lang="ru-RU" dirty="0" err="1"/>
              <a:t>Разработване</a:t>
            </a:r>
            <a:r>
              <a:rPr lang="ru-RU" dirty="0"/>
              <a:t> на </a:t>
            </a:r>
            <a:r>
              <a:rPr lang="ru-RU" dirty="0" err="1"/>
              <a:t>процедури</a:t>
            </a:r>
            <a:r>
              <a:rPr lang="ru-RU" dirty="0"/>
              <a:t> за служители за </a:t>
            </a:r>
            <a:r>
              <a:rPr lang="ru-RU" dirty="0" err="1"/>
              <a:t>докладване</a:t>
            </a:r>
            <a:r>
              <a:rPr lang="ru-RU" dirty="0"/>
              <a:t> на нарушения на HIPAA и за </a:t>
            </a:r>
            <a:r>
              <a:rPr lang="ru-RU" dirty="0" err="1"/>
              <a:t>организацията</a:t>
            </a:r>
            <a:r>
              <a:rPr lang="ru-RU" dirty="0"/>
              <a:t> за </a:t>
            </a:r>
            <a:r>
              <a:rPr lang="ru-RU" dirty="0" err="1"/>
              <a:t>изпълнение</a:t>
            </a:r>
            <a:r>
              <a:rPr lang="ru-RU" dirty="0"/>
              <a:t> на </a:t>
            </a:r>
            <a:r>
              <a:rPr lang="ru-RU" dirty="0" err="1"/>
              <a:t>изискванията</a:t>
            </a:r>
            <a:r>
              <a:rPr lang="ru-RU" dirty="0"/>
              <a:t> за </a:t>
            </a:r>
            <a:r>
              <a:rPr lang="ru-RU" dirty="0" err="1"/>
              <a:t>съобщаване</a:t>
            </a:r>
            <a:r>
              <a:rPr lang="ru-RU" dirty="0"/>
              <a:t> за нарушения</a:t>
            </a:r>
          </a:p>
        </p:txBody>
      </p:sp>
    </p:spTree>
    <p:extLst>
      <p:ext uri="{BB962C8B-B14F-4D97-AF65-F5344CB8AC3E}">
        <p14:creationId xmlns:p14="http://schemas.microsoft.com/office/powerpoint/2010/main" val="2802649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1E47-E942-DF5A-F824-8285C66C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Правило за </a:t>
            </a:r>
            <a:r>
              <a:rPr lang="ru-RU" dirty="0" err="1"/>
              <a:t>поверителност</a:t>
            </a:r>
            <a:r>
              <a:rPr lang="ru-RU" dirty="0"/>
              <a:t> / HIPAA </a:t>
            </a:r>
            <a:r>
              <a:rPr lang="ru-RU" dirty="0" err="1"/>
              <a:t>Privacy</a:t>
            </a:r>
            <a:r>
              <a:rPr lang="ru-RU" dirty="0"/>
              <a:t> </a:t>
            </a:r>
            <a:r>
              <a:rPr lang="ru-RU" dirty="0" err="1"/>
              <a:t>Rule</a:t>
            </a:r>
            <a:r>
              <a:rPr lang="ru-RU" dirty="0"/>
              <a:t> – </a:t>
            </a:r>
            <a:r>
              <a:rPr lang="bg-BG" dirty="0"/>
              <a:t>основни дейности за съответствие (3)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F51D4-7EEA-0D42-D9AE-305F5AEE5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Обучение на </a:t>
            </a:r>
            <a:r>
              <a:rPr lang="ru-RU" dirty="0" err="1"/>
              <a:t>служителите</a:t>
            </a:r>
            <a:r>
              <a:rPr lang="ru-RU" dirty="0"/>
              <a:t> по </a:t>
            </a:r>
            <a:r>
              <a:rPr lang="ru-RU" dirty="0" err="1"/>
              <a:t>политиките</a:t>
            </a:r>
            <a:r>
              <a:rPr lang="ru-RU" dirty="0"/>
              <a:t> и </a:t>
            </a:r>
            <a:r>
              <a:rPr lang="ru-RU" dirty="0" err="1"/>
              <a:t>процедурите</a:t>
            </a:r>
            <a:r>
              <a:rPr lang="ru-RU" dirty="0"/>
              <a:t>, </a:t>
            </a:r>
            <a:r>
              <a:rPr lang="ru-RU" dirty="0" err="1"/>
              <a:t>отнасящи</a:t>
            </a:r>
            <a:r>
              <a:rPr lang="ru-RU" dirty="0"/>
              <a:t> се до </a:t>
            </a:r>
            <a:r>
              <a:rPr lang="ru-RU" dirty="0" err="1"/>
              <a:t>техните</a:t>
            </a:r>
            <a:r>
              <a:rPr lang="ru-RU" dirty="0"/>
              <a:t> роли, и по </a:t>
            </a:r>
            <a:r>
              <a:rPr lang="ru-RU" dirty="0" err="1"/>
              <a:t>общото</a:t>
            </a:r>
            <a:r>
              <a:rPr lang="ru-RU" dirty="0"/>
              <a:t> </a:t>
            </a:r>
            <a:r>
              <a:rPr lang="ru-RU" dirty="0" err="1"/>
              <a:t>съответствие</a:t>
            </a:r>
            <a:r>
              <a:rPr lang="ru-RU" dirty="0"/>
              <a:t> с HIPAA</a:t>
            </a:r>
          </a:p>
          <a:p>
            <a:r>
              <a:rPr lang="ru-RU" dirty="0" err="1"/>
              <a:t>Разработване</a:t>
            </a:r>
            <a:r>
              <a:rPr lang="ru-RU" dirty="0"/>
              <a:t> и </a:t>
            </a:r>
            <a:r>
              <a:rPr lang="ru-RU" dirty="0" err="1"/>
              <a:t>разпространение</a:t>
            </a:r>
            <a:r>
              <a:rPr lang="ru-RU" dirty="0"/>
              <a:t> на политика за санкции, </a:t>
            </a:r>
            <a:r>
              <a:rPr lang="ru-RU" dirty="0" err="1"/>
              <a:t>представяща</a:t>
            </a:r>
            <a:r>
              <a:rPr lang="ru-RU" dirty="0"/>
              <a:t> санкции за </a:t>
            </a:r>
            <a:r>
              <a:rPr lang="ru-RU" dirty="0" err="1"/>
              <a:t>несъответствие</a:t>
            </a:r>
            <a:r>
              <a:rPr lang="ru-RU" dirty="0"/>
              <a:t> с </a:t>
            </a:r>
            <a:r>
              <a:rPr lang="ru-RU" dirty="0" err="1"/>
              <a:t>организационните</a:t>
            </a:r>
            <a:r>
              <a:rPr lang="ru-RU" dirty="0"/>
              <a:t> политики на HIPAA</a:t>
            </a:r>
          </a:p>
          <a:p>
            <a:r>
              <a:rPr lang="ru-RU" dirty="0" err="1"/>
              <a:t>Извършване</a:t>
            </a:r>
            <a:r>
              <a:rPr lang="ru-RU" dirty="0"/>
              <a:t> на </a:t>
            </a:r>
            <a:r>
              <a:rPr lang="ru-RU" dirty="0" err="1"/>
              <a:t>необходимата</a:t>
            </a:r>
            <a:r>
              <a:rPr lang="ru-RU" dirty="0"/>
              <a:t> проверка на Бизнес-</a:t>
            </a:r>
            <a:r>
              <a:rPr lang="ru-RU" dirty="0" err="1"/>
              <a:t>партньорите</a:t>
            </a:r>
            <a:r>
              <a:rPr lang="ru-RU" dirty="0"/>
              <a:t>, </a:t>
            </a:r>
            <a:r>
              <a:rPr lang="ru-RU" dirty="0" err="1"/>
              <a:t>преглеждайки</a:t>
            </a:r>
            <a:r>
              <a:rPr lang="ru-RU" dirty="0"/>
              <a:t> </a:t>
            </a:r>
            <a:r>
              <a:rPr lang="ru-RU" dirty="0" err="1"/>
              <a:t>съществуващите</a:t>
            </a:r>
            <a:r>
              <a:rPr lang="ru-RU" dirty="0"/>
              <a:t> </a:t>
            </a:r>
            <a:r>
              <a:rPr lang="ru-RU" dirty="0" err="1"/>
              <a:t>споразумения</a:t>
            </a:r>
            <a:r>
              <a:rPr lang="ru-RU" dirty="0"/>
              <a:t> с Бизнес-</a:t>
            </a:r>
            <a:r>
              <a:rPr lang="ru-RU" dirty="0" err="1"/>
              <a:t>партньорите</a:t>
            </a:r>
            <a:r>
              <a:rPr lang="ru-RU" dirty="0"/>
              <a:t> и </a:t>
            </a:r>
            <a:r>
              <a:rPr lang="ru-RU" dirty="0" err="1"/>
              <a:t>коригирайки</a:t>
            </a:r>
            <a:r>
              <a:rPr lang="ru-RU" dirty="0"/>
              <a:t> </a:t>
            </a:r>
            <a:r>
              <a:rPr lang="ru-RU" dirty="0" err="1"/>
              <a:t>ги</a:t>
            </a:r>
            <a:r>
              <a:rPr lang="ru-RU" dirty="0"/>
              <a:t> при </a:t>
            </a:r>
            <a:r>
              <a:rPr lang="ru-RU" dirty="0" err="1"/>
              <a:t>необходимост</a:t>
            </a:r>
            <a:endParaRPr lang="ru-RU" dirty="0"/>
          </a:p>
          <a:p>
            <a:r>
              <a:rPr lang="ru-RU" dirty="0" err="1"/>
              <a:t>Разработване</a:t>
            </a:r>
            <a:r>
              <a:rPr lang="ru-RU" dirty="0"/>
              <a:t> и </a:t>
            </a:r>
            <a:r>
              <a:rPr lang="ru-RU" dirty="0" err="1"/>
              <a:t>документиране</a:t>
            </a:r>
            <a:r>
              <a:rPr lang="ru-RU" dirty="0"/>
              <a:t> на план за реакция при спешна ситуация,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поврежда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или физически места, в </a:t>
            </a:r>
            <a:r>
              <a:rPr lang="ru-RU" dirty="0" err="1"/>
              <a:t>които</a:t>
            </a:r>
            <a:r>
              <a:rPr lang="ru-RU" dirty="0"/>
              <a:t> се </a:t>
            </a:r>
            <a:r>
              <a:rPr lang="ru-RU" dirty="0" err="1"/>
              <a:t>поддържа</a:t>
            </a:r>
            <a:r>
              <a:rPr lang="ru-RU" dirty="0"/>
              <a:t> PHI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43449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1628" y="1694649"/>
            <a:ext cx="11168743" cy="3881994"/>
          </a:xfrm>
        </p:spPr>
        <p:txBody>
          <a:bodyPr numCol="1"/>
          <a:lstStyle/>
          <a:p>
            <a:pPr indent="-360000"/>
            <a:r>
              <a:rPr lang="bg-BG" dirty="0"/>
              <a:t>Какво е </a:t>
            </a:r>
            <a:r>
              <a:rPr lang="en-US" dirty="0"/>
              <a:t>HIPAA?</a:t>
            </a:r>
            <a:endParaRPr lang="bg-BG" dirty="0"/>
          </a:p>
          <a:p>
            <a:pPr indent="-360000"/>
            <a:r>
              <a:rPr lang="bg-BG" dirty="0"/>
              <a:t>Какво е </a:t>
            </a:r>
            <a:r>
              <a:rPr lang="en-US" dirty="0"/>
              <a:t>HITECH?</a:t>
            </a:r>
            <a:endParaRPr lang="bg-BG" dirty="0"/>
          </a:p>
          <a:p>
            <a:pPr indent="-360000"/>
            <a:r>
              <a:rPr lang="bg-BG" dirty="0"/>
              <a:t>Структура на </a:t>
            </a:r>
            <a:r>
              <a:rPr lang="en-US" dirty="0"/>
              <a:t>HITECH</a:t>
            </a:r>
            <a:endParaRPr lang="ru-RU" dirty="0"/>
          </a:p>
          <a:p>
            <a:pPr indent="-360000"/>
            <a:r>
              <a:rPr lang="ru-RU" dirty="0"/>
              <a:t>Как HITECH води до HIPAA </a:t>
            </a:r>
            <a:r>
              <a:rPr lang="ru-RU" dirty="0" err="1"/>
              <a:t>съответствие</a:t>
            </a:r>
            <a:r>
              <a:rPr lang="ru-RU" dirty="0"/>
              <a:t> на бизнес-</a:t>
            </a:r>
            <a:r>
              <a:rPr lang="ru-RU" dirty="0" err="1"/>
              <a:t>партньорите</a:t>
            </a:r>
            <a:endParaRPr lang="en-US" dirty="0"/>
          </a:p>
          <a:p>
            <a:pPr indent="-360000"/>
            <a:r>
              <a:rPr lang="ru-RU" dirty="0" err="1"/>
              <a:t>Постигане</a:t>
            </a:r>
            <a:r>
              <a:rPr lang="ru-RU" dirty="0"/>
              <a:t> на </a:t>
            </a:r>
            <a:r>
              <a:rPr lang="ru-RU" dirty="0" err="1"/>
              <a:t>съответствие</a:t>
            </a:r>
            <a:endParaRPr lang="en-US" dirty="0"/>
          </a:p>
          <a:p>
            <a:pPr indent="-360000"/>
            <a:r>
              <a:rPr lang="ru-RU" dirty="0"/>
              <a:t>Фокус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информационните</a:t>
            </a:r>
            <a:r>
              <a:rPr lang="ru-RU" dirty="0"/>
              <a:t> технологии</a:t>
            </a:r>
            <a:endParaRPr lang="en-US" dirty="0"/>
          </a:p>
          <a:p>
            <a:pPr indent="-360000"/>
            <a:r>
              <a:rPr lang="en-US" dirty="0"/>
              <a:t>HIPAA </a:t>
            </a:r>
            <a:r>
              <a:rPr lang="bg-BG" dirty="0"/>
              <a:t>с</a:t>
            </a:r>
            <a:r>
              <a:rPr lang="ru-RU" dirty="0" err="1"/>
              <a:t>ертификация</a:t>
            </a:r>
            <a:r>
              <a:rPr lang="ru-RU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4063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5ECA3-7998-192A-0767-CB934A6E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Правило за </a:t>
            </a:r>
            <a:r>
              <a:rPr lang="ru-RU" dirty="0" err="1"/>
              <a:t>сигурност</a:t>
            </a:r>
            <a:r>
              <a:rPr lang="ru-RU" dirty="0"/>
              <a:t> / HIPAA Security </a:t>
            </a:r>
            <a:r>
              <a:rPr lang="ru-RU" dirty="0" err="1"/>
              <a:t>Rule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C895-5D33-3103-44B3-A7AA14E21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HIPAA Security </a:t>
            </a:r>
            <a:r>
              <a:rPr lang="ru-RU" dirty="0" err="1"/>
              <a:t>Rule</a:t>
            </a:r>
            <a:r>
              <a:rPr lang="ru-RU" dirty="0"/>
              <a:t> </a:t>
            </a:r>
            <a:r>
              <a:rPr lang="ru-RU" dirty="0" err="1"/>
              <a:t>засяга</a:t>
            </a:r>
            <a:r>
              <a:rPr lang="ru-RU" dirty="0"/>
              <a:t> </a:t>
            </a:r>
            <a:r>
              <a:rPr lang="ru-RU" dirty="0" err="1"/>
              <a:t>стандарти</a:t>
            </a:r>
            <a:r>
              <a:rPr lang="ru-RU" dirty="0"/>
              <a:t>, </a:t>
            </a:r>
            <a:r>
              <a:rPr lang="ru-RU" dirty="0" err="1"/>
              <a:t>предназначени</a:t>
            </a:r>
            <a:r>
              <a:rPr lang="ru-RU" dirty="0"/>
              <a:t> да </a:t>
            </a:r>
            <a:r>
              <a:rPr lang="ru-RU" dirty="0" err="1"/>
              <a:t>гарантират</a:t>
            </a:r>
            <a:r>
              <a:rPr lang="ru-RU" dirty="0"/>
              <a:t> </a:t>
            </a:r>
            <a:r>
              <a:rPr lang="ru-RU" dirty="0" err="1"/>
              <a:t>поверителността</a:t>
            </a:r>
            <a:r>
              <a:rPr lang="ru-RU" dirty="0"/>
              <a:t>, </a:t>
            </a:r>
            <a:r>
              <a:rPr lang="ru-RU" dirty="0" err="1"/>
              <a:t>цялостта</a:t>
            </a:r>
            <a:r>
              <a:rPr lang="ru-RU" dirty="0"/>
              <a:t> и </a:t>
            </a:r>
            <a:r>
              <a:rPr lang="ru-RU" dirty="0" err="1"/>
              <a:t>наличността</a:t>
            </a:r>
            <a:r>
              <a:rPr lang="ru-RU" dirty="0"/>
              <a:t> на </a:t>
            </a:r>
            <a:r>
              <a:rPr lang="ru-RU" dirty="0" err="1"/>
              <a:t>ePHI</a:t>
            </a:r>
            <a:r>
              <a:rPr lang="ru-RU" dirty="0"/>
              <a:t> (</a:t>
            </a:r>
            <a:r>
              <a:rPr lang="ru-RU" dirty="0" err="1"/>
              <a:t>електронно</a:t>
            </a:r>
            <a:r>
              <a:rPr lang="ru-RU" dirty="0"/>
              <a:t> </a:t>
            </a:r>
            <a:r>
              <a:rPr lang="ru-RU" dirty="0" err="1"/>
              <a:t>създадена</a:t>
            </a:r>
            <a:r>
              <a:rPr lang="ru-RU" dirty="0"/>
              <a:t>, получена, </a:t>
            </a:r>
            <a:r>
              <a:rPr lang="ru-RU" dirty="0" err="1"/>
              <a:t>поддържана</a:t>
            </a:r>
            <a:r>
              <a:rPr lang="ru-RU" dirty="0"/>
              <a:t> или </a:t>
            </a:r>
            <a:r>
              <a:rPr lang="ru-RU" dirty="0" err="1"/>
              <a:t>предавана</a:t>
            </a:r>
            <a:r>
              <a:rPr lang="ru-RU" dirty="0"/>
              <a:t> </a:t>
            </a:r>
            <a:r>
              <a:rPr lang="ru-RU" dirty="0" err="1"/>
              <a:t>защитена</a:t>
            </a:r>
            <a:r>
              <a:rPr lang="ru-RU" dirty="0"/>
              <a:t> </a:t>
            </a:r>
            <a:r>
              <a:rPr lang="ru-RU" dirty="0" err="1"/>
              <a:t>здравна</a:t>
            </a:r>
            <a:r>
              <a:rPr lang="ru-RU" dirty="0"/>
              <a:t> информация)</a:t>
            </a:r>
          </a:p>
          <a:p>
            <a:r>
              <a:rPr lang="bg-BG" dirty="0"/>
              <a:t>Общи правила</a:t>
            </a:r>
            <a:endParaRPr lang="ru-RU" dirty="0"/>
          </a:p>
          <a:p>
            <a:pPr lvl="1"/>
            <a:r>
              <a:rPr lang="ru-RU" dirty="0"/>
              <a:t>да се </a:t>
            </a:r>
            <a:r>
              <a:rPr lang="ru-RU" dirty="0" err="1"/>
              <a:t>защитават</a:t>
            </a:r>
            <a:r>
              <a:rPr lang="ru-RU" dirty="0"/>
              <a:t> от всяка разумно предвидима </a:t>
            </a:r>
            <a:r>
              <a:rPr lang="ru-RU" dirty="0" err="1"/>
              <a:t>заплаха</a:t>
            </a:r>
            <a:r>
              <a:rPr lang="ru-RU" dirty="0"/>
              <a:t> или </a:t>
            </a:r>
            <a:r>
              <a:rPr lang="ru-RU" dirty="0" err="1"/>
              <a:t>опасност</a:t>
            </a:r>
            <a:r>
              <a:rPr lang="ru-RU" dirty="0"/>
              <a:t> за </a:t>
            </a:r>
            <a:r>
              <a:rPr lang="ru-RU" dirty="0" err="1"/>
              <a:t>сигурността</a:t>
            </a:r>
            <a:r>
              <a:rPr lang="ru-RU" dirty="0"/>
              <a:t> или </a:t>
            </a:r>
            <a:r>
              <a:rPr lang="ru-RU" dirty="0" err="1"/>
              <a:t>целостта</a:t>
            </a:r>
            <a:r>
              <a:rPr lang="ru-RU" dirty="0"/>
              <a:t> на </a:t>
            </a:r>
            <a:r>
              <a:rPr lang="ru-RU" dirty="0" err="1"/>
              <a:t>ePHI</a:t>
            </a:r>
            <a:endParaRPr lang="ru-RU" dirty="0"/>
          </a:p>
          <a:p>
            <a:pPr lvl="1"/>
            <a:r>
              <a:rPr lang="ru-RU" dirty="0"/>
              <a:t>да се </a:t>
            </a:r>
            <a:r>
              <a:rPr lang="ru-RU" dirty="0" err="1"/>
              <a:t>защитават</a:t>
            </a:r>
            <a:r>
              <a:rPr lang="ru-RU" dirty="0"/>
              <a:t> от всяка разумно предвидима </a:t>
            </a:r>
            <a:r>
              <a:rPr lang="ru-RU" dirty="0" err="1"/>
              <a:t>употреба</a:t>
            </a:r>
            <a:r>
              <a:rPr lang="ru-RU" dirty="0"/>
              <a:t> или </a:t>
            </a:r>
            <a:r>
              <a:rPr lang="ru-RU" dirty="0" err="1"/>
              <a:t>разкриване</a:t>
            </a:r>
            <a:r>
              <a:rPr lang="ru-RU" dirty="0"/>
              <a:t> на PHI, </a:t>
            </a:r>
            <a:r>
              <a:rPr lang="ru-RU" dirty="0" err="1"/>
              <a:t>които</a:t>
            </a:r>
            <a:r>
              <a:rPr lang="ru-RU" dirty="0"/>
              <a:t> не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разрешени</a:t>
            </a:r>
            <a:r>
              <a:rPr lang="ru-RU" dirty="0"/>
              <a:t> от </a:t>
            </a:r>
            <a:r>
              <a:rPr lang="ru-RU" dirty="0" err="1"/>
              <a:t>Privacy</a:t>
            </a:r>
            <a:r>
              <a:rPr lang="ru-RU" dirty="0"/>
              <a:t> </a:t>
            </a:r>
            <a:r>
              <a:rPr lang="ru-RU" dirty="0" err="1"/>
              <a:t>Rule</a:t>
            </a:r>
            <a:endParaRPr lang="ru-RU" dirty="0"/>
          </a:p>
          <a:p>
            <a:pPr lvl="1"/>
            <a:r>
              <a:rPr lang="ru-RU" dirty="0"/>
              <a:t>да се </a:t>
            </a:r>
            <a:r>
              <a:rPr lang="ru-RU" dirty="0" err="1"/>
              <a:t>подсигури</a:t>
            </a:r>
            <a:r>
              <a:rPr lang="ru-RU" dirty="0"/>
              <a:t> </a:t>
            </a:r>
            <a:r>
              <a:rPr lang="ru-RU" dirty="0" err="1"/>
              <a:t>съответствие</a:t>
            </a:r>
            <a:r>
              <a:rPr lang="ru-RU" dirty="0"/>
              <a:t> с Security </a:t>
            </a:r>
            <a:r>
              <a:rPr lang="ru-RU" dirty="0" err="1"/>
              <a:t>Rule</a:t>
            </a:r>
            <a:r>
              <a:rPr lang="ru-RU" dirty="0"/>
              <a:t> от страна на </a:t>
            </a:r>
            <a:r>
              <a:rPr lang="ru-RU" dirty="0" err="1"/>
              <a:t>служителите</a:t>
            </a:r>
            <a:endParaRPr lang="ru-RU" dirty="0"/>
          </a:p>
          <a:p>
            <a:r>
              <a:rPr lang="ru-RU" dirty="0" err="1"/>
              <a:t>Клаузата</a:t>
            </a:r>
            <a:r>
              <a:rPr lang="ru-RU" dirty="0"/>
              <a:t> за </a:t>
            </a:r>
            <a:r>
              <a:rPr lang="ru-RU" dirty="0" err="1"/>
              <a:t>гъвкавост</a:t>
            </a:r>
            <a:r>
              <a:rPr lang="ru-RU" dirty="0"/>
              <a:t> на подхода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69974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C555-353D-DFB5-C3D0-7B29DA32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Административни</a:t>
            </a:r>
            <a:r>
              <a:rPr lang="ru-RU" dirty="0"/>
              <a:t> мерки за </a:t>
            </a:r>
            <a:r>
              <a:rPr lang="ru-RU" dirty="0" err="1"/>
              <a:t>осигуряване</a:t>
            </a:r>
            <a:r>
              <a:rPr lang="ru-RU" dirty="0"/>
              <a:t> на </a:t>
            </a:r>
            <a:r>
              <a:rPr lang="ru-RU" dirty="0" err="1"/>
              <a:t>сигурността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A7DB-B74D-6226-A999-9D4464EF0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/>
              <a:t>Процес</a:t>
            </a:r>
            <a:r>
              <a:rPr lang="ru-RU" dirty="0"/>
              <a:t> за Управление на </a:t>
            </a:r>
            <a:r>
              <a:rPr lang="ru-RU" dirty="0" err="1"/>
              <a:t>Сигурността</a:t>
            </a:r>
            <a:endParaRPr lang="ru-RU" dirty="0"/>
          </a:p>
          <a:p>
            <a:r>
              <a:rPr lang="bg-BG" dirty="0"/>
              <a:t>Отговорности за Сигурност</a:t>
            </a:r>
            <a:endParaRPr lang="ru-RU" dirty="0"/>
          </a:p>
          <a:p>
            <a:r>
              <a:rPr lang="bg-BG" dirty="0"/>
              <a:t>Сигурност на служителите</a:t>
            </a:r>
            <a:endParaRPr lang="ru-RU" dirty="0"/>
          </a:p>
          <a:p>
            <a:r>
              <a:rPr lang="ru-RU" dirty="0"/>
              <a:t>Управление на </a:t>
            </a:r>
            <a:r>
              <a:rPr lang="ru-RU" dirty="0" err="1"/>
              <a:t>Достъпа</a:t>
            </a:r>
            <a:r>
              <a:rPr lang="ru-RU" dirty="0"/>
              <a:t> до Информация (стандарт за </a:t>
            </a:r>
            <a:r>
              <a:rPr lang="ru-RU" dirty="0" err="1"/>
              <a:t>асоциираните</a:t>
            </a:r>
            <a:r>
              <a:rPr lang="ru-RU" dirty="0"/>
              <a:t> дружества)</a:t>
            </a:r>
          </a:p>
          <a:p>
            <a:r>
              <a:rPr lang="ru-RU" dirty="0" err="1"/>
              <a:t>Осъзнатост</a:t>
            </a:r>
            <a:r>
              <a:rPr lang="ru-RU" dirty="0"/>
              <a:t> и Обучение по </a:t>
            </a:r>
            <a:r>
              <a:rPr lang="ru-RU" dirty="0" err="1"/>
              <a:t>Сигурност</a:t>
            </a:r>
            <a:endParaRPr lang="ru-RU" dirty="0"/>
          </a:p>
          <a:p>
            <a:r>
              <a:rPr lang="ru-RU" dirty="0" err="1"/>
              <a:t>Процедури</a:t>
            </a:r>
            <a:r>
              <a:rPr lang="ru-RU" dirty="0"/>
              <a:t> при </a:t>
            </a:r>
            <a:r>
              <a:rPr lang="ru-RU" dirty="0" err="1"/>
              <a:t>Инциденти</a:t>
            </a:r>
            <a:r>
              <a:rPr lang="ru-RU" dirty="0"/>
              <a:t> </a:t>
            </a:r>
            <a:r>
              <a:rPr lang="ru-RU" dirty="0" err="1"/>
              <a:t>със</a:t>
            </a:r>
            <a:r>
              <a:rPr lang="ru-RU" dirty="0"/>
              <a:t> </a:t>
            </a:r>
            <a:r>
              <a:rPr lang="ru-RU" dirty="0" err="1"/>
              <a:t>Сигурността</a:t>
            </a:r>
            <a:endParaRPr lang="ru-RU" dirty="0"/>
          </a:p>
          <a:p>
            <a:r>
              <a:rPr lang="bg-BG" dirty="0"/>
              <a:t>План за Спешна Ситуация</a:t>
            </a:r>
            <a:endParaRPr lang="ru-RU" dirty="0"/>
          </a:p>
          <a:p>
            <a:r>
              <a:rPr lang="bg-BG" dirty="0"/>
              <a:t>Периодични Оценки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559315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0272-94C0-AAD5-D4EA-67319DF4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Физически мерки за </a:t>
            </a:r>
            <a:r>
              <a:rPr lang="ru-RU" dirty="0" err="1"/>
              <a:t>осигуряване</a:t>
            </a:r>
            <a:r>
              <a:rPr lang="ru-RU" dirty="0"/>
              <a:t> на </a:t>
            </a:r>
            <a:r>
              <a:rPr lang="ru-RU" dirty="0" err="1"/>
              <a:t>сигурността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BD1C7-3D7E-4310-8AC3-EA688BC6F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ePHI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се </a:t>
            </a:r>
            <a:r>
              <a:rPr lang="ru-RU" dirty="0" err="1"/>
              <a:t>съхранява</a:t>
            </a:r>
            <a:r>
              <a:rPr lang="ru-RU" dirty="0"/>
              <a:t> в </a:t>
            </a:r>
            <a:r>
              <a:rPr lang="ru-RU" dirty="0" err="1"/>
              <a:t>отдалечен</a:t>
            </a:r>
            <a:r>
              <a:rPr lang="ru-RU" dirty="0"/>
              <a:t> </a:t>
            </a:r>
            <a:r>
              <a:rPr lang="ru-RU" dirty="0" err="1"/>
              <a:t>център</a:t>
            </a:r>
            <a:r>
              <a:rPr lang="ru-RU" dirty="0"/>
              <a:t> за </a:t>
            </a:r>
            <a:r>
              <a:rPr lang="ru-RU" dirty="0" err="1"/>
              <a:t>данни</a:t>
            </a:r>
            <a:r>
              <a:rPr lang="ru-RU" dirty="0"/>
              <a:t>, в облака или на </a:t>
            </a:r>
            <a:r>
              <a:rPr lang="ru-RU" dirty="0" err="1"/>
              <a:t>сървъри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се </a:t>
            </a:r>
            <a:r>
              <a:rPr lang="ru-RU" dirty="0" err="1"/>
              <a:t>намират</a:t>
            </a:r>
            <a:r>
              <a:rPr lang="ru-RU" dirty="0"/>
              <a:t> в </a:t>
            </a:r>
            <a:r>
              <a:rPr lang="ru-RU" dirty="0" err="1"/>
              <a:t>сградите</a:t>
            </a:r>
            <a:r>
              <a:rPr lang="ru-RU" dirty="0"/>
              <a:t> на </a:t>
            </a:r>
            <a:r>
              <a:rPr lang="ru-RU" dirty="0" err="1"/>
              <a:t>организацията</a:t>
            </a:r>
            <a:endParaRPr lang="ru-RU" dirty="0"/>
          </a:p>
          <a:p>
            <a:r>
              <a:rPr lang="ru-RU" dirty="0" err="1"/>
              <a:t>Стандарти</a:t>
            </a:r>
            <a:endParaRPr lang="ru-RU" dirty="0"/>
          </a:p>
          <a:p>
            <a:pPr lvl="1"/>
            <a:r>
              <a:rPr lang="ru-RU" dirty="0" err="1"/>
              <a:t>Контрол</a:t>
            </a:r>
            <a:r>
              <a:rPr lang="ru-RU" dirty="0"/>
              <a:t> на </a:t>
            </a:r>
            <a:r>
              <a:rPr lang="ru-RU" dirty="0" err="1"/>
              <a:t>Достъпа</a:t>
            </a:r>
            <a:r>
              <a:rPr lang="ru-RU" dirty="0"/>
              <a:t> до </a:t>
            </a:r>
            <a:r>
              <a:rPr lang="ru-RU" dirty="0" err="1"/>
              <a:t>Обектите</a:t>
            </a:r>
            <a:endParaRPr lang="ru-RU" dirty="0"/>
          </a:p>
          <a:p>
            <a:pPr lvl="1"/>
            <a:r>
              <a:rPr lang="ru-RU" dirty="0" err="1"/>
              <a:t>Използване</a:t>
            </a:r>
            <a:r>
              <a:rPr lang="ru-RU" dirty="0"/>
              <a:t> на Работните Станции</a:t>
            </a:r>
          </a:p>
          <a:p>
            <a:pPr lvl="1"/>
            <a:r>
              <a:rPr lang="ru-RU" dirty="0" err="1"/>
              <a:t>Сигурност</a:t>
            </a:r>
            <a:r>
              <a:rPr lang="ru-RU" dirty="0"/>
              <a:t> на Работните Станции</a:t>
            </a:r>
          </a:p>
          <a:p>
            <a:pPr lvl="1"/>
            <a:r>
              <a:rPr lang="ru-RU" dirty="0"/>
              <a:t>Контроли за </a:t>
            </a:r>
            <a:r>
              <a:rPr lang="ru-RU" dirty="0" err="1"/>
              <a:t>Устройствата</a:t>
            </a:r>
            <a:r>
              <a:rPr lang="ru-RU" dirty="0"/>
              <a:t> и </a:t>
            </a:r>
            <a:r>
              <a:rPr lang="ru-RU" dirty="0" err="1"/>
              <a:t>Носителите</a:t>
            </a:r>
            <a:r>
              <a:rPr lang="ru-RU" dirty="0"/>
              <a:t> на 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2774258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309C-8139-EA5F-A306-1CEACC6F4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Технически мерки за </a:t>
            </a:r>
            <a:r>
              <a:rPr lang="ru-RU" dirty="0" err="1"/>
              <a:t>осигуряване</a:t>
            </a:r>
            <a:r>
              <a:rPr lang="ru-RU" dirty="0"/>
              <a:t> на </a:t>
            </a:r>
            <a:r>
              <a:rPr lang="ru-RU" dirty="0" err="1"/>
              <a:t>сигурността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E1AC-39F4-E22F-7ACF-CEAE04D23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Контрол на Достъпа </a:t>
            </a:r>
            <a:r>
              <a:rPr lang="en-US" dirty="0"/>
              <a:t>== </a:t>
            </a:r>
            <a:r>
              <a:rPr lang="bg-BG" dirty="0" err="1"/>
              <a:t>Автентикация</a:t>
            </a:r>
            <a:r>
              <a:rPr lang="bg-BG" dirty="0"/>
              <a:t> на Субекта</a:t>
            </a:r>
            <a:endParaRPr lang="en-US" dirty="0"/>
          </a:p>
          <a:p>
            <a:r>
              <a:rPr lang="bg-BG" dirty="0"/>
              <a:t>Контроли за Отчетност</a:t>
            </a:r>
            <a:endParaRPr lang="en-US" dirty="0"/>
          </a:p>
          <a:p>
            <a:r>
              <a:rPr lang="bg-BG" dirty="0"/>
              <a:t>Контроли за Цялост</a:t>
            </a:r>
            <a:endParaRPr lang="en-US" dirty="0"/>
          </a:p>
          <a:p>
            <a:r>
              <a:rPr lang="bg-BG" dirty="0"/>
              <a:t>Сигурност при Предаването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4114377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309C-8139-EA5F-A306-1CEACC6F4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Организационни</a:t>
            </a:r>
            <a:r>
              <a:rPr lang="ru-RU" dirty="0"/>
              <a:t> </a:t>
            </a:r>
            <a:r>
              <a:rPr lang="ru-RU" dirty="0" err="1"/>
              <a:t>Изисквания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E1AC-39F4-E22F-7ACF-CEAE04D23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Споразуменията</a:t>
            </a:r>
            <a:r>
              <a:rPr lang="ru-RU" dirty="0"/>
              <a:t> с Бизнес-</a:t>
            </a:r>
            <a:r>
              <a:rPr lang="ru-RU" dirty="0" err="1"/>
              <a:t>партньори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предвиждат</a:t>
            </a:r>
            <a:r>
              <a:rPr lang="ru-RU" dirty="0"/>
              <a:t>, че Бизнес-</a:t>
            </a:r>
            <a:r>
              <a:rPr lang="ru-RU" dirty="0" err="1"/>
              <a:t>партньорът</a:t>
            </a:r>
            <a:r>
              <a:rPr lang="ru-RU" dirty="0"/>
              <a:t> се </a:t>
            </a:r>
            <a:r>
              <a:rPr lang="ru-RU" dirty="0" err="1"/>
              <a:t>съобразява</a:t>
            </a:r>
            <a:r>
              <a:rPr lang="ru-RU" dirty="0"/>
              <a:t> с </a:t>
            </a:r>
            <a:r>
              <a:rPr lang="ru-RU" dirty="0" err="1"/>
              <a:t>приложимите</a:t>
            </a:r>
            <a:r>
              <a:rPr lang="ru-RU" dirty="0"/>
              <a:t> части от </a:t>
            </a:r>
            <a:r>
              <a:rPr lang="ru-RU" dirty="0" err="1"/>
              <a:t>Правилото</a:t>
            </a:r>
            <a:r>
              <a:rPr lang="ru-RU" dirty="0"/>
              <a:t> за </a:t>
            </a:r>
            <a:r>
              <a:rPr lang="ru-RU" dirty="0" err="1"/>
              <a:t>Сигурност</a:t>
            </a:r>
            <a:endParaRPr lang="ru-RU" dirty="0"/>
          </a:p>
          <a:p>
            <a:r>
              <a:rPr lang="ru-RU" dirty="0"/>
              <a:t>Бизнес-</a:t>
            </a:r>
            <a:r>
              <a:rPr lang="ru-RU" dirty="0" err="1"/>
              <a:t>партньорите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възлаган</a:t>
            </a:r>
            <a:r>
              <a:rPr lang="ru-RU" dirty="0"/>
              <a:t> на </a:t>
            </a:r>
            <a:r>
              <a:rPr lang="ru-RU" dirty="0" err="1"/>
              <a:t>подизпълнители</a:t>
            </a:r>
            <a:r>
              <a:rPr lang="ru-RU" dirty="0"/>
              <a:t> услуги, при </a:t>
            </a:r>
            <a:r>
              <a:rPr lang="ru-RU" dirty="0" err="1"/>
              <a:t>които</a:t>
            </a:r>
            <a:r>
              <a:rPr lang="ru-RU" dirty="0"/>
              <a:t> се </a:t>
            </a:r>
            <a:r>
              <a:rPr lang="ru-RU" dirty="0" err="1"/>
              <a:t>разкрива</a:t>
            </a:r>
            <a:r>
              <a:rPr lang="ru-RU" dirty="0"/>
              <a:t> </a:t>
            </a:r>
            <a:r>
              <a:rPr lang="ru-RU" dirty="0" err="1"/>
              <a:t>ePHI</a:t>
            </a:r>
            <a:r>
              <a:rPr lang="ru-RU" dirty="0"/>
              <a:t>,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сключат</a:t>
            </a:r>
            <a:r>
              <a:rPr lang="ru-RU" dirty="0"/>
              <a:t> </a:t>
            </a:r>
            <a:r>
              <a:rPr lang="ru-RU" dirty="0" err="1"/>
              <a:t>споразумение</a:t>
            </a:r>
            <a:r>
              <a:rPr lang="ru-RU" dirty="0"/>
              <a:t> с </a:t>
            </a:r>
            <a:r>
              <a:rPr lang="ru-RU" dirty="0" err="1"/>
              <a:t>подизпълнителя</a:t>
            </a:r>
            <a:endParaRPr lang="ru-RU" dirty="0"/>
          </a:p>
          <a:p>
            <a:r>
              <a:rPr lang="ru-RU" dirty="0"/>
              <a:t>Бизнес-</a:t>
            </a:r>
            <a:r>
              <a:rPr lang="ru-RU" dirty="0" err="1"/>
              <a:t>партньорите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докладват</a:t>
            </a:r>
            <a:r>
              <a:rPr lang="ru-RU" dirty="0"/>
              <a:t> </a:t>
            </a:r>
            <a:r>
              <a:rPr lang="ru-RU" dirty="0" err="1"/>
              <a:t>всеки</a:t>
            </a:r>
            <a:r>
              <a:rPr lang="ru-RU" dirty="0"/>
              <a:t> инцидент за </a:t>
            </a:r>
            <a:r>
              <a:rPr lang="ru-RU" dirty="0" err="1"/>
              <a:t>сигурност</a:t>
            </a:r>
            <a:r>
              <a:rPr lang="ru-RU" dirty="0"/>
              <a:t> - </a:t>
            </a:r>
            <a:r>
              <a:rPr lang="ru-RU" dirty="0" err="1"/>
              <a:t>включително</a:t>
            </a:r>
            <a:r>
              <a:rPr lang="ru-RU" dirty="0"/>
              <a:t>, но не само, нарушения на </a:t>
            </a:r>
            <a:r>
              <a:rPr lang="ru-RU" dirty="0" err="1"/>
              <a:t>незащитена</a:t>
            </a:r>
            <a:r>
              <a:rPr lang="ru-RU" dirty="0"/>
              <a:t> </a:t>
            </a:r>
            <a:r>
              <a:rPr lang="ru-RU" dirty="0" err="1"/>
              <a:t>ePHI</a:t>
            </a:r>
            <a:r>
              <a:rPr lang="ru-RU" dirty="0"/>
              <a:t> - на </a:t>
            </a:r>
            <a:r>
              <a:rPr lang="ru-RU" dirty="0" err="1"/>
              <a:t>Обхванатия</a:t>
            </a:r>
            <a:r>
              <a:rPr lang="ru-RU" dirty="0"/>
              <a:t> </a:t>
            </a:r>
            <a:r>
              <a:rPr lang="ru-RU" dirty="0" err="1"/>
              <a:t>субект</a:t>
            </a:r>
            <a:r>
              <a:rPr lang="ru-RU" dirty="0"/>
              <a:t>, с </a:t>
            </a:r>
            <a:r>
              <a:rPr lang="ru-RU" dirty="0" err="1"/>
              <a:t>когото</a:t>
            </a:r>
            <a:r>
              <a:rPr lang="ru-RU" dirty="0"/>
              <a:t> е </a:t>
            </a:r>
            <a:r>
              <a:rPr lang="ru-RU" dirty="0" err="1"/>
              <a:t>сключено</a:t>
            </a:r>
            <a:r>
              <a:rPr lang="ru-RU" dirty="0"/>
              <a:t> </a:t>
            </a:r>
            <a:r>
              <a:rPr lang="ru-RU" dirty="0" err="1"/>
              <a:t>Споразумението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511942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F24C-E8CE-9DD8-8B3F-8CB3B0DA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Изисквания за сигурност </a:t>
            </a:r>
            <a:r>
              <a:rPr lang="en-US" dirty="0"/>
              <a:t>(1)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D18AD-AD0E-7A80-9CED-C8A32D1BC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Да се определи HIPAA Офицер по </a:t>
            </a:r>
            <a:r>
              <a:rPr lang="ru-RU" dirty="0" err="1"/>
              <a:t>сигурността</a:t>
            </a:r>
            <a:r>
              <a:rPr lang="ru-RU" dirty="0"/>
              <a:t>. </a:t>
            </a:r>
            <a:r>
              <a:rPr lang="ru-RU" dirty="0" err="1"/>
              <a:t>Ролята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възложена</a:t>
            </a:r>
            <a:r>
              <a:rPr lang="ru-RU" dirty="0"/>
              <a:t> на Офицер по </a:t>
            </a:r>
            <a:r>
              <a:rPr lang="ru-RU" dirty="0" err="1"/>
              <a:t>поверителността</a:t>
            </a:r>
            <a:r>
              <a:rPr lang="ru-RU" dirty="0"/>
              <a:t>; но в </a:t>
            </a:r>
            <a:r>
              <a:rPr lang="ru-RU" dirty="0" err="1"/>
              <a:t>по-големите</a:t>
            </a:r>
            <a:r>
              <a:rPr lang="ru-RU" dirty="0"/>
              <a:t> организации е най-добре да се определи </a:t>
            </a:r>
            <a:r>
              <a:rPr lang="ru-RU" dirty="0" err="1"/>
              <a:t>ролята</a:t>
            </a:r>
            <a:r>
              <a:rPr lang="ru-RU" dirty="0"/>
              <a:t> на член на </a:t>
            </a:r>
            <a:r>
              <a:rPr lang="ru-RU" dirty="0" err="1"/>
              <a:t>екипа</a:t>
            </a:r>
            <a:r>
              <a:rPr lang="ru-RU" dirty="0"/>
              <a:t> по </a:t>
            </a:r>
            <a:r>
              <a:rPr lang="ru-RU" dirty="0" err="1"/>
              <a:t>информационните</a:t>
            </a:r>
            <a:r>
              <a:rPr lang="ru-RU" dirty="0"/>
              <a:t> технологии</a:t>
            </a:r>
          </a:p>
          <a:p>
            <a:r>
              <a:rPr lang="ru-RU" dirty="0"/>
              <a:t>Да се определят </a:t>
            </a:r>
            <a:r>
              <a:rPr lang="ru-RU" dirty="0" err="1"/>
              <a:t>системите</a:t>
            </a:r>
            <a:r>
              <a:rPr lang="ru-RU" dirty="0"/>
              <a:t>, </a:t>
            </a:r>
            <a:r>
              <a:rPr lang="ru-RU" dirty="0" err="1"/>
              <a:t>създаващи</a:t>
            </a:r>
            <a:r>
              <a:rPr lang="ru-RU" dirty="0"/>
              <a:t>, </a:t>
            </a:r>
            <a:r>
              <a:rPr lang="ru-RU" dirty="0" err="1"/>
              <a:t>получаващи</a:t>
            </a:r>
            <a:r>
              <a:rPr lang="ru-RU" dirty="0"/>
              <a:t>, </a:t>
            </a:r>
            <a:r>
              <a:rPr lang="ru-RU" dirty="0" err="1"/>
              <a:t>поддържащи</a:t>
            </a:r>
            <a:r>
              <a:rPr lang="ru-RU" dirty="0"/>
              <a:t> или </a:t>
            </a:r>
            <a:r>
              <a:rPr lang="ru-RU" dirty="0" err="1"/>
              <a:t>предаващи</a:t>
            </a:r>
            <a:r>
              <a:rPr lang="ru-RU" dirty="0"/>
              <a:t> </a:t>
            </a:r>
            <a:r>
              <a:rPr lang="ru-RU" dirty="0" err="1"/>
              <a:t>ePHI</a:t>
            </a:r>
            <a:r>
              <a:rPr lang="ru-RU" dirty="0"/>
              <a:t>, и да се защитят от </a:t>
            </a:r>
            <a:r>
              <a:rPr lang="ru-RU" dirty="0" err="1"/>
              <a:t>неоторизиран</a:t>
            </a:r>
            <a:r>
              <a:rPr lang="ru-RU" dirty="0"/>
              <a:t> </a:t>
            </a:r>
            <a:r>
              <a:rPr lang="ru-RU" dirty="0" err="1"/>
              <a:t>достъп</a:t>
            </a:r>
            <a:r>
              <a:rPr lang="ru-RU" dirty="0"/>
              <a:t> от </a:t>
            </a:r>
            <a:r>
              <a:rPr lang="ru-RU" dirty="0" err="1"/>
              <a:t>други</a:t>
            </a:r>
            <a:r>
              <a:rPr lang="ru-RU" dirty="0"/>
              <a:t> части на IT </a:t>
            </a:r>
            <a:r>
              <a:rPr lang="ru-RU" dirty="0" err="1"/>
              <a:t>инфраструктурата</a:t>
            </a:r>
            <a:r>
              <a:rPr lang="ru-RU" dirty="0"/>
              <a:t> на </a:t>
            </a:r>
            <a:r>
              <a:rPr lang="ru-RU" dirty="0" err="1"/>
              <a:t>организацията</a:t>
            </a:r>
            <a:endParaRPr lang="ru-RU" dirty="0"/>
          </a:p>
          <a:p>
            <a:r>
              <a:rPr lang="ru-RU" dirty="0"/>
              <a:t>Да се внедрят мерки,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ограничават</a:t>
            </a:r>
            <a:r>
              <a:rPr lang="ru-RU" dirty="0"/>
              <a:t> </a:t>
            </a:r>
            <a:r>
              <a:rPr lang="ru-RU" dirty="0" err="1"/>
              <a:t>заплахите</a:t>
            </a:r>
            <a:r>
              <a:rPr lang="ru-RU" dirty="0"/>
              <a:t> от </a:t>
            </a:r>
            <a:r>
              <a:rPr lang="ru-RU" dirty="0" err="1"/>
              <a:t>злонамерени</a:t>
            </a:r>
            <a:r>
              <a:rPr lang="ru-RU" dirty="0"/>
              <a:t> </a:t>
            </a:r>
            <a:r>
              <a:rPr lang="ru-RU" dirty="0" err="1"/>
              <a:t>софтуери</a:t>
            </a:r>
            <a:r>
              <a:rPr lang="ru-RU" dirty="0"/>
              <a:t>, </a:t>
            </a:r>
            <a:r>
              <a:rPr lang="ru-RU" dirty="0" err="1"/>
              <a:t>рансъмуер</a:t>
            </a:r>
            <a:r>
              <a:rPr lang="ru-RU" dirty="0"/>
              <a:t> и фишинг. Например, </a:t>
            </a:r>
            <a:r>
              <a:rPr lang="ru-RU" dirty="0" err="1"/>
              <a:t>модерни</a:t>
            </a:r>
            <a:r>
              <a:rPr lang="ru-RU" dirty="0"/>
              <a:t> </a:t>
            </a:r>
            <a:r>
              <a:rPr lang="ru-RU" dirty="0" err="1"/>
              <a:t>филтри</a:t>
            </a:r>
            <a:r>
              <a:rPr lang="ru-RU" dirty="0"/>
              <a:t> за </a:t>
            </a:r>
            <a:r>
              <a:rPr lang="ru-RU" dirty="0" err="1"/>
              <a:t>електронна</a:t>
            </a:r>
            <a:r>
              <a:rPr lang="ru-RU" dirty="0"/>
              <a:t> </a:t>
            </a:r>
            <a:r>
              <a:rPr lang="ru-RU" dirty="0" err="1"/>
              <a:t>поща</a:t>
            </a:r>
            <a:r>
              <a:rPr lang="ru-RU" dirty="0"/>
              <a:t> и Интернет </a:t>
            </a:r>
            <a:r>
              <a:rPr lang="ru-RU" dirty="0" err="1"/>
              <a:t>със</a:t>
            </a:r>
            <a:r>
              <a:rPr lang="ru-RU" dirty="0"/>
              <a:t> способности за </a:t>
            </a:r>
            <a:r>
              <a:rPr lang="ru-RU" dirty="0" err="1"/>
              <a:t>откриване</a:t>
            </a:r>
            <a:r>
              <a:rPr lang="ru-RU" dirty="0"/>
              <a:t> на </a:t>
            </a:r>
            <a:r>
              <a:rPr lang="ru-RU" dirty="0" err="1"/>
              <a:t>злонамерени</a:t>
            </a:r>
            <a:r>
              <a:rPr lang="ru-RU" dirty="0"/>
              <a:t> URL </a:t>
            </a:r>
            <a:r>
              <a:rPr lang="ru-RU" dirty="0" err="1"/>
              <a:t>адреси</a:t>
            </a:r>
            <a:endParaRPr lang="ru-RU" dirty="0"/>
          </a:p>
          <a:p>
            <a:r>
              <a:rPr lang="ru-RU" dirty="0"/>
              <a:t>Да се установят кои служители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имат</a:t>
            </a:r>
            <a:r>
              <a:rPr lang="ru-RU" dirty="0"/>
              <a:t> </a:t>
            </a:r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dirty="0" err="1"/>
              <a:t>ePHI</a:t>
            </a:r>
            <a:r>
              <a:rPr lang="ru-RU" dirty="0"/>
              <a:t> и да се внедрят контроли за </a:t>
            </a:r>
            <a:r>
              <a:rPr lang="ru-RU" dirty="0" err="1"/>
              <a:t>достъп</a:t>
            </a:r>
            <a:r>
              <a:rPr lang="ru-RU" dirty="0"/>
              <a:t> на база роли, за да се предотврати </a:t>
            </a:r>
            <a:r>
              <a:rPr lang="ru-RU" dirty="0" err="1"/>
              <a:t>достъпът</a:t>
            </a:r>
            <a:r>
              <a:rPr lang="ru-RU" dirty="0"/>
              <a:t> на потребители до </a:t>
            </a:r>
            <a:r>
              <a:rPr lang="ru-RU" dirty="0" err="1"/>
              <a:t>повече</a:t>
            </a:r>
            <a:r>
              <a:rPr lang="ru-RU" dirty="0"/>
              <a:t> </a:t>
            </a:r>
            <a:r>
              <a:rPr lang="ru-RU" dirty="0" err="1"/>
              <a:t>ePHI</a:t>
            </a:r>
            <a:r>
              <a:rPr lang="ru-RU" dirty="0"/>
              <a:t>, </a:t>
            </a:r>
            <a:r>
              <a:rPr lang="ru-RU" dirty="0" err="1"/>
              <a:t>отколкото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1642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F24C-E8CE-9DD8-8B3F-8CB3B0DA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Изисквания за сигурност </a:t>
            </a:r>
            <a:r>
              <a:rPr lang="en-US" dirty="0"/>
              <a:t>(</a:t>
            </a:r>
            <a:r>
              <a:rPr lang="bg-BG" dirty="0"/>
              <a:t>2</a:t>
            </a:r>
            <a:r>
              <a:rPr lang="en-US" dirty="0"/>
              <a:t>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D18AD-AD0E-7A80-9CED-C8A32D1BC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Да се внедрят </a:t>
            </a:r>
            <a:r>
              <a:rPr lang="ru-RU" dirty="0" err="1"/>
              <a:t>системи</a:t>
            </a:r>
            <a:r>
              <a:rPr lang="ru-RU" dirty="0"/>
              <a:t> за верификация на </a:t>
            </a:r>
            <a:r>
              <a:rPr lang="ru-RU" dirty="0" err="1"/>
              <a:t>идентичността</a:t>
            </a:r>
            <a:r>
              <a:rPr lang="ru-RU" dirty="0"/>
              <a:t> на </a:t>
            </a:r>
            <a:r>
              <a:rPr lang="ru-RU" dirty="0" err="1"/>
              <a:t>служителите</a:t>
            </a:r>
            <a:r>
              <a:rPr lang="ru-RU" dirty="0"/>
              <a:t>, за да се </a:t>
            </a:r>
            <a:r>
              <a:rPr lang="ru-RU" dirty="0" err="1"/>
              <a:t>спазят</a:t>
            </a:r>
            <a:r>
              <a:rPr lang="ru-RU" dirty="0"/>
              <a:t> </a:t>
            </a:r>
            <a:r>
              <a:rPr lang="ru-RU" dirty="0" err="1"/>
              <a:t>изискванията</a:t>
            </a:r>
            <a:r>
              <a:rPr lang="ru-RU" dirty="0"/>
              <a:t> за физически </a:t>
            </a:r>
            <a:r>
              <a:rPr lang="ru-RU" dirty="0" err="1"/>
              <a:t>достъп</a:t>
            </a:r>
            <a:r>
              <a:rPr lang="ru-RU" dirty="0"/>
              <a:t>, </a:t>
            </a:r>
            <a:r>
              <a:rPr lang="ru-RU" dirty="0" err="1"/>
              <a:t>сигурност</a:t>
            </a:r>
            <a:r>
              <a:rPr lang="ru-RU" dirty="0"/>
              <a:t> на работните станции и записи на </a:t>
            </a:r>
            <a:r>
              <a:rPr lang="ru-RU" dirty="0" err="1"/>
              <a:t>събитията</a:t>
            </a:r>
            <a:r>
              <a:rPr lang="ru-RU" dirty="0"/>
              <a:t> на </a:t>
            </a:r>
            <a:r>
              <a:rPr lang="ru-RU" dirty="0" err="1"/>
              <a:t>Правилото</a:t>
            </a:r>
            <a:r>
              <a:rPr lang="ru-RU" dirty="0"/>
              <a:t> за </a:t>
            </a:r>
            <a:r>
              <a:rPr lang="ru-RU" dirty="0" err="1"/>
              <a:t>Сигурност</a:t>
            </a:r>
            <a:endParaRPr lang="ru-RU" dirty="0"/>
          </a:p>
          <a:p>
            <a:r>
              <a:rPr lang="ru-RU" dirty="0"/>
              <a:t>Да се </a:t>
            </a:r>
            <a:r>
              <a:rPr lang="ru-RU" dirty="0" err="1"/>
              <a:t>направи</a:t>
            </a:r>
            <a:r>
              <a:rPr lang="ru-RU" dirty="0"/>
              <a:t> </a:t>
            </a:r>
            <a:r>
              <a:rPr lang="ru-RU" dirty="0" err="1"/>
              <a:t>инвентар</a:t>
            </a:r>
            <a:r>
              <a:rPr lang="ru-RU" dirty="0"/>
              <a:t> на </a:t>
            </a:r>
            <a:r>
              <a:rPr lang="ru-RU" dirty="0" err="1"/>
              <a:t>устройствата</a:t>
            </a:r>
            <a:r>
              <a:rPr lang="ru-RU" dirty="0"/>
              <a:t>, </a:t>
            </a:r>
            <a:r>
              <a:rPr lang="ru-RU" dirty="0" err="1"/>
              <a:t>използвани</a:t>
            </a:r>
            <a:r>
              <a:rPr lang="ru-RU" dirty="0"/>
              <a:t> за </a:t>
            </a:r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dirty="0" err="1"/>
              <a:t>ePHI</a:t>
            </a:r>
            <a:r>
              <a:rPr lang="ru-RU" dirty="0"/>
              <a:t> и на </a:t>
            </a:r>
            <a:r>
              <a:rPr lang="ru-RU" dirty="0" err="1"/>
              <a:t>носителите</a:t>
            </a:r>
            <a:r>
              <a:rPr lang="ru-RU" dirty="0"/>
              <a:t>, на </a:t>
            </a:r>
            <a:r>
              <a:rPr lang="ru-RU" dirty="0" err="1"/>
              <a:t>които</a:t>
            </a:r>
            <a:r>
              <a:rPr lang="ru-RU" dirty="0"/>
              <a:t> се </a:t>
            </a:r>
            <a:r>
              <a:rPr lang="ru-RU" dirty="0" err="1"/>
              <a:t>съхранява</a:t>
            </a:r>
            <a:r>
              <a:rPr lang="ru-RU" dirty="0"/>
              <a:t>. Да се </a:t>
            </a:r>
            <a:r>
              <a:rPr lang="ru-RU" dirty="0" err="1"/>
              <a:t>осигури</a:t>
            </a:r>
            <a:r>
              <a:rPr lang="ru-RU" dirty="0"/>
              <a:t> наличие на система за </a:t>
            </a:r>
            <a:r>
              <a:rPr lang="ru-RU" dirty="0" err="1"/>
              <a:t>регистриране</a:t>
            </a:r>
            <a:r>
              <a:rPr lang="ru-RU" dirty="0"/>
              <a:t> на всяко </a:t>
            </a:r>
            <a:r>
              <a:rPr lang="ru-RU" dirty="0" err="1"/>
              <a:t>придвижване</a:t>
            </a:r>
            <a:r>
              <a:rPr lang="ru-RU" dirty="0"/>
              <a:t> на устройства и носители</a:t>
            </a:r>
          </a:p>
          <a:p>
            <a:r>
              <a:rPr lang="ru-RU" dirty="0"/>
              <a:t>Да се </a:t>
            </a:r>
            <a:r>
              <a:rPr lang="ru-RU" dirty="0" err="1"/>
              <a:t>увери</a:t>
            </a:r>
            <a:r>
              <a:rPr lang="ru-RU" dirty="0"/>
              <a:t>, че </a:t>
            </a:r>
            <a:r>
              <a:rPr lang="ru-RU" dirty="0" err="1"/>
              <a:t>всички</a:t>
            </a:r>
            <a:r>
              <a:rPr lang="ru-RU" dirty="0"/>
              <a:t> устройства, </a:t>
            </a:r>
            <a:r>
              <a:rPr lang="ru-RU" dirty="0" err="1"/>
              <a:t>използвани</a:t>
            </a:r>
            <a:r>
              <a:rPr lang="ru-RU" dirty="0"/>
              <a:t> за </a:t>
            </a:r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dirty="0" err="1"/>
              <a:t>ePHI</a:t>
            </a:r>
            <a:r>
              <a:rPr lang="ru-RU" dirty="0"/>
              <a:t> - </a:t>
            </a:r>
            <a:r>
              <a:rPr lang="ru-RU" dirty="0" err="1"/>
              <a:t>включително</a:t>
            </a:r>
            <a:r>
              <a:rPr lang="ru-RU" dirty="0"/>
              <a:t> </a:t>
            </a:r>
            <a:r>
              <a:rPr lang="ru-RU" dirty="0" err="1"/>
              <a:t>отдалечени</a:t>
            </a:r>
            <a:r>
              <a:rPr lang="ru-RU" dirty="0"/>
              <a:t> и </a:t>
            </a:r>
            <a:r>
              <a:rPr lang="ru-RU" dirty="0" err="1"/>
              <a:t>лични</a:t>
            </a:r>
            <a:r>
              <a:rPr lang="ru-RU" dirty="0"/>
              <a:t> устройства -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заключени</a:t>
            </a:r>
            <a:r>
              <a:rPr lang="ru-RU" dirty="0"/>
              <a:t> с PIN и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активирали</a:t>
            </a:r>
            <a:r>
              <a:rPr lang="ru-RU" dirty="0"/>
              <a:t> </a:t>
            </a:r>
            <a:r>
              <a:rPr lang="ru-RU" dirty="0" err="1"/>
              <a:t>автоматичният</a:t>
            </a:r>
            <a:r>
              <a:rPr lang="ru-RU" dirty="0"/>
              <a:t> </a:t>
            </a:r>
            <a:r>
              <a:rPr lang="ru-RU" dirty="0" err="1"/>
              <a:t>logout</a:t>
            </a:r>
            <a:r>
              <a:rPr lang="ru-RU" dirty="0"/>
              <a:t>, за да се предотврати </a:t>
            </a:r>
            <a:r>
              <a:rPr lang="ru-RU" dirty="0" err="1"/>
              <a:t>неоторизиран</a:t>
            </a:r>
            <a:r>
              <a:rPr lang="ru-RU" dirty="0"/>
              <a:t> </a:t>
            </a:r>
            <a:r>
              <a:rPr lang="ru-RU" dirty="0" err="1"/>
              <a:t>достъп</a:t>
            </a:r>
            <a:endParaRPr lang="ru-RU" dirty="0"/>
          </a:p>
          <a:p>
            <a:r>
              <a:rPr lang="ru-RU" dirty="0"/>
              <a:t>Да се </a:t>
            </a:r>
            <a:r>
              <a:rPr lang="ru-RU" dirty="0" err="1"/>
              <a:t>въведат</a:t>
            </a:r>
            <a:r>
              <a:rPr lang="ru-RU" dirty="0"/>
              <a:t> </a:t>
            </a:r>
            <a:r>
              <a:rPr lang="ru-RU" dirty="0" err="1"/>
              <a:t>процедури</a:t>
            </a:r>
            <a:r>
              <a:rPr lang="ru-RU" dirty="0"/>
              <a:t> за </a:t>
            </a:r>
            <a:r>
              <a:rPr lang="ru-RU" dirty="0" err="1"/>
              <a:t>упълномощени</a:t>
            </a:r>
            <a:r>
              <a:rPr lang="ru-RU" dirty="0"/>
              <a:t> служители да </a:t>
            </a:r>
            <a:r>
              <a:rPr lang="ru-RU" dirty="0" err="1"/>
              <a:t>докладват</a:t>
            </a:r>
            <a:r>
              <a:rPr lang="ru-RU" dirty="0"/>
              <a:t> </a:t>
            </a:r>
            <a:r>
              <a:rPr lang="ru-RU" dirty="0" err="1"/>
              <a:t>инциденти</a:t>
            </a:r>
            <a:r>
              <a:rPr lang="ru-RU" dirty="0"/>
              <a:t> за </a:t>
            </a:r>
            <a:r>
              <a:rPr lang="ru-RU" dirty="0" err="1"/>
              <a:t>сигурност</a:t>
            </a:r>
            <a:r>
              <a:rPr lang="ru-RU" dirty="0"/>
              <a:t> или да </a:t>
            </a:r>
            <a:r>
              <a:rPr lang="ru-RU" dirty="0" err="1"/>
              <a:t>повдигат</a:t>
            </a:r>
            <a:r>
              <a:rPr lang="ru-RU" dirty="0"/>
              <a:t> </a:t>
            </a:r>
            <a:r>
              <a:rPr lang="ru-RU" dirty="0" err="1"/>
              <a:t>въпроси</a:t>
            </a:r>
            <a:r>
              <a:rPr lang="ru-RU" dirty="0"/>
              <a:t> за </a:t>
            </a:r>
            <a:r>
              <a:rPr lang="ru-RU" dirty="0" err="1"/>
              <a:t>сигурност</a:t>
            </a:r>
            <a:r>
              <a:rPr lang="ru-RU" dirty="0"/>
              <a:t> до Офицера по </a:t>
            </a:r>
            <a:r>
              <a:rPr lang="ru-RU" dirty="0" err="1"/>
              <a:t>сигурността</a:t>
            </a:r>
            <a:r>
              <a:rPr lang="ru-RU" dirty="0"/>
              <a:t> или </a:t>
            </a:r>
            <a:r>
              <a:rPr lang="ru-RU" dirty="0" err="1"/>
              <a:t>Оперативния</a:t>
            </a:r>
            <a:r>
              <a:rPr lang="ru-RU" dirty="0"/>
              <a:t> </a:t>
            </a:r>
            <a:r>
              <a:rPr lang="ru-RU" dirty="0" err="1"/>
              <a:t>Център</a:t>
            </a:r>
            <a:r>
              <a:rPr lang="ru-RU" dirty="0"/>
              <a:t> за </a:t>
            </a:r>
            <a:r>
              <a:rPr lang="ru-RU" dirty="0" err="1"/>
              <a:t>Сигурност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6108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F24C-E8CE-9DD8-8B3F-8CB3B0DA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Изисквания за сигурност </a:t>
            </a:r>
            <a:r>
              <a:rPr lang="en-US" dirty="0"/>
              <a:t>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D18AD-AD0E-7A80-9CED-C8A32D1BC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Да се внедрят </a:t>
            </a:r>
            <a:r>
              <a:rPr lang="ru-RU" dirty="0" err="1"/>
              <a:t>програми</a:t>
            </a:r>
            <a:r>
              <a:rPr lang="ru-RU" dirty="0"/>
              <a:t> за обучение и </a:t>
            </a:r>
            <a:r>
              <a:rPr lang="ru-RU" dirty="0" err="1"/>
              <a:t>осведоменост</a:t>
            </a:r>
            <a:r>
              <a:rPr lang="ru-RU" dirty="0"/>
              <a:t> за </a:t>
            </a:r>
            <a:r>
              <a:rPr lang="ru-RU" dirty="0" err="1"/>
              <a:t>сигурност</a:t>
            </a:r>
            <a:r>
              <a:rPr lang="ru-RU" dirty="0"/>
              <a:t> за </a:t>
            </a:r>
            <a:r>
              <a:rPr lang="ru-RU" dirty="0" err="1"/>
              <a:t>всички</a:t>
            </a:r>
            <a:r>
              <a:rPr lang="ru-RU" dirty="0"/>
              <a:t> служители,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включват</a:t>
            </a:r>
            <a:r>
              <a:rPr lang="ru-RU" dirty="0"/>
              <a:t> как да </a:t>
            </a:r>
            <a:r>
              <a:rPr lang="ru-RU" dirty="0" err="1"/>
              <a:t>повдигат</a:t>
            </a:r>
            <a:r>
              <a:rPr lang="ru-RU" dirty="0"/>
              <a:t> </a:t>
            </a:r>
            <a:r>
              <a:rPr lang="ru-RU" dirty="0" err="1"/>
              <a:t>въпроси</a:t>
            </a:r>
            <a:r>
              <a:rPr lang="ru-RU" dirty="0"/>
              <a:t> за </a:t>
            </a:r>
            <a:r>
              <a:rPr lang="ru-RU" dirty="0" err="1"/>
              <a:t>сигурност</a:t>
            </a:r>
            <a:r>
              <a:rPr lang="ru-RU" dirty="0"/>
              <a:t> и </a:t>
            </a:r>
            <a:r>
              <a:rPr lang="ru-RU" dirty="0" err="1"/>
              <a:t>процедури</a:t>
            </a:r>
            <a:r>
              <a:rPr lang="ru-RU" dirty="0"/>
              <a:t> за </a:t>
            </a:r>
            <a:r>
              <a:rPr lang="ru-RU" dirty="0" err="1"/>
              <a:t>докладване</a:t>
            </a:r>
            <a:r>
              <a:rPr lang="ru-RU" dirty="0"/>
              <a:t> на </a:t>
            </a:r>
            <a:r>
              <a:rPr lang="ru-RU" dirty="0" err="1"/>
              <a:t>инциденти</a:t>
            </a:r>
            <a:endParaRPr lang="ru-RU" dirty="0"/>
          </a:p>
          <a:p>
            <a:r>
              <a:rPr lang="ru-RU" dirty="0"/>
              <a:t>Да се </a:t>
            </a:r>
            <a:r>
              <a:rPr lang="ru-RU" dirty="0" err="1"/>
              <a:t>разработи</a:t>
            </a:r>
            <a:r>
              <a:rPr lang="ru-RU" dirty="0"/>
              <a:t> политика за санкции, </a:t>
            </a:r>
            <a:r>
              <a:rPr lang="ru-RU" dirty="0" err="1"/>
              <a:t>обясняваща</a:t>
            </a:r>
            <a:r>
              <a:rPr lang="ru-RU" dirty="0"/>
              <a:t> </a:t>
            </a:r>
            <a:r>
              <a:rPr lang="ru-RU" dirty="0" err="1"/>
              <a:t>санкциите</a:t>
            </a:r>
            <a:r>
              <a:rPr lang="ru-RU" dirty="0"/>
              <a:t> за </a:t>
            </a:r>
            <a:r>
              <a:rPr lang="ru-RU" dirty="0" err="1"/>
              <a:t>нарушаване</a:t>
            </a:r>
            <a:r>
              <a:rPr lang="ru-RU" dirty="0"/>
              <a:t> на </a:t>
            </a:r>
            <a:r>
              <a:rPr lang="ru-RU" dirty="0" err="1"/>
              <a:t>политиките</a:t>
            </a:r>
            <a:r>
              <a:rPr lang="ru-RU" dirty="0"/>
              <a:t> за </a:t>
            </a:r>
            <a:r>
              <a:rPr lang="ru-RU" dirty="0" err="1"/>
              <a:t>сигурност</a:t>
            </a:r>
            <a:r>
              <a:rPr lang="ru-RU" dirty="0"/>
              <a:t> на </a:t>
            </a:r>
            <a:r>
              <a:rPr lang="ru-RU" dirty="0" err="1"/>
              <a:t>организацията</a:t>
            </a:r>
            <a:r>
              <a:rPr lang="ru-RU" dirty="0"/>
              <a:t>, и да се </a:t>
            </a:r>
            <a:r>
              <a:rPr lang="ru-RU" dirty="0" err="1"/>
              <a:t>разпространи</a:t>
            </a:r>
            <a:r>
              <a:rPr lang="ru-RU" dirty="0"/>
              <a:t> сред </a:t>
            </a:r>
            <a:r>
              <a:rPr lang="ru-RU" dirty="0" err="1"/>
              <a:t>всички</a:t>
            </a:r>
            <a:r>
              <a:rPr lang="ru-RU" dirty="0"/>
              <a:t> служители (дори </a:t>
            </a:r>
            <a:r>
              <a:rPr lang="ru-RU" dirty="0" err="1"/>
              <a:t>тези</a:t>
            </a:r>
            <a:r>
              <a:rPr lang="ru-RU" dirty="0"/>
              <a:t> без </a:t>
            </a:r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dirty="0" err="1"/>
              <a:t>ePHI</a:t>
            </a:r>
            <a:r>
              <a:rPr lang="ru-RU" dirty="0"/>
              <a:t>)</a:t>
            </a:r>
          </a:p>
          <a:p>
            <a:r>
              <a:rPr lang="ru-RU" dirty="0"/>
              <a:t>Да се </a:t>
            </a:r>
            <a:r>
              <a:rPr lang="ru-RU" dirty="0" err="1"/>
              <a:t>разработи</a:t>
            </a:r>
            <a:r>
              <a:rPr lang="ru-RU" dirty="0"/>
              <a:t> план за противодействие на </a:t>
            </a:r>
            <a:r>
              <a:rPr lang="ru-RU" dirty="0" err="1"/>
              <a:t>предвидими</a:t>
            </a:r>
            <a:r>
              <a:rPr lang="ru-RU" dirty="0"/>
              <a:t> </a:t>
            </a:r>
            <a:r>
              <a:rPr lang="ru-RU" dirty="0" err="1"/>
              <a:t>събития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могат</a:t>
            </a:r>
            <a:r>
              <a:rPr lang="ru-RU" dirty="0"/>
              <a:t> да </a:t>
            </a:r>
            <a:r>
              <a:rPr lang="ru-RU" dirty="0" err="1"/>
              <a:t>застрашат</a:t>
            </a:r>
            <a:r>
              <a:rPr lang="ru-RU" dirty="0"/>
              <a:t> </a:t>
            </a:r>
            <a:r>
              <a:rPr lang="ru-RU" dirty="0" err="1"/>
              <a:t>поверителността</a:t>
            </a:r>
            <a:r>
              <a:rPr lang="ru-RU" dirty="0"/>
              <a:t>, </a:t>
            </a:r>
            <a:r>
              <a:rPr lang="ru-RU" dirty="0" err="1"/>
              <a:t>цялостта</a:t>
            </a:r>
            <a:r>
              <a:rPr lang="ru-RU" dirty="0"/>
              <a:t> и </a:t>
            </a:r>
            <a:r>
              <a:rPr lang="ru-RU" dirty="0" err="1"/>
              <a:t>наличността</a:t>
            </a:r>
            <a:r>
              <a:rPr lang="ru-RU" dirty="0"/>
              <a:t> на </a:t>
            </a:r>
            <a:r>
              <a:rPr lang="ru-RU" dirty="0" err="1"/>
              <a:t>ePHI</a:t>
            </a:r>
            <a:r>
              <a:rPr lang="ru-RU" dirty="0"/>
              <a:t>, и да се </a:t>
            </a:r>
            <a:r>
              <a:rPr lang="ru-RU" dirty="0" err="1"/>
              <a:t>тества</a:t>
            </a:r>
            <a:r>
              <a:rPr lang="ru-RU" dirty="0"/>
              <a:t> </a:t>
            </a:r>
            <a:r>
              <a:rPr lang="ru-RU" dirty="0" err="1"/>
              <a:t>планът</a:t>
            </a:r>
            <a:r>
              <a:rPr lang="ru-RU" dirty="0"/>
              <a:t> за </a:t>
            </a:r>
            <a:r>
              <a:rPr lang="ru-RU" dirty="0" err="1"/>
              <a:t>всеки</a:t>
            </a:r>
            <a:r>
              <a:rPr lang="ru-RU" dirty="0"/>
              <a:t> вид </a:t>
            </a:r>
            <a:r>
              <a:rPr lang="ru-RU" dirty="0" err="1"/>
              <a:t>събитие</a:t>
            </a:r>
            <a:endParaRPr lang="ru-RU" dirty="0"/>
          </a:p>
          <a:p>
            <a:r>
              <a:rPr lang="ru-RU" dirty="0"/>
              <a:t>Да се </a:t>
            </a:r>
            <a:r>
              <a:rPr lang="ru-RU" dirty="0" err="1"/>
              <a:t>прегледат</a:t>
            </a:r>
            <a:r>
              <a:rPr lang="ru-RU" dirty="0"/>
              <a:t> </a:t>
            </a:r>
            <a:r>
              <a:rPr lang="ru-RU" dirty="0" err="1"/>
              <a:t>съществуващите</a:t>
            </a:r>
            <a:r>
              <a:rPr lang="ru-RU" dirty="0"/>
              <a:t> </a:t>
            </a:r>
            <a:r>
              <a:rPr lang="ru-RU" dirty="0" err="1"/>
              <a:t>Споразумения</a:t>
            </a:r>
            <a:r>
              <a:rPr lang="ru-RU" dirty="0"/>
              <a:t> с Бизнес-</a:t>
            </a:r>
            <a:r>
              <a:rPr lang="ru-RU" dirty="0" err="1"/>
              <a:t>партньори</a:t>
            </a:r>
            <a:r>
              <a:rPr lang="ru-RU" dirty="0"/>
              <a:t>, </a:t>
            </a:r>
            <a:r>
              <a:rPr lang="ru-RU" dirty="0" err="1"/>
              <a:t>свързани</a:t>
            </a:r>
            <a:r>
              <a:rPr lang="ru-RU" dirty="0"/>
              <a:t> с </a:t>
            </a:r>
            <a:r>
              <a:rPr lang="ru-RU" dirty="0" err="1"/>
              <a:t>разкриването</a:t>
            </a:r>
            <a:r>
              <a:rPr lang="ru-RU" dirty="0"/>
              <a:t> на </a:t>
            </a:r>
            <a:r>
              <a:rPr lang="ru-RU" dirty="0" err="1"/>
              <a:t>ePHI</a:t>
            </a:r>
            <a:r>
              <a:rPr lang="ru-RU" dirty="0"/>
              <a:t>, и да се заменят </a:t>
            </a:r>
            <a:r>
              <a:rPr lang="ru-RU" dirty="0" err="1"/>
              <a:t>тези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не </a:t>
            </a:r>
            <a:r>
              <a:rPr lang="ru-RU" dirty="0" err="1"/>
              <a:t>съответстват</a:t>
            </a:r>
            <a:r>
              <a:rPr lang="ru-RU" dirty="0"/>
              <a:t> на </a:t>
            </a:r>
            <a:r>
              <a:rPr lang="ru-RU" dirty="0" err="1"/>
              <a:t>Организационните</a:t>
            </a:r>
            <a:r>
              <a:rPr lang="ru-RU" dirty="0"/>
              <a:t> </a:t>
            </a:r>
            <a:r>
              <a:rPr lang="ru-RU" dirty="0" err="1"/>
              <a:t>Изисквания</a:t>
            </a:r>
            <a:r>
              <a:rPr lang="ru-RU" dirty="0"/>
              <a:t> на </a:t>
            </a:r>
            <a:r>
              <a:rPr lang="ru-RU" dirty="0" err="1"/>
              <a:t>Правилото</a:t>
            </a:r>
            <a:r>
              <a:rPr lang="ru-RU" dirty="0"/>
              <a:t> за </a:t>
            </a:r>
            <a:r>
              <a:rPr lang="ru-RU" dirty="0" err="1"/>
              <a:t>Сигурност</a:t>
            </a:r>
            <a:r>
              <a:rPr lang="ru-RU" dirty="0"/>
              <a:t> на HIPAA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4058996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56D4-4154-B2CF-27B0-A94AEE5C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Правилото</a:t>
            </a:r>
            <a:r>
              <a:rPr lang="ru-RU" dirty="0"/>
              <a:t> за </a:t>
            </a:r>
            <a:r>
              <a:rPr lang="ru-RU" dirty="0" err="1"/>
              <a:t>Известяване</a:t>
            </a:r>
            <a:r>
              <a:rPr lang="ru-RU" dirty="0"/>
              <a:t> при Нарушение на HIPAA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AC56-C392-C4BE-1D11-14B144AE6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err="1"/>
              <a:t>Всички</a:t>
            </a:r>
            <a:r>
              <a:rPr lang="ru-RU" dirty="0"/>
              <a:t> организации,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създават</a:t>
            </a:r>
            <a:r>
              <a:rPr lang="ru-RU" dirty="0"/>
              <a:t>, </a:t>
            </a:r>
            <a:r>
              <a:rPr lang="ru-RU" dirty="0" err="1"/>
              <a:t>получават</a:t>
            </a:r>
            <a:r>
              <a:rPr lang="ru-RU" dirty="0"/>
              <a:t>, </a:t>
            </a:r>
            <a:r>
              <a:rPr lang="ru-RU" dirty="0" err="1"/>
              <a:t>поддържат</a:t>
            </a:r>
            <a:r>
              <a:rPr lang="ru-RU" dirty="0"/>
              <a:t> или </a:t>
            </a:r>
            <a:r>
              <a:rPr lang="ru-RU" dirty="0" err="1"/>
              <a:t>предават</a:t>
            </a:r>
            <a:r>
              <a:rPr lang="ru-RU" dirty="0"/>
              <a:t> PHI или </a:t>
            </a:r>
            <a:r>
              <a:rPr lang="ru-RU" dirty="0" err="1"/>
              <a:t>ePHI</a:t>
            </a:r>
            <a:r>
              <a:rPr lang="ru-RU" dirty="0"/>
              <a:t>, </a:t>
            </a:r>
            <a:r>
              <a:rPr lang="ru-RU" dirty="0" err="1"/>
              <a:t>трябва</a:t>
            </a:r>
            <a:r>
              <a:rPr lang="ru-RU" dirty="0"/>
              <a:t> да се </a:t>
            </a:r>
            <a:r>
              <a:rPr lang="ru-RU" dirty="0" err="1"/>
              <a:t>съобразяват</a:t>
            </a:r>
            <a:r>
              <a:rPr lang="ru-RU" dirty="0"/>
              <a:t> с </a:t>
            </a:r>
            <a:r>
              <a:rPr lang="ru-RU" dirty="0" err="1"/>
              <a:t>Правилото</a:t>
            </a:r>
            <a:r>
              <a:rPr lang="ru-RU" dirty="0"/>
              <a:t> за </a:t>
            </a:r>
            <a:r>
              <a:rPr lang="ru-RU" dirty="0" err="1"/>
              <a:t>Известяване</a:t>
            </a:r>
            <a:r>
              <a:rPr lang="ru-RU" dirty="0"/>
              <a:t> при Нарушение на HIPAA</a:t>
            </a:r>
          </a:p>
          <a:p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бъдат</a:t>
            </a:r>
            <a:r>
              <a:rPr lang="ru-RU" dirty="0"/>
              <a:t> </a:t>
            </a:r>
            <a:r>
              <a:rPr lang="ru-RU" dirty="0" err="1"/>
              <a:t>готови</a:t>
            </a:r>
            <a:r>
              <a:rPr lang="ru-RU" dirty="0"/>
              <a:t> да </a:t>
            </a:r>
            <a:r>
              <a:rPr lang="ru-RU" dirty="0" err="1"/>
              <a:t>уведомяват</a:t>
            </a:r>
            <a:r>
              <a:rPr lang="ru-RU" dirty="0"/>
              <a:t> </a:t>
            </a:r>
            <a:r>
              <a:rPr lang="ru-RU" dirty="0" err="1"/>
              <a:t>лицата</a:t>
            </a:r>
            <a:r>
              <a:rPr lang="ru-RU" dirty="0"/>
              <a:t>, </a:t>
            </a:r>
            <a:r>
              <a:rPr lang="ru-RU" dirty="0" err="1"/>
              <a:t>съответната</a:t>
            </a:r>
            <a:r>
              <a:rPr lang="ru-RU" dirty="0"/>
              <a:t> </a:t>
            </a:r>
            <a:r>
              <a:rPr lang="ru-RU" dirty="0" err="1"/>
              <a:t>федерална</a:t>
            </a:r>
            <a:r>
              <a:rPr lang="ru-RU" dirty="0"/>
              <a:t> </a:t>
            </a:r>
            <a:r>
              <a:rPr lang="ru-RU" dirty="0" err="1"/>
              <a:t>агенция</a:t>
            </a:r>
            <a:r>
              <a:rPr lang="ru-RU" dirty="0"/>
              <a:t> и - в </a:t>
            </a:r>
            <a:r>
              <a:rPr lang="ru-RU" dirty="0" err="1"/>
              <a:t>някои</a:t>
            </a:r>
            <a:r>
              <a:rPr lang="ru-RU" dirty="0"/>
              <a:t> случаи - </a:t>
            </a:r>
            <a:r>
              <a:rPr lang="ru-RU" dirty="0" err="1"/>
              <a:t>местните</a:t>
            </a:r>
            <a:r>
              <a:rPr lang="ru-RU" dirty="0"/>
              <a:t> </a:t>
            </a:r>
            <a:r>
              <a:rPr lang="ru-RU" dirty="0" err="1"/>
              <a:t>медии</a:t>
            </a:r>
            <a:r>
              <a:rPr lang="ru-RU" dirty="0"/>
              <a:t>,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настъпи</a:t>
            </a:r>
            <a:r>
              <a:rPr lang="ru-RU" dirty="0"/>
              <a:t> нарушение с </a:t>
            </a:r>
            <a:r>
              <a:rPr lang="ru-RU" dirty="0" err="1"/>
              <a:t>незащитена</a:t>
            </a:r>
            <a:r>
              <a:rPr lang="ru-RU" dirty="0"/>
              <a:t> PHI/</a:t>
            </a:r>
            <a:r>
              <a:rPr lang="ru-RU" dirty="0" err="1"/>
              <a:t>ePHI</a:t>
            </a:r>
            <a:endParaRPr lang="ru-RU" dirty="0"/>
          </a:p>
          <a:p>
            <a:r>
              <a:rPr lang="ru-RU" dirty="0" err="1"/>
              <a:t>Организациите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се уверят, че всяко нарушение е </a:t>
            </a:r>
            <a:r>
              <a:rPr lang="ru-RU" dirty="0" err="1"/>
              <a:t>подлежащо</a:t>
            </a:r>
            <a:r>
              <a:rPr lang="ru-RU" dirty="0"/>
              <a:t> на </a:t>
            </a:r>
            <a:r>
              <a:rPr lang="ru-RU" dirty="0" err="1"/>
              <a:t>известяване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Дали </a:t>
            </a:r>
            <a:r>
              <a:rPr lang="ru-RU" dirty="0" err="1"/>
              <a:t>ePHI</a:t>
            </a:r>
            <a:r>
              <a:rPr lang="ru-RU" dirty="0"/>
              <a:t> е шифрована и </a:t>
            </a:r>
            <a:r>
              <a:rPr lang="ru-RU" dirty="0" err="1"/>
              <a:t>следователно</a:t>
            </a:r>
            <a:r>
              <a:rPr lang="ru-RU" dirty="0"/>
              <a:t> </a:t>
            </a:r>
            <a:r>
              <a:rPr lang="ru-RU" dirty="0" err="1"/>
              <a:t>нечетима</a:t>
            </a:r>
            <a:r>
              <a:rPr lang="ru-RU" dirty="0"/>
              <a:t>, </a:t>
            </a:r>
            <a:r>
              <a:rPr lang="ru-RU" dirty="0" err="1"/>
              <a:t>неразбираема</a:t>
            </a:r>
            <a:r>
              <a:rPr lang="ru-RU" dirty="0"/>
              <a:t> и </a:t>
            </a:r>
            <a:r>
              <a:rPr lang="ru-RU" dirty="0" err="1"/>
              <a:t>неизползваема</a:t>
            </a:r>
            <a:r>
              <a:rPr lang="ru-RU" dirty="0"/>
              <a:t>?</a:t>
            </a:r>
          </a:p>
          <a:p>
            <a:pPr lvl="1"/>
            <a:r>
              <a:rPr lang="ru-RU" dirty="0" err="1"/>
              <a:t>Ако</a:t>
            </a:r>
            <a:r>
              <a:rPr lang="ru-RU" dirty="0"/>
              <a:t> не, </a:t>
            </a:r>
            <a:r>
              <a:rPr lang="ru-RU" dirty="0" err="1"/>
              <a:t>какви</a:t>
            </a:r>
            <a:r>
              <a:rPr lang="ru-RU" dirty="0"/>
              <a:t> </a:t>
            </a:r>
            <a:r>
              <a:rPr lang="ru-RU" dirty="0" err="1"/>
              <a:t>здравни</a:t>
            </a:r>
            <a:r>
              <a:rPr lang="ru-RU" dirty="0"/>
              <a:t> информации и </a:t>
            </a:r>
            <a:r>
              <a:rPr lang="ru-RU" dirty="0" err="1"/>
              <a:t>идентификатори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изложени</a:t>
            </a:r>
            <a:r>
              <a:rPr lang="ru-RU" dirty="0"/>
              <a:t> в </a:t>
            </a:r>
            <a:r>
              <a:rPr lang="ru-RU" dirty="0" err="1"/>
              <a:t>нарушението</a:t>
            </a:r>
            <a:r>
              <a:rPr lang="ru-RU" dirty="0"/>
              <a:t>?</a:t>
            </a:r>
          </a:p>
          <a:p>
            <a:pPr lvl="1"/>
            <a:r>
              <a:rPr lang="ru-RU" dirty="0"/>
              <a:t>Кой (</a:t>
            </a:r>
            <a:r>
              <a:rPr lang="ru-RU" dirty="0" err="1"/>
              <a:t>ако</a:t>
            </a:r>
            <a:r>
              <a:rPr lang="ru-RU" dirty="0"/>
              <a:t> е известен) незаконно е </a:t>
            </a:r>
            <a:r>
              <a:rPr lang="ru-RU" dirty="0" err="1"/>
              <a:t>придобил</a:t>
            </a:r>
            <a:r>
              <a:rPr lang="ru-RU" dirty="0"/>
              <a:t>, получил </a:t>
            </a:r>
            <a:r>
              <a:rPr lang="ru-RU" dirty="0" err="1"/>
              <a:t>достъп</a:t>
            </a:r>
            <a:r>
              <a:rPr lang="ru-RU" dirty="0"/>
              <a:t> или </a:t>
            </a:r>
            <a:r>
              <a:rPr lang="ru-RU" dirty="0" err="1"/>
              <a:t>разгледал</a:t>
            </a:r>
            <a:r>
              <a:rPr lang="ru-RU" dirty="0"/>
              <a:t> PHI/</a:t>
            </a:r>
            <a:r>
              <a:rPr lang="ru-RU" dirty="0" err="1"/>
              <a:t>ePHI</a:t>
            </a:r>
            <a:r>
              <a:rPr lang="ru-RU" dirty="0"/>
              <a:t>?</a:t>
            </a:r>
          </a:p>
          <a:p>
            <a:pPr lvl="1"/>
            <a:r>
              <a:rPr lang="ru-RU" dirty="0" err="1"/>
              <a:t>Каква</a:t>
            </a:r>
            <a:r>
              <a:rPr lang="ru-RU" dirty="0"/>
              <a:t> е </a:t>
            </a:r>
            <a:r>
              <a:rPr lang="ru-RU" dirty="0" err="1"/>
              <a:t>вероятността</a:t>
            </a:r>
            <a:r>
              <a:rPr lang="ru-RU" dirty="0"/>
              <a:t> </a:t>
            </a:r>
            <a:r>
              <a:rPr lang="ru-RU" dirty="0" err="1"/>
              <a:t>данните</a:t>
            </a:r>
            <a:r>
              <a:rPr lang="ru-RU" dirty="0"/>
              <a:t> да </a:t>
            </a:r>
            <a:r>
              <a:rPr lang="ru-RU" dirty="0" err="1"/>
              <a:t>бъдат</a:t>
            </a:r>
            <a:r>
              <a:rPr lang="ru-RU" dirty="0"/>
              <a:t> </a:t>
            </a:r>
            <a:r>
              <a:rPr lang="ru-RU" dirty="0" err="1"/>
              <a:t>допълнително</a:t>
            </a:r>
            <a:r>
              <a:rPr lang="ru-RU" dirty="0"/>
              <a:t> </a:t>
            </a:r>
            <a:r>
              <a:rPr lang="ru-RU" dirty="0" err="1"/>
              <a:t>използвани</a:t>
            </a:r>
            <a:r>
              <a:rPr lang="ru-RU" dirty="0"/>
              <a:t> или </a:t>
            </a:r>
            <a:r>
              <a:rPr lang="ru-RU" dirty="0" err="1"/>
              <a:t>разкривани</a:t>
            </a:r>
            <a:r>
              <a:rPr lang="ru-RU" dirty="0"/>
              <a:t>?</a:t>
            </a:r>
          </a:p>
          <a:p>
            <a:pPr lvl="1"/>
            <a:r>
              <a:rPr lang="ru-RU" dirty="0" err="1"/>
              <a:t>Какви</a:t>
            </a:r>
            <a:r>
              <a:rPr lang="ru-RU" dirty="0"/>
              <a:t> мерки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предприети</a:t>
            </a:r>
            <a:r>
              <a:rPr lang="ru-RU" dirty="0"/>
              <a:t>, за да се ограничат </a:t>
            </a:r>
            <a:r>
              <a:rPr lang="ru-RU" dirty="0" err="1"/>
              <a:t>последиците</a:t>
            </a:r>
            <a:r>
              <a:rPr lang="ru-RU" dirty="0"/>
              <a:t> от </a:t>
            </a:r>
            <a:r>
              <a:rPr lang="ru-RU" dirty="0" err="1"/>
              <a:t>нарушението</a:t>
            </a:r>
            <a:r>
              <a:rPr lang="ru-RU" dirty="0"/>
              <a:t>?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736379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4689-CC17-8256-7061-0A1F519D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HIPAA </a:t>
            </a:r>
            <a:r>
              <a:rPr lang="bg-BG" dirty="0"/>
              <a:t>одит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3986B-D8C5-022C-7AC1-787C27144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Въпреки</a:t>
            </a:r>
            <a:r>
              <a:rPr lang="ru-RU" dirty="0"/>
              <a:t> че </a:t>
            </a:r>
            <a:r>
              <a:rPr lang="ru-RU" dirty="0" err="1"/>
              <a:t>програмата</a:t>
            </a:r>
            <a:r>
              <a:rPr lang="ru-RU" dirty="0"/>
              <a:t> за аудит на OCR </a:t>
            </a:r>
            <a:r>
              <a:rPr lang="ru-RU" dirty="0" err="1"/>
              <a:t>може</a:t>
            </a:r>
            <a:r>
              <a:rPr lang="ru-RU" dirty="0"/>
              <a:t> да не е толкова активна, </a:t>
            </a:r>
            <a:r>
              <a:rPr lang="ru-RU" dirty="0" err="1"/>
              <a:t>колкото</a:t>
            </a:r>
            <a:r>
              <a:rPr lang="ru-RU" dirty="0"/>
              <a:t> </a:t>
            </a:r>
            <a:r>
              <a:rPr lang="ru-RU" dirty="0" err="1"/>
              <a:t>преди</a:t>
            </a:r>
            <a:r>
              <a:rPr lang="ru-RU" dirty="0"/>
              <a:t> </a:t>
            </a:r>
            <a:r>
              <a:rPr lang="ru-RU" dirty="0" err="1"/>
              <a:t>няколко</a:t>
            </a:r>
            <a:r>
              <a:rPr lang="ru-RU" dirty="0"/>
              <a:t> </a:t>
            </a:r>
            <a:r>
              <a:rPr lang="ru-RU" dirty="0" err="1"/>
              <a:t>години</a:t>
            </a:r>
            <a:r>
              <a:rPr lang="ru-RU" dirty="0"/>
              <a:t>, все </a:t>
            </a:r>
            <a:r>
              <a:rPr lang="ru-RU" dirty="0" err="1"/>
              <a:t>още</a:t>
            </a:r>
            <a:r>
              <a:rPr lang="ru-RU" dirty="0"/>
              <a:t> е полезно </a:t>
            </a:r>
            <a:r>
              <a:rPr lang="ru-RU" dirty="0" err="1"/>
              <a:t>организациите</a:t>
            </a:r>
            <a:r>
              <a:rPr lang="ru-RU" dirty="0"/>
              <a:t> да се </a:t>
            </a:r>
            <a:r>
              <a:rPr lang="ru-RU" dirty="0" err="1"/>
              <a:t>подготвят</a:t>
            </a:r>
            <a:r>
              <a:rPr lang="ru-RU" dirty="0"/>
              <a:t> за </a:t>
            </a:r>
            <a:r>
              <a:rPr lang="ru-RU" dirty="0" err="1"/>
              <a:t>одит</a:t>
            </a:r>
            <a:r>
              <a:rPr lang="ru-RU" dirty="0"/>
              <a:t> на </a:t>
            </a:r>
            <a:r>
              <a:rPr lang="ru-RU" dirty="0" err="1"/>
              <a:t>съответствието</a:t>
            </a:r>
            <a:r>
              <a:rPr lang="ru-RU" dirty="0"/>
              <a:t>, </a:t>
            </a:r>
            <a:r>
              <a:rPr lang="ru-RU" dirty="0" err="1"/>
              <a:t>тъй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документацията</a:t>
            </a:r>
            <a:r>
              <a:rPr lang="ru-RU" dirty="0"/>
              <a:t>, </a:t>
            </a:r>
            <a:r>
              <a:rPr lang="ru-RU" dirty="0" err="1"/>
              <a:t>изисквана</a:t>
            </a:r>
            <a:r>
              <a:rPr lang="ru-RU" dirty="0"/>
              <a:t> при </a:t>
            </a:r>
            <a:r>
              <a:rPr lang="ru-RU" dirty="0" err="1"/>
              <a:t>одит</a:t>
            </a:r>
            <a:r>
              <a:rPr lang="ru-RU" dirty="0"/>
              <a:t>, е </a:t>
            </a:r>
            <a:r>
              <a:rPr lang="ru-RU" dirty="0" err="1"/>
              <a:t>същата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тази</a:t>
            </a:r>
            <a:r>
              <a:rPr lang="ru-RU" dirty="0"/>
              <a:t>, </a:t>
            </a:r>
            <a:r>
              <a:rPr lang="ru-RU" dirty="0" err="1"/>
              <a:t>изисквана</a:t>
            </a:r>
            <a:r>
              <a:rPr lang="ru-RU" dirty="0"/>
              <a:t> при </a:t>
            </a:r>
            <a:r>
              <a:rPr lang="ru-RU" dirty="0" err="1"/>
              <a:t>разследване</a:t>
            </a:r>
            <a:r>
              <a:rPr lang="ru-RU" dirty="0"/>
              <a:t>, проведено от </a:t>
            </a:r>
            <a:r>
              <a:rPr lang="ru-RU" dirty="0" err="1"/>
              <a:t>федерална</a:t>
            </a:r>
            <a:r>
              <a:rPr lang="ru-RU" dirty="0"/>
              <a:t> </a:t>
            </a:r>
            <a:r>
              <a:rPr lang="ru-RU" dirty="0" err="1"/>
              <a:t>агенция</a:t>
            </a:r>
            <a:r>
              <a:rPr lang="ru-RU" dirty="0"/>
              <a:t> в отговор на нарушение на </a:t>
            </a:r>
            <a:r>
              <a:rPr lang="ru-RU" dirty="0" err="1"/>
              <a:t>данните</a:t>
            </a:r>
            <a:r>
              <a:rPr lang="ru-RU" dirty="0"/>
              <a:t> или </a:t>
            </a:r>
            <a:r>
              <a:rPr lang="ru-RU" dirty="0" err="1"/>
              <a:t>жалба</a:t>
            </a:r>
            <a:r>
              <a:rPr lang="ru-RU" dirty="0"/>
              <a:t>. </a:t>
            </a:r>
            <a:r>
              <a:rPr lang="ru-RU" dirty="0" err="1"/>
              <a:t>Няма</a:t>
            </a:r>
            <a:r>
              <a:rPr lang="ru-RU" dirty="0"/>
              <a:t> да се </a:t>
            </a:r>
            <a:r>
              <a:rPr lang="ru-RU" dirty="0" err="1"/>
              <a:t>фокусираме</a:t>
            </a:r>
            <a:r>
              <a:rPr lang="ru-RU" dirty="0"/>
              <a:t> на </a:t>
            </a:r>
            <a:r>
              <a:rPr lang="ru-RU" dirty="0" err="1"/>
              <a:t>този</a:t>
            </a:r>
            <a:r>
              <a:rPr lang="ru-RU" dirty="0"/>
              <a:t> аспект.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06345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5402-31ED-E4E2-A897-60E7199A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HIPAA?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1C05C-2C16-7635-937A-721E15CCA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Health Insurance Portability and Accountability Act (1996 </a:t>
            </a:r>
            <a:r>
              <a:rPr lang="bg-BG" dirty="0"/>
              <a:t>г.)</a:t>
            </a:r>
          </a:p>
          <a:p>
            <a:r>
              <a:rPr lang="ru-RU" dirty="0" err="1"/>
              <a:t>Съществена</a:t>
            </a:r>
            <a:r>
              <a:rPr lang="ru-RU" dirty="0"/>
              <a:t> роля в </a:t>
            </a:r>
            <a:r>
              <a:rPr lang="ru-RU" dirty="0" err="1"/>
              <a:t>опазването</a:t>
            </a:r>
            <a:r>
              <a:rPr lang="ru-RU" dirty="0"/>
              <a:t> на </a:t>
            </a:r>
            <a:r>
              <a:rPr lang="ru-RU" dirty="0" err="1"/>
              <a:t>личната</a:t>
            </a:r>
            <a:r>
              <a:rPr lang="ru-RU" dirty="0"/>
              <a:t> и </a:t>
            </a:r>
            <a:r>
              <a:rPr lang="ru-RU" dirty="0" err="1"/>
              <a:t>здравната</a:t>
            </a:r>
            <a:r>
              <a:rPr lang="ru-RU" dirty="0"/>
              <a:t> информация в сектора на </a:t>
            </a:r>
            <a:r>
              <a:rPr lang="ru-RU" dirty="0" err="1"/>
              <a:t>здравеопазването</a:t>
            </a:r>
            <a:endParaRPr lang="ru-RU" dirty="0"/>
          </a:p>
          <a:p>
            <a:endParaRPr lang="ru-RU" dirty="0"/>
          </a:p>
          <a:p>
            <a:r>
              <a:rPr lang="ru-RU" dirty="0"/>
              <a:t>Цел</a:t>
            </a:r>
            <a:r>
              <a:rPr lang="en-US" dirty="0"/>
              <a:t>: </a:t>
            </a:r>
            <a:r>
              <a:rPr lang="bg-BG" dirty="0"/>
              <a:t>Д</a:t>
            </a:r>
            <a:r>
              <a:rPr lang="ru-RU" dirty="0"/>
              <a:t>а </a:t>
            </a:r>
            <a:r>
              <a:rPr lang="ru-RU" dirty="0" err="1"/>
              <a:t>осигури</a:t>
            </a:r>
            <a:r>
              <a:rPr lang="ru-RU" dirty="0"/>
              <a:t> </a:t>
            </a:r>
            <a:r>
              <a:rPr lang="ru-RU" dirty="0" err="1"/>
              <a:t>сигурността</a:t>
            </a:r>
            <a:r>
              <a:rPr lang="ru-RU" dirty="0"/>
              <a:t> и </a:t>
            </a:r>
            <a:r>
              <a:rPr lang="ru-RU" dirty="0" err="1"/>
              <a:t>поверителността</a:t>
            </a:r>
            <a:r>
              <a:rPr lang="ru-RU" dirty="0"/>
              <a:t> на </a:t>
            </a:r>
            <a:r>
              <a:rPr lang="ru-RU" dirty="0" err="1"/>
              <a:t>здравната</a:t>
            </a:r>
            <a:r>
              <a:rPr lang="ru-RU" dirty="0"/>
              <a:t> информация на </a:t>
            </a:r>
            <a:r>
              <a:rPr lang="ru-RU" dirty="0" err="1"/>
              <a:t>пациентите</a:t>
            </a:r>
            <a:endParaRPr lang="ru-RU" dirty="0"/>
          </a:p>
          <a:p>
            <a:r>
              <a:rPr lang="ru-RU" dirty="0" err="1"/>
              <a:t>Установява</a:t>
            </a:r>
            <a:r>
              <a:rPr lang="ru-RU" dirty="0"/>
              <a:t> </a:t>
            </a:r>
            <a:r>
              <a:rPr lang="ru-RU" dirty="0" err="1"/>
              <a:t>стандарти</a:t>
            </a:r>
            <a:r>
              <a:rPr lang="ru-RU" dirty="0"/>
              <a:t> за обработка и </a:t>
            </a:r>
            <a:r>
              <a:rPr lang="ru-RU" dirty="0" err="1"/>
              <a:t>предаване</a:t>
            </a:r>
            <a:r>
              <a:rPr lang="ru-RU" dirty="0"/>
              <a:t> на </a:t>
            </a:r>
            <a:r>
              <a:rPr lang="ru-RU" dirty="0" err="1"/>
              <a:t>здравни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,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налага</a:t>
            </a:r>
            <a:r>
              <a:rPr lang="ru-RU" dirty="0"/>
              <a:t> </a:t>
            </a:r>
            <a:r>
              <a:rPr lang="ru-RU" dirty="0" err="1"/>
              <a:t>задължения</a:t>
            </a:r>
            <a:r>
              <a:rPr lang="ru-RU" dirty="0"/>
              <a:t> </a:t>
            </a:r>
            <a:r>
              <a:rPr lang="ru-RU" dirty="0" err="1"/>
              <a:t>както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доставчиците</a:t>
            </a:r>
            <a:r>
              <a:rPr lang="ru-RU" dirty="0"/>
              <a:t> на </a:t>
            </a:r>
            <a:r>
              <a:rPr lang="ru-RU" dirty="0" err="1"/>
              <a:t>здравни</a:t>
            </a:r>
            <a:r>
              <a:rPr lang="ru-RU" dirty="0"/>
              <a:t> услуги, </a:t>
            </a:r>
            <a:r>
              <a:rPr lang="ru-RU" dirty="0" err="1"/>
              <a:t>така</a:t>
            </a:r>
            <a:r>
              <a:rPr lang="ru-RU" dirty="0"/>
              <a:t> и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техните</a:t>
            </a:r>
            <a:r>
              <a:rPr lang="ru-RU" dirty="0"/>
              <a:t> бизнес-</a:t>
            </a:r>
            <a:r>
              <a:rPr lang="ru-RU" dirty="0" err="1"/>
              <a:t>партньори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106713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8AC6-06DB-7659-70FF-A497EFCC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Фокус върху информационните технологии (1)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A0799-662A-A37A-1E91-8A40C4DCA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Съгласно</a:t>
            </a:r>
            <a:r>
              <a:rPr lang="ru-RU" dirty="0"/>
              <a:t> "</a:t>
            </a:r>
            <a:r>
              <a:rPr lang="ru-RU" dirty="0" err="1"/>
              <a:t>гъвкавостта</a:t>
            </a:r>
            <a:r>
              <a:rPr lang="ru-RU" dirty="0"/>
              <a:t> на подхода" на Security </a:t>
            </a:r>
            <a:r>
              <a:rPr lang="ru-RU" dirty="0" err="1"/>
              <a:t>Rule</a:t>
            </a:r>
            <a:r>
              <a:rPr lang="ru-RU" dirty="0"/>
              <a:t>, факта, че </a:t>
            </a:r>
            <a:r>
              <a:rPr lang="ru-RU" dirty="0" err="1"/>
              <a:t>някои</a:t>
            </a:r>
            <a:r>
              <a:rPr lang="ru-RU" dirty="0"/>
              <a:t> </a:t>
            </a:r>
            <a:r>
              <a:rPr lang="ru-RU" dirty="0" err="1"/>
              <a:t>по-малки</a:t>
            </a:r>
            <a:r>
              <a:rPr lang="ru-RU" dirty="0"/>
              <a:t> организации </a:t>
            </a:r>
            <a:r>
              <a:rPr lang="ru-RU" dirty="0" err="1"/>
              <a:t>имат</a:t>
            </a:r>
            <a:r>
              <a:rPr lang="ru-RU" dirty="0"/>
              <a:t> </a:t>
            </a:r>
            <a:r>
              <a:rPr lang="ru-RU" dirty="0" err="1"/>
              <a:t>ограничени</a:t>
            </a:r>
            <a:r>
              <a:rPr lang="ru-RU" dirty="0"/>
              <a:t> </a:t>
            </a:r>
            <a:r>
              <a:rPr lang="ru-RU" dirty="0" err="1"/>
              <a:t>ресурси</a:t>
            </a:r>
            <a:r>
              <a:rPr lang="ru-RU" dirty="0"/>
              <a:t>, и че </a:t>
            </a:r>
            <a:r>
              <a:rPr lang="ru-RU" dirty="0" err="1"/>
              <a:t>някои</a:t>
            </a:r>
            <a:r>
              <a:rPr lang="ru-RU" dirty="0"/>
              <a:t> </a:t>
            </a:r>
            <a:r>
              <a:rPr lang="ru-RU" dirty="0" err="1"/>
              <a:t>по-големи</a:t>
            </a:r>
            <a:r>
              <a:rPr lang="ru-RU" dirty="0"/>
              <a:t> организации се </a:t>
            </a:r>
            <a:r>
              <a:rPr lang="ru-RU" dirty="0" err="1"/>
              <a:t>сблъскват</a:t>
            </a:r>
            <a:r>
              <a:rPr lang="ru-RU" dirty="0"/>
              <a:t> с </a:t>
            </a:r>
            <a:r>
              <a:rPr lang="ru-RU" dirty="0" err="1"/>
              <a:t>уникални</a:t>
            </a:r>
            <a:r>
              <a:rPr lang="ru-RU" dirty="0"/>
              <a:t> </a:t>
            </a:r>
            <a:r>
              <a:rPr lang="ru-RU" dirty="0" err="1"/>
              <a:t>предизвикателства</a:t>
            </a:r>
            <a:r>
              <a:rPr lang="ru-RU" dirty="0"/>
              <a:t> в </a:t>
            </a:r>
            <a:r>
              <a:rPr lang="ru-RU" dirty="0" err="1"/>
              <a:t>съответствието</a:t>
            </a:r>
            <a:r>
              <a:rPr lang="ru-RU" dirty="0"/>
              <a:t>, </a:t>
            </a:r>
            <a:r>
              <a:rPr lang="ru-RU" dirty="0" err="1"/>
              <a:t>няма</a:t>
            </a:r>
            <a:r>
              <a:rPr lang="ru-RU" dirty="0"/>
              <a:t> </a:t>
            </a:r>
            <a:r>
              <a:rPr lang="ru-RU" dirty="0" err="1"/>
              <a:t>универсална</a:t>
            </a:r>
            <a:r>
              <a:rPr lang="ru-RU" dirty="0"/>
              <a:t> процедура за </a:t>
            </a:r>
            <a:r>
              <a:rPr lang="ru-RU" dirty="0" err="1"/>
              <a:t>съответствие</a:t>
            </a:r>
            <a:r>
              <a:rPr lang="ru-RU" dirty="0"/>
              <a:t> на </a:t>
            </a:r>
            <a:r>
              <a:rPr lang="ru-RU" dirty="0" err="1"/>
              <a:t>информационните</a:t>
            </a:r>
            <a:r>
              <a:rPr lang="ru-RU" dirty="0"/>
              <a:t> технологии с HIPAA. </a:t>
            </a:r>
            <a:r>
              <a:rPr lang="ru-RU" dirty="0" err="1"/>
              <a:t>Въпреки</a:t>
            </a:r>
            <a:r>
              <a:rPr lang="ru-RU" dirty="0"/>
              <a:t> </a:t>
            </a:r>
            <a:r>
              <a:rPr lang="ru-RU" dirty="0" err="1"/>
              <a:t>това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разгледаме</a:t>
            </a:r>
            <a:r>
              <a:rPr lang="ru-RU" dirty="0"/>
              <a:t> </a:t>
            </a:r>
            <a:r>
              <a:rPr lang="ru-RU" dirty="0" err="1"/>
              <a:t>някои</a:t>
            </a:r>
            <a:r>
              <a:rPr lang="ru-RU" dirty="0"/>
              <a:t> най-</a:t>
            </a:r>
            <a:r>
              <a:rPr lang="ru-RU" dirty="0" err="1"/>
              <a:t>добри</a:t>
            </a:r>
            <a:r>
              <a:rPr lang="ru-RU" dirty="0"/>
              <a:t> практики,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могат</a:t>
            </a:r>
            <a:r>
              <a:rPr lang="ru-RU" dirty="0"/>
              <a:t> да </a:t>
            </a:r>
            <a:r>
              <a:rPr lang="ru-RU" dirty="0" err="1"/>
              <a:t>помогнат</a:t>
            </a:r>
            <a:r>
              <a:rPr lang="ru-RU" dirty="0"/>
              <a:t> на ИТ отделите да отговорят на </a:t>
            </a:r>
            <a:r>
              <a:rPr lang="ru-RU" dirty="0" err="1"/>
              <a:t>изискванията</a:t>
            </a:r>
            <a:r>
              <a:rPr lang="ru-RU" dirty="0"/>
              <a:t> на HIPAA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404006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8AC6-06DB-7659-70FF-A497EFCC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Фокус върху информационните технологии (2)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A0799-662A-A37A-1E91-8A40C4DCA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/>
              <a:t>Прилагане</a:t>
            </a:r>
            <a:r>
              <a:rPr lang="ru-RU" dirty="0"/>
              <a:t> на политика за пароли, </a:t>
            </a:r>
            <a:r>
              <a:rPr lang="ru-RU" dirty="0" err="1"/>
              <a:t>изискваща</a:t>
            </a:r>
            <a:r>
              <a:rPr lang="ru-RU" dirty="0"/>
              <a:t> </a:t>
            </a:r>
            <a:r>
              <a:rPr lang="ru-RU" dirty="0" err="1"/>
              <a:t>използването</a:t>
            </a:r>
            <a:r>
              <a:rPr lang="ru-RU" dirty="0"/>
              <a:t> на </a:t>
            </a:r>
            <a:r>
              <a:rPr lang="ru-RU" dirty="0" err="1"/>
              <a:t>уникални</a:t>
            </a:r>
            <a:r>
              <a:rPr lang="ru-RU" dirty="0"/>
              <a:t> и </a:t>
            </a:r>
            <a:r>
              <a:rPr lang="ru-RU" dirty="0" err="1"/>
              <a:t>сложни</a:t>
            </a:r>
            <a:r>
              <a:rPr lang="ru-RU" dirty="0"/>
              <a:t> пароли за </a:t>
            </a:r>
            <a:r>
              <a:rPr lang="ru-RU" dirty="0" err="1"/>
              <a:t>всеки</a:t>
            </a:r>
            <a:r>
              <a:rPr lang="ru-RU" dirty="0"/>
              <a:t> </a:t>
            </a:r>
            <a:r>
              <a:rPr lang="ru-RU" dirty="0" err="1"/>
              <a:t>акаунт</a:t>
            </a:r>
            <a:r>
              <a:rPr lang="ru-RU" dirty="0"/>
              <a:t> и </a:t>
            </a:r>
            <a:r>
              <a:rPr lang="ru-RU" dirty="0" err="1"/>
              <a:t>въвеждане</a:t>
            </a:r>
            <a:r>
              <a:rPr lang="ru-RU" dirty="0"/>
              <a:t> на </a:t>
            </a:r>
            <a:r>
              <a:rPr lang="ru-RU" dirty="0" err="1"/>
              <a:t>политиката</a:t>
            </a:r>
            <a:r>
              <a:rPr lang="ru-RU" dirty="0"/>
              <a:t> </a:t>
            </a:r>
            <a:r>
              <a:rPr lang="ru-RU" dirty="0" err="1"/>
              <a:t>със</a:t>
            </a:r>
            <a:r>
              <a:rPr lang="ru-RU" dirty="0"/>
              <a:t> </a:t>
            </a:r>
            <a:r>
              <a:rPr lang="ru-RU" dirty="0" err="1"/>
              <a:t>задължително</a:t>
            </a:r>
            <a:r>
              <a:rPr lang="ru-RU" dirty="0"/>
              <a:t> многократно </a:t>
            </a:r>
            <a:r>
              <a:rPr lang="ru-RU" dirty="0" err="1"/>
              <a:t>удостоверяване</a:t>
            </a:r>
            <a:r>
              <a:rPr lang="ru-RU" dirty="0"/>
              <a:t> (2FA / MFA), </a:t>
            </a:r>
            <a:r>
              <a:rPr lang="ru-RU" dirty="0" err="1"/>
              <a:t>където</a:t>
            </a:r>
            <a:r>
              <a:rPr lang="ru-RU" dirty="0"/>
              <a:t> е практично</a:t>
            </a:r>
          </a:p>
          <a:p>
            <a:r>
              <a:rPr lang="ru-RU" dirty="0"/>
              <a:t>Автоматизация на надзора и </a:t>
            </a:r>
            <a:r>
              <a:rPr lang="ru-RU" dirty="0" err="1"/>
              <a:t>докладването</a:t>
            </a:r>
            <a:r>
              <a:rPr lang="ru-RU" dirty="0"/>
              <a:t>, </a:t>
            </a:r>
            <a:r>
              <a:rPr lang="ru-RU" dirty="0" err="1"/>
              <a:t>колкото</a:t>
            </a:r>
            <a:r>
              <a:rPr lang="ru-RU" dirty="0"/>
              <a:t> е </a:t>
            </a:r>
            <a:r>
              <a:rPr lang="ru-RU" dirty="0" err="1"/>
              <a:t>възможно</a:t>
            </a:r>
            <a:r>
              <a:rPr lang="ru-RU" dirty="0"/>
              <a:t>, за да се </a:t>
            </a:r>
            <a:r>
              <a:rPr lang="ru-RU" dirty="0" err="1"/>
              <a:t>намали</a:t>
            </a:r>
            <a:r>
              <a:rPr lang="ru-RU" dirty="0"/>
              <a:t> </a:t>
            </a:r>
            <a:r>
              <a:rPr lang="ru-RU" dirty="0" err="1"/>
              <a:t>административната</a:t>
            </a:r>
            <a:r>
              <a:rPr lang="ru-RU" dirty="0"/>
              <a:t> </a:t>
            </a:r>
            <a:r>
              <a:rPr lang="ru-RU" dirty="0" err="1"/>
              <a:t>тежест</a:t>
            </a:r>
            <a:r>
              <a:rPr lang="ru-RU" dirty="0"/>
              <a:t> от </a:t>
            </a:r>
            <a:r>
              <a:rPr lang="ru-RU" dirty="0" err="1"/>
              <a:t>съответствието</a:t>
            </a:r>
            <a:r>
              <a:rPr lang="ru-RU" dirty="0"/>
              <a:t> на </a:t>
            </a:r>
            <a:r>
              <a:rPr lang="ru-RU" dirty="0" err="1"/>
              <a:t>потребителите</a:t>
            </a:r>
            <a:r>
              <a:rPr lang="ru-RU" dirty="0"/>
              <a:t> и </a:t>
            </a:r>
            <a:r>
              <a:rPr lang="ru-RU" dirty="0" err="1"/>
              <a:t>управлението</a:t>
            </a:r>
            <a:r>
              <a:rPr lang="ru-RU" dirty="0"/>
              <a:t> на </a:t>
            </a:r>
            <a:r>
              <a:rPr lang="ru-RU" dirty="0" err="1"/>
              <a:t>заплахи</a:t>
            </a:r>
            <a:endParaRPr lang="ru-RU" dirty="0"/>
          </a:p>
          <a:p>
            <a:r>
              <a:rPr lang="ru-RU" dirty="0" err="1"/>
              <a:t>Тестване</a:t>
            </a:r>
            <a:r>
              <a:rPr lang="ru-RU" dirty="0"/>
              <a:t> на </a:t>
            </a:r>
            <a:r>
              <a:rPr lang="ru-RU" dirty="0" err="1"/>
              <a:t>плановете</a:t>
            </a:r>
            <a:r>
              <a:rPr lang="ru-RU" dirty="0"/>
              <a:t> за </a:t>
            </a:r>
            <a:r>
              <a:rPr lang="ru-RU" dirty="0" err="1"/>
              <a:t>реагиране</a:t>
            </a:r>
            <a:r>
              <a:rPr lang="ru-RU" dirty="0"/>
              <a:t> при </a:t>
            </a:r>
            <a:r>
              <a:rPr lang="ru-RU" dirty="0" err="1"/>
              <a:t>инциденти</a:t>
            </a:r>
            <a:r>
              <a:rPr lang="ru-RU" dirty="0"/>
              <a:t> и </a:t>
            </a:r>
            <a:r>
              <a:rPr lang="ru-RU" dirty="0" err="1"/>
              <a:t>възстановяване</a:t>
            </a:r>
            <a:r>
              <a:rPr lang="ru-RU" dirty="0"/>
              <a:t> след бедствие за </a:t>
            </a:r>
            <a:r>
              <a:rPr lang="ru-RU" dirty="0" err="1"/>
              <a:t>всеки</a:t>
            </a:r>
            <a:r>
              <a:rPr lang="ru-RU" dirty="0"/>
              <a:t> </a:t>
            </a:r>
            <a:r>
              <a:rPr lang="ru-RU" dirty="0" err="1"/>
              <a:t>възможен</a:t>
            </a:r>
            <a:r>
              <a:rPr lang="ru-RU" dirty="0"/>
              <a:t> случай. </a:t>
            </a:r>
            <a:r>
              <a:rPr lang="ru-RU" dirty="0" err="1"/>
              <a:t>Подсигуряване</a:t>
            </a:r>
            <a:r>
              <a:rPr lang="ru-RU" dirty="0"/>
              <a:t>, че 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членове</a:t>
            </a:r>
            <a:r>
              <a:rPr lang="ru-RU" dirty="0"/>
              <a:t> на </a:t>
            </a:r>
            <a:r>
              <a:rPr lang="ru-RU" dirty="0" err="1"/>
              <a:t>екипа</a:t>
            </a:r>
            <a:r>
              <a:rPr lang="ru-RU" dirty="0"/>
              <a:t> </a:t>
            </a:r>
            <a:r>
              <a:rPr lang="ru-RU" dirty="0" err="1"/>
              <a:t>разбират</a:t>
            </a:r>
            <a:r>
              <a:rPr lang="ru-RU" dirty="0"/>
              <a:t> </a:t>
            </a:r>
            <a:r>
              <a:rPr lang="ru-RU" dirty="0" err="1"/>
              <a:t>своите</a:t>
            </a:r>
            <a:r>
              <a:rPr lang="ru-RU" dirty="0"/>
              <a:t> роли по </a:t>
            </a:r>
            <a:r>
              <a:rPr lang="ru-RU" dirty="0" err="1"/>
              <a:t>време</a:t>
            </a:r>
            <a:r>
              <a:rPr lang="ru-RU" dirty="0"/>
              <a:t> на </a:t>
            </a:r>
            <a:r>
              <a:rPr lang="ru-RU" dirty="0" err="1"/>
              <a:t>такива</a:t>
            </a:r>
            <a:r>
              <a:rPr lang="ru-RU" dirty="0"/>
              <a:t> </a:t>
            </a:r>
            <a:r>
              <a:rPr lang="ru-RU" dirty="0" err="1"/>
              <a:t>събития</a:t>
            </a:r>
            <a:endParaRPr lang="ru-RU" dirty="0"/>
          </a:p>
          <a:p>
            <a:r>
              <a:rPr lang="ru-RU" dirty="0" err="1"/>
              <a:t>Разделяне</a:t>
            </a:r>
            <a:r>
              <a:rPr lang="ru-RU" dirty="0"/>
              <a:t> на </a:t>
            </a:r>
            <a:r>
              <a:rPr lang="ru-RU" dirty="0" err="1"/>
              <a:t>инфраструктурата</a:t>
            </a:r>
            <a:r>
              <a:rPr lang="ru-RU" dirty="0"/>
              <a:t> на </a:t>
            </a:r>
            <a:r>
              <a:rPr lang="ru-RU" dirty="0" err="1"/>
              <a:t>данните</a:t>
            </a:r>
            <a:r>
              <a:rPr lang="ru-RU" dirty="0"/>
              <a:t> и </a:t>
            </a:r>
            <a:r>
              <a:rPr lang="ru-RU" dirty="0" err="1"/>
              <a:t>системния</a:t>
            </a:r>
            <a:r>
              <a:rPr lang="ru-RU" dirty="0"/>
              <a:t> слой, за да се </a:t>
            </a:r>
            <a:r>
              <a:rPr lang="ru-RU" dirty="0" err="1"/>
              <a:t>поддържа</a:t>
            </a:r>
            <a:r>
              <a:rPr lang="ru-RU" dirty="0"/>
              <a:t> </a:t>
            </a:r>
            <a:r>
              <a:rPr lang="ru-RU" dirty="0" err="1"/>
              <a:t>цялостта</a:t>
            </a:r>
            <a:r>
              <a:rPr lang="ru-RU" dirty="0"/>
              <a:t> на </a:t>
            </a:r>
            <a:r>
              <a:rPr lang="ru-RU" dirty="0" err="1"/>
              <a:t>системата</a:t>
            </a:r>
            <a:r>
              <a:rPr lang="ru-RU" dirty="0"/>
              <a:t> и да се </a:t>
            </a:r>
            <a:r>
              <a:rPr lang="ru-RU" dirty="0" err="1"/>
              <a:t>изолират</a:t>
            </a:r>
            <a:r>
              <a:rPr lang="ru-RU" dirty="0"/>
              <a:t> </a:t>
            </a:r>
            <a:r>
              <a:rPr lang="ru-RU" dirty="0" err="1"/>
              <a:t>атаките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системата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2739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8AC6-06DB-7659-70FF-A497EFCC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Фокус върху информационните технологии (3)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A0799-662A-A37A-1E91-8A40C4DCA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/>
              <a:t>Внедряване</a:t>
            </a:r>
            <a:r>
              <a:rPr lang="ru-RU" dirty="0"/>
              <a:t> на технологии за </a:t>
            </a:r>
            <a:r>
              <a:rPr lang="ru-RU" dirty="0" err="1"/>
              <a:t>кодиране</a:t>
            </a:r>
            <a:r>
              <a:rPr lang="ru-RU" dirty="0"/>
              <a:t> или </a:t>
            </a:r>
            <a:r>
              <a:rPr lang="ru-RU" dirty="0" err="1"/>
              <a:t>блокчейн</a:t>
            </a:r>
            <a:r>
              <a:rPr lang="ru-RU" dirty="0"/>
              <a:t>, за да се предотврати </a:t>
            </a:r>
            <a:r>
              <a:rPr lang="ru-RU" dirty="0" err="1"/>
              <a:t>намесата</a:t>
            </a:r>
            <a:r>
              <a:rPr lang="ru-RU" dirty="0"/>
              <a:t> и да се </a:t>
            </a:r>
            <a:r>
              <a:rPr lang="ru-RU" dirty="0" err="1"/>
              <a:t>подпомогнат</a:t>
            </a:r>
            <a:r>
              <a:rPr lang="ru-RU" dirty="0"/>
              <a:t> </a:t>
            </a:r>
            <a:r>
              <a:rPr lang="ru-RU" dirty="0" err="1"/>
              <a:t>усилията</a:t>
            </a:r>
            <a:r>
              <a:rPr lang="ru-RU" dirty="0"/>
              <a:t> за </a:t>
            </a:r>
            <a:r>
              <a:rPr lang="ru-RU" dirty="0" err="1"/>
              <a:t>съответствие</a:t>
            </a:r>
            <a:r>
              <a:rPr lang="ru-RU" dirty="0"/>
              <a:t> с цел </a:t>
            </a:r>
            <a:r>
              <a:rPr lang="ru-RU" dirty="0" err="1"/>
              <a:t>гарантиране</a:t>
            </a:r>
            <a:r>
              <a:rPr lang="ru-RU" dirty="0"/>
              <a:t> на </a:t>
            </a:r>
            <a:r>
              <a:rPr lang="ru-RU" dirty="0" err="1"/>
              <a:t>цялостта</a:t>
            </a:r>
            <a:r>
              <a:rPr lang="ru-RU" dirty="0"/>
              <a:t> на </a:t>
            </a:r>
            <a:r>
              <a:rPr lang="ru-RU" dirty="0" err="1"/>
              <a:t>ePHI</a:t>
            </a:r>
            <a:endParaRPr lang="ru-RU" dirty="0"/>
          </a:p>
          <a:p>
            <a:r>
              <a:rPr lang="ru-RU" dirty="0"/>
              <a:t>Подготовка за </a:t>
            </a:r>
            <a:r>
              <a:rPr lang="ru-RU" dirty="0" err="1"/>
              <a:t>възможността</a:t>
            </a:r>
            <a:r>
              <a:rPr lang="ru-RU" dirty="0"/>
              <a:t> за </a:t>
            </a:r>
            <a:r>
              <a:rPr lang="ru-RU" dirty="0" err="1"/>
              <a:t>компрометиране</a:t>
            </a:r>
            <a:r>
              <a:rPr lang="ru-RU" dirty="0"/>
              <a:t> на </a:t>
            </a:r>
            <a:r>
              <a:rPr lang="ru-RU" dirty="0" err="1"/>
              <a:t>потребителски</a:t>
            </a:r>
            <a:r>
              <a:rPr lang="ru-RU" dirty="0"/>
              <a:t> пароли и </a:t>
            </a:r>
            <a:r>
              <a:rPr lang="ru-RU" dirty="0" err="1"/>
              <a:t>готовност</a:t>
            </a:r>
            <a:r>
              <a:rPr lang="ru-RU" dirty="0"/>
              <a:t> за </a:t>
            </a:r>
            <a:r>
              <a:rPr lang="ru-RU" dirty="0" err="1"/>
              <a:t>изключване</a:t>
            </a:r>
            <a:r>
              <a:rPr lang="ru-RU" dirty="0"/>
              <a:t> на </a:t>
            </a:r>
            <a:r>
              <a:rPr lang="ru-RU" dirty="0" err="1"/>
              <a:t>компрометираните</a:t>
            </a:r>
            <a:r>
              <a:rPr lang="ru-RU" dirty="0"/>
              <a:t> </a:t>
            </a:r>
            <a:r>
              <a:rPr lang="ru-RU" dirty="0" err="1"/>
              <a:t>акаунти</a:t>
            </a:r>
            <a:r>
              <a:rPr lang="ru-RU" dirty="0"/>
              <a:t> </a:t>
            </a:r>
            <a:r>
              <a:rPr lang="ru-RU" dirty="0" err="1"/>
              <a:t>отдалече</a:t>
            </a:r>
            <a:endParaRPr lang="ru-RU" dirty="0"/>
          </a:p>
          <a:p>
            <a:r>
              <a:rPr lang="ru-RU" dirty="0" err="1"/>
              <a:t>Документиране</a:t>
            </a:r>
            <a:r>
              <a:rPr lang="ru-RU" dirty="0"/>
              <a:t> на </a:t>
            </a:r>
            <a:r>
              <a:rPr lang="ru-RU" dirty="0" err="1"/>
              <a:t>потоците</a:t>
            </a:r>
            <a:r>
              <a:rPr lang="ru-RU" dirty="0"/>
              <a:t> на </a:t>
            </a:r>
            <a:r>
              <a:rPr lang="ru-RU" dirty="0" err="1"/>
              <a:t>данни</a:t>
            </a:r>
            <a:r>
              <a:rPr lang="ru-RU" dirty="0"/>
              <a:t> – </a:t>
            </a:r>
            <a:r>
              <a:rPr lang="ru-RU" dirty="0" err="1"/>
              <a:t>включително</a:t>
            </a:r>
            <a:r>
              <a:rPr lang="ru-RU" dirty="0"/>
              <a:t> </a:t>
            </a:r>
            <a:r>
              <a:rPr lang="ru-RU" dirty="0" err="1"/>
              <a:t>тези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/от бизнес-</a:t>
            </a:r>
            <a:r>
              <a:rPr lang="ru-RU" dirty="0" err="1"/>
              <a:t>партньорите</a:t>
            </a:r>
            <a:r>
              <a:rPr lang="ru-RU" dirty="0"/>
              <a:t> – за </a:t>
            </a:r>
            <a:r>
              <a:rPr lang="ru-RU" dirty="0" err="1"/>
              <a:t>опростяване</a:t>
            </a:r>
            <a:r>
              <a:rPr lang="ru-RU" dirty="0"/>
              <a:t> на </a:t>
            </a:r>
            <a:r>
              <a:rPr lang="ru-RU" dirty="0" err="1"/>
              <a:t>оценките</a:t>
            </a:r>
            <a:r>
              <a:rPr lang="ru-RU" dirty="0"/>
              <a:t> на риска и </a:t>
            </a:r>
            <a:r>
              <a:rPr lang="ru-RU" dirty="0" err="1"/>
              <a:t>анализите</a:t>
            </a:r>
            <a:r>
              <a:rPr lang="ru-RU" dirty="0"/>
              <a:t> и </a:t>
            </a:r>
            <a:r>
              <a:rPr lang="ru-RU" dirty="0" err="1"/>
              <a:t>по-ефективно</a:t>
            </a:r>
            <a:r>
              <a:rPr lang="ru-RU" dirty="0"/>
              <a:t> </a:t>
            </a:r>
            <a:r>
              <a:rPr lang="ru-RU" dirty="0" err="1"/>
              <a:t>идентифициране</a:t>
            </a:r>
            <a:r>
              <a:rPr lang="ru-RU" dirty="0"/>
              <a:t> на </a:t>
            </a:r>
            <a:r>
              <a:rPr lang="ru-RU" dirty="0" err="1"/>
              <a:t>заплахите</a:t>
            </a:r>
            <a:r>
              <a:rPr lang="ru-RU" dirty="0"/>
              <a:t> за </a:t>
            </a:r>
            <a:r>
              <a:rPr lang="ru-RU" dirty="0" err="1"/>
              <a:t>ePHI</a:t>
            </a:r>
            <a:endParaRPr lang="ru-RU" dirty="0"/>
          </a:p>
          <a:p>
            <a:r>
              <a:rPr lang="ru-RU" dirty="0"/>
              <a:t>Не </a:t>
            </a:r>
            <a:r>
              <a:rPr lang="ru-RU" dirty="0" err="1"/>
              <a:t>бива</a:t>
            </a:r>
            <a:r>
              <a:rPr lang="ru-RU" dirty="0"/>
              <a:t> да се </a:t>
            </a:r>
            <a:r>
              <a:rPr lang="ru-RU" dirty="0" err="1"/>
              <a:t>предполага</a:t>
            </a:r>
            <a:r>
              <a:rPr lang="ru-RU" dirty="0"/>
              <a:t>, че </a:t>
            </a:r>
            <a:r>
              <a:rPr lang="ru-RU" dirty="0" err="1"/>
              <a:t>всички</a:t>
            </a:r>
            <a:r>
              <a:rPr lang="ru-RU" dirty="0"/>
              <a:t> потребители </a:t>
            </a:r>
            <a:r>
              <a:rPr lang="ru-RU" dirty="0" err="1"/>
              <a:t>имат</a:t>
            </a:r>
            <a:r>
              <a:rPr lang="ru-RU" dirty="0"/>
              <a:t> </a:t>
            </a:r>
            <a:r>
              <a:rPr lang="ru-RU" dirty="0" err="1"/>
              <a:t>едно</a:t>
            </a:r>
            <a:r>
              <a:rPr lang="ru-RU" dirty="0"/>
              <a:t> и </a:t>
            </a:r>
            <a:r>
              <a:rPr lang="ru-RU" dirty="0" err="1"/>
              <a:t>също</a:t>
            </a:r>
            <a:r>
              <a:rPr lang="ru-RU" dirty="0"/>
              <a:t> </a:t>
            </a:r>
            <a:r>
              <a:rPr lang="ru-RU" dirty="0" err="1"/>
              <a:t>ниво</a:t>
            </a:r>
            <a:r>
              <a:rPr lang="ru-RU" dirty="0"/>
              <a:t> на знание, </a:t>
            </a:r>
            <a:r>
              <a:rPr lang="ru-RU" dirty="0" err="1"/>
              <a:t>осведоменост</a:t>
            </a:r>
            <a:r>
              <a:rPr lang="ru-RU" dirty="0"/>
              <a:t> или </a:t>
            </a:r>
            <a:r>
              <a:rPr lang="ru-RU" dirty="0" err="1"/>
              <a:t>податливост</a:t>
            </a:r>
            <a:r>
              <a:rPr lang="ru-RU" dirty="0"/>
              <a:t>. </a:t>
            </a:r>
            <a:r>
              <a:rPr lang="ru-RU" dirty="0" err="1"/>
              <a:t>Трябва</a:t>
            </a:r>
            <a:r>
              <a:rPr lang="ru-RU" dirty="0"/>
              <a:t> да се </a:t>
            </a:r>
            <a:r>
              <a:rPr lang="ru-RU" dirty="0" err="1"/>
              <a:t>идентифицират</a:t>
            </a:r>
            <a:r>
              <a:rPr lang="ru-RU" dirty="0"/>
              <a:t> </a:t>
            </a:r>
            <a:r>
              <a:rPr lang="ru-RU" dirty="0" err="1"/>
              <a:t>къде</a:t>
            </a:r>
            <a:r>
              <a:rPr lang="ru-RU" dirty="0"/>
              <a:t> </a:t>
            </a:r>
            <a:r>
              <a:rPr lang="ru-RU" dirty="0" err="1"/>
              <a:t>съществуват</a:t>
            </a:r>
            <a:r>
              <a:rPr lang="ru-RU" dirty="0"/>
              <a:t> слабости в </a:t>
            </a:r>
            <a:r>
              <a:rPr lang="ru-RU" dirty="0" err="1"/>
              <a:t>потребителите</a:t>
            </a:r>
            <a:r>
              <a:rPr lang="ru-RU" dirty="0"/>
              <a:t>, за да се </a:t>
            </a:r>
            <a:r>
              <a:rPr lang="ru-RU" dirty="0" err="1"/>
              <a:t>изградят</a:t>
            </a:r>
            <a:r>
              <a:rPr lang="ru-RU" dirty="0"/>
              <a:t> </a:t>
            </a:r>
            <a:r>
              <a:rPr lang="ru-RU" dirty="0" err="1"/>
              <a:t>по-силни</a:t>
            </a:r>
            <a:r>
              <a:rPr lang="ru-RU" dirty="0"/>
              <a:t> защити </a:t>
            </a:r>
            <a:r>
              <a:rPr lang="ru-RU" dirty="0" err="1"/>
              <a:t>срещу</a:t>
            </a:r>
            <a:r>
              <a:rPr lang="ru-RU" dirty="0"/>
              <a:t> кибератаки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053014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FF0A0-B3CD-FCEB-A0C0-A15555AD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HIPAA </a:t>
            </a:r>
            <a:r>
              <a:rPr lang="bg-BG" dirty="0"/>
              <a:t>сертификация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37BC6-87A4-14F2-55C8-012E357FD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Процес</a:t>
            </a:r>
            <a:r>
              <a:rPr lang="ru-RU" dirty="0"/>
              <a:t>, при </a:t>
            </a:r>
            <a:r>
              <a:rPr lang="ru-RU" dirty="0" err="1"/>
              <a:t>който</a:t>
            </a:r>
            <a:r>
              <a:rPr lang="ru-RU" dirty="0"/>
              <a:t> независима </a:t>
            </a:r>
            <a:r>
              <a:rPr lang="ru-RU" dirty="0" err="1"/>
              <a:t>трета</a:t>
            </a:r>
            <a:r>
              <a:rPr lang="ru-RU" dirty="0"/>
              <a:t> организация </a:t>
            </a:r>
            <a:r>
              <a:rPr lang="ru-RU" dirty="0" err="1"/>
              <a:t>извършва</a:t>
            </a:r>
            <a:r>
              <a:rPr lang="ru-RU" dirty="0"/>
              <a:t> </a:t>
            </a:r>
            <a:r>
              <a:rPr lang="ru-RU" dirty="0" err="1"/>
              <a:t>одит</a:t>
            </a:r>
            <a:r>
              <a:rPr lang="ru-RU" dirty="0"/>
              <a:t> на </a:t>
            </a:r>
            <a:r>
              <a:rPr lang="ru-RU" dirty="0" err="1"/>
              <a:t>медицинска</a:t>
            </a:r>
            <a:r>
              <a:rPr lang="ru-RU" dirty="0"/>
              <a:t> организация или практика, за да </a:t>
            </a:r>
            <a:r>
              <a:rPr lang="ru-RU" dirty="0" err="1"/>
              <a:t>удостовери</a:t>
            </a:r>
            <a:r>
              <a:rPr lang="ru-RU" dirty="0"/>
              <a:t>, че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изпълнени</a:t>
            </a:r>
            <a:r>
              <a:rPr lang="ru-RU" dirty="0"/>
              <a:t> </a:t>
            </a:r>
            <a:r>
              <a:rPr lang="ru-RU" dirty="0" err="1"/>
              <a:t>физическите</a:t>
            </a:r>
            <a:r>
              <a:rPr lang="ru-RU" dirty="0"/>
              <a:t>, </a:t>
            </a:r>
            <a:r>
              <a:rPr lang="ru-RU" dirty="0" err="1"/>
              <a:t>техническите</a:t>
            </a:r>
            <a:r>
              <a:rPr lang="ru-RU" dirty="0"/>
              <a:t> и </a:t>
            </a:r>
            <a:r>
              <a:rPr lang="ru-RU" dirty="0" err="1"/>
              <a:t>административни</a:t>
            </a:r>
            <a:r>
              <a:rPr lang="ru-RU" dirty="0"/>
              <a:t> </a:t>
            </a:r>
            <a:r>
              <a:rPr lang="ru-RU" dirty="0" err="1"/>
              <a:t>гаранции</a:t>
            </a:r>
            <a:r>
              <a:rPr lang="ru-RU" dirty="0"/>
              <a:t>, </a:t>
            </a:r>
            <a:r>
              <a:rPr lang="ru-RU" dirty="0" err="1"/>
              <a:t>изисквани</a:t>
            </a:r>
            <a:r>
              <a:rPr lang="ru-RU" dirty="0"/>
              <a:t> за </a:t>
            </a:r>
            <a:r>
              <a:rPr lang="ru-RU" dirty="0" err="1"/>
              <a:t>съответствие</a:t>
            </a:r>
            <a:r>
              <a:rPr lang="ru-RU" dirty="0"/>
              <a:t> с HIPAA</a:t>
            </a:r>
          </a:p>
          <a:p>
            <a:r>
              <a:rPr lang="ru-RU" dirty="0" err="1"/>
              <a:t>Министерството</a:t>
            </a:r>
            <a:r>
              <a:rPr lang="ru-RU" dirty="0"/>
              <a:t> на </a:t>
            </a:r>
            <a:r>
              <a:rPr lang="ru-RU" dirty="0" err="1"/>
              <a:t>здравеопазването</a:t>
            </a:r>
            <a:r>
              <a:rPr lang="ru-RU" dirty="0"/>
              <a:t> и </a:t>
            </a:r>
            <a:r>
              <a:rPr lang="ru-RU" dirty="0" err="1"/>
              <a:t>службата</a:t>
            </a:r>
            <a:r>
              <a:rPr lang="ru-RU" dirty="0"/>
              <a:t> по граждански права, </a:t>
            </a:r>
            <a:r>
              <a:rPr lang="ru-RU" dirty="0" err="1"/>
              <a:t>отговорна</a:t>
            </a:r>
            <a:r>
              <a:rPr lang="ru-RU" dirty="0"/>
              <a:t> за </a:t>
            </a:r>
            <a:r>
              <a:rPr lang="ru-RU" dirty="0" err="1"/>
              <a:t>прилагането</a:t>
            </a:r>
            <a:r>
              <a:rPr lang="ru-RU" dirty="0"/>
              <a:t> на HIPAA, не </a:t>
            </a:r>
            <a:r>
              <a:rPr lang="ru-RU" dirty="0" err="1"/>
              <a:t>признават</a:t>
            </a:r>
            <a:r>
              <a:rPr lang="ru-RU" dirty="0"/>
              <a:t> или подкрепят </a:t>
            </a:r>
            <a:r>
              <a:rPr lang="ru-RU" dirty="0" err="1"/>
              <a:t>конкретни</a:t>
            </a:r>
            <a:r>
              <a:rPr lang="ru-RU" dirty="0"/>
              <a:t> </a:t>
            </a:r>
            <a:r>
              <a:rPr lang="ru-RU" dirty="0" err="1"/>
              <a:t>курсове</a:t>
            </a:r>
            <a:r>
              <a:rPr lang="ru-RU" dirty="0"/>
              <a:t> или </a:t>
            </a:r>
            <a:r>
              <a:rPr lang="ru-RU" dirty="0" err="1"/>
              <a:t>сертификати</a:t>
            </a:r>
            <a:r>
              <a:rPr lang="ru-RU" dirty="0"/>
              <a:t> по HIPAA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459594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 заключение…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447"/>
            <a:ext cx="10515600" cy="4693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HIPAA и HITECH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популярни</a:t>
            </a:r>
            <a:r>
              <a:rPr lang="ru-RU" dirty="0"/>
              <a:t> и важни </a:t>
            </a:r>
            <a:r>
              <a:rPr lang="ru-RU" dirty="0" err="1"/>
              <a:t>закони</a:t>
            </a:r>
            <a:r>
              <a:rPr lang="ru-RU" dirty="0"/>
              <a:t>, </a:t>
            </a:r>
            <a:r>
              <a:rPr lang="ru-RU" dirty="0" err="1"/>
              <a:t>превърнали</a:t>
            </a:r>
            <a:r>
              <a:rPr lang="ru-RU" dirty="0"/>
              <a:t> се в </a:t>
            </a:r>
            <a:r>
              <a:rPr lang="ru-RU" dirty="0" err="1"/>
              <a:t>стандарти</a:t>
            </a:r>
            <a:r>
              <a:rPr lang="ru-RU" dirty="0"/>
              <a:t> за работа с един от най-</a:t>
            </a:r>
            <a:r>
              <a:rPr lang="ru-RU" dirty="0" err="1"/>
              <a:t>чувствителните</a:t>
            </a:r>
            <a:r>
              <a:rPr lang="ru-RU" dirty="0"/>
              <a:t> </a:t>
            </a:r>
            <a:r>
              <a:rPr lang="ru-RU" dirty="0" err="1"/>
              <a:t>видове</a:t>
            </a:r>
            <a:r>
              <a:rPr lang="ru-RU" dirty="0"/>
              <a:t> информация. </a:t>
            </a:r>
            <a:r>
              <a:rPr lang="ru-RU" dirty="0" err="1"/>
              <a:t>Въпреки</a:t>
            </a:r>
            <a:r>
              <a:rPr lang="ru-RU" dirty="0"/>
              <a:t>, че е </a:t>
            </a:r>
            <a:r>
              <a:rPr lang="ru-RU" dirty="0" err="1"/>
              <a:t>американски</a:t>
            </a:r>
            <a:r>
              <a:rPr lang="ru-RU" dirty="0"/>
              <a:t> закон, много компании </a:t>
            </a:r>
            <a:r>
              <a:rPr lang="ru-RU" dirty="0" err="1"/>
              <a:t>прибягват</a:t>
            </a:r>
            <a:r>
              <a:rPr lang="ru-RU" dirty="0"/>
              <a:t> до </a:t>
            </a:r>
            <a:r>
              <a:rPr lang="ru-RU" dirty="0" err="1"/>
              <a:t>съответствие</a:t>
            </a:r>
            <a:r>
              <a:rPr lang="ru-RU" dirty="0"/>
              <a:t> с него, </a:t>
            </a:r>
            <a:r>
              <a:rPr lang="ru-RU" dirty="0" err="1"/>
              <a:t>главно</a:t>
            </a:r>
            <a:r>
              <a:rPr lang="ru-RU" dirty="0"/>
              <a:t> </a:t>
            </a:r>
            <a:r>
              <a:rPr lang="ru-RU" dirty="0" err="1"/>
              <a:t>поради</a:t>
            </a:r>
            <a:r>
              <a:rPr lang="ru-RU" dirty="0"/>
              <a:t> </a:t>
            </a:r>
            <a:r>
              <a:rPr lang="ru-RU" dirty="0" err="1"/>
              <a:t>желанието</a:t>
            </a:r>
            <a:r>
              <a:rPr lang="ru-RU" dirty="0"/>
              <a:t> да </a:t>
            </a:r>
            <a:r>
              <a:rPr lang="ru-RU" dirty="0" err="1"/>
              <a:t>продават</a:t>
            </a:r>
            <a:r>
              <a:rPr lang="ru-RU" dirty="0"/>
              <a:t> </a:t>
            </a:r>
            <a:r>
              <a:rPr lang="ru-RU" dirty="0" err="1"/>
              <a:t>софтуера</a:t>
            </a:r>
            <a:r>
              <a:rPr lang="ru-RU" dirty="0"/>
              <a:t> си на компании в </a:t>
            </a:r>
            <a:r>
              <a:rPr lang="ru-RU" dirty="0" err="1"/>
              <a:t>здравния</a:t>
            </a:r>
            <a:r>
              <a:rPr lang="ru-RU" dirty="0"/>
              <a:t> сектор на САЩ - сектор, в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има</a:t>
            </a:r>
            <a:r>
              <a:rPr lang="ru-RU" dirty="0"/>
              <a:t> </a:t>
            </a:r>
            <a:r>
              <a:rPr lang="ru-RU" dirty="0" err="1"/>
              <a:t>голям</a:t>
            </a:r>
            <a:r>
              <a:rPr lang="ru-RU" dirty="0"/>
              <a:t> потенциал и </a:t>
            </a:r>
            <a:r>
              <a:rPr lang="ru-RU" dirty="0" err="1"/>
              <a:t>сериозно</a:t>
            </a:r>
            <a:r>
              <a:rPr lang="ru-RU" dirty="0"/>
              <a:t> количество </a:t>
            </a:r>
            <a:r>
              <a:rPr lang="ru-RU" dirty="0" err="1"/>
              <a:t>финансови</a:t>
            </a:r>
            <a:r>
              <a:rPr lang="ru-RU" dirty="0"/>
              <a:t> средства.</a:t>
            </a:r>
          </a:p>
        </p:txBody>
      </p:sp>
    </p:spTree>
    <p:extLst>
      <p:ext uri="{BB962C8B-B14F-4D97-AF65-F5344CB8AC3E}">
        <p14:creationId xmlns:p14="http://schemas.microsoft.com/office/powerpoint/2010/main" val="23877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057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5402-31ED-E4E2-A897-60E7199A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HIPAA?</a:t>
            </a:r>
            <a:r>
              <a:rPr lang="bg-BG" dirty="0"/>
              <a:t> – Ключови принципи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1C05C-2C16-7635-937A-721E15CCA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Право на Пациента</a:t>
            </a:r>
          </a:p>
          <a:p>
            <a:r>
              <a:rPr lang="ru-RU" dirty="0"/>
              <a:t>Ограничение на </a:t>
            </a:r>
            <a:r>
              <a:rPr lang="ru-RU" dirty="0" err="1"/>
              <a:t>Достъпа</a:t>
            </a:r>
            <a:endParaRPr lang="ru-RU" dirty="0"/>
          </a:p>
          <a:p>
            <a:r>
              <a:rPr lang="bg-BG" dirty="0"/>
              <a:t>Сигурност на Информацията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552349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5402-31ED-E4E2-A897-60E7199A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HIPAA?</a:t>
            </a:r>
            <a:r>
              <a:rPr lang="bg-BG" dirty="0"/>
              <a:t> – Значение за Здравните Организации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1C05C-2C16-7635-937A-721E15CCA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Спазването</a:t>
            </a:r>
            <a:r>
              <a:rPr lang="ru-RU" dirty="0"/>
              <a:t> на HIPAA е </a:t>
            </a:r>
            <a:r>
              <a:rPr lang="ru-RU" dirty="0" err="1"/>
              <a:t>задължително</a:t>
            </a:r>
            <a:endParaRPr lang="ru-RU" dirty="0"/>
          </a:p>
          <a:p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изградят</a:t>
            </a:r>
            <a:r>
              <a:rPr lang="ru-RU" dirty="0"/>
              <a:t> и </a:t>
            </a:r>
            <a:r>
              <a:rPr lang="ru-RU" dirty="0" err="1"/>
              <a:t>поддържат</a:t>
            </a:r>
            <a:r>
              <a:rPr lang="ru-RU" dirty="0"/>
              <a:t> </a:t>
            </a:r>
            <a:r>
              <a:rPr lang="ru-RU" dirty="0" err="1"/>
              <a:t>сигурни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и </a:t>
            </a:r>
            <a:r>
              <a:rPr lang="ru-RU" dirty="0" err="1"/>
              <a:t>процедури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гарантират</a:t>
            </a:r>
            <a:r>
              <a:rPr lang="ru-RU" dirty="0"/>
              <a:t> </a:t>
            </a:r>
            <a:r>
              <a:rPr lang="ru-RU" dirty="0" err="1"/>
              <a:t>конфиденциалността</a:t>
            </a:r>
            <a:r>
              <a:rPr lang="ru-RU" dirty="0"/>
              <a:t> и </a:t>
            </a:r>
            <a:r>
              <a:rPr lang="ru-RU" dirty="0" err="1"/>
              <a:t>цялостта</a:t>
            </a:r>
            <a:r>
              <a:rPr lang="ru-RU" dirty="0"/>
              <a:t> на </a:t>
            </a:r>
            <a:r>
              <a:rPr lang="ru-RU" dirty="0" err="1"/>
              <a:t>здравната</a:t>
            </a:r>
            <a:r>
              <a:rPr lang="ru-RU" dirty="0"/>
              <a:t> информация</a:t>
            </a:r>
          </a:p>
          <a:p>
            <a:r>
              <a:rPr lang="ru-RU" dirty="0" err="1"/>
              <a:t>Обхванатите</a:t>
            </a:r>
            <a:r>
              <a:rPr lang="ru-RU" dirty="0"/>
              <a:t> </a:t>
            </a:r>
            <a:r>
              <a:rPr lang="ru-RU" dirty="0" err="1"/>
              <a:t>субекти</a:t>
            </a:r>
            <a:r>
              <a:rPr lang="ru-RU" dirty="0"/>
              <a:t> </a:t>
            </a:r>
            <a:r>
              <a:rPr lang="ru-RU" dirty="0" err="1"/>
              <a:t>подпадат</a:t>
            </a:r>
            <a:r>
              <a:rPr lang="ru-RU" dirty="0"/>
              <a:t> под </a:t>
            </a:r>
            <a:r>
              <a:rPr lang="ru-RU" dirty="0" err="1"/>
              <a:t>шапката</a:t>
            </a:r>
            <a:r>
              <a:rPr lang="ru-RU" dirty="0"/>
              <a:t> на HIPAA </a:t>
            </a:r>
            <a:r>
              <a:rPr lang="ru-RU" dirty="0" err="1"/>
              <a:t>включват</a:t>
            </a:r>
            <a:r>
              <a:rPr lang="ru-RU" dirty="0"/>
              <a:t> лекари, </a:t>
            </a:r>
            <a:r>
              <a:rPr lang="ru-RU" dirty="0" err="1"/>
              <a:t>болници</a:t>
            </a:r>
            <a:r>
              <a:rPr lang="ru-RU" dirty="0"/>
              <a:t>, </a:t>
            </a:r>
            <a:r>
              <a:rPr lang="ru-RU" dirty="0" err="1"/>
              <a:t>зъболекари</a:t>
            </a:r>
            <a:r>
              <a:rPr lang="ru-RU" dirty="0"/>
              <a:t>, </a:t>
            </a:r>
            <a:r>
              <a:rPr lang="ru-RU" dirty="0" err="1"/>
              <a:t>здравни</a:t>
            </a:r>
            <a:r>
              <a:rPr lang="ru-RU" dirty="0"/>
              <a:t> </a:t>
            </a:r>
            <a:r>
              <a:rPr lang="ru-RU" dirty="0" err="1"/>
              <a:t>фондове</a:t>
            </a:r>
            <a:r>
              <a:rPr lang="ru-RU" dirty="0"/>
              <a:t> и </a:t>
            </a:r>
            <a:r>
              <a:rPr lang="ru-RU" dirty="0" err="1"/>
              <a:t>други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55391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5402-31ED-E4E2-A897-60E7199A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HIPAA?</a:t>
            </a:r>
            <a:r>
              <a:rPr lang="bg-BG" dirty="0"/>
              <a:t> – Възможни последици от нарушения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1C05C-2C16-7635-937A-721E15CCA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Глоби</a:t>
            </a:r>
            <a:endParaRPr lang="ru-RU" dirty="0"/>
          </a:p>
          <a:p>
            <a:r>
              <a:rPr lang="ru-RU" dirty="0" err="1"/>
              <a:t>Загуба</a:t>
            </a:r>
            <a:r>
              <a:rPr lang="ru-RU" dirty="0"/>
              <a:t> на доверие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436088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5402-31ED-E4E2-A897-60E7199A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HITECH?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1C05C-2C16-7635-937A-721E15CCA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Health Information Technology for Economic and Clinical Health Act (2009 </a:t>
            </a:r>
            <a:r>
              <a:rPr lang="bg-BG" dirty="0"/>
              <a:t>г.)</a:t>
            </a:r>
          </a:p>
          <a:p>
            <a:r>
              <a:rPr lang="ru-RU" dirty="0"/>
              <a:t>HITECH </a:t>
            </a:r>
            <a:r>
              <a:rPr lang="ru-RU" dirty="0" err="1"/>
              <a:t>разширява</a:t>
            </a:r>
            <a:r>
              <a:rPr lang="ru-RU" dirty="0"/>
              <a:t> обхвата на </a:t>
            </a:r>
            <a:r>
              <a:rPr lang="ru-RU" dirty="0" err="1"/>
              <a:t>Правилото</a:t>
            </a:r>
            <a:r>
              <a:rPr lang="ru-RU" dirty="0"/>
              <a:t> за </a:t>
            </a:r>
            <a:r>
              <a:rPr lang="ru-RU" dirty="0" err="1"/>
              <a:t>сигурност</a:t>
            </a:r>
            <a:r>
              <a:rPr lang="ru-RU" dirty="0"/>
              <a:t> на HIPAA до бизнес-</a:t>
            </a:r>
            <a:r>
              <a:rPr lang="ru-RU" dirty="0" err="1"/>
              <a:t>партньорите</a:t>
            </a:r>
            <a:r>
              <a:rPr lang="ru-RU" dirty="0"/>
              <a:t> на </a:t>
            </a:r>
            <a:r>
              <a:rPr lang="ru-RU" dirty="0" err="1"/>
              <a:t>обхванатите</a:t>
            </a:r>
            <a:r>
              <a:rPr lang="ru-RU" dirty="0"/>
              <a:t> </a:t>
            </a:r>
            <a:r>
              <a:rPr lang="ru-RU" dirty="0" err="1"/>
              <a:t>субекти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също</a:t>
            </a:r>
            <a:r>
              <a:rPr lang="ru-RU" dirty="0"/>
              <a:t> </a:t>
            </a:r>
            <a:r>
              <a:rPr lang="ru-RU" dirty="0" err="1"/>
              <a:t>трябваше</a:t>
            </a:r>
            <a:r>
              <a:rPr lang="ru-RU" dirty="0"/>
              <a:t> да се </a:t>
            </a:r>
            <a:r>
              <a:rPr lang="ru-RU" dirty="0" err="1"/>
              <a:t>съобразяват</a:t>
            </a:r>
            <a:r>
              <a:rPr lang="ru-RU" dirty="0"/>
              <a:t> с </a:t>
            </a:r>
            <a:r>
              <a:rPr lang="ru-RU" dirty="0" err="1"/>
              <a:t>определени</a:t>
            </a:r>
            <a:r>
              <a:rPr lang="ru-RU" dirty="0"/>
              <a:t> </a:t>
            </a:r>
            <a:r>
              <a:rPr lang="ru-RU" dirty="0" err="1"/>
              <a:t>стандарти</a:t>
            </a:r>
            <a:r>
              <a:rPr lang="ru-RU" dirty="0"/>
              <a:t> на </a:t>
            </a:r>
            <a:r>
              <a:rPr lang="ru-RU" dirty="0" err="1"/>
              <a:t>Правилото</a:t>
            </a:r>
            <a:r>
              <a:rPr lang="ru-RU" dirty="0"/>
              <a:t> за </a:t>
            </a:r>
            <a:r>
              <a:rPr lang="ru-RU" dirty="0" err="1"/>
              <a:t>поверителност</a:t>
            </a:r>
            <a:r>
              <a:rPr lang="ru-RU" dirty="0"/>
              <a:t> и </a:t>
            </a:r>
            <a:r>
              <a:rPr lang="ru-RU" dirty="0" err="1"/>
              <a:t>новото</a:t>
            </a:r>
            <a:r>
              <a:rPr lang="ru-RU" dirty="0"/>
              <a:t> Правило за </a:t>
            </a:r>
            <a:r>
              <a:rPr lang="ru-RU" dirty="0" err="1"/>
              <a:t>уведомяване</a:t>
            </a:r>
            <a:r>
              <a:rPr lang="ru-RU" dirty="0"/>
              <a:t> при нарушение</a:t>
            </a:r>
            <a:endParaRPr lang="en-US" dirty="0"/>
          </a:p>
          <a:p>
            <a:r>
              <a:rPr lang="bg-BG" dirty="0"/>
              <a:t>В</a:t>
            </a:r>
            <a:r>
              <a:rPr lang="ru-RU" dirty="0" err="1"/>
              <a:t>ъвежда</a:t>
            </a:r>
            <a:r>
              <a:rPr lang="ru-RU" dirty="0"/>
              <a:t> </a:t>
            </a:r>
            <a:r>
              <a:rPr lang="ru-RU" dirty="0" err="1"/>
              <a:t>по-строги</a:t>
            </a:r>
            <a:r>
              <a:rPr lang="ru-RU" dirty="0"/>
              <a:t> наказания за </a:t>
            </a:r>
            <a:r>
              <a:rPr lang="ru-RU" dirty="0" err="1"/>
              <a:t>неспазване</a:t>
            </a:r>
            <a:r>
              <a:rPr lang="ru-RU" dirty="0"/>
              <a:t> на HIPAA</a:t>
            </a:r>
          </a:p>
          <a:p>
            <a:r>
              <a:rPr lang="ru-RU" dirty="0"/>
              <a:t>Бизнес-</a:t>
            </a:r>
            <a:r>
              <a:rPr lang="ru-RU" dirty="0" err="1"/>
              <a:t>партньорите</a:t>
            </a:r>
            <a:r>
              <a:rPr lang="ru-RU" dirty="0"/>
              <a:t> </a:t>
            </a:r>
            <a:r>
              <a:rPr lang="ru-RU" dirty="0" err="1"/>
              <a:t>включват</a:t>
            </a:r>
            <a:r>
              <a:rPr lang="ru-RU" dirty="0"/>
              <a:t> </a:t>
            </a:r>
            <a:r>
              <a:rPr lang="ru-RU" dirty="0" err="1"/>
              <a:t>доставчиците</a:t>
            </a:r>
            <a:r>
              <a:rPr lang="ru-RU" dirty="0"/>
              <a:t> на услуги,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съхраняват</a:t>
            </a:r>
            <a:r>
              <a:rPr lang="ru-RU" dirty="0"/>
              <a:t> или </a:t>
            </a:r>
            <a:r>
              <a:rPr lang="ru-RU" dirty="0" err="1"/>
              <a:t>обработват</a:t>
            </a:r>
            <a:r>
              <a:rPr lang="ru-RU" dirty="0"/>
              <a:t> </a:t>
            </a:r>
            <a:r>
              <a:rPr lang="ru-RU" dirty="0" err="1"/>
              <a:t>медицински</a:t>
            </a:r>
            <a:r>
              <a:rPr lang="ru-RU" dirty="0"/>
              <a:t> </a:t>
            </a:r>
            <a:r>
              <a:rPr lang="ru-RU" dirty="0" err="1"/>
              <a:t>данни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26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5402-31ED-E4E2-A897-60E7199A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HITECH?</a:t>
            </a:r>
            <a:r>
              <a:rPr lang="bg-BG" dirty="0"/>
              <a:t> – Цели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1C05C-2C16-7635-937A-721E15CCA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0214"/>
            <a:ext cx="10515600" cy="4299525"/>
          </a:xfrm>
        </p:spPr>
        <p:txBody>
          <a:bodyPr>
            <a:normAutofit/>
          </a:bodyPr>
          <a:lstStyle/>
          <a:p>
            <a:r>
              <a:rPr lang="ru-RU" dirty="0"/>
              <a:t>5 цели</a:t>
            </a:r>
          </a:p>
          <a:p>
            <a:pPr lvl="1"/>
            <a:r>
              <a:rPr lang="ru-RU" dirty="0" err="1"/>
              <a:t>Подобряване</a:t>
            </a:r>
            <a:r>
              <a:rPr lang="ru-RU" dirty="0"/>
              <a:t> на </a:t>
            </a:r>
            <a:r>
              <a:rPr lang="ru-RU" dirty="0" err="1"/>
              <a:t>качеството</a:t>
            </a:r>
            <a:r>
              <a:rPr lang="ru-RU" dirty="0"/>
              <a:t>, </a:t>
            </a:r>
            <a:r>
              <a:rPr lang="ru-RU" dirty="0" err="1"/>
              <a:t>безопасността</a:t>
            </a:r>
            <a:r>
              <a:rPr lang="ru-RU" dirty="0"/>
              <a:t> и </a:t>
            </a:r>
            <a:r>
              <a:rPr lang="ru-RU" dirty="0" err="1"/>
              <a:t>ефективността</a:t>
            </a:r>
            <a:endParaRPr lang="ru-RU" dirty="0"/>
          </a:p>
          <a:p>
            <a:pPr lvl="1"/>
            <a:r>
              <a:rPr lang="ru-RU" dirty="0" err="1"/>
              <a:t>Ангажиране</a:t>
            </a:r>
            <a:r>
              <a:rPr lang="ru-RU" dirty="0"/>
              <a:t> на </a:t>
            </a:r>
            <a:r>
              <a:rPr lang="ru-RU" dirty="0" err="1"/>
              <a:t>пациентите</a:t>
            </a:r>
            <a:r>
              <a:rPr lang="ru-RU" dirty="0"/>
              <a:t> в </a:t>
            </a:r>
            <a:r>
              <a:rPr lang="ru-RU" dirty="0" err="1"/>
              <a:t>техния</a:t>
            </a:r>
            <a:r>
              <a:rPr lang="ru-RU" dirty="0"/>
              <a:t> </a:t>
            </a:r>
            <a:r>
              <a:rPr lang="ru-RU" dirty="0" err="1"/>
              <a:t>процес</a:t>
            </a:r>
            <a:r>
              <a:rPr lang="ru-RU" dirty="0"/>
              <a:t> на </a:t>
            </a:r>
            <a:r>
              <a:rPr lang="ru-RU" dirty="0" err="1"/>
              <a:t>грижа</a:t>
            </a:r>
            <a:endParaRPr lang="ru-RU" dirty="0"/>
          </a:p>
          <a:p>
            <a:pPr lvl="1"/>
            <a:r>
              <a:rPr lang="ru-RU" dirty="0" err="1"/>
              <a:t>Увеличаване</a:t>
            </a:r>
            <a:r>
              <a:rPr lang="ru-RU" dirty="0"/>
              <a:t> на </a:t>
            </a:r>
            <a:r>
              <a:rPr lang="ru-RU" dirty="0" err="1"/>
              <a:t>координацията</a:t>
            </a:r>
            <a:r>
              <a:rPr lang="ru-RU" dirty="0"/>
              <a:t> на </a:t>
            </a:r>
            <a:r>
              <a:rPr lang="ru-RU" dirty="0" err="1"/>
              <a:t>грижата</a:t>
            </a:r>
            <a:endParaRPr lang="ru-RU" dirty="0"/>
          </a:p>
          <a:p>
            <a:pPr lvl="1"/>
            <a:r>
              <a:rPr lang="ru-RU" dirty="0" err="1"/>
              <a:t>Подобряване</a:t>
            </a:r>
            <a:r>
              <a:rPr lang="ru-RU" dirty="0"/>
              <a:t> на </a:t>
            </a:r>
            <a:r>
              <a:rPr lang="ru-RU" dirty="0" err="1"/>
              <a:t>здравното</a:t>
            </a:r>
            <a:r>
              <a:rPr lang="ru-RU" dirty="0"/>
              <a:t> </a:t>
            </a:r>
            <a:r>
              <a:rPr lang="ru-RU" dirty="0" err="1"/>
              <a:t>състояние</a:t>
            </a:r>
            <a:r>
              <a:rPr lang="ru-RU" dirty="0"/>
              <a:t> на </a:t>
            </a:r>
            <a:r>
              <a:rPr lang="ru-RU" dirty="0" err="1"/>
              <a:t>населението</a:t>
            </a:r>
            <a:endParaRPr lang="ru-RU" dirty="0"/>
          </a:p>
          <a:p>
            <a:pPr lvl="1"/>
            <a:r>
              <a:rPr lang="ru-RU" dirty="0" err="1"/>
              <a:t>Гарантиране</a:t>
            </a:r>
            <a:r>
              <a:rPr lang="ru-RU" dirty="0"/>
              <a:t> на </a:t>
            </a:r>
            <a:r>
              <a:rPr lang="ru-RU" dirty="0" err="1"/>
              <a:t>поверителност</a:t>
            </a:r>
            <a:r>
              <a:rPr lang="ru-RU" dirty="0"/>
              <a:t> и </a:t>
            </a:r>
            <a:r>
              <a:rPr lang="ru-RU" dirty="0" err="1"/>
              <a:t>сигурност</a:t>
            </a:r>
            <a:endParaRPr lang="ru-RU" dirty="0"/>
          </a:p>
          <a:p>
            <a:r>
              <a:rPr lang="ru-RU" dirty="0" err="1"/>
              <a:t>Стимулира</a:t>
            </a:r>
            <a:r>
              <a:rPr lang="ru-RU" dirty="0"/>
              <a:t> </a:t>
            </a:r>
            <a:r>
              <a:rPr lang="ru-RU" dirty="0" err="1"/>
              <a:t>приемането</a:t>
            </a:r>
            <a:r>
              <a:rPr lang="ru-RU" dirty="0"/>
              <a:t> и </a:t>
            </a:r>
            <a:r>
              <a:rPr lang="ru-RU" dirty="0" err="1"/>
              <a:t>използването</a:t>
            </a:r>
            <a:r>
              <a:rPr lang="ru-RU" dirty="0"/>
              <a:t> на технологии за </a:t>
            </a:r>
            <a:r>
              <a:rPr lang="ru-RU" dirty="0" err="1"/>
              <a:t>здравна</a:t>
            </a:r>
            <a:r>
              <a:rPr lang="ru-RU" dirty="0"/>
              <a:t> информация</a:t>
            </a:r>
          </a:p>
          <a:p>
            <a:r>
              <a:rPr lang="ru-RU" dirty="0" err="1"/>
              <a:t>Дава</a:t>
            </a:r>
            <a:r>
              <a:rPr lang="ru-RU" dirty="0"/>
              <a:t> </a:t>
            </a:r>
            <a:r>
              <a:rPr lang="ru-RU" dirty="0" err="1"/>
              <a:t>възможност</a:t>
            </a:r>
            <a:r>
              <a:rPr lang="ru-RU" dirty="0"/>
              <a:t> на </a:t>
            </a:r>
            <a:r>
              <a:rPr lang="ru-RU" dirty="0" err="1"/>
              <a:t>пациентите</a:t>
            </a:r>
            <a:r>
              <a:rPr lang="ru-RU" dirty="0"/>
              <a:t> да </a:t>
            </a:r>
            <a:r>
              <a:rPr lang="ru-RU" dirty="0" err="1"/>
              <a:t>проявяват</a:t>
            </a:r>
            <a:r>
              <a:rPr lang="ru-RU" dirty="0"/>
              <a:t> активен интерес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своята</a:t>
            </a:r>
            <a:r>
              <a:rPr lang="ru-RU" dirty="0"/>
              <a:t> </a:t>
            </a:r>
            <a:r>
              <a:rPr lang="ru-RU" dirty="0" err="1"/>
              <a:t>здравна</a:t>
            </a:r>
            <a:r>
              <a:rPr lang="ru-RU" dirty="0"/>
              <a:t> информация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4586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5402-31ED-E4E2-A897-60E7199A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HITECH?</a:t>
            </a:r>
            <a:r>
              <a:rPr lang="bg-BG" dirty="0"/>
              <a:t> – Значение за Здравните Организации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1C05C-2C16-7635-937A-721E15CCA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0214"/>
            <a:ext cx="10515600" cy="4299525"/>
          </a:xfrm>
        </p:spPr>
        <p:txBody>
          <a:bodyPr>
            <a:normAutofit fontScale="92500" lnSpcReduction="20000"/>
          </a:bodyPr>
          <a:lstStyle/>
          <a:p>
            <a:r>
              <a:rPr lang="ru-RU" dirty="0" err="1"/>
              <a:t>Стимулира</a:t>
            </a:r>
            <a:r>
              <a:rPr lang="ru-RU" dirty="0"/>
              <a:t> </a:t>
            </a:r>
            <a:r>
              <a:rPr lang="ru-RU" dirty="0" err="1"/>
              <a:t>здравните</a:t>
            </a:r>
            <a:r>
              <a:rPr lang="ru-RU" dirty="0"/>
              <a:t> организации да </a:t>
            </a:r>
            <a:r>
              <a:rPr lang="ru-RU" dirty="0" err="1"/>
              <a:t>приемат</a:t>
            </a:r>
            <a:r>
              <a:rPr lang="ru-RU" dirty="0"/>
              <a:t> </a:t>
            </a:r>
            <a:r>
              <a:rPr lang="ru-RU" dirty="0" err="1"/>
              <a:t>електронни</a:t>
            </a:r>
            <a:r>
              <a:rPr lang="ru-RU" dirty="0"/>
              <a:t> </a:t>
            </a:r>
            <a:r>
              <a:rPr lang="ru-RU" dirty="0" err="1"/>
              <a:t>здравни</a:t>
            </a:r>
            <a:r>
              <a:rPr lang="ru-RU" dirty="0"/>
              <a:t> записи (Electronic </a:t>
            </a:r>
            <a:r>
              <a:rPr lang="ru-RU" dirty="0" err="1"/>
              <a:t>health</a:t>
            </a:r>
            <a:r>
              <a:rPr lang="ru-RU" dirty="0"/>
              <a:t> </a:t>
            </a:r>
            <a:r>
              <a:rPr lang="ru-RU" dirty="0" err="1"/>
              <a:t>record</a:t>
            </a:r>
            <a:r>
              <a:rPr lang="ru-RU" dirty="0"/>
              <a:t> / EHR) и да </a:t>
            </a:r>
            <a:r>
              <a:rPr lang="ru-RU" dirty="0" err="1"/>
              <a:t>подобряват</a:t>
            </a:r>
            <a:r>
              <a:rPr lang="ru-RU" dirty="0"/>
              <a:t> </a:t>
            </a:r>
            <a:r>
              <a:rPr lang="ru-RU" dirty="0" err="1"/>
              <a:t>защитата</a:t>
            </a:r>
            <a:r>
              <a:rPr lang="ru-RU" dirty="0"/>
              <a:t> на </a:t>
            </a:r>
            <a:r>
              <a:rPr lang="ru-RU" dirty="0" err="1"/>
              <a:t>поверителността</a:t>
            </a:r>
            <a:r>
              <a:rPr lang="ru-RU" dirty="0"/>
              <a:t> и </a:t>
            </a:r>
            <a:r>
              <a:rPr lang="ru-RU" dirty="0" err="1"/>
              <a:t>сигурността</a:t>
            </a:r>
            <a:r>
              <a:rPr lang="ru-RU" dirty="0"/>
              <a:t> на </a:t>
            </a:r>
            <a:r>
              <a:rPr lang="ru-RU" dirty="0" err="1"/>
              <a:t>здравните</a:t>
            </a:r>
            <a:r>
              <a:rPr lang="ru-RU" dirty="0"/>
              <a:t> </a:t>
            </a:r>
            <a:r>
              <a:rPr lang="ru-RU" dirty="0" err="1"/>
              <a:t>данни</a:t>
            </a:r>
            <a:endParaRPr lang="ru-RU" dirty="0"/>
          </a:p>
          <a:p>
            <a:r>
              <a:rPr lang="ru-RU" dirty="0" err="1"/>
              <a:t>Помага</a:t>
            </a:r>
            <a:r>
              <a:rPr lang="ru-RU" dirty="0"/>
              <a:t> за </a:t>
            </a:r>
            <a:r>
              <a:rPr lang="ru-RU" dirty="0" err="1"/>
              <a:t>гарантиране</a:t>
            </a:r>
            <a:r>
              <a:rPr lang="ru-RU" dirty="0"/>
              <a:t>, че </a:t>
            </a:r>
            <a:r>
              <a:rPr lang="ru-RU" dirty="0" err="1"/>
              <a:t>здравните</a:t>
            </a:r>
            <a:r>
              <a:rPr lang="ru-RU" dirty="0"/>
              <a:t> организации и </a:t>
            </a:r>
            <a:r>
              <a:rPr lang="ru-RU" dirty="0" err="1"/>
              <a:t>техните</a:t>
            </a:r>
            <a:r>
              <a:rPr lang="ru-RU" dirty="0"/>
              <a:t> бизнес-</a:t>
            </a:r>
            <a:r>
              <a:rPr lang="ru-RU" dirty="0" err="1"/>
              <a:t>партньори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се </a:t>
            </a:r>
            <a:r>
              <a:rPr lang="ru-RU" dirty="0" err="1"/>
              <a:t>съобразяват</a:t>
            </a:r>
            <a:r>
              <a:rPr lang="ru-RU" dirty="0"/>
              <a:t> с </a:t>
            </a:r>
            <a:r>
              <a:rPr lang="ru-RU" dirty="0" err="1"/>
              <a:t>Правилата</a:t>
            </a:r>
            <a:r>
              <a:rPr lang="ru-RU" dirty="0"/>
              <a:t> за </a:t>
            </a:r>
            <a:r>
              <a:rPr lang="ru-RU" dirty="0" err="1"/>
              <a:t>поверителност</a:t>
            </a:r>
            <a:r>
              <a:rPr lang="ru-RU" dirty="0"/>
              <a:t> и </a:t>
            </a:r>
            <a:r>
              <a:rPr lang="ru-RU" dirty="0" err="1"/>
              <a:t>сигурност</a:t>
            </a:r>
            <a:r>
              <a:rPr lang="ru-RU" dirty="0"/>
              <a:t> на HIPAA</a:t>
            </a:r>
          </a:p>
          <a:p>
            <a:pPr lvl="1"/>
            <a:r>
              <a:rPr lang="ru-RU" dirty="0" err="1"/>
              <a:t>въвеждат</a:t>
            </a:r>
            <a:r>
              <a:rPr lang="ru-RU" dirty="0"/>
              <a:t> </a:t>
            </a:r>
            <a:r>
              <a:rPr lang="ru-RU" dirty="0" err="1"/>
              <a:t>защитни</a:t>
            </a:r>
            <a:r>
              <a:rPr lang="ru-RU" dirty="0"/>
              <a:t> мерки за </a:t>
            </a:r>
            <a:r>
              <a:rPr lang="ru-RU" dirty="0" err="1"/>
              <a:t>поддържане</a:t>
            </a:r>
            <a:r>
              <a:rPr lang="ru-RU" dirty="0"/>
              <a:t> на </a:t>
            </a:r>
            <a:r>
              <a:rPr lang="ru-RU" dirty="0" err="1"/>
              <a:t>поверителността</a:t>
            </a:r>
            <a:r>
              <a:rPr lang="ru-RU" dirty="0"/>
              <a:t> и </a:t>
            </a:r>
            <a:r>
              <a:rPr lang="ru-RU" dirty="0" err="1"/>
              <a:t>сигурността</a:t>
            </a:r>
            <a:r>
              <a:rPr lang="ru-RU" dirty="0"/>
              <a:t> на </a:t>
            </a:r>
            <a:r>
              <a:rPr lang="ru-RU" dirty="0" err="1"/>
              <a:t>здравната</a:t>
            </a:r>
            <a:r>
              <a:rPr lang="ru-RU" dirty="0"/>
              <a:t> информация</a:t>
            </a:r>
          </a:p>
          <a:p>
            <a:pPr lvl="1"/>
            <a:r>
              <a:rPr lang="ru-RU" dirty="0" err="1"/>
              <a:t>ограничават</a:t>
            </a:r>
            <a:r>
              <a:rPr lang="ru-RU" dirty="0"/>
              <a:t> </a:t>
            </a:r>
            <a:r>
              <a:rPr lang="ru-RU" dirty="0" err="1"/>
              <a:t>използването</a:t>
            </a:r>
            <a:r>
              <a:rPr lang="ru-RU" dirty="0"/>
              <a:t> и </a:t>
            </a:r>
            <a:r>
              <a:rPr lang="ru-RU" dirty="0" err="1"/>
              <a:t>разкриването</a:t>
            </a:r>
            <a:r>
              <a:rPr lang="ru-RU" dirty="0"/>
              <a:t> на </a:t>
            </a:r>
            <a:r>
              <a:rPr lang="ru-RU" dirty="0" err="1"/>
              <a:t>здравната</a:t>
            </a:r>
            <a:r>
              <a:rPr lang="ru-RU" dirty="0"/>
              <a:t> информация</a:t>
            </a:r>
          </a:p>
          <a:p>
            <a:pPr lvl="1"/>
            <a:r>
              <a:rPr lang="ru-RU" dirty="0" err="1"/>
              <a:t>изпълняват</a:t>
            </a:r>
            <a:r>
              <a:rPr lang="ru-RU" dirty="0"/>
              <a:t> </a:t>
            </a:r>
            <a:r>
              <a:rPr lang="ru-RU" dirty="0" err="1"/>
              <a:t>задължението</a:t>
            </a:r>
            <a:r>
              <a:rPr lang="ru-RU" dirty="0"/>
              <a:t> си да предоставят на </a:t>
            </a:r>
            <a:r>
              <a:rPr lang="ru-RU" dirty="0" err="1"/>
              <a:t>пациентите</a:t>
            </a:r>
            <a:r>
              <a:rPr lang="ru-RU" dirty="0"/>
              <a:t> копия от </a:t>
            </a:r>
            <a:r>
              <a:rPr lang="ru-RU" dirty="0" err="1"/>
              <a:t>техните</a:t>
            </a:r>
            <a:r>
              <a:rPr lang="ru-RU" dirty="0"/>
              <a:t> </a:t>
            </a:r>
            <a:r>
              <a:rPr lang="ru-RU" dirty="0" err="1"/>
              <a:t>медицински</a:t>
            </a:r>
            <a:r>
              <a:rPr lang="ru-RU" dirty="0"/>
              <a:t> записи по заявка</a:t>
            </a:r>
          </a:p>
          <a:p>
            <a:r>
              <a:rPr lang="ru-RU" dirty="0" err="1"/>
              <a:t>Изискване</a:t>
            </a:r>
            <a:r>
              <a:rPr lang="ru-RU" dirty="0"/>
              <a:t> за </a:t>
            </a:r>
            <a:r>
              <a:rPr lang="ru-RU" dirty="0" err="1"/>
              <a:t>Обхванатите</a:t>
            </a:r>
            <a:r>
              <a:rPr lang="ru-RU" dirty="0"/>
              <a:t> </a:t>
            </a:r>
            <a:r>
              <a:rPr lang="ru-RU" dirty="0" err="1"/>
              <a:t>субекти</a:t>
            </a:r>
            <a:r>
              <a:rPr lang="ru-RU" dirty="0"/>
              <a:t> и Бизнес-</a:t>
            </a:r>
            <a:r>
              <a:rPr lang="ru-RU" dirty="0" err="1"/>
              <a:t>партньори</a:t>
            </a:r>
            <a:r>
              <a:rPr lang="ru-RU" dirty="0"/>
              <a:t> да </a:t>
            </a:r>
            <a:r>
              <a:rPr lang="ru-RU" dirty="0" err="1"/>
              <a:t>докладват</a:t>
            </a:r>
            <a:r>
              <a:rPr lang="ru-RU" dirty="0"/>
              <a:t> за нарушения на </a:t>
            </a:r>
            <a:r>
              <a:rPr lang="ru-RU" dirty="0" err="1"/>
              <a:t>данните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9632130"/>
      </p:ext>
    </p:extLst>
  </p:cSld>
  <p:clrMapOvr>
    <a:masterClrMapping/>
  </p:clrMapOvr>
</p:sld>
</file>

<file path=ppt/theme/theme1.xml><?xml version="1.0" encoding="utf-8"?>
<a:theme xmlns:a="http://schemas.openxmlformats.org/drawingml/2006/main" name="FMI">
  <a:themeElements>
    <a:clrScheme name="FMI">
      <a:dk1>
        <a:srgbClr val="000000"/>
      </a:dk1>
      <a:lt1>
        <a:srgbClr val="FFFFFF"/>
      </a:lt1>
      <a:dk2>
        <a:srgbClr val="BDD7EE"/>
      </a:dk2>
      <a:lt2>
        <a:srgbClr val="F2F2F2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A47F7168-3CC2-4D7F-89D3-ECD242BBC09B}" vid="{588FE6CB-0D80-4235-8EF2-ECFA185E3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ea0679f-09fa-4528-8ac1-fa7f6af28b52}" enabled="1" method="Standard" siteId="{07018c2a-e7d8-4bf1-9456-092ad6aecf0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4529</TotalTime>
  <Words>2729</Words>
  <Application>Microsoft Office PowerPoint</Application>
  <PresentationFormat>Widescreen</PresentationFormat>
  <Paragraphs>177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Wingdings</vt:lpstr>
      <vt:lpstr>FMI</vt:lpstr>
      <vt:lpstr>Доставка на софтуер – особености и процеси</vt:lpstr>
      <vt:lpstr>Съдържание</vt:lpstr>
      <vt:lpstr>Какво е HIPAA?</vt:lpstr>
      <vt:lpstr>Какво е HIPAA? – Ключови принципи</vt:lpstr>
      <vt:lpstr>Какво е HIPAA? – Значение за Здравните Организации</vt:lpstr>
      <vt:lpstr>Какво е HIPAA? – Възможни последици от нарушения</vt:lpstr>
      <vt:lpstr>Какво е HITECH?</vt:lpstr>
      <vt:lpstr>Какво е HITECH? – Цели</vt:lpstr>
      <vt:lpstr>Какво е HITECH? – Значение за Здравните Организации</vt:lpstr>
      <vt:lpstr>Какво е HITECH? – Възможни последици от нарушения</vt:lpstr>
      <vt:lpstr>Структура на HITECH</vt:lpstr>
      <vt:lpstr>Как HITECH води до HIPAA съответствие на бизнес-партньорите</vt:lpstr>
      <vt:lpstr>Постигане на съответствие</vt:lpstr>
      <vt:lpstr>Оценка на риска при HIPAA (1)</vt:lpstr>
      <vt:lpstr>Оценка на риска при HIPAA (2)</vt:lpstr>
      <vt:lpstr>Правило за поверителност / HIPAA Privacy Rule</vt:lpstr>
      <vt:lpstr>Правило за поверителност / HIPAA Privacy Rule – основни дейности за съответствие (1)</vt:lpstr>
      <vt:lpstr>Правило за поверителност / HIPAA Privacy Rule – основни дейности за съответствие (2)</vt:lpstr>
      <vt:lpstr>Правило за поверителност / HIPAA Privacy Rule – основни дейности за съответствие (3)</vt:lpstr>
      <vt:lpstr>Правило за сигурност / HIPAA Security Rule</vt:lpstr>
      <vt:lpstr>Административни мерки за осигуряване на сигурността</vt:lpstr>
      <vt:lpstr>Физически мерки за осигуряване на сигурността</vt:lpstr>
      <vt:lpstr>Технически мерки за осигуряване на сигурността</vt:lpstr>
      <vt:lpstr>Организационни Изисквания</vt:lpstr>
      <vt:lpstr>Изисквания за сигурност (1)</vt:lpstr>
      <vt:lpstr>Изисквания за сигурност (2)</vt:lpstr>
      <vt:lpstr>Изисквания за сигурност (3)</vt:lpstr>
      <vt:lpstr>Правилото за Известяване при Нарушение на HIPAA</vt:lpstr>
      <vt:lpstr>HIPAA одит</vt:lpstr>
      <vt:lpstr>Фокус върху информационните технологии (1)</vt:lpstr>
      <vt:lpstr>Фокус върху информационните технологии (2)</vt:lpstr>
      <vt:lpstr>Фокус върху информационните технологии (3)</vt:lpstr>
      <vt:lpstr>HIPAA сертификация</vt:lpstr>
      <vt:lpstr>В заключение…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Процесуални аспекти на доставката на софтуер</dc:title>
  <dc:creator>Tsvetan Angelov</dc:creator>
  <cp:lastModifiedBy>Tsvetan Angelov</cp:lastModifiedBy>
  <cp:revision>162</cp:revision>
  <dcterms:created xsi:type="dcterms:W3CDTF">2022-10-13T21:13:00Z</dcterms:created>
  <dcterms:modified xsi:type="dcterms:W3CDTF">2024-11-18T21:31:16Z</dcterms:modified>
</cp:coreProperties>
</file>