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5" r:id="rId21"/>
    <p:sldId id="296" r:id="rId22"/>
    <p:sldId id="297" r:id="rId23"/>
    <p:sldId id="298" r:id="rId24"/>
    <p:sldId id="293" r:id="rId25"/>
    <p:sldId id="294" r:id="rId26"/>
    <p:sldId id="275" r:id="rId27"/>
    <p:sldId id="273" r:id="rId2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8462" autoAdjust="0"/>
  </p:normalViewPr>
  <p:slideViewPr>
    <p:cSldViewPr snapToGrid="0">
      <p:cViewPr varScale="1">
        <p:scale>
          <a:sx n="98" d="100"/>
          <a:sy n="98" d="100"/>
        </p:scale>
        <p:origin x="9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9364-DCA4-4CA7-B719-A22DE14B4E0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B49C-936B-4E07-9203-73FB3380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8B49C-936B-4E07-9203-73FB33804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710725"/>
            <a:ext cx="7560185" cy="928452"/>
          </a:xfrm>
        </p:spPr>
        <p:txBody>
          <a:bodyPr/>
          <a:lstStyle/>
          <a:p>
            <a:r>
              <a:rPr lang="ru-RU" sz="3600" i="1" dirty="0"/>
              <a:t>Разпространени стандарти и регулации</a:t>
            </a:r>
            <a:r>
              <a:rPr lang="en-US" sz="3600" i="1" dirty="0"/>
              <a:t> – GDPR</a:t>
            </a:r>
            <a:endParaRPr lang="bg-BG" sz="36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25EA-139E-5F33-EFA6-9C61E19C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Регистри</a:t>
            </a:r>
            <a:r>
              <a:rPr lang="ru-RU" dirty="0"/>
              <a:t> на </a:t>
            </a:r>
            <a:r>
              <a:rPr lang="ru-RU" dirty="0" err="1"/>
              <a:t>дейностите</a:t>
            </a:r>
            <a:r>
              <a:rPr lang="ru-RU" dirty="0"/>
              <a:t> по </a:t>
            </a:r>
            <a:r>
              <a:rPr lang="ru-RU" dirty="0" err="1"/>
              <a:t>обработване</a:t>
            </a:r>
            <a:r>
              <a:rPr lang="ru-RU" dirty="0"/>
              <a:t> - </a:t>
            </a:r>
            <a:r>
              <a:rPr lang="bg-BG" dirty="0"/>
              <a:t> обработващ лични данни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5753-5D64-E6C5-D101-EA860DB6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името</a:t>
            </a:r>
            <a:r>
              <a:rPr lang="ru-RU" dirty="0"/>
              <a:t> и </a:t>
            </a:r>
            <a:r>
              <a:rPr lang="ru-RU" dirty="0" err="1"/>
              <a:t>координатите</a:t>
            </a:r>
            <a:r>
              <a:rPr lang="ru-RU" dirty="0"/>
              <a:t> за </a:t>
            </a:r>
            <a:r>
              <a:rPr lang="ru-RU" dirty="0" err="1"/>
              <a:t>връзка</a:t>
            </a:r>
            <a:r>
              <a:rPr lang="ru-RU" dirty="0"/>
              <a:t> на </a:t>
            </a:r>
            <a:r>
              <a:rPr lang="ru-RU" dirty="0" err="1"/>
              <a:t>обработващия</a:t>
            </a:r>
            <a:r>
              <a:rPr lang="ru-RU" dirty="0"/>
              <a:t> или </a:t>
            </a:r>
            <a:r>
              <a:rPr lang="ru-RU" dirty="0" err="1"/>
              <a:t>обработващите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 на </a:t>
            </a:r>
            <a:r>
              <a:rPr lang="ru-RU" dirty="0" err="1"/>
              <a:t>всеки</a:t>
            </a:r>
            <a:r>
              <a:rPr lang="ru-RU" dirty="0"/>
              <a:t> администратор, от </a:t>
            </a:r>
            <a:r>
              <a:rPr lang="ru-RU" dirty="0" err="1"/>
              <a:t>чието</a:t>
            </a:r>
            <a:r>
              <a:rPr lang="ru-RU" dirty="0"/>
              <a:t> </a:t>
            </a:r>
            <a:r>
              <a:rPr lang="ru-RU" dirty="0" err="1"/>
              <a:t>име</a:t>
            </a:r>
            <a:r>
              <a:rPr lang="ru-RU" dirty="0"/>
              <a:t> действа </a:t>
            </a:r>
            <a:r>
              <a:rPr lang="ru-RU" dirty="0" err="1"/>
              <a:t>обработващият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 —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е приложимо —на представителя на администратора или </a:t>
            </a:r>
            <a:r>
              <a:rPr lang="ru-RU" dirty="0" err="1"/>
              <a:t>обработващия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 на </a:t>
            </a:r>
            <a:r>
              <a:rPr lang="ru-RU" dirty="0" err="1"/>
              <a:t>длъжностното</a:t>
            </a:r>
            <a:r>
              <a:rPr lang="ru-RU" dirty="0"/>
              <a:t> лице по защита на </a:t>
            </a:r>
            <a:r>
              <a:rPr lang="ru-RU" dirty="0" err="1"/>
              <a:t>данните</a:t>
            </a:r>
            <a:r>
              <a:rPr lang="ru-RU" dirty="0"/>
              <a:t>;</a:t>
            </a:r>
          </a:p>
          <a:p>
            <a:r>
              <a:rPr lang="ru-RU" dirty="0" err="1"/>
              <a:t>категориите</a:t>
            </a:r>
            <a:r>
              <a:rPr lang="ru-RU" dirty="0"/>
              <a:t> </a:t>
            </a:r>
            <a:r>
              <a:rPr lang="ru-RU" dirty="0" err="1"/>
              <a:t>обработване</a:t>
            </a:r>
            <a:r>
              <a:rPr lang="ru-RU" dirty="0"/>
              <a:t>, </a:t>
            </a:r>
            <a:r>
              <a:rPr lang="ru-RU" dirty="0" err="1"/>
              <a:t>извършвано</a:t>
            </a:r>
            <a:r>
              <a:rPr lang="ru-RU" dirty="0"/>
              <a:t> от </a:t>
            </a:r>
            <a:r>
              <a:rPr lang="ru-RU" dirty="0" err="1"/>
              <a:t>името</a:t>
            </a:r>
            <a:r>
              <a:rPr lang="ru-RU" dirty="0"/>
              <a:t> на </a:t>
            </a:r>
            <a:r>
              <a:rPr lang="ru-RU" dirty="0" err="1"/>
              <a:t>всеки</a:t>
            </a:r>
            <a:r>
              <a:rPr lang="ru-RU" dirty="0"/>
              <a:t> администратор;</a:t>
            </a:r>
          </a:p>
          <a:p>
            <a:r>
              <a:rPr lang="ru-RU" dirty="0" err="1"/>
              <a:t>когато</a:t>
            </a:r>
            <a:r>
              <a:rPr lang="ru-RU" dirty="0"/>
              <a:t> е приложимо, </a:t>
            </a:r>
            <a:r>
              <a:rPr lang="ru-RU" dirty="0" err="1"/>
              <a:t>предаването</a:t>
            </a:r>
            <a:r>
              <a:rPr lang="ru-RU" dirty="0"/>
              <a:t> на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трета</a:t>
            </a:r>
            <a:r>
              <a:rPr lang="ru-RU" dirty="0"/>
              <a:t> </a:t>
            </a:r>
            <a:r>
              <a:rPr lang="ru-RU" dirty="0" err="1"/>
              <a:t>държава</a:t>
            </a:r>
            <a:r>
              <a:rPr lang="ru-RU" dirty="0"/>
              <a:t> или </a:t>
            </a:r>
            <a:r>
              <a:rPr lang="ru-RU" dirty="0" err="1"/>
              <a:t>международна</a:t>
            </a:r>
            <a:r>
              <a:rPr lang="ru-RU" dirty="0"/>
              <a:t> организация,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идентификацията</a:t>
            </a:r>
            <a:r>
              <a:rPr lang="ru-RU" dirty="0"/>
              <a:t> на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трета</a:t>
            </a:r>
            <a:r>
              <a:rPr lang="ru-RU" dirty="0"/>
              <a:t> </a:t>
            </a:r>
            <a:r>
              <a:rPr lang="ru-RU" dirty="0" err="1"/>
              <a:t>държава</a:t>
            </a:r>
            <a:r>
              <a:rPr lang="ru-RU" dirty="0"/>
              <a:t> или </a:t>
            </a:r>
            <a:r>
              <a:rPr lang="ru-RU" dirty="0" err="1"/>
              <a:t>международна</a:t>
            </a:r>
            <a:r>
              <a:rPr lang="ru-RU" dirty="0"/>
              <a:t> организация, а в случай на </a:t>
            </a:r>
            <a:r>
              <a:rPr lang="ru-RU" dirty="0" err="1"/>
              <a:t>предаване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- документация за </a:t>
            </a:r>
            <a:r>
              <a:rPr lang="ru-RU" dirty="0" err="1"/>
              <a:t>подходящите</a:t>
            </a:r>
            <a:r>
              <a:rPr lang="ru-RU" dirty="0"/>
              <a:t> </a:t>
            </a:r>
            <a:r>
              <a:rPr lang="ru-RU" dirty="0" err="1"/>
              <a:t>гаранции</a:t>
            </a:r>
            <a:r>
              <a:rPr lang="ru-RU" dirty="0"/>
              <a:t>;</a:t>
            </a:r>
          </a:p>
          <a:p>
            <a:r>
              <a:rPr lang="ru-RU" dirty="0" err="1"/>
              <a:t>когато</a:t>
            </a:r>
            <a:r>
              <a:rPr lang="ru-RU" dirty="0"/>
              <a:t> е </a:t>
            </a:r>
            <a:r>
              <a:rPr lang="ru-RU" dirty="0" err="1"/>
              <a:t>възможно</a:t>
            </a:r>
            <a:r>
              <a:rPr lang="ru-RU" dirty="0"/>
              <a:t>, общо описание на </a:t>
            </a:r>
            <a:r>
              <a:rPr lang="ru-RU" dirty="0" err="1"/>
              <a:t>техническите</a:t>
            </a:r>
            <a:r>
              <a:rPr lang="ru-RU" dirty="0"/>
              <a:t> и </a:t>
            </a:r>
            <a:r>
              <a:rPr lang="ru-RU" dirty="0" err="1"/>
              <a:t>организационни</a:t>
            </a:r>
            <a:r>
              <a:rPr lang="ru-RU" dirty="0"/>
              <a:t> мерки за </a:t>
            </a:r>
            <a:r>
              <a:rPr lang="ru-RU" dirty="0" err="1"/>
              <a:t>сигурност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2775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25EA-139E-5F33-EFA6-9C61E19C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Регистри</a:t>
            </a:r>
            <a:r>
              <a:rPr lang="ru-RU" dirty="0"/>
              <a:t> на </a:t>
            </a:r>
            <a:r>
              <a:rPr lang="ru-RU" dirty="0" err="1"/>
              <a:t>дейностите</a:t>
            </a:r>
            <a:r>
              <a:rPr lang="ru-RU" dirty="0"/>
              <a:t> по </a:t>
            </a:r>
            <a:r>
              <a:rPr lang="ru-RU" dirty="0" err="1"/>
              <a:t>обработване</a:t>
            </a:r>
            <a:r>
              <a:rPr lang="ru-RU" dirty="0"/>
              <a:t> – </a:t>
            </a:r>
            <a:r>
              <a:rPr lang="bg-BG" dirty="0"/>
              <a:t>общи изисквания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5753-5D64-E6C5-D101-EA860DB6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Писмена</a:t>
            </a:r>
            <a:r>
              <a:rPr lang="ru-RU" dirty="0"/>
              <a:t> форма, </a:t>
            </a:r>
            <a:r>
              <a:rPr lang="ru-RU" dirty="0" err="1"/>
              <a:t>включително</a:t>
            </a:r>
            <a:r>
              <a:rPr lang="ru-RU" dirty="0"/>
              <a:t> в </a:t>
            </a:r>
            <a:r>
              <a:rPr lang="ru-RU" dirty="0" err="1"/>
              <a:t>електронен</a:t>
            </a:r>
            <a:r>
              <a:rPr lang="ru-RU" dirty="0"/>
              <a:t> формат</a:t>
            </a:r>
          </a:p>
          <a:p>
            <a:r>
              <a:rPr lang="ru-RU" dirty="0"/>
              <a:t>При </a:t>
            </a:r>
            <a:r>
              <a:rPr lang="ru-RU" dirty="0" err="1"/>
              <a:t>поискване</a:t>
            </a:r>
            <a:r>
              <a:rPr lang="ru-RU" dirty="0"/>
              <a:t> се </a:t>
            </a:r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регистъра</a:t>
            </a:r>
            <a:r>
              <a:rPr lang="ru-RU" dirty="0"/>
              <a:t> на </a:t>
            </a:r>
            <a:r>
              <a:rPr lang="ru-RU" dirty="0" err="1"/>
              <a:t>надзорния</a:t>
            </a:r>
            <a:r>
              <a:rPr lang="ru-RU" dirty="0"/>
              <a:t> орган</a:t>
            </a:r>
          </a:p>
          <a:p>
            <a:r>
              <a:rPr lang="ru-RU" dirty="0" err="1"/>
              <a:t>Задълженията</a:t>
            </a:r>
            <a:r>
              <a:rPr lang="ru-RU" dirty="0"/>
              <a:t> за наличие на </a:t>
            </a:r>
            <a:r>
              <a:rPr lang="ru-RU" dirty="0" err="1"/>
              <a:t>регистри</a:t>
            </a:r>
            <a:r>
              <a:rPr lang="ru-RU" dirty="0"/>
              <a:t> не се </a:t>
            </a:r>
            <a:r>
              <a:rPr lang="ru-RU" dirty="0" err="1"/>
              <a:t>прилагат</a:t>
            </a:r>
            <a:r>
              <a:rPr lang="ru-RU" dirty="0"/>
              <a:t> по отношение на предприятие или дружество с </a:t>
            </a:r>
            <a:r>
              <a:rPr lang="ru-RU" dirty="0" err="1"/>
              <a:t>по-малко</a:t>
            </a:r>
            <a:r>
              <a:rPr lang="ru-RU" dirty="0"/>
              <a:t> от 250 служители,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вероятност</a:t>
            </a:r>
            <a:r>
              <a:rPr lang="ru-RU" dirty="0"/>
              <a:t> </a:t>
            </a:r>
            <a:r>
              <a:rPr lang="ru-RU" dirty="0" err="1"/>
              <a:t>извършваното</a:t>
            </a:r>
            <a:r>
              <a:rPr lang="ru-RU" dirty="0"/>
              <a:t> от </a:t>
            </a:r>
            <a:r>
              <a:rPr lang="ru-RU" dirty="0" err="1"/>
              <a:t>тях</a:t>
            </a:r>
            <a:r>
              <a:rPr lang="ru-RU" dirty="0"/>
              <a:t> </a:t>
            </a:r>
            <a:r>
              <a:rPr lang="ru-RU" dirty="0" err="1"/>
              <a:t>обработване</a:t>
            </a:r>
            <a:r>
              <a:rPr lang="ru-RU" dirty="0"/>
              <a:t> да породи риск за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свободите</a:t>
            </a:r>
            <a:r>
              <a:rPr lang="ru-RU" dirty="0"/>
              <a:t> на </a:t>
            </a:r>
            <a:r>
              <a:rPr lang="ru-RU" dirty="0" err="1"/>
              <a:t>субектите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обработването</a:t>
            </a:r>
            <a:r>
              <a:rPr lang="ru-RU" dirty="0"/>
              <a:t> не е спорадично или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специални</a:t>
            </a:r>
            <a:r>
              <a:rPr lang="ru-RU" dirty="0"/>
              <a:t> категории </a:t>
            </a:r>
            <a:r>
              <a:rPr lang="ru-RU" dirty="0" err="1"/>
              <a:t>данни</a:t>
            </a:r>
            <a:r>
              <a:rPr lang="ru-RU" dirty="0"/>
              <a:t> или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присъди</a:t>
            </a:r>
            <a:r>
              <a:rPr lang="ru-RU" dirty="0"/>
              <a:t> и нарушения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412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6207-F86A-E1DD-F9AB-85AE7A60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Сигурност на личните данни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9014-E42C-353C-14EA-37F748BD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515600" cy="46486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В зависимост от множество фактори, </a:t>
            </a:r>
            <a:r>
              <a:rPr lang="ru-RU" dirty="0" err="1"/>
              <a:t>администраторът</a:t>
            </a:r>
            <a:r>
              <a:rPr lang="ru-RU" dirty="0"/>
              <a:t> и </a:t>
            </a:r>
            <a:r>
              <a:rPr lang="ru-RU" dirty="0" err="1"/>
              <a:t>обработващият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прилагат</a:t>
            </a:r>
            <a:r>
              <a:rPr lang="ru-RU" dirty="0"/>
              <a:t> </a:t>
            </a:r>
            <a:r>
              <a:rPr lang="ru-RU" dirty="0" err="1"/>
              <a:t>подходящи</a:t>
            </a:r>
            <a:r>
              <a:rPr lang="ru-RU" dirty="0"/>
              <a:t> технически и </a:t>
            </a:r>
            <a:r>
              <a:rPr lang="ru-RU" dirty="0" err="1"/>
              <a:t>организационни</a:t>
            </a:r>
            <a:r>
              <a:rPr lang="ru-RU" dirty="0"/>
              <a:t> мерки за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съобразено</a:t>
            </a:r>
            <a:r>
              <a:rPr lang="ru-RU" dirty="0"/>
              <a:t> с </a:t>
            </a:r>
            <a:r>
              <a:rPr lang="ru-RU" dirty="0" err="1"/>
              <a:t>този</a:t>
            </a:r>
            <a:r>
              <a:rPr lang="ru-RU" dirty="0"/>
              <a:t> риск </a:t>
            </a:r>
            <a:r>
              <a:rPr lang="ru-RU" dirty="0" err="1"/>
              <a:t>ниво</a:t>
            </a:r>
            <a:r>
              <a:rPr lang="ru-RU" dirty="0"/>
              <a:t> на </a:t>
            </a:r>
            <a:r>
              <a:rPr lang="ru-RU" dirty="0" err="1"/>
              <a:t>сигурност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е </a:t>
            </a:r>
            <a:r>
              <a:rPr lang="ru-RU" dirty="0" err="1"/>
              <a:t>целесъобразно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:</a:t>
            </a:r>
          </a:p>
          <a:p>
            <a:r>
              <a:rPr lang="ru-RU" dirty="0" err="1"/>
              <a:t>псевдонимизация</a:t>
            </a:r>
            <a:r>
              <a:rPr lang="ru-RU" dirty="0"/>
              <a:t> и </a:t>
            </a:r>
            <a:r>
              <a:rPr lang="ru-RU" dirty="0" err="1"/>
              <a:t>криптиране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 err="1"/>
              <a:t>способност</a:t>
            </a:r>
            <a:r>
              <a:rPr lang="ru-RU" dirty="0"/>
              <a:t> за </a:t>
            </a:r>
            <a:r>
              <a:rPr lang="ru-RU" dirty="0" err="1"/>
              <a:t>гарантиране</a:t>
            </a:r>
            <a:r>
              <a:rPr lang="ru-RU" dirty="0"/>
              <a:t> на постоянна </a:t>
            </a:r>
            <a:r>
              <a:rPr lang="ru-RU" dirty="0" err="1"/>
              <a:t>поверителност</a:t>
            </a:r>
            <a:r>
              <a:rPr lang="ru-RU" dirty="0"/>
              <a:t>, </a:t>
            </a:r>
            <a:r>
              <a:rPr lang="ru-RU" dirty="0" err="1"/>
              <a:t>цялостност</a:t>
            </a:r>
            <a:r>
              <a:rPr lang="ru-RU" dirty="0"/>
              <a:t>, </a:t>
            </a:r>
            <a:r>
              <a:rPr lang="ru-RU" dirty="0" err="1"/>
              <a:t>наличност</a:t>
            </a:r>
            <a:r>
              <a:rPr lang="ru-RU" dirty="0"/>
              <a:t> и </a:t>
            </a:r>
            <a:r>
              <a:rPr lang="ru-RU" dirty="0" err="1"/>
              <a:t>устойчивост</a:t>
            </a:r>
            <a:r>
              <a:rPr lang="ru-RU" dirty="0"/>
              <a:t> на </a:t>
            </a:r>
            <a:r>
              <a:rPr lang="ru-RU" dirty="0" err="1"/>
              <a:t>системите</a:t>
            </a:r>
            <a:r>
              <a:rPr lang="ru-RU" dirty="0"/>
              <a:t> и </a:t>
            </a:r>
            <a:r>
              <a:rPr lang="ru-RU" dirty="0" err="1"/>
              <a:t>услугите</a:t>
            </a:r>
            <a:r>
              <a:rPr lang="ru-RU" dirty="0"/>
              <a:t> за </a:t>
            </a:r>
            <a:r>
              <a:rPr lang="ru-RU" dirty="0" err="1"/>
              <a:t>обработване</a:t>
            </a:r>
            <a:r>
              <a:rPr lang="ru-RU" dirty="0"/>
              <a:t>; </a:t>
            </a:r>
          </a:p>
          <a:p>
            <a:r>
              <a:rPr lang="ru-RU" dirty="0" err="1"/>
              <a:t>способност</a:t>
            </a:r>
            <a:r>
              <a:rPr lang="ru-RU" dirty="0"/>
              <a:t> за своевременно </a:t>
            </a:r>
            <a:r>
              <a:rPr lang="ru-RU" dirty="0" err="1"/>
              <a:t>възстановяване</a:t>
            </a:r>
            <a:r>
              <a:rPr lang="ru-RU" dirty="0"/>
              <a:t> на </a:t>
            </a:r>
            <a:r>
              <a:rPr lang="ru-RU" dirty="0" err="1"/>
              <a:t>наличността</a:t>
            </a:r>
            <a:r>
              <a:rPr lang="ru-RU" dirty="0"/>
              <a:t> и </a:t>
            </a:r>
            <a:r>
              <a:rPr lang="ru-RU" dirty="0" err="1"/>
              <a:t>достъпа</a:t>
            </a:r>
            <a:r>
              <a:rPr lang="ru-RU" dirty="0"/>
              <a:t> до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в случай на физически или технически   инцидент; </a:t>
            </a:r>
          </a:p>
          <a:p>
            <a:r>
              <a:rPr lang="ru-RU" dirty="0" err="1"/>
              <a:t>процес</a:t>
            </a:r>
            <a:r>
              <a:rPr lang="ru-RU" dirty="0"/>
              <a:t> на </a:t>
            </a:r>
            <a:r>
              <a:rPr lang="ru-RU" dirty="0" err="1"/>
              <a:t>редовно</a:t>
            </a:r>
            <a:r>
              <a:rPr lang="ru-RU" dirty="0"/>
              <a:t> </a:t>
            </a:r>
            <a:r>
              <a:rPr lang="ru-RU" dirty="0" err="1"/>
              <a:t>изпитване</a:t>
            </a:r>
            <a:r>
              <a:rPr lang="ru-RU" dirty="0"/>
              <a:t>, </a:t>
            </a:r>
            <a:r>
              <a:rPr lang="ru-RU" dirty="0" err="1"/>
              <a:t>преценяване</a:t>
            </a:r>
            <a:r>
              <a:rPr lang="ru-RU" dirty="0"/>
              <a:t> и оценка на </a:t>
            </a:r>
            <a:r>
              <a:rPr lang="ru-RU" dirty="0" err="1"/>
              <a:t>ефективността</a:t>
            </a:r>
            <a:r>
              <a:rPr lang="ru-RU" dirty="0"/>
              <a:t> на </a:t>
            </a:r>
            <a:r>
              <a:rPr lang="ru-RU" dirty="0" err="1"/>
              <a:t>техническите</a:t>
            </a:r>
            <a:r>
              <a:rPr lang="ru-RU" dirty="0"/>
              <a:t> и </a:t>
            </a:r>
            <a:r>
              <a:rPr lang="ru-RU" dirty="0" err="1"/>
              <a:t>организационните</a:t>
            </a:r>
            <a:r>
              <a:rPr lang="ru-RU" dirty="0"/>
              <a:t> мерки с </a:t>
            </a:r>
            <a:r>
              <a:rPr lang="ru-RU" dirty="0" err="1"/>
              <a:t>оглед</a:t>
            </a:r>
            <a:r>
              <a:rPr lang="ru-RU" dirty="0"/>
              <a:t> да се </a:t>
            </a:r>
            <a:r>
              <a:rPr lang="ru-RU" dirty="0" err="1"/>
              <a:t>гарантира</a:t>
            </a:r>
            <a:r>
              <a:rPr lang="ru-RU" dirty="0"/>
              <a:t>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обработването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29302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6207-F86A-E1DD-F9AB-85AE7A60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Сигурност на личните данни </a:t>
            </a:r>
            <a:r>
              <a:rPr lang="en-US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9014-E42C-353C-14EA-37F748BD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515600" cy="4648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оценката</a:t>
            </a:r>
            <a:r>
              <a:rPr lang="ru-RU" dirty="0"/>
              <a:t> на </a:t>
            </a:r>
            <a:r>
              <a:rPr lang="ru-RU" dirty="0" err="1"/>
              <a:t>подходящото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</a:t>
            </a:r>
            <a:r>
              <a:rPr lang="ru-RU" dirty="0" err="1"/>
              <a:t>сигурност</a:t>
            </a:r>
            <a:r>
              <a:rPr lang="ru-RU" dirty="0"/>
              <a:t> се </a:t>
            </a:r>
            <a:r>
              <a:rPr lang="ru-RU" dirty="0" err="1"/>
              <a:t>вземат</a:t>
            </a:r>
            <a:r>
              <a:rPr lang="ru-RU" dirty="0"/>
              <a:t> </a:t>
            </a:r>
            <a:r>
              <a:rPr lang="ru-RU" dirty="0" err="1"/>
              <a:t>предвид</a:t>
            </a:r>
            <a:r>
              <a:rPr lang="ru-RU" dirty="0"/>
              <a:t> </a:t>
            </a:r>
            <a:r>
              <a:rPr lang="ru-RU" dirty="0" err="1"/>
              <a:t>по-специално</a:t>
            </a:r>
            <a:r>
              <a:rPr lang="ru-RU" dirty="0"/>
              <a:t> </a:t>
            </a:r>
            <a:r>
              <a:rPr lang="ru-RU" dirty="0" err="1"/>
              <a:t>рисковете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обработването</a:t>
            </a:r>
            <a:r>
              <a:rPr lang="ru-RU" dirty="0"/>
              <a:t>, </a:t>
            </a:r>
            <a:r>
              <a:rPr lang="ru-RU" dirty="0" err="1"/>
              <a:t>по-специално</a:t>
            </a:r>
            <a:r>
              <a:rPr lang="ru-RU" dirty="0"/>
              <a:t> от случайно или неправомерно </a:t>
            </a:r>
            <a:r>
              <a:rPr lang="ru-RU" dirty="0" err="1"/>
              <a:t>унищожаване</a:t>
            </a:r>
            <a:r>
              <a:rPr lang="ru-RU" dirty="0"/>
              <a:t>, </a:t>
            </a:r>
            <a:r>
              <a:rPr lang="ru-RU" dirty="0" err="1"/>
              <a:t>загуба</a:t>
            </a:r>
            <a:r>
              <a:rPr lang="ru-RU" dirty="0"/>
              <a:t>, </a:t>
            </a:r>
            <a:r>
              <a:rPr lang="ru-RU" dirty="0" err="1"/>
              <a:t>промяна</a:t>
            </a:r>
            <a:r>
              <a:rPr lang="ru-RU" dirty="0"/>
              <a:t>, </a:t>
            </a:r>
            <a:r>
              <a:rPr lang="ru-RU" dirty="0" err="1"/>
              <a:t>неразрешено</a:t>
            </a:r>
            <a:r>
              <a:rPr lang="ru-RU" dirty="0"/>
              <a:t> </a:t>
            </a:r>
            <a:r>
              <a:rPr lang="ru-RU" dirty="0" err="1"/>
              <a:t>разкриване</a:t>
            </a:r>
            <a:r>
              <a:rPr lang="ru-RU" dirty="0"/>
              <a:t> или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прехвърлени</a:t>
            </a:r>
            <a:r>
              <a:rPr lang="ru-RU" dirty="0"/>
              <a:t>, </a:t>
            </a:r>
            <a:r>
              <a:rPr lang="ru-RU" dirty="0" err="1"/>
              <a:t>съхранявани</a:t>
            </a:r>
            <a:r>
              <a:rPr lang="ru-RU" dirty="0"/>
              <a:t> или </a:t>
            </a:r>
            <a:r>
              <a:rPr lang="ru-RU" dirty="0" err="1"/>
              <a:t>обработени</a:t>
            </a:r>
            <a:r>
              <a:rPr lang="ru-RU" dirty="0"/>
              <a:t> по друг начин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Придържането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одобрен кодекс за поведение или одобрен </a:t>
            </a:r>
            <a:r>
              <a:rPr lang="ru-RU" dirty="0" err="1"/>
              <a:t>механизъм</a:t>
            </a:r>
            <a:r>
              <a:rPr lang="ru-RU" dirty="0"/>
              <a:t> за </a:t>
            </a:r>
            <a:r>
              <a:rPr lang="ru-RU" dirty="0" err="1"/>
              <a:t>сертифициране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доказателство</a:t>
            </a:r>
            <a:r>
              <a:rPr lang="ru-RU" dirty="0"/>
              <a:t> за </a:t>
            </a:r>
            <a:r>
              <a:rPr lang="ru-RU" dirty="0" err="1"/>
              <a:t>предоставянето</a:t>
            </a:r>
            <a:r>
              <a:rPr lang="ru-RU" dirty="0"/>
              <a:t> на </a:t>
            </a:r>
            <a:r>
              <a:rPr lang="ru-RU" dirty="0" err="1"/>
              <a:t>достатъчно</a:t>
            </a:r>
            <a:r>
              <a:rPr lang="ru-RU" dirty="0"/>
              <a:t> </a:t>
            </a:r>
            <a:r>
              <a:rPr lang="ru-RU" dirty="0" err="1"/>
              <a:t>гаранции</a:t>
            </a:r>
            <a:r>
              <a:rPr lang="ru-RU" dirty="0"/>
              <a:t> </a:t>
            </a:r>
            <a:r>
              <a:rPr lang="ru-RU" dirty="0" err="1"/>
              <a:t>съгласно</a:t>
            </a:r>
            <a:r>
              <a:rPr lang="ru-RU" dirty="0"/>
              <a:t> </a:t>
            </a:r>
            <a:r>
              <a:rPr lang="ru-RU" dirty="0" err="1"/>
              <a:t>предходното</a:t>
            </a:r>
            <a:r>
              <a:rPr lang="ru-RU" dirty="0"/>
              <a:t> </a:t>
            </a:r>
            <a:r>
              <a:rPr lang="ru-RU" dirty="0" err="1"/>
              <a:t>изискване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67198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7D2E-9D3D-DA7C-A586-654B233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Уведомяване</a:t>
            </a:r>
            <a:r>
              <a:rPr lang="ru-RU" dirty="0"/>
              <a:t> на </a:t>
            </a:r>
            <a:r>
              <a:rPr lang="ru-RU" dirty="0" err="1"/>
              <a:t>надзорния</a:t>
            </a:r>
            <a:r>
              <a:rPr lang="ru-RU" dirty="0"/>
              <a:t> орган за нарушение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C089-13E9-2EAA-D37B-F456817E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Б</a:t>
            </a:r>
            <a:r>
              <a:rPr lang="ru-RU" dirty="0"/>
              <a:t>ез ненужно </a:t>
            </a:r>
            <a:r>
              <a:rPr lang="ru-RU" dirty="0" err="1"/>
              <a:t>забавяне</a:t>
            </a:r>
            <a:r>
              <a:rPr lang="ru-RU" dirty="0"/>
              <a:t> и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dirty="0" err="1"/>
              <a:t>осъществимо</a:t>
            </a:r>
            <a:r>
              <a:rPr lang="ru-RU" dirty="0"/>
              <a:t> — не </a:t>
            </a:r>
            <a:r>
              <a:rPr lang="ru-RU" dirty="0" err="1"/>
              <a:t>по-късно</a:t>
            </a:r>
            <a:r>
              <a:rPr lang="ru-RU" dirty="0"/>
              <a:t> от 72 часа след </a:t>
            </a:r>
            <a:r>
              <a:rPr lang="ru-RU" dirty="0" err="1"/>
              <a:t>като</a:t>
            </a:r>
            <a:r>
              <a:rPr lang="ru-RU" dirty="0"/>
              <a:t> е </a:t>
            </a:r>
            <a:r>
              <a:rPr lang="ru-RU" dirty="0" err="1"/>
              <a:t>разбрал</a:t>
            </a:r>
            <a:r>
              <a:rPr lang="ru-RU" dirty="0"/>
              <a:t> за него,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не </a:t>
            </a:r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вероятност</a:t>
            </a:r>
            <a:r>
              <a:rPr lang="ru-RU" dirty="0"/>
              <a:t>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да породи риск за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свободите</a:t>
            </a:r>
            <a:r>
              <a:rPr lang="ru-RU" dirty="0"/>
              <a:t> на </a:t>
            </a:r>
            <a:r>
              <a:rPr lang="ru-RU" dirty="0" err="1"/>
              <a:t>физическите</a:t>
            </a:r>
            <a:r>
              <a:rPr lang="ru-RU" dirty="0"/>
              <a:t> лица</a:t>
            </a:r>
          </a:p>
          <a:p>
            <a:r>
              <a:rPr lang="ru-RU" dirty="0" err="1"/>
              <a:t>Уведомлението</a:t>
            </a:r>
            <a:r>
              <a:rPr lang="ru-RU" dirty="0"/>
              <a:t> до </a:t>
            </a:r>
            <a:r>
              <a:rPr lang="ru-RU" dirty="0" err="1"/>
              <a:t>надзорния</a:t>
            </a:r>
            <a:r>
              <a:rPr lang="ru-RU" dirty="0"/>
              <a:t> орган </a:t>
            </a:r>
            <a:r>
              <a:rPr lang="ru-RU" dirty="0" err="1"/>
              <a:t>съдържа</a:t>
            </a:r>
            <a:r>
              <a:rPr lang="ru-RU" dirty="0"/>
              <a:t> причините за </a:t>
            </a:r>
            <a:r>
              <a:rPr lang="ru-RU" dirty="0" err="1"/>
              <a:t>забавянето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не е </a:t>
            </a:r>
            <a:r>
              <a:rPr lang="ru-RU" dirty="0" err="1"/>
              <a:t>подадено</a:t>
            </a:r>
            <a:r>
              <a:rPr lang="ru-RU" dirty="0"/>
              <a:t> в срок от 72 часа</a:t>
            </a:r>
          </a:p>
          <a:p>
            <a:r>
              <a:rPr lang="ru-RU" dirty="0" err="1"/>
              <a:t>Когато</a:t>
            </a:r>
            <a:r>
              <a:rPr lang="ru-RU" dirty="0"/>
              <a:t> и </a:t>
            </a:r>
            <a:r>
              <a:rPr lang="ru-RU" dirty="0" err="1"/>
              <a:t>доколкото</a:t>
            </a:r>
            <a:r>
              <a:rPr lang="ru-RU" dirty="0"/>
              <a:t> не е </a:t>
            </a:r>
            <a:r>
              <a:rPr lang="ru-RU" dirty="0" err="1"/>
              <a:t>възможно</a:t>
            </a:r>
            <a:r>
              <a:rPr lang="ru-RU" dirty="0"/>
              <a:t> </a:t>
            </a:r>
            <a:r>
              <a:rPr lang="ru-RU" dirty="0" err="1"/>
              <a:t>информацията</a:t>
            </a:r>
            <a:r>
              <a:rPr lang="ru-RU" dirty="0"/>
              <a:t> да се </a:t>
            </a:r>
            <a:r>
              <a:rPr lang="ru-RU" dirty="0" err="1"/>
              <a:t>подаде</a:t>
            </a:r>
            <a:r>
              <a:rPr lang="ru-RU" dirty="0"/>
              <a:t> </a:t>
            </a:r>
            <a:r>
              <a:rPr lang="ru-RU" dirty="0" err="1"/>
              <a:t>едновременно</a:t>
            </a:r>
            <a:r>
              <a:rPr lang="ru-RU" dirty="0"/>
              <a:t>, </a:t>
            </a:r>
            <a:r>
              <a:rPr lang="ru-RU" dirty="0" err="1"/>
              <a:t>информацията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подаде</a:t>
            </a:r>
            <a:r>
              <a:rPr lang="ru-RU" dirty="0"/>
              <a:t> </a:t>
            </a:r>
            <a:r>
              <a:rPr lang="ru-RU" dirty="0" err="1"/>
              <a:t>поетапно</a:t>
            </a:r>
            <a:r>
              <a:rPr lang="ru-RU" dirty="0"/>
              <a:t> без </a:t>
            </a:r>
            <a:r>
              <a:rPr lang="ru-RU" dirty="0" err="1"/>
              <a:t>по-нататъшно</a:t>
            </a:r>
            <a:r>
              <a:rPr lang="ru-RU" dirty="0"/>
              <a:t> ненужно </a:t>
            </a:r>
            <a:r>
              <a:rPr lang="ru-RU" dirty="0" err="1"/>
              <a:t>забавяне</a:t>
            </a:r>
            <a:endParaRPr lang="ru-RU" dirty="0"/>
          </a:p>
          <a:p>
            <a:r>
              <a:rPr lang="ru-RU" dirty="0" err="1"/>
              <a:t>Администраторът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документира</a:t>
            </a:r>
            <a:r>
              <a:rPr lang="ru-RU" dirty="0"/>
              <a:t> всяко нарушение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62517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7D2E-9D3D-DA7C-A586-654B233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Уведомяване</a:t>
            </a:r>
            <a:r>
              <a:rPr lang="ru-RU" dirty="0"/>
              <a:t> на </a:t>
            </a:r>
            <a:r>
              <a:rPr lang="ru-RU" dirty="0" err="1"/>
              <a:t>надзорния</a:t>
            </a:r>
            <a:r>
              <a:rPr lang="ru-RU" dirty="0"/>
              <a:t> орган за нарушение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C089-13E9-2EAA-D37B-F456817E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уведомлението</a:t>
            </a:r>
            <a:r>
              <a:rPr lang="ru-RU" dirty="0"/>
              <a:t> се </a:t>
            </a:r>
            <a:r>
              <a:rPr lang="ru-RU" dirty="0" err="1"/>
              <a:t>съдържа</a:t>
            </a:r>
            <a:r>
              <a:rPr lang="ru-RU" dirty="0"/>
              <a:t> най-</a:t>
            </a:r>
            <a:r>
              <a:rPr lang="ru-RU" dirty="0" err="1"/>
              <a:t>малко</a:t>
            </a:r>
            <a:r>
              <a:rPr lang="ru-RU" dirty="0"/>
              <a:t> </a:t>
            </a:r>
            <a:r>
              <a:rPr lang="ru-RU" dirty="0" err="1"/>
              <a:t>следното</a:t>
            </a:r>
            <a:r>
              <a:rPr lang="ru-RU" dirty="0"/>
              <a:t>:</a:t>
            </a:r>
          </a:p>
          <a:p>
            <a:r>
              <a:rPr lang="ru-RU" dirty="0"/>
              <a:t>описание на </a:t>
            </a:r>
            <a:r>
              <a:rPr lang="ru-RU" dirty="0" err="1"/>
              <a:t>естеството</a:t>
            </a:r>
            <a:r>
              <a:rPr lang="ru-RU" dirty="0"/>
              <a:t> на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е </a:t>
            </a:r>
            <a:r>
              <a:rPr lang="ru-RU" dirty="0" err="1"/>
              <a:t>възможно</a:t>
            </a:r>
            <a:r>
              <a:rPr lang="ru-RU" dirty="0"/>
              <a:t>, </a:t>
            </a:r>
            <a:r>
              <a:rPr lang="ru-RU" dirty="0" err="1"/>
              <a:t>категориите</a:t>
            </a:r>
            <a:r>
              <a:rPr lang="ru-RU" dirty="0"/>
              <a:t> и </a:t>
            </a:r>
            <a:r>
              <a:rPr lang="ru-RU" dirty="0" err="1"/>
              <a:t>приблизителният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 на </a:t>
            </a:r>
            <a:r>
              <a:rPr lang="ru-RU" dirty="0" err="1"/>
              <a:t>засегнатите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и </a:t>
            </a:r>
            <a:r>
              <a:rPr lang="ru-RU" dirty="0" err="1"/>
              <a:t>категориите</a:t>
            </a:r>
            <a:r>
              <a:rPr lang="ru-RU" dirty="0"/>
              <a:t> и </a:t>
            </a:r>
            <a:r>
              <a:rPr lang="ru-RU" dirty="0" err="1"/>
              <a:t>приблизителното</a:t>
            </a:r>
            <a:r>
              <a:rPr lang="ru-RU" dirty="0"/>
              <a:t> количество на </a:t>
            </a:r>
            <a:r>
              <a:rPr lang="ru-RU" dirty="0" err="1"/>
              <a:t>засегнатите</a:t>
            </a:r>
            <a:r>
              <a:rPr lang="ru-RU" dirty="0"/>
              <a:t> записи на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 err="1"/>
              <a:t>посочване</a:t>
            </a:r>
            <a:r>
              <a:rPr lang="ru-RU" dirty="0"/>
              <a:t> на </a:t>
            </a:r>
            <a:r>
              <a:rPr lang="ru-RU" dirty="0" err="1"/>
              <a:t>името</a:t>
            </a:r>
            <a:r>
              <a:rPr lang="ru-RU" dirty="0"/>
              <a:t> и </a:t>
            </a:r>
            <a:r>
              <a:rPr lang="ru-RU" dirty="0" err="1"/>
              <a:t>координатите</a:t>
            </a:r>
            <a:r>
              <a:rPr lang="ru-RU" dirty="0"/>
              <a:t> за </a:t>
            </a:r>
            <a:r>
              <a:rPr lang="ru-RU" dirty="0" err="1"/>
              <a:t>връзка</a:t>
            </a:r>
            <a:r>
              <a:rPr lang="ru-RU" dirty="0"/>
              <a:t> на </a:t>
            </a:r>
            <a:r>
              <a:rPr lang="ru-RU" dirty="0" err="1"/>
              <a:t>длъжностното</a:t>
            </a:r>
            <a:r>
              <a:rPr lang="ru-RU" dirty="0"/>
              <a:t> лице по защита на </a:t>
            </a:r>
            <a:r>
              <a:rPr lang="ru-RU" dirty="0" err="1"/>
              <a:t>данните</a:t>
            </a:r>
            <a:r>
              <a:rPr lang="ru-RU" dirty="0"/>
              <a:t> или на друга точка за контакт, от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получи </a:t>
            </a:r>
            <a:r>
              <a:rPr lang="ru-RU" dirty="0" err="1"/>
              <a:t>повече</a:t>
            </a:r>
            <a:r>
              <a:rPr lang="ru-RU" dirty="0"/>
              <a:t> информация;</a:t>
            </a:r>
          </a:p>
          <a:p>
            <a:r>
              <a:rPr lang="ru-RU" dirty="0"/>
              <a:t>описание на </a:t>
            </a:r>
            <a:r>
              <a:rPr lang="ru-RU" dirty="0" err="1"/>
              <a:t>евентуалните</a:t>
            </a:r>
            <a:r>
              <a:rPr lang="ru-RU" dirty="0"/>
              <a:t> </a:t>
            </a:r>
            <a:r>
              <a:rPr lang="ru-RU" dirty="0" err="1"/>
              <a:t>последици</a:t>
            </a:r>
            <a:r>
              <a:rPr lang="ru-RU" dirty="0"/>
              <a:t> от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/>
              <a:t>описание на </a:t>
            </a:r>
            <a:r>
              <a:rPr lang="ru-RU" dirty="0" err="1"/>
              <a:t>предприетите</a:t>
            </a:r>
            <a:r>
              <a:rPr lang="ru-RU" dirty="0"/>
              <a:t> или </a:t>
            </a:r>
            <a:r>
              <a:rPr lang="ru-RU" dirty="0" err="1"/>
              <a:t>предложените</a:t>
            </a:r>
            <a:r>
              <a:rPr lang="ru-RU" dirty="0"/>
              <a:t> от администратора мерки за </a:t>
            </a:r>
            <a:r>
              <a:rPr lang="ru-RU" dirty="0" err="1"/>
              <a:t>справяне</a:t>
            </a:r>
            <a:r>
              <a:rPr lang="ru-RU" dirty="0"/>
              <a:t> с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по </a:t>
            </a:r>
            <a:r>
              <a:rPr lang="ru-RU" dirty="0" err="1"/>
              <a:t>целесъобразност</a:t>
            </a:r>
            <a:r>
              <a:rPr lang="ru-RU" dirty="0"/>
              <a:t> мерки за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евентуалните</a:t>
            </a:r>
            <a:r>
              <a:rPr lang="ru-RU" dirty="0"/>
              <a:t> </a:t>
            </a:r>
            <a:r>
              <a:rPr lang="ru-RU" dirty="0" err="1"/>
              <a:t>неблагоприятни</a:t>
            </a:r>
            <a:r>
              <a:rPr lang="ru-RU" dirty="0"/>
              <a:t> </a:t>
            </a:r>
            <a:r>
              <a:rPr lang="ru-RU" dirty="0" err="1"/>
              <a:t>последици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81285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8415-9A0F-9401-309E-68A41AA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Съобщаване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за нарушение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51AF-091E-1615-59CF-2D5A447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вероятност</a:t>
            </a:r>
            <a:r>
              <a:rPr lang="ru-RU" dirty="0"/>
              <a:t>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да породи висок риск за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свободите</a:t>
            </a:r>
            <a:r>
              <a:rPr lang="ru-RU" dirty="0"/>
              <a:t> на </a:t>
            </a:r>
            <a:r>
              <a:rPr lang="ru-RU" dirty="0" err="1"/>
              <a:t>физическите</a:t>
            </a:r>
            <a:r>
              <a:rPr lang="ru-RU" dirty="0"/>
              <a:t> лица, </a:t>
            </a:r>
            <a:r>
              <a:rPr lang="ru-RU" dirty="0" err="1"/>
              <a:t>администраторът</a:t>
            </a:r>
            <a:r>
              <a:rPr lang="ru-RU" dirty="0"/>
              <a:t>, без ненужно </a:t>
            </a:r>
            <a:r>
              <a:rPr lang="ru-RU" dirty="0" err="1"/>
              <a:t>забавяне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съобщи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за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  <a:p>
            <a:pPr marL="0" indent="0">
              <a:buNone/>
            </a:pP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6865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8415-9A0F-9401-309E-68A41AA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Съобщаване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за нарушение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51AF-091E-1615-59CF-2D5A447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съобщението</a:t>
            </a:r>
            <a:r>
              <a:rPr lang="ru-RU" dirty="0"/>
              <a:t> до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на ясен и прост </a:t>
            </a:r>
            <a:r>
              <a:rPr lang="ru-RU" dirty="0" err="1"/>
              <a:t>език</a:t>
            </a:r>
            <a:r>
              <a:rPr lang="ru-RU" dirty="0"/>
              <a:t> се </a:t>
            </a:r>
            <a:r>
              <a:rPr lang="ru-RU" dirty="0" err="1"/>
              <a:t>описва</a:t>
            </a:r>
            <a:r>
              <a:rPr lang="ru-RU" dirty="0"/>
              <a:t> </a:t>
            </a:r>
            <a:r>
              <a:rPr lang="ru-RU" dirty="0" err="1"/>
              <a:t>естеството</a:t>
            </a:r>
            <a:r>
              <a:rPr lang="ru-RU" dirty="0"/>
              <a:t> на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 се </a:t>
            </a:r>
            <a:r>
              <a:rPr lang="ru-RU" dirty="0" err="1"/>
              <a:t>посочват</a:t>
            </a:r>
            <a:r>
              <a:rPr lang="ru-RU" dirty="0"/>
              <a:t> най-</a:t>
            </a:r>
            <a:r>
              <a:rPr lang="ru-RU" dirty="0" err="1"/>
              <a:t>малко</a:t>
            </a:r>
            <a:r>
              <a:rPr lang="ru-RU" dirty="0"/>
              <a:t> </a:t>
            </a:r>
            <a:r>
              <a:rPr lang="ru-RU" dirty="0" err="1"/>
              <a:t>следната</a:t>
            </a:r>
            <a:r>
              <a:rPr lang="ru-RU" dirty="0"/>
              <a:t> информация и </a:t>
            </a:r>
            <a:r>
              <a:rPr lang="ru-RU" dirty="0" err="1"/>
              <a:t>свързани</a:t>
            </a:r>
            <a:r>
              <a:rPr lang="ru-RU" dirty="0"/>
              <a:t> мерки:</a:t>
            </a:r>
          </a:p>
          <a:p>
            <a:r>
              <a:rPr lang="ru-RU" dirty="0" err="1"/>
              <a:t>посочване</a:t>
            </a:r>
            <a:r>
              <a:rPr lang="ru-RU" dirty="0"/>
              <a:t> на </a:t>
            </a:r>
            <a:r>
              <a:rPr lang="ru-RU" dirty="0" err="1"/>
              <a:t>името</a:t>
            </a:r>
            <a:r>
              <a:rPr lang="ru-RU" dirty="0"/>
              <a:t> и </a:t>
            </a:r>
            <a:r>
              <a:rPr lang="ru-RU" dirty="0" err="1"/>
              <a:t>координатите</a:t>
            </a:r>
            <a:r>
              <a:rPr lang="ru-RU" dirty="0"/>
              <a:t> за </a:t>
            </a:r>
            <a:r>
              <a:rPr lang="ru-RU" dirty="0" err="1"/>
              <a:t>връзка</a:t>
            </a:r>
            <a:r>
              <a:rPr lang="ru-RU" dirty="0"/>
              <a:t> на </a:t>
            </a:r>
            <a:r>
              <a:rPr lang="ru-RU" dirty="0" err="1"/>
              <a:t>длъжностното</a:t>
            </a:r>
            <a:r>
              <a:rPr lang="ru-RU" dirty="0"/>
              <a:t> лице по защита на </a:t>
            </a:r>
            <a:r>
              <a:rPr lang="ru-RU" dirty="0" err="1"/>
              <a:t>данните</a:t>
            </a:r>
            <a:r>
              <a:rPr lang="ru-RU" dirty="0"/>
              <a:t> или на друга точка за контакт, от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получи </a:t>
            </a:r>
            <a:r>
              <a:rPr lang="ru-RU" dirty="0" err="1"/>
              <a:t>повече</a:t>
            </a:r>
            <a:r>
              <a:rPr lang="ru-RU" dirty="0"/>
              <a:t> информация;</a:t>
            </a:r>
          </a:p>
          <a:p>
            <a:r>
              <a:rPr lang="ru-RU" dirty="0"/>
              <a:t>описание на </a:t>
            </a:r>
            <a:r>
              <a:rPr lang="ru-RU" dirty="0" err="1"/>
              <a:t>евентуалните</a:t>
            </a:r>
            <a:r>
              <a:rPr lang="ru-RU" dirty="0"/>
              <a:t> </a:t>
            </a:r>
            <a:r>
              <a:rPr lang="ru-RU" dirty="0" err="1"/>
              <a:t>последици</a:t>
            </a:r>
            <a:r>
              <a:rPr lang="ru-RU" dirty="0"/>
              <a:t> от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/>
              <a:t>описание на </a:t>
            </a:r>
            <a:r>
              <a:rPr lang="ru-RU" dirty="0" err="1"/>
              <a:t>предприетите</a:t>
            </a:r>
            <a:r>
              <a:rPr lang="ru-RU" dirty="0"/>
              <a:t> или </a:t>
            </a:r>
            <a:r>
              <a:rPr lang="ru-RU" dirty="0" err="1"/>
              <a:t>предложените</a:t>
            </a:r>
            <a:r>
              <a:rPr lang="ru-RU" dirty="0"/>
              <a:t> от администратора мерки за </a:t>
            </a:r>
            <a:r>
              <a:rPr lang="ru-RU" dirty="0" err="1"/>
              <a:t>справяне</a:t>
            </a:r>
            <a:r>
              <a:rPr lang="ru-RU" dirty="0"/>
              <a:t> с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по </a:t>
            </a:r>
            <a:r>
              <a:rPr lang="ru-RU" dirty="0" err="1"/>
              <a:t>целесъобразност</a:t>
            </a:r>
            <a:r>
              <a:rPr lang="ru-RU" dirty="0"/>
              <a:t> мерки за </a:t>
            </a:r>
            <a:r>
              <a:rPr lang="ru-RU" dirty="0" err="1"/>
              <a:t>намаляване</a:t>
            </a:r>
            <a:r>
              <a:rPr lang="ru-RU" dirty="0"/>
              <a:t> на </a:t>
            </a:r>
            <a:r>
              <a:rPr lang="ru-RU" dirty="0" err="1"/>
              <a:t>евентуалните</a:t>
            </a:r>
            <a:r>
              <a:rPr lang="ru-RU" dirty="0"/>
              <a:t> </a:t>
            </a:r>
            <a:r>
              <a:rPr lang="ru-RU" dirty="0" err="1"/>
              <a:t>неблагоприятни</a:t>
            </a:r>
            <a:r>
              <a:rPr lang="ru-RU" dirty="0"/>
              <a:t> </a:t>
            </a:r>
            <a:r>
              <a:rPr lang="ru-RU" dirty="0" err="1"/>
              <a:t>последици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62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8415-9A0F-9401-309E-68A41AA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Съобщаване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за нарушение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(3)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51AF-091E-1615-59CF-2D5A4475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Такова </a:t>
            </a:r>
            <a:r>
              <a:rPr lang="ru-RU" dirty="0" err="1"/>
              <a:t>съобщение</a:t>
            </a:r>
            <a:r>
              <a:rPr lang="ru-RU" dirty="0"/>
              <a:t> до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не се </a:t>
            </a:r>
            <a:r>
              <a:rPr lang="ru-RU" dirty="0" err="1"/>
              <a:t>изисква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някое</a:t>
            </a:r>
            <a:r>
              <a:rPr lang="ru-RU" dirty="0"/>
              <a:t> от </a:t>
            </a:r>
            <a:r>
              <a:rPr lang="ru-RU" dirty="0" err="1"/>
              <a:t>следните</a:t>
            </a:r>
            <a:r>
              <a:rPr lang="ru-RU" dirty="0"/>
              <a:t> условия е </a:t>
            </a:r>
            <a:r>
              <a:rPr lang="ru-RU" dirty="0" err="1"/>
              <a:t>изпълнено</a:t>
            </a:r>
            <a:r>
              <a:rPr lang="ru-RU" dirty="0"/>
              <a:t>:</a:t>
            </a:r>
          </a:p>
          <a:p>
            <a:r>
              <a:rPr lang="ru-RU" dirty="0" err="1"/>
              <a:t>администраторът</a:t>
            </a:r>
            <a:r>
              <a:rPr lang="ru-RU" dirty="0"/>
              <a:t> е </a:t>
            </a:r>
            <a:r>
              <a:rPr lang="ru-RU" dirty="0" err="1"/>
              <a:t>предприел</a:t>
            </a:r>
            <a:r>
              <a:rPr lang="ru-RU" dirty="0"/>
              <a:t> </a:t>
            </a:r>
            <a:r>
              <a:rPr lang="ru-RU" dirty="0" err="1"/>
              <a:t>подходящи</a:t>
            </a:r>
            <a:r>
              <a:rPr lang="ru-RU" dirty="0"/>
              <a:t> технически и </a:t>
            </a:r>
            <a:r>
              <a:rPr lang="ru-RU" dirty="0" err="1"/>
              <a:t>организационни</a:t>
            </a:r>
            <a:r>
              <a:rPr lang="ru-RU" dirty="0"/>
              <a:t> мерки за защита и </a:t>
            </a:r>
            <a:r>
              <a:rPr lang="ru-RU" dirty="0" err="1"/>
              <a:t>тези</a:t>
            </a:r>
            <a:r>
              <a:rPr lang="ru-RU" dirty="0"/>
              <a:t> мерки </a:t>
            </a:r>
            <a:r>
              <a:rPr lang="ru-RU" dirty="0" err="1"/>
              <a:t>са</a:t>
            </a:r>
            <a:r>
              <a:rPr lang="ru-RU" dirty="0"/>
              <a:t> били </a:t>
            </a:r>
            <a:r>
              <a:rPr lang="ru-RU" dirty="0" err="1"/>
              <a:t>приложени</a:t>
            </a:r>
            <a:r>
              <a:rPr lang="ru-RU" dirty="0"/>
              <a:t> по отношение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засегнати</a:t>
            </a:r>
            <a:r>
              <a:rPr lang="ru-RU" dirty="0"/>
              <a:t> от </a:t>
            </a:r>
            <a:r>
              <a:rPr lang="ru-RU" dirty="0" err="1"/>
              <a:t>нарушението</a:t>
            </a:r>
            <a:r>
              <a:rPr lang="ru-RU" dirty="0"/>
              <a:t>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по-специално</a:t>
            </a:r>
            <a:r>
              <a:rPr lang="ru-RU" dirty="0"/>
              <a:t> </a:t>
            </a:r>
            <a:r>
              <a:rPr lang="ru-RU" dirty="0" err="1"/>
              <a:t>мерките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правят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неразбираеми</a:t>
            </a:r>
            <a:r>
              <a:rPr lang="ru-RU" dirty="0"/>
              <a:t> за всяко лице,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разрешение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тях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например </a:t>
            </a:r>
            <a:r>
              <a:rPr lang="ru-RU" dirty="0" err="1"/>
              <a:t>криптиране</a:t>
            </a:r>
            <a:r>
              <a:rPr lang="ru-RU" dirty="0"/>
              <a:t>;</a:t>
            </a:r>
          </a:p>
          <a:p>
            <a:r>
              <a:rPr lang="ru-RU" dirty="0" err="1"/>
              <a:t>администраторът</a:t>
            </a:r>
            <a:r>
              <a:rPr lang="ru-RU" dirty="0"/>
              <a:t> е </a:t>
            </a:r>
            <a:r>
              <a:rPr lang="ru-RU" dirty="0" err="1"/>
              <a:t>взел</a:t>
            </a:r>
            <a:r>
              <a:rPr lang="ru-RU" dirty="0"/>
              <a:t> </a:t>
            </a:r>
            <a:r>
              <a:rPr lang="ru-RU" dirty="0" err="1"/>
              <a:t>впоследствие</a:t>
            </a:r>
            <a:r>
              <a:rPr lang="ru-RU" dirty="0"/>
              <a:t> мерки,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гарантират</a:t>
            </a:r>
            <a:r>
              <a:rPr lang="ru-RU" dirty="0"/>
              <a:t>, че вече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вероятност</a:t>
            </a:r>
            <a:r>
              <a:rPr lang="ru-RU" dirty="0"/>
              <a:t> да се </a:t>
            </a:r>
            <a:r>
              <a:rPr lang="ru-RU" dirty="0" err="1"/>
              <a:t>материализира</a:t>
            </a:r>
            <a:r>
              <a:rPr lang="ru-RU" dirty="0"/>
              <a:t> </a:t>
            </a:r>
            <a:r>
              <a:rPr lang="ru-RU" dirty="0" err="1"/>
              <a:t>високият</a:t>
            </a:r>
            <a:r>
              <a:rPr lang="ru-RU" dirty="0"/>
              <a:t> риск за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свободите</a:t>
            </a:r>
            <a:r>
              <a:rPr lang="ru-RU" dirty="0"/>
              <a:t> на </a:t>
            </a:r>
            <a:r>
              <a:rPr lang="ru-RU" dirty="0" err="1"/>
              <a:t>субектите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/>
              <a:t>то би довело до </a:t>
            </a:r>
            <a:r>
              <a:rPr lang="ru-RU" dirty="0" err="1"/>
              <a:t>непропорционални</a:t>
            </a:r>
            <a:r>
              <a:rPr lang="ru-RU" dirty="0"/>
              <a:t> усилия. В </a:t>
            </a:r>
            <a:r>
              <a:rPr lang="ru-RU" dirty="0" err="1"/>
              <a:t>такъв</a:t>
            </a:r>
            <a:r>
              <a:rPr lang="ru-RU" dirty="0"/>
              <a:t> случай се </a:t>
            </a:r>
            <a:r>
              <a:rPr lang="ru-RU" dirty="0" err="1"/>
              <a:t>прави</a:t>
            </a:r>
            <a:r>
              <a:rPr lang="ru-RU" dirty="0"/>
              <a:t> публично </a:t>
            </a:r>
            <a:r>
              <a:rPr lang="ru-RU" dirty="0" err="1"/>
              <a:t>съобщение</a:t>
            </a:r>
            <a:r>
              <a:rPr lang="ru-RU" dirty="0"/>
              <a:t> или се </a:t>
            </a:r>
            <a:r>
              <a:rPr lang="ru-RU" dirty="0" err="1"/>
              <a:t>взема</a:t>
            </a:r>
            <a:r>
              <a:rPr lang="ru-RU" dirty="0"/>
              <a:t> друга подобна </a:t>
            </a:r>
            <a:r>
              <a:rPr lang="ru-RU" dirty="0" err="1"/>
              <a:t>мярка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субектите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в </a:t>
            </a:r>
            <a:r>
              <a:rPr lang="ru-RU" dirty="0" err="1"/>
              <a:t>еднаква</a:t>
            </a:r>
            <a:r>
              <a:rPr lang="ru-RU" dirty="0"/>
              <a:t> степен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информирани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18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AAA6-85A5-57AB-C8C1-45F73013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Оценка на въздействието върху защитата на данните (</a:t>
            </a:r>
            <a:r>
              <a:rPr lang="en-US" dirty="0"/>
              <a:t>Data Protection Impact Assessment (DPIA))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2920-55E6-2993-0164-DD7A6110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вероятност</a:t>
            </a:r>
            <a:r>
              <a:rPr lang="ru-RU" dirty="0"/>
              <a:t> определен вид </a:t>
            </a:r>
            <a:r>
              <a:rPr lang="ru-RU" dirty="0" err="1"/>
              <a:t>обработване</a:t>
            </a:r>
            <a:r>
              <a:rPr lang="ru-RU" dirty="0"/>
              <a:t>, </a:t>
            </a:r>
            <a:r>
              <a:rPr lang="ru-RU" dirty="0" err="1"/>
              <a:t>по-специално</a:t>
            </a:r>
            <a:r>
              <a:rPr lang="ru-RU" dirty="0"/>
              <a:t> при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 нови технологии, и </a:t>
            </a:r>
            <a:r>
              <a:rPr lang="ru-RU" dirty="0" err="1"/>
              <a:t>предвид</a:t>
            </a:r>
            <a:r>
              <a:rPr lang="ru-RU" dirty="0"/>
              <a:t> </a:t>
            </a:r>
            <a:r>
              <a:rPr lang="ru-RU" dirty="0" err="1"/>
              <a:t>естеството</a:t>
            </a:r>
            <a:r>
              <a:rPr lang="ru-RU" dirty="0"/>
              <a:t>, обхвата, контекста и целите на </a:t>
            </a:r>
            <a:r>
              <a:rPr lang="ru-RU" dirty="0" err="1"/>
              <a:t>обработването</a:t>
            </a:r>
            <a:r>
              <a:rPr lang="ru-RU" dirty="0"/>
              <a:t>, да породи висок риск за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свободите</a:t>
            </a:r>
            <a:r>
              <a:rPr lang="ru-RU" dirty="0"/>
              <a:t> на </a:t>
            </a:r>
            <a:r>
              <a:rPr lang="ru-RU" dirty="0" err="1"/>
              <a:t>физическите</a:t>
            </a:r>
            <a:r>
              <a:rPr lang="ru-RU" dirty="0"/>
              <a:t> лица, </a:t>
            </a:r>
            <a:r>
              <a:rPr lang="ru-RU" dirty="0" err="1"/>
              <a:t>преди</a:t>
            </a:r>
            <a:r>
              <a:rPr lang="ru-RU" dirty="0"/>
              <a:t>  да 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извършено</a:t>
            </a:r>
            <a:r>
              <a:rPr lang="ru-RU" dirty="0"/>
              <a:t>  </a:t>
            </a:r>
            <a:r>
              <a:rPr lang="ru-RU" dirty="0" err="1"/>
              <a:t>обработването</a:t>
            </a:r>
            <a:r>
              <a:rPr lang="ru-RU" dirty="0"/>
              <a:t>,  </a:t>
            </a:r>
            <a:r>
              <a:rPr lang="ru-RU" dirty="0" err="1"/>
              <a:t>администраторът</a:t>
            </a:r>
            <a:r>
              <a:rPr lang="ru-RU" dirty="0"/>
              <a:t>  </a:t>
            </a:r>
            <a:r>
              <a:rPr lang="ru-RU" dirty="0" err="1"/>
              <a:t>извършва</a:t>
            </a:r>
            <a:r>
              <a:rPr lang="ru-RU" dirty="0"/>
              <a:t>  оценка на </a:t>
            </a:r>
            <a:r>
              <a:rPr lang="ru-RU" dirty="0" err="1"/>
              <a:t>въздействието</a:t>
            </a:r>
            <a:r>
              <a:rPr lang="ru-RU" dirty="0"/>
              <a:t>  на </a:t>
            </a:r>
            <a:r>
              <a:rPr lang="ru-RU" dirty="0" err="1"/>
              <a:t>предвидените</a:t>
            </a:r>
            <a:r>
              <a:rPr lang="ru-RU" dirty="0"/>
              <a:t> операции по </a:t>
            </a:r>
            <a:r>
              <a:rPr lang="ru-RU" dirty="0" err="1"/>
              <a:t>обработването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защитата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извършването</a:t>
            </a:r>
            <a:r>
              <a:rPr lang="ru-RU" dirty="0"/>
              <a:t> на оценка на </a:t>
            </a:r>
            <a:r>
              <a:rPr lang="ru-RU" dirty="0" err="1"/>
              <a:t>въздействието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защитата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</a:t>
            </a:r>
            <a:r>
              <a:rPr lang="ru-RU" dirty="0" err="1"/>
              <a:t>администраторът</a:t>
            </a:r>
            <a:r>
              <a:rPr lang="ru-RU" dirty="0"/>
              <a:t> иска </a:t>
            </a:r>
            <a:r>
              <a:rPr lang="ru-RU" dirty="0" err="1"/>
              <a:t>становището</a:t>
            </a:r>
            <a:r>
              <a:rPr lang="ru-RU" dirty="0"/>
              <a:t> на </a:t>
            </a:r>
            <a:r>
              <a:rPr lang="ru-RU" dirty="0" err="1"/>
              <a:t>длъжностното</a:t>
            </a:r>
            <a:r>
              <a:rPr lang="ru-RU" dirty="0"/>
              <a:t> лице по защита на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такова е определено.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3088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1628" y="1694649"/>
            <a:ext cx="11168743" cy="3881994"/>
          </a:xfrm>
        </p:spPr>
        <p:txBody>
          <a:bodyPr numCol="2">
            <a:normAutofit/>
          </a:bodyPr>
          <a:lstStyle/>
          <a:p>
            <a:pPr indent="-360000"/>
            <a:r>
              <a:rPr lang="bg-BG" dirty="0"/>
              <a:t>Ключови дефиниции</a:t>
            </a:r>
          </a:p>
          <a:p>
            <a:pPr indent="-360000"/>
            <a:r>
              <a:rPr lang="bg-BG" dirty="0"/>
              <a:t>Принципи</a:t>
            </a:r>
          </a:p>
          <a:p>
            <a:pPr indent="-360000"/>
            <a:r>
              <a:rPr lang="ru-RU" dirty="0"/>
              <a:t>Как да постигнем </a:t>
            </a:r>
            <a:r>
              <a:rPr lang="ru-RU" dirty="0" err="1"/>
              <a:t>законосъобразна</a:t>
            </a:r>
            <a:r>
              <a:rPr lang="ru-RU" dirty="0"/>
              <a:t> обработка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?</a:t>
            </a:r>
          </a:p>
          <a:p>
            <a:pPr indent="-360000"/>
            <a:r>
              <a:rPr lang="ru-RU" dirty="0" err="1"/>
              <a:t>Относно</a:t>
            </a:r>
            <a:r>
              <a:rPr lang="ru-RU" dirty="0"/>
              <a:t> </a:t>
            </a:r>
            <a:r>
              <a:rPr lang="ru-RU" dirty="0" err="1"/>
              <a:t>съгласието</a:t>
            </a:r>
            <a:endParaRPr lang="ru-RU" dirty="0"/>
          </a:p>
          <a:p>
            <a:pPr indent="-360000"/>
            <a:r>
              <a:rPr lang="ru-RU" dirty="0"/>
              <a:t>Права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endParaRPr lang="ru-RU" dirty="0"/>
          </a:p>
          <a:p>
            <a:pPr indent="-360000"/>
            <a:endParaRPr lang="ru-RU" dirty="0"/>
          </a:p>
          <a:p>
            <a:pPr indent="-360000"/>
            <a:r>
              <a:rPr lang="ru-RU" dirty="0" err="1"/>
              <a:t>Регистри</a:t>
            </a:r>
            <a:r>
              <a:rPr lang="ru-RU" dirty="0"/>
              <a:t> на </a:t>
            </a:r>
            <a:r>
              <a:rPr lang="ru-RU" dirty="0" err="1"/>
              <a:t>дейностите</a:t>
            </a:r>
            <a:r>
              <a:rPr lang="ru-RU" dirty="0"/>
              <a:t> по </a:t>
            </a:r>
            <a:r>
              <a:rPr lang="ru-RU" dirty="0" err="1"/>
              <a:t>обработване</a:t>
            </a:r>
            <a:endParaRPr lang="en-US" dirty="0"/>
          </a:p>
          <a:p>
            <a:pPr indent="-360000"/>
            <a:r>
              <a:rPr lang="bg-BG" dirty="0"/>
              <a:t>Сигурност на личните данни</a:t>
            </a:r>
          </a:p>
          <a:p>
            <a:pPr indent="-360000"/>
            <a:r>
              <a:rPr lang="en-US" dirty="0"/>
              <a:t>DPIA</a:t>
            </a:r>
          </a:p>
          <a:p>
            <a:pPr indent="-360000"/>
            <a:r>
              <a:rPr lang="bg-BG" dirty="0"/>
              <a:t>Сертификация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820E-1C50-D40B-82D9-B31ABB60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DPIA – </a:t>
            </a:r>
            <a:r>
              <a:rPr lang="bg-BG" dirty="0"/>
              <a:t>примери за необходимост от оценка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9018-359C-ECC3-7185-D15890E5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систематична и подробна оценка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по отношение на физически лица, </a:t>
            </a:r>
            <a:r>
              <a:rPr lang="ru-RU" dirty="0" err="1"/>
              <a:t>която</a:t>
            </a:r>
            <a:r>
              <a:rPr lang="ru-RU" dirty="0"/>
              <a:t> се </a:t>
            </a:r>
            <a:r>
              <a:rPr lang="ru-RU" dirty="0" err="1"/>
              <a:t>базира</a:t>
            </a:r>
            <a:r>
              <a:rPr lang="ru-RU" dirty="0"/>
              <a:t> на автоматично </a:t>
            </a:r>
            <a:r>
              <a:rPr lang="ru-RU" dirty="0" err="1"/>
              <a:t>обработване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профилиране</a:t>
            </a:r>
            <a:r>
              <a:rPr lang="ru-RU" dirty="0"/>
              <a:t>, и служи за основа на решения,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правни</a:t>
            </a:r>
            <a:r>
              <a:rPr lang="ru-RU" dirty="0"/>
              <a:t> </a:t>
            </a:r>
            <a:r>
              <a:rPr lang="ru-RU" dirty="0" err="1"/>
              <a:t>последици</a:t>
            </a:r>
            <a:r>
              <a:rPr lang="ru-RU" dirty="0"/>
              <a:t> за </a:t>
            </a:r>
            <a:r>
              <a:rPr lang="ru-RU" dirty="0" err="1"/>
              <a:t>физическото</a:t>
            </a:r>
            <a:r>
              <a:rPr lang="ru-RU" dirty="0"/>
              <a:t> лице или по подобен начин </a:t>
            </a:r>
            <a:r>
              <a:rPr lang="ru-RU" dirty="0" err="1"/>
              <a:t>сериозно</a:t>
            </a:r>
            <a:r>
              <a:rPr lang="ru-RU" dirty="0"/>
              <a:t> </a:t>
            </a:r>
            <a:r>
              <a:rPr lang="ru-RU" dirty="0" err="1"/>
              <a:t>засягат</a:t>
            </a:r>
            <a:r>
              <a:rPr lang="ru-RU" dirty="0"/>
              <a:t> </a:t>
            </a:r>
            <a:r>
              <a:rPr lang="ru-RU" dirty="0" err="1"/>
              <a:t>физическото</a:t>
            </a:r>
            <a:r>
              <a:rPr lang="ru-RU" dirty="0"/>
              <a:t> лице;</a:t>
            </a:r>
          </a:p>
          <a:p>
            <a:r>
              <a:rPr lang="ru-RU" dirty="0" err="1"/>
              <a:t>мащабно</a:t>
            </a:r>
            <a:r>
              <a:rPr lang="ru-RU" dirty="0"/>
              <a:t> </a:t>
            </a:r>
            <a:r>
              <a:rPr lang="ru-RU" dirty="0" err="1"/>
              <a:t>обработване</a:t>
            </a:r>
            <a:r>
              <a:rPr lang="ru-RU" dirty="0"/>
              <a:t> на </a:t>
            </a:r>
            <a:r>
              <a:rPr lang="ru-RU" dirty="0" err="1"/>
              <a:t>специални</a:t>
            </a:r>
            <a:r>
              <a:rPr lang="ru-RU" dirty="0"/>
              <a:t> категории </a:t>
            </a:r>
            <a:r>
              <a:rPr lang="ru-RU" dirty="0" err="1"/>
              <a:t>данни</a:t>
            </a:r>
            <a:r>
              <a:rPr lang="ru-RU" dirty="0"/>
              <a:t> или на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присъди</a:t>
            </a:r>
            <a:r>
              <a:rPr lang="ru-RU" dirty="0"/>
              <a:t> и нарушения; или</a:t>
            </a:r>
          </a:p>
          <a:p>
            <a:r>
              <a:rPr lang="ru-RU" dirty="0"/>
              <a:t>систематично </a:t>
            </a:r>
            <a:r>
              <a:rPr lang="ru-RU" dirty="0" err="1"/>
              <a:t>мащабно</a:t>
            </a:r>
            <a:r>
              <a:rPr lang="ru-RU" dirty="0"/>
              <a:t> наблюдение на публично </a:t>
            </a:r>
            <a:r>
              <a:rPr lang="ru-RU" dirty="0" err="1"/>
              <a:t>достъпна</a:t>
            </a:r>
            <a:r>
              <a:rPr lang="ru-RU" dirty="0"/>
              <a:t> зона.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67313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820E-1C50-D40B-82D9-B31ABB60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DPIA – </a:t>
            </a:r>
            <a:r>
              <a:rPr lang="bg-BG" dirty="0"/>
              <a:t>съдържание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9018-359C-ECC3-7185-D15890E5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системен </a:t>
            </a:r>
            <a:r>
              <a:rPr lang="ru-RU" dirty="0" err="1"/>
              <a:t>опис</a:t>
            </a:r>
            <a:r>
              <a:rPr lang="ru-RU" dirty="0"/>
              <a:t> на </a:t>
            </a:r>
            <a:r>
              <a:rPr lang="ru-RU" dirty="0" err="1"/>
              <a:t>предвидените</a:t>
            </a:r>
            <a:r>
              <a:rPr lang="ru-RU" dirty="0"/>
              <a:t> операции по </a:t>
            </a:r>
            <a:r>
              <a:rPr lang="ru-RU" dirty="0" err="1"/>
              <a:t>обработване</a:t>
            </a:r>
            <a:r>
              <a:rPr lang="ru-RU" dirty="0"/>
              <a:t> и целите на </a:t>
            </a:r>
            <a:r>
              <a:rPr lang="ru-RU" dirty="0" err="1"/>
              <a:t>обработването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е приложимо, </a:t>
            </a:r>
            <a:r>
              <a:rPr lang="ru-RU" dirty="0" err="1"/>
              <a:t>преследвания</a:t>
            </a:r>
            <a:r>
              <a:rPr lang="ru-RU" dirty="0"/>
              <a:t> от администратора законен интерес;</a:t>
            </a:r>
          </a:p>
          <a:p>
            <a:r>
              <a:rPr lang="ru-RU" dirty="0"/>
              <a:t>оценка на </a:t>
            </a:r>
            <a:r>
              <a:rPr lang="ru-RU" dirty="0" err="1"/>
              <a:t>необходимостта</a:t>
            </a:r>
            <a:r>
              <a:rPr lang="ru-RU" dirty="0"/>
              <a:t> и </a:t>
            </a:r>
            <a:r>
              <a:rPr lang="ru-RU" dirty="0" err="1"/>
              <a:t>пропорционалността</a:t>
            </a:r>
            <a:r>
              <a:rPr lang="ru-RU" dirty="0"/>
              <a:t> на </a:t>
            </a:r>
            <a:r>
              <a:rPr lang="ru-RU" dirty="0" err="1"/>
              <a:t>операциите</a:t>
            </a:r>
            <a:r>
              <a:rPr lang="ru-RU" dirty="0"/>
              <a:t> по </a:t>
            </a:r>
            <a:r>
              <a:rPr lang="ru-RU" dirty="0" err="1"/>
              <a:t>обработване</a:t>
            </a:r>
            <a:r>
              <a:rPr lang="ru-RU" dirty="0"/>
              <a:t> по отношение на целите;</a:t>
            </a:r>
          </a:p>
          <a:p>
            <a:r>
              <a:rPr lang="ru-RU" dirty="0"/>
              <a:t>оценка на </a:t>
            </a:r>
            <a:r>
              <a:rPr lang="ru-RU" dirty="0" err="1"/>
              <a:t>рисковете</a:t>
            </a:r>
            <a:r>
              <a:rPr lang="ru-RU" dirty="0"/>
              <a:t> за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свободите</a:t>
            </a:r>
            <a:r>
              <a:rPr lang="ru-RU" dirty="0"/>
              <a:t> на </a:t>
            </a:r>
            <a:r>
              <a:rPr lang="ru-RU" dirty="0" err="1"/>
              <a:t>субектите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 err="1"/>
              <a:t>мерките</a:t>
            </a:r>
            <a:r>
              <a:rPr lang="ru-RU" dirty="0"/>
              <a:t>, </a:t>
            </a:r>
            <a:r>
              <a:rPr lang="ru-RU" dirty="0" err="1"/>
              <a:t>предвидени</a:t>
            </a:r>
            <a:r>
              <a:rPr lang="ru-RU" dirty="0"/>
              <a:t> за </a:t>
            </a:r>
            <a:r>
              <a:rPr lang="ru-RU" dirty="0" err="1"/>
              <a:t>справяне</a:t>
            </a:r>
            <a:r>
              <a:rPr lang="ru-RU" dirty="0"/>
              <a:t> с </a:t>
            </a:r>
            <a:r>
              <a:rPr lang="ru-RU" dirty="0" err="1"/>
              <a:t>рисковете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гаранциите</a:t>
            </a:r>
            <a:r>
              <a:rPr lang="ru-RU" dirty="0"/>
              <a:t>, </a:t>
            </a:r>
            <a:r>
              <a:rPr lang="ru-RU" dirty="0" err="1"/>
              <a:t>мерките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механизмите</a:t>
            </a:r>
            <a:r>
              <a:rPr lang="ru-RU" dirty="0"/>
              <a:t> за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защитата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 за </a:t>
            </a:r>
            <a:r>
              <a:rPr lang="ru-RU" dirty="0" err="1"/>
              <a:t>демонстриране</a:t>
            </a:r>
            <a:r>
              <a:rPr lang="ru-RU" dirty="0"/>
              <a:t> на </a:t>
            </a:r>
            <a:r>
              <a:rPr lang="ru-RU" dirty="0" err="1"/>
              <a:t>спазването</a:t>
            </a:r>
            <a:r>
              <a:rPr lang="ru-RU" dirty="0"/>
              <a:t> на </a:t>
            </a:r>
            <a:r>
              <a:rPr lang="en-US" dirty="0"/>
              <a:t>GDPR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се </a:t>
            </a:r>
            <a:r>
              <a:rPr lang="ru-RU" dirty="0" err="1"/>
              <a:t>вземат</a:t>
            </a:r>
            <a:r>
              <a:rPr lang="ru-RU" dirty="0"/>
              <a:t> </a:t>
            </a:r>
            <a:r>
              <a:rPr lang="ru-RU" dirty="0" err="1"/>
              <a:t>предвид</a:t>
            </a:r>
            <a:r>
              <a:rPr lang="ru-RU" dirty="0"/>
              <a:t>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законните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r>
              <a:rPr lang="ru-RU" dirty="0"/>
              <a:t> на </a:t>
            </a:r>
            <a:r>
              <a:rPr lang="ru-RU" dirty="0" err="1"/>
              <a:t>субектите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и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заинтересовани</a:t>
            </a:r>
            <a:r>
              <a:rPr lang="ru-RU" dirty="0"/>
              <a:t> лица.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3686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820E-1C50-D40B-82D9-B31ABB60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DPIA – </a:t>
            </a:r>
            <a:r>
              <a:rPr lang="bg-BG" dirty="0"/>
              <a:t>консултация с надзорния орган</a:t>
            </a:r>
            <a:r>
              <a:rPr lang="en-US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9018-359C-ECC3-7185-D15890E5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Администраторът</a:t>
            </a:r>
            <a:r>
              <a:rPr lang="ru-RU" dirty="0"/>
              <a:t> се </a:t>
            </a:r>
            <a:r>
              <a:rPr lang="ru-RU" dirty="0" err="1"/>
              <a:t>консултира</a:t>
            </a:r>
            <a:r>
              <a:rPr lang="ru-RU" dirty="0"/>
              <a:t> с </a:t>
            </a:r>
            <a:r>
              <a:rPr lang="ru-RU" dirty="0" err="1"/>
              <a:t>надзорния</a:t>
            </a:r>
            <a:r>
              <a:rPr lang="ru-RU" dirty="0"/>
              <a:t> орган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обработването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оценката</a:t>
            </a:r>
            <a:r>
              <a:rPr lang="ru-RU" dirty="0"/>
              <a:t> на </a:t>
            </a:r>
            <a:r>
              <a:rPr lang="ru-RU" dirty="0" err="1"/>
              <a:t>въздействието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защитата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</a:t>
            </a:r>
            <a:r>
              <a:rPr lang="ru-RU" dirty="0" err="1"/>
              <a:t>покаже</a:t>
            </a:r>
            <a:r>
              <a:rPr lang="ru-RU" dirty="0"/>
              <a:t>, че </a:t>
            </a:r>
            <a:r>
              <a:rPr lang="ru-RU" dirty="0" err="1"/>
              <a:t>обработването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породи висок риск,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администраторът</a:t>
            </a:r>
            <a:r>
              <a:rPr lang="ru-RU" dirty="0"/>
              <a:t> не </a:t>
            </a:r>
            <a:r>
              <a:rPr lang="ru-RU" dirty="0" err="1"/>
              <a:t>предприеме</a:t>
            </a:r>
            <a:r>
              <a:rPr lang="ru-RU" dirty="0"/>
              <a:t> мерки за </a:t>
            </a:r>
            <a:r>
              <a:rPr lang="ru-RU" dirty="0" err="1"/>
              <a:t>ограничаване</a:t>
            </a:r>
            <a:r>
              <a:rPr lang="ru-RU" dirty="0"/>
              <a:t> на риска.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надзорният</a:t>
            </a:r>
            <a:r>
              <a:rPr lang="ru-RU" dirty="0"/>
              <a:t> орган е на мнение, че </a:t>
            </a:r>
            <a:r>
              <a:rPr lang="ru-RU" dirty="0" err="1"/>
              <a:t>планираното</a:t>
            </a:r>
            <a:r>
              <a:rPr lang="ru-RU" dirty="0"/>
              <a:t> </a:t>
            </a:r>
            <a:r>
              <a:rPr lang="ru-RU" dirty="0" err="1"/>
              <a:t>обработване</a:t>
            </a:r>
            <a:r>
              <a:rPr lang="ru-RU" dirty="0"/>
              <a:t> </a:t>
            </a:r>
            <a:r>
              <a:rPr lang="ru-RU" dirty="0" err="1"/>
              <a:t>нарушава</a:t>
            </a:r>
            <a:r>
              <a:rPr lang="ru-RU" dirty="0"/>
              <a:t> GDPR, </a:t>
            </a:r>
            <a:r>
              <a:rPr lang="ru-RU" dirty="0" err="1"/>
              <a:t>особено</a:t>
            </a:r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администраторът</a:t>
            </a:r>
            <a:r>
              <a:rPr lang="ru-RU" dirty="0"/>
              <a:t> не е </a:t>
            </a:r>
            <a:r>
              <a:rPr lang="ru-RU" dirty="0" err="1"/>
              <a:t>идентифицирал</a:t>
            </a:r>
            <a:r>
              <a:rPr lang="ru-RU" dirty="0"/>
              <a:t> или ограничил риска в </a:t>
            </a:r>
            <a:r>
              <a:rPr lang="ru-RU" dirty="0" err="1"/>
              <a:t>достатъчна</a:t>
            </a:r>
            <a:r>
              <a:rPr lang="ru-RU" dirty="0"/>
              <a:t> степен, </a:t>
            </a:r>
            <a:r>
              <a:rPr lang="ru-RU" dirty="0" err="1"/>
              <a:t>надзорният</a:t>
            </a:r>
            <a:r>
              <a:rPr lang="ru-RU" dirty="0"/>
              <a:t> орган в срок до </a:t>
            </a:r>
            <a:r>
              <a:rPr lang="ru-RU" dirty="0" err="1"/>
              <a:t>осем</a:t>
            </a:r>
            <a:r>
              <a:rPr lang="ru-RU" dirty="0"/>
              <a:t> </a:t>
            </a:r>
            <a:r>
              <a:rPr lang="ru-RU" dirty="0" err="1"/>
              <a:t>седмици</a:t>
            </a:r>
            <a:r>
              <a:rPr lang="ru-RU" dirty="0"/>
              <a:t> след </a:t>
            </a:r>
            <a:r>
              <a:rPr lang="ru-RU" dirty="0" err="1"/>
              <a:t>получаване</a:t>
            </a:r>
            <a:r>
              <a:rPr lang="ru-RU" dirty="0"/>
              <a:t> на </a:t>
            </a:r>
            <a:r>
              <a:rPr lang="ru-RU" dirty="0" err="1"/>
              <a:t>искането</a:t>
            </a:r>
            <a:r>
              <a:rPr lang="ru-RU" dirty="0"/>
              <a:t> за </a:t>
            </a:r>
            <a:r>
              <a:rPr lang="ru-RU" dirty="0" err="1"/>
              <a:t>консултация</a:t>
            </a:r>
            <a:r>
              <a:rPr lang="ru-RU" dirty="0"/>
              <a:t> </a:t>
            </a:r>
            <a:r>
              <a:rPr lang="ru-RU" dirty="0" err="1"/>
              <a:t>дава</a:t>
            </a:r>
            <a:r>
              <a:rPr lang="ru-RU" dirty="0"/>
              <a:t> </a:t>
            </a:r>
            <a:r>
              <a:rPr lang="ru-RU" dirty="0" err="1"/>
              <a:t>писмено</a:t>
            </a:r>
            <a:r>
              <a:rPr lang="ru-RU" dirty="0"/>
              <a:t> становище на администратора или на </a:t>
            </a:r>
            <a:r>
              <a:rPr lang="ru-RU" dirty="0" err="1"/>
              <a:t>обработващия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е приложимо,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използва</a:t>
            </a:r>
            <a:r>
              <a:rPr lang="ru-RU" dirty="0"/>
              <a:t> всяко от </a:t>
            </a:r>
            <a:r>
              <a:rPr lang="ru-RU" dirty="0" err="1"/>
              <a:t>правомощията</a:t>
            </a:r>
            <a:r>
              <a:rPr lang="ru-RU" dirty="0"/>
              <a:t> си.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9059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820E-1C50-D40B-82D9-B31ABB60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DPIA – </a:t>
            </a:r>
            <a:r>
              <a:rPr lang="bg-BG" dirty="0"/>
              <a:t>консултация с надзорния орган</a:t>
            </a:r>
            <a:r>
              <a:rPr lang="en-US" dirty="0"/>
              <a:t>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9018-359C-ECC3-7185-D15890E5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Когато</a:t>
            </a:r>
            <a:r>
              <a:rPr lang="ru-RU" dirty="0"/>
              <a:t> се </a:t>
            </a:r>
            <a:r>
              <a:rPr lang="ru-RU" dirty="0" err="1"/>
              <a:t>консултира</a:t>
            </a:r>
            <a:r>
              <a:rPr lang="ru-RU" dirty="0"/>
              <a:t> с </a:t>
            </a:r>
            <a:r>
              <a:rPr lang="ru-RU" dirty="0" err="1"/>
              <a:t>надзорния</a:t>
            </a:r>
            <a:r>
              <a:rPr lang="ru-RU" dirty="0"/>
              <a:t> орган, </a:t>
            </a:r>
            <a:r>
              <a:rPr lang="ru-RU" dirty="0" err="1"/>
              <a:t>администраторът</a:t>
            </a:r>
            <a:r>
              <a:rPr lang="ru-RU" dirty="0"/>
              <a:t> </a:t>
            </a:r>
            <a:r>
              <a:rPr lang="ru-RU" dirty="0" err="1"/>
              <a:t>предоставя</a:t>
            </a:r>
            <a:r>
              <a:rPr lang="ru-RU" dirty="0"/>
              <a:t> на </a:t>
            </a:r>
            <a:r>
              <a:rPr lang="ru-RU" dirty="0" err="1"/>
              <a:t>надзорния</a:t>
            </a:r>
            <a:r>
              <a:rPr lang="ru-RU" dirty="0"/>
              <a:t> орган </a:t>
            </a:r>
            <a:r>
              <a:rPr lang="ru-RU" dirty="0" err="1"/>
              <a:t>следната</a:t>
            </a:r>
            <a:r>
              <a:rPr lang="ru-RU" dirty="0"/>
              <a:t>  информация:</a:t>
            </a:r>
          </a:p>
          <a:p>
            <a:r>
              <a:rPr lang="ru-RU" dirty="0" err="1"/>
              <a:t>където</a:t>
            </a:r>
            <a:r>
              <a:rPr lang="ru-RU" dirty="0"/>
              <a:t> е приложимо — информация за </a:t>
            </a:r>
            <a:r>
              <a:rPr lang="ru-RU" dirty="0" err="1"/>
              <a:t>съответните</a:t>
            </a:r>
            <a:r>
              <a:rPr lang="ru-RU" dirty="0"/>
              <a:t> </a:t>
            </a:r>
            <a:r>
              <a:rPr lang="ru-RU" dirty="0" err="1"/>
              <a:t>отговорности</a:t>
            </a:r>
            <a:r>
              <a:rPr lang="ru-RU" dirty="0"/>
              <a:t> на администратора, </a:t>
            </a:r>
            <a:r>
              <a:rPr lang="ru-RU" dirty="0" err="1"/>
              <a:t>съвместните</a:t>
            </a:r>
            <a:r>
              <a:rPr lang="ru-RU" dirty="0"/>
              <a:t> </a:t>
            </a:r>
            <a:r>
              <a:rPr lang="ru-RU" dirty="0" err="1"/>
              <a:t>администратори</a:t>
            </a:r>
            <a:r>
              <a:rPr lang="ru-RU" dirty="0"/>
              <a:t> и </a:t>
            </a:r>
            <a:r>
              <a:rPr lang="ru-RU" dirty="0" err="1"/>
              <a:t>обработващите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занимават</a:t>
            </a:r>
            <a:r>
              <a:rPr lang="ru-RU" dirty="0"/>
              <a:t> с </a:t>
            </a:r>
            <a:r>
              <a:rPr lang="ru-RU" dirty="0" err="1"/>
              <a:t>обработването</a:t>
            </a:r>
            <a:r>
              <a:rPr lang="ru-RU" dirty="0"/>
              <a:t>, </a:t>
            </a:r>
            <a:r>
              <a:rPr lang="ru-RU" dirty="0" err="1"/>
              <a:t>по-конкретно</a:t>
            </a:r>
            <a:r>
              <a:rPr lang="ru-RU" dirty="0"/>
              <a:t> при </a:t>
            </a:r>
            <a:r>
              <a:rPr lang="ru-RU" dirty="0" err="1"/>
              <a:t>обработване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в </a:t>
            </a:r>
            <a:r>
              <a:rPr lang="ru-RU" dirty="0" err="1"/>
              <a:t>рамките</a:t>
            </a:r>
            <a:r>
              <a:rPr lang="ru-RU" dirty="0"/>
              <a:t> на </a:t>
            </a:r>
            <a:r>
              <a:rPr lang="ru-RU" dirty="0" err="1"/>
              <a:t>група</a:t>
            </a:r>
            <a:r>
              <a:rPr lang="ru-RU" dirty="0"/>
              <a:t> предприятия;</a:t>
            </a:r>
          </a:p>
          <a:p>
            <a:r>
              <a:rPr lang="ru-RU" dirty="0"/>
              <a:t>целите на </a:t>
            </a:r>
            <a:r>
              <a:rPr lang="ru-RU" dirty="0" err="1"/>
              <a:t>планираното</a:t>
            </a:r>
            <a:r>
              <a:rPr lang="ru-RU" dirty="0"/>
              <a:t> </a:t>
            </a:r>
            <a:r>
              <a:rPr lang="ru-RU" dirty="0" err="1"/>
              <a:t>обработване</a:t>
            </a:r>
            <a:r>
              <a:rPr lang="ru-RU" dirty="0"/>
              <a:t> и </a:t>
            </a:r>
            <a:r>
              <a:rPr lang="ru-RU" dirty="0" err="1"/>
              <a:t>средствата</a:t>
            </a:r>
            <a:r>
              <a:rPr lang="ru-RU" dirty="0"/>
              <a:t> за него;</a:t>
            </a:r>
          </a:p>
          <a:p>
            <a:r>
              <a:rPr lang="ru-RU" dirty="0" err="1"/>
              <a:t>предвидените</a:t>
            </a:r>
            <a:r>
              <a:rPr lang="ru-RU" dirty="0"/>
              <a:t> мерки и </a:t>
            </a:r>
            <a:r>
              <a:rPr lang="ru-RU" dirty="0" err="1"/>
              <a:t>гаранции</a:t>
            </a:r>
            <a:r>
              <a:rPr lang="ru-RU" dirty="0"/>
              <a:t> за защита на </a:t>
            </a:r>
            <a:r>
              <a:rPr lang="ru-RU" dirty="0" err="1"/>
              <a:t>правата</a:t>
            </a:r>
            <a:r>
              <a:rPr lang="ru-RU" dirty="0"/>
              <a:t> и </a:t>
            </a:r>
            <a:r>
              <a:rPr lang="ru-RU" dirty="0" err="1"/>
              <a:t>свободите</a:t>
            </a:r>
            <a:r>
              <a:rPr lang="ru-RU" dirty="0"/>
              <a:t> на </a:t>
            </a:r>
            <a:r>
              <a:rPr lang="ru-RU" dirty="0" err="1"/>
              <a:t>субектите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съгласно</a:t>
            </a:r>
            <a:r>
              <a:rPr lang="ru-RU" dirty="0"/>
              <a:t> GDPR;</a:t>
            </a:r>
          </a:p>
          <a:p>
            <a:r>
              <a:rPr lang="ru-RU" dirty="0" err="1"/>
              <a:t>където</a:t>
            </a:r>
            <a:r>
              <a:rPr lang="ru-RU" dirty="0"/>
              <a:t> е приложимо, </a:t>
            </a:r>
            <a:r>
              <a:rPr lang="ru-RU" dirty="0" err="1"/>
              <a:t>координатите</a:t>
            </a:r>
            <a:r>
              <a:rPr lang="ru-RU" dirty="0"/>
              <a:t> за </a:t>
            </a:r>
            <a:r>
              <a:rPr lang="ru-RU" dirty="0" err="1"/>
              <a:t>връзка</a:t>
            </a:r>
            <a:r>
              <a:rPr lang="ru-RU" dirty="0"/>
              <a:t> на </a:t>
            </a:r>
            <a:r>
              <a:rPr lang="ru-RU" dirty="0" err="1"/>
              <a:t>длъжностното</a:t>
            </a:r>
            <a:r>
              <a:rPr lang="ru-RU" dirty="0"/>
              <a:t> лице по защита на </a:t>
            </a:r>
            <a:r>
              <a:rPr lang="ru-RU" dirty="0" err="1"/>
              <a:t>данните</a:t>
            </a:r>
            <a:r>
              <a:rPr lang="ru-RU" dirty="0"/>
              <a:t>;</a:t>
            </a:r>
          </a:p>
          <a:p>
            <a:r>
              <a:rPr lang="ru-RU" dirty="0" err="1"/>
              <a:t>оценката</a:t>
            </a:r>
            <a:r>
              <a:rPr lang="ru-RU" dirty="0"/>
              <a:t> на </a:t>
            </a:r>
            <a:r>
              <a:rPr lang="ru-RU" dirty="0" err="1"/>
              <a:t>въздействието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защитата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;</a:t>
            </a:r>
          </a:p>
          <a:p>
            <a:r>
              <a:rPr lang="ru-RU" dirty="0" err="1"/>
              <a:t>всякаква</a:t>
            </a:r>
            <a:r>
              <a:rPr lang="ru-RU" dirty="0"/>
              <a:t> друга информация, поискана от </a:t>
            </a:r>
            <a:r>
              <a:rPr lang="ru-RU" dirty="0" err="1"/>
              <a:t>надзорния</a:t>
            </a:r>
            <a:r>
              <a:rPr lang="ru-RU" dirty="0"/>
              <a:t> орган.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63532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D909-F353-89D0-AC80-58AECA8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Сертификация (1)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7C81-1652-3E23-7A27-6B790622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Насърчава</a:t>
            </a:r>
            <a:r>
              <a:rPr lang="ru-RU" dirty="0"/>
              <a:t> се </a:t>
            </a:r>
            <a:r>
              <a:rPr lang="ru-RU" dirty="0" err="1"/>
              <a:t>създаването</a:t>
            </a:r>
            <a:r>
              <a:rPr lang="ru-RU" dirty="0"/>
              <a:t> на </a:t>
            </a:r>
            <a:r>
              <a:rPr lang="ru-RU" dirty="0" err="1"/>
              <a:t>механизми</a:t>
            </a:r>
            <a:r>
              <a:rPr lang="ru-RU" dirty="0"/>
              <a:t> за </a:t>
            </a:r>
            <a:r>
              <a:rPr lang="ru-RU" dirty="0" err="1"/>
              <a:t>сертифициране</a:t>
            </a:r>
            <a:r>
              <a:rPr lang="ru-RU" dirty="0"/>
              <a:t> за защита на </a:t>
            </a:r>
            <a:r>
              <a:rPr lang="ru-RU" dirty="0" err="1"/>
              <a:t>данните</a:t>
            </a:r>
            <a:r>
              <a:rPr lang="ru-RU" dirty="0"/>
              <a:t> с цел да се </a:t>
            </a:r>
            <a:r>
              <a:rPr lang="ru-RU" dirty="0" err="1"/>
              <a:t>демонстрира</a:t>
            </a:r>
            <a:r>
              <a:rPr lang="ru-RU" dirty="0"/>
              <a:t> </a:t>
            </a:r>
            <a:r>
              <a:rPr lang="ru-RU" dirty="0" err="1"/>
              <a:t>спазването</a:t>
            </a:r>
            <a:r>
              <a:rPr lang="ru-RU" dirty="0"/>
              <a:t> на GDPR при </a:t>
            </a:r>
            <a:r>
              <a:rPr lang="ru-RU" dirty="0" err="1"/>
              <a:t>операциите</a:t>
            </a:r>
            <a:r>
              <a:rPr lang="ru-RU" dirty="0"/>
              <a:t> по </a:t>
            </a:r>
            <a:r>
              <a:rPr lang="ru-RU" dirty="0" err="1"/>
              <a:t>обработване</a:t>
            </a:r>
            <a:r>
              <a:rPr lang="ru-RU" dirty="0"/>
              <a:t> от страна на </a:t>
            </a:r>
            <a:r>
              <a:rPr lang="ru-RU" dirty="0" err="1"/>
              <a:t>администраторите</a:t>
            </a:r>
            <a:r>
              <a:rPr lang="ru-RU" dirty="0"/>
              <a:t> и </a:t>
            </a:r>
            <a:r>
              <a:rPr lang="ru-RU" dirty="0" err="1"/>
              <a:t>обработващите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Сертифицирането</a:t>
            </a:r>
            <a:r>
              <a:rPr lang="ru-RU" dirty="0"/>
              <a:t> е </a:t>
            </a:r>
            <a:r>
              <a:rPr lang="ru-RU" dirty="0" err="1"/>
              <a:t>доброволно</a:t>
            </a:r>
            <a:r>
              <a:rPr lang="ru-RU" dirty="0"/>
              <a:t> и е </a:t>
            </a:r>
            <a:r>
              <a:rPr lang="ru-RU" dirty="0" err="1"/>
              <a:t>достъпно</a:t>
            </a:r>
            <a:r>
              <a:rPr lang="ru-RU" dirty="0"/>
              <a:t> чрез процедура, </a:t>
            </a:r>
            <a:r>
              <a:rPr lang="ru-RU" dirty="0" err="1"/>
              <a:t>която</a:t>
            </a:r>
            <a:r>
              <a:rPr lang="ru-RU" dirty="0"/>
              <a:t> е прозрачна</a:t>
            </a:r>
          </a:p>
          <a:p>
            <a:r>
              <a:rPr lang="ru-RU" dirty="0" err="1"/>
              <a:t>Сертифицирането</a:t>
            </a:r>
            <a:r>
              <a:rPr lang="ru-RU" dirty="0"/>
              <a:t> се </a:t>
            </a:r>
            <a:r>
              <a:rPr lang="ru-RU" dirty="0" err="1"/>
              <a:t>издава</a:t>
            </a:r>
            <a:r>
              <a:rPr lang="ru-RU" dirty="0"/>
              <a:t> от </a:t>
            </a:r>
            <a:r>
              <a:rPr lang="ru-RU" dirty="0" err="1"/>
              <a:t>сертифициращите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 или от </a:t>
            </a:r>
            <a:r>
              <a:rPr lang="ru-RU" dirty="0" err="1"/>
              <a:t>компетентния</a:t>
            </a:r>
            <a:r>
              <a:rPr lang="ru-RU" dirty="0"/>
              <a:t> </a:t>
            </a:r>
            <a:r>
              <a:rPr lang="ru-RU" dirty="0" err="1"/>
              <a:t>надзорен</a:t>
            </a:r>
            <a:r>
              <a:rPr lang="ru-RU" dirty="0"/>
              <a:t> орган, </a:t>
            </a:r>
            <a:r>
              <a:rPr lang="ru-RU" dirty="0" err="1"/>
              <a:t>въз</a:t>
            </a:r>
            <a:r>
              <a:rPr lang="ru-RU" dirty="0"/>
              <a:t> основа на </a:t>
            </a:r>
            <a:r>
              <a:rPr lang="ru-RU" dirty="0" err="1"/>
              <a:t>критериите</a:t>
            </a:r>
            <a:r>
              <a:rPr lang="ru-RU" dirty="0"/>
              <a:t>, </a:t>
            </a:r>
            <a:r>
              <a:rPr lang="ru-RU" dirty="0" err="1"/>
              <a:t>одобрени</a:t>
            </a:r>
            <a:r>
              <a:rPr lang="ru-RU" dirty="0"/>
              <a:t> от </a:t>
            </a:r>
            <a:r>
              <a:rPr lang="ru-RU" dirty="0" err="1"/>
              <a:t>компетентния</a:t>
            </a:r>
            <a:r>
              <a:rPr lang="ru-RU" dirty="0"/>
              <a:t> </a:t>
            </a:r>
            <a:r>
              <a:rPr lang="ru-RU" dirty="0" err="1"/>
              <a:t>надзорен</a:t>
            </a:r>
            <a:r>
              <a:rPr lang="ru-RU" dirty="0"/>
              <a:t> орган или от Комитета (European Data Protection Board (EDPB)</a:t>
            </a:r>
            <a:r>
              <a:rPr lang="en-US"/>
              <a:t>)</a:t>
            </a:r>
            <a:r>
              <a:rPr lang="ru-RU"/>
              <a:t>.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критериите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одобрени</a:t>
            </a:r>
            <a:r>
              <a:rPr lang="ru-RU" dirty="0"/>
              <a:t> от Комитета,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доведе</a:t>
            </a:r>
            <a:r>
              <a:rPr lang="ru-RU" dirty="0"/>
              <a:t> до </a:t>
            </a:r>
            <a:r>
              <a:rPr lang="ru-RU" dirty="0" err="1"/>
              <a:t>единно</a:t>
            </a:r>
            <a:r>
              <a:rPr lang="ru-RU" dirty="0"/>
              <a:t> </a:t>
            </a:r>
            <a:r>
              <a:rPr lang="ru-RU" dirty="0" err="1"/>
              <a:t>сертифициране</a:t>
            </a:r>
            <a:r>
              <a:rPr lang="ru-RU" dirty="0"/>
              <a:t> — "Европейски </a:t>
            </a:r>
            <a:r>
              <a:rPr lang="ru-RU" dirty="0" err="1"/>
              <a:t>печат</a:t>
            </a:r>
            <a:r>
              <a:rPr lang="ru-RU" dirty="0"/>
              <a:t> за защита на </a:t>
            </a:r>
            <a:r>
              <a:rPr lang="ru-RU" dirty="0" err="1"/>
              <a:t>данните</a:t>
            </a:r>
            <a:r>
              <a:rPr lang="ru-RU" dirty="0"/>
              <a:t>" (European Data Protection </a:t>
            </a:r>
            <a:r>
              <a:rPr lang="ru-RU" dirty="0" err="1"/>
              <a:t>Seal</a:t>
            </a:r>
            <a:r>
              <a:rPr lang="ru-RU" dirty="0"/>
              <a:t>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4264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D909-F353-89D0-AC80-58AECA8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Сертификация (2)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7C81-1652-3E23-7A27-6B790622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Администраторът</a:t>
            </a:r>
            <a:r>
              <a:rPr lang="ru-RU" dirty="0"/>
              <a:t> или </a:t>
            </a:r>
            <a:r>
              <a:rPr lang="ru-RU" dirty="0" err="1"/>
              <a:t>обработващият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подлага</a:t>
            </a:r>
            <a:r>
              <a:rPr lang="ru-RU" dirty="0"/>
              <a:t> </a:t>
            </a:r>
            <a:r>
              <a:rPr lang="ru-RU" dirty="0" err="1"/>
              <a:t>своето</a:t>
            </a:r>
            <a:r>
              <a:rPr lang="ru-RU" dirty="0"/>
              <a:t> </a:t>
            </a:r>
            <a:r>
              <a:rPr lang="ru-RU" dirty="0" err="1"/>
              <a:t>обработване</a:t>
            </a:r>
            <a:r>
              <a:rPr lang="ru-RU" dirty="0"/>
              <a:t> на механизма за </a:t>
            </a:r>
            <a:r>
              <a:rPr lang="ru-RU" dirty="0" err="1"/>
              <a:t>сертифи­циране</a:t>
            </a:r>
            <a:r>
              <a:rPr lang="ru-RU" dirty="0"/>
              <a:t>, </a:t>
            </a:r>
            <a:r>
              <a:rPr lang="ru-RU" dirty="0" err="1"/>
              <a:t>осигурява</a:t>
            </a:r>
            <a:r>
              <a:rPr lang="ru-RU" dirty="0"/>
              <a:t> на </a:t>
            </a:r>
            <a:r>
              <a:rPr lang="ru-RU" dirty="0" err="1"/>
              <a:t>сертифициращия</a:t>
            </a:r>
            <a:r>
              <a:rPr lang="ru-RU" dirty="0"/>
              <a:t> орган или </a:t>
            </a:r>
            <a:r>
              <a:rPr lang="ru-RU" dirty="0" err="1"/>
              <a:t>ако</a:t>
            </a:r>
            <a:r>
              <a:rPr lang="ru-RU" dirty="0"/>
              <a:t> е приложимо — на </a:t>
            </a:r>
            <a:r>
              <a:rPr lang="ru-RU" dirty="0" err="1"/>
              <a:t>компетентния</a:t>
            </a:r>
            <a:r>
              <a:rPr lang="ru-RU" dirty="0"/>
              <a:t> </a:t>
            </a:r>
            <a:r>
              <a:rPr lang="ru-RU" dirty="0" err="1"/>
              <a:t>надзорен</a:t>
            </a:r>
            <a:r>
              <a:rPr lang="ru-RU" dirty="0"/>
              <a:t> орган, </a:t>
            </a:r>
            <a:r>
              <a:rPr lang="ru-RU" dirty="0" err="1"/>
              <a:t>цялата</a:t>
            </a:r>
            <a:r>
              <a:rPr lang="ru-RU" dirty="0"/>
              <a:t> информация и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своите</a:t>
            </a:r>
            <a:r>
              <a:rPr lang="ru-RU" dirty="0"/>
              <a:t> </a:t>
            </a:r>
            <a:r>
              <a:rPr lang="ru-RU" dirty="0" err="1"/>
              <a:t>дейности</a:t>
            </a:r>
            <a:r>
              <a:rPr lang="ru-RU" dirty="0"/>
              <a:t> по </a:t>
            </a:r>
            <a:r>
              <a:rPr lang="ru-RU" dirty="0" err="1"/>
              <a:t>обработване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необходими</a:t>
            </a:r>
            <a:r>
              <a:rPr lang="ru-RU" dirty="0"/>
              <a:t> за </a:t>
            </a:r>
            <a:r>
              <a:rPr lang="ru-RU" dirty="0" err="1"/>
              <a:t>извършване</a:t>
            </a:r>
            <a:r>
              <a:rPr lang="ru-RU" dirty="0"/>
              <a:t> на </a:t>
            </a:r>
            <a:r>
              <a:rPr lang="ru-RU" dirty="0" err="1"/>
              <a:t>процедурата</a:t>
            </a:r>
            <a:r>
              <a:rPr lang="ru-RU" dirty="0"/>
              <a:t> по </a:t>
            </a:r>
            <a:r>
              <a:rPr lang="ru-RU" dirty="0" err="1"/>
              <a:t>сертифициране</a:t>
            </a:r>
            <a:r>
              <a:rPr lang="ru-RU" dirty="0"/>
              <a:t>.</a:t>
            </a:r>
          </a:p>
          <a:p>
            <a:r>
              <a:rPr lang="ru-RU" dirty="0" err="1"/>
              <a:t>Сертификатът</a:t>
            </a:r>
            <a:r>
              <a:rPr lang="ru-RU" dirty="0"/>
              <a:t> се </a:t>
            </a:r>
            <a:r>
              <a:rPr lang="ru-RU" dirty="0" err="1"/>
              <a:t>издава</a:t>
            </a:r>
            <a:r>
              <a:rPr lang="ru-RU" dirty="0"/>
              <a:t> на администратора или </a:t>
            </a:r>
            <a:r>
              <a:rPr lang="ru-RU" dirty="0" err="1"/>
              <a:t>обработващия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за максимален срок от три </a:t>
            </a:r>
            <a:r>
              <a:rPr lang="ru-RU" dirty="0" err="1"/>
              <a:t>години</a:t>
            </a:r>
            <a:r>
              <a:rPr lang="ru-RU" dirty="0"/>
              <a:t> и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подновен</a:t>
            </a:r>
            <a:r>
              <a:rPr lang="ru-RU" dirty="0"/>
              <a:t> при </a:t>
            </a:r>
            <a:r>
              <a:rPr lang="ru-RU" dirty="0" err="1"/>
              <a:t>същите</a:t>
            </a:r>
            <a:r>
              <a:rPr lang="ru-RU" dirty="0"/>
              <a:t> условия</a:t>
            </a:r>
          </a:p>
          <a:p>
            <a:r>
              <a:rPr lang="ru-RU" dirty="0" err="1"/>
              <a:t>Сертификатът</a:t>
            </a:r>
            <a:r>
              <a:rPr lang="ru-RU" dirty="0"/>
              <a:t> се </a:t>
            </a:r>
            <a:r>
              <a:rPr lang="ru-RU" dirty="0" err="1"/>
              <a:t>оттегля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е приложимо, от </a:t>
            </a:r>
            <a:r>
              <a:rPr lang="ru-RU" dirty="0" err="1"/>
              <a:t>сертифициращите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 или от </a:t>
            </a:r>
            <a:r>
              <a:rPr lang="ru-RU" dirty="0" err="1"/>
              <a:t>компетентния</a:t>
            </a:r>
            <a:r>
              <a:rPr lang="ru-RU" dirty="0"/>
              <a:t> </a:t>
            </a:r>
            <a:r>
              <a:rPr lang="ru-RU" dirty="0" err="1"/>
              <a:t>надзорен</a:t>
            </a:r>
            <a:r>
              <a:rPr lang="ru-RU" dirty="0"/>
              <a:t> орган,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изискванията</a:t>
            </a:r>
            <a:r>
              <a:rPr lang="ru-RU" dirty="0"/>
              <a:t> за </a:t>
            </a:r>
            <a:r>
              <a:rPr lang="ru-RU" dirty="0" err="1"/>
              <a:t>сертифицирането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спазени</a:t>
            </a:r>
            <a:r>
              <a:rPr lang="ru-RU" dirty="0"/>
              <a:t> или вече не се </a:t>
            </a:r>
            <a:r>
              <a:rPr lang="ru-RU" dirty="0" err="1"/>
              <a:t>спазват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884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GDPR е </a:t>
            </a:r>
            <a:r>
              <a:rPr lang="ru-RU" dirty="0" err="1"/>
              <a:t>може</a:t>
            </a:r>
            <a:r>
              <a:rPr lang="ru-RU" dirty="0"/>
              <a:t> би най-</a:t>
            </a:r>
            <a:r>
              <a:rPr lang="ru-RU" dirty="0" err="1"/>
              <a:t>разпознаваемата</a:t>
            </a:r>
            <a:r>
              <a:rPr lang="ru-RU" dirty="0"/>
              <a:t> </a:t>
            </a:r>
            <a:r>
              <a:rPr lang="ru-RU" dirty="0" err="1"/>
              <a:t>регулация</a:t>
            </a:r>
            <a:r>
              <a:rPr lang="ru-RU" dirty="0"/>
              <a:t>, </a:t>
            </a:r>
            <a:r>
              <a:rPr lang="ru-RU" dirty="0" err="1"/>
              <a:t>касаеща</a:t>
            </a:r>
            <a:r>
              <a:rPr lang="ru-RU" dirty="0"/>
              <a:t> </a:t>
            </a:r>
            <a:r>
              <a:rPr lang="ru-RU" dirty="0" err="1"/>
              <a:t>силно</a:t>
            </a:r>
            <a:r>
              <a:rPr lang="ru-RU" dirty="0"/>
              <a:t> </a:t>
            </a:r>
            <a:r>
              <a:rPr lang="ru-RU" dirty="0" err="1"/>
              <a:t>софтуерния</a:t>
            </a:r>
            <a:r>
              <a:rPr lang="ru-RU" dirty="0"/>
              <a:t> сектор. </a:t>
            </a:r>
            <a:r>
              <a:rPr lang="ru-RU" dirty="0" err="1"/>
              <a:t>Приложимостта</a:t>
            </a:r>
            <a:r>
              <a:rPr lang="ru-RU" dirty="0"/>
              <a:t> ѝ </a:t>
            </a:r>
            <a:r>
              <a:rPr lang="ru-RU" dirty="0" err="1"/>
              <a:t>към</a:t>
            </a:r>
            <a:r>
              <a:rPr lang="ru-RU" dirty="0"/>
              <a:t> всяка </a:t>
            </a:r>
            <a:r>
              <a:rPr lang="ru-RU" dirty="0" err="1"/>
              <a:t>една</a:t>
            </a:r>
            <a:r>
              <a:rPr lang="ru-RU" dirty="0"/>
              <a:t> фирма </a:t>
            </a:r>
            <a:r>
              <a:rPr lang="ru-RU" dirty="0" err="1"/>
              <a:t>обработваща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поне</a:t>
            </a:r>
            <a:r>
              <a:rPr lang="ru-RU" dirty="0"/>
              <a:t> един гражданин на ЕС я правят </a:t>
            </a:r>
            <a:r>
              <a:rPr lang="ru-RU" dirty="0" err="1"/>
              <a:t>изключително</a:t>
            </a:r>
            <a:r>
              <a:rPr lang="ru-RU" dirty="0"/>
              <a:t> популярна и </a:t>
            </a:r>
            <a:r>
              <a:rPr lang="ru-RU" dirty="0" err="1"/>
              <a:t>масова</a:t>
            </a:r>
            <a:r>
              <a:rPr lang="ru-RU" dirty="0"/>
              <a:t> </a:t>
            </a:r>
            <a:r>
              <a:rPr lang="ru-RU" dirty="0" err="1"/>
              <a:t>срещана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всякакви</a:t>
            </a:r>
            <a:r>
              <a:rPr lang="ru-RU" dirty="0"/>
              <a:t> </a:t>
            </a:r>
            <a:r>
              <a:rPr lang="ru-RU" dirty="0" err="1"/>
              <a:t>фирми</a:t>
            </a:r>
            <a:r>
              <a:rPr lang="ru-RU" dirty="0"/>
              <a:t> с най-различно естество на </a:t>
            </a:r>
            <a:r>
              <a:rPr lang="ru-RU" dirty="0" err="1"/>
              <a:t>продуктите</a:t>
            </a:r>
            <a:r>
              <a:rPr lang="ru-RU" dirty="0"/>
              <a:t> и </a:t>
            </a:r>
            <a:r>
              <a:rPr lang="ru-RU" dirty="0" err="1"/>
              <a:t>услугите</a:t>
            </a:r>
            <a:r>
              <a:rPr lang="ru-RU" dirty="0"/>
              <a:t> им.</a:t>
            </a:r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3004-6F11-8BB9-D283-1047E8C8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Ключови дефиниции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97C5-62F3-0D1C-AB61-724073FD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bg-BG" dirty="0"/>
              <a:t>Лични данни</a:t>
            </a:r>
          </a:p>
          <a:p>
            <a:r>
              <a:rPr lang="bg-BG" dirty="0"/>
              <a:t>Обработване</a:t>
            </a:r>
          </a:p>
          <a:p>
            <a:r>
              <a:rPr lang="bg-BG" dirty="0"/>
              <a:t>Профилиране</a:t>
            </a:r>
          </a:p>
          <a:p>
            <a:r>
              <a:rPr lang="bg-BG" dirty="0" err="1"/>
              <a:t>Псевдонимизация</a:t>
            </a:r>
            <a:endParaRPr lang="bg-BG" dirty="0"/>
          </a:p>
          <a:p>
            <a:r>
              <a:rPr lang="bg-BG" dirty="0"/>
              <a:t>Администратор</a:t>
            </a:r>
          </a:p>
          <a:p>
            <a:r>
              <a:rPr lang="bg-BG" dirty="0"/>
              <a:t>Обработващ лични данни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Получател</a:t>
            </a:r>
          </a:p>
          <a:p>
            <a:r>
              <a:rPr lang="ru-RU" dirty="0" err="1"/>
              <a:t>Съгласие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endParaRPr lang="bg-BG" dirty="0"/>
          </a:p>
          <a:p>
            <a:r>
              <a:rPr lang="ru-RU" dirty="0"/>
              <a:t>Нарушение на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bg-BG" dirty="0"/>
              <a:t>Задължителни фирмени правила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2157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B30-1F2F-D412-7CF0-A0E0A8C3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3A40F-AB86-FDA2-5C1D-D066059F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Законосъоб­разност</a:t>
            </a:r>
            <a:r>
              <a:rPr lang="ru-RU" dirty="0"/>
              <a:t>, </a:t>
            </a:r>
            <a:r>
              <a:rPr lang="ru-RU" dirty="0" err="1"/>
              <a:t>добросъвестност</a:t>
            </a:r>
            <a:r>
              <a:rPr lang="ru-RU" dirty="0"/>
              <a:t> и </a:t>
            </a:r>
            <a:r>
              <a:rPr lang="ru-RU" dirty="0" err="1"/>
              <a:t>прозрачност</a:t>
            </a:r>
            <a:endParaRPr lang="ru-RU" dirty="0"/>
          </a:p>
          <a:p>
            <a:r>
              <a:rPr lang="bg-BG" dirty="0"/>
              <a:t>Ограничение на целите</a:t>
            </a:r>
            <a:endParaRPr lang="ru-RU" dirty="0"/>
          </a:p>
          <a:p>
            <a:r>
              <a:rPr lang="ru-RU" dirty="0" err="1"/>
              <a:t>Свеждане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до минимум</a:t>
            </a:r>
          </a:p>
          <a:p>
            <a:r>
              <a:rPr lang="bg-BG" dirty="0"/>
              <a:t>Точност</a:t>
            </a:r>
            <a:endParaRPr lang="ru-RU" dirty="0"/>
          </a:p>
          <a:p>
            <a:r>
              <a:rPr lang="bg-BG" dirty="0"/>
              <a:t>Ограничение на съхранението</a:t>
            </a:r>
            <a:endParaRPr lang="ru-RU" dirty="0"/>
          </a:p>
          <a:p>
            <a:r>
              <a:rPr lang="bg-BG" dirty="0"/>
              <a:t>Цялостност и поверителност</a:t>
            </a:r>
            <a:endParaRPr lang="ru-RU" dirty="0"/>
          </a:p>
          <a:p>
            <a:r>
              <a:rPr lang="bg-BG" dirty="0"/>
              <a:t>Отчетност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48879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5EC3-5C9B-A495-8EF8-BF2766A9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да постигнем </a:t>
            </a:r>
            <a:r>
              <a:rPr lang="ru-RU" dirty="0" err="1"/>
              <a:t>законосъобразна</a:t>
            </a:r>
            <a:r>
              <a:rPr lang="ru-RU" dirty="0"/>
              <a:t> обработка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?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DF48-8578-15C9-24B0-0E6600B9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Обработването</a:t>
            </a:r>
            <a:r>
              <a:rPr lang="ru-RU" dirty="0"/>
              <a:t> е </a:t>
            </a:r>
            <a:r>
              <a:rPr lang="ru-RU" dirty="0" err="1"/>
              <a:t>законосъобразно</a:t>
            </a:r>
            <a:r>
              <a:rPr lang="ru-RU" dirty="0"/>
              <a:t>, само </a:t>
            </a:r>
            <a:r>
              <a:rPr lang="ru-RU" dirty="0" err="1"/>
              <a:t>ако</a:t>
            </a:r>
            <a:r>
              <a:rPr lang="ru-RU" dirty="0"/>
              <a:t> и </a:t>
            </a:r>
            <a:r>
              <a:rPr lang="ru-RU" dirty="0" err="1"/>
              <a:t>доколкото</a:t>
            </a:r>
            <a:r>
              <a:rPr lang="ru-RU" dirty="0"/>
              <a:t> е приложимо </a:t>
            </a:r>
            <a:r>
              <a:rPr lang="ru-RU" dirty="0" err="1"/>
              <a:t>поне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от </a:t>
            </a:r>
            <a:r>
              <a:rPr lang="ru-RU" dirty="0" err="1"/>
              <a:t>следните</a:t>
            </a:r>
            <a:r>
              <a:rPr lang="ru-RU" dirty="0"/>
              <a:t> условия:</a:t>
            </a:r>
          </a:p>
          <a:p>
            <a:r>
              <a:rPr lang="ru-RU" dirty="0" err="1"/>
              <a:t>субектът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е дал </a:t>
            </a:r>
            <a:r>
              <a:rPr lang="ru-RU" dirty="0" err="1"/>
              <a:t>съгласие</a:t>
            </a:r>
            <a:r>
              <a:rPr lang="ru-RU" dirty="0"/>
              <a:t> за </a:t>
            </a:r>
            <a:r>
              <a:rPr lang="ru-RU" dirty="0" err="1"/>
              <a:t>обработване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една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конкретни</a:t>
            </a:r>
            <a:r>
              <a:rPr lang="ru-RU" dirty="0"/>
              <a:t> цели (администратора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докаже</a:t>
            </a:r>
            <a:r>
              <a:rPr lang="ru-RU" dirty="0"/>
              <a:t> </a:t>
            </a:r>
            <a:r>
              <a:rPr lang="ru-RU" dirty="0" err="1"/>
              <a:t>получаването</a:t>
            </a:r>
            <a:r>
              <a:rPr lang="ru-RU" dirty="0"/>
              <a:t> на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съгласие</a:t>
            </a:r>
            <a:r>
              <a:rPr lang="ru-RU" dirty="0"/>
              <a:t>);</a:t>
            </a:r>
          </a:p>
          <a:p>
            <a:r>
              <a:rPr lang="ru-RU" dirty="0" err="1"/>
              <a:t>обработването</a:t>
            </a:r>
            <a:r>
              <a:rPr lang="ru-RU" dirty="0"/>
              <a:t> е необходимо за </a:t>
            </a:r>
            <a:r>
              <a:rPr lang="ru-RU" dirty="0" err="1"/>
              <a:t>изпълнението</a:t>
            </a:r>
            <a:r>
              <a:rPr lang="ru-RU" dirty="0"/>
              <a:t> на договор, по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субектът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е страна, или за </a:t>
            </a:r>
            <a:r>
              <a:rPr lang="ru-RU" dirty="0" err="1"/>
              <a:t>предприемане</a:t>
            </a:r>
            <a:r>
              <a:rPr lang="ru-RU" dirty="0"/>
              <a:t> на </a:t>
            </a:r>
            <a:r>
              <a:rPr lang="ru-RU" dirty="0" err="1"/>
              <a:t>стъпки</a:t>
            </a:r>
            <a:r>
              <a:rPr lang="ru-RU" dirty="0"/>
              <a:t> по </a:t>
            </a:r>
            <a:r>
              <a:rPr lang="ru-RU" dirty="0" err="1"/>
              <a:t>искане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сключването</a:t>
            </a:r>
            <a:r>
              <a:rPr lang="ru-RU" dirty="0"/>
              <a:t> на договор;</a:t>
            </a:r>
          </a:p>
          <a:p>
            <a:r>
              <a:rPr lang="ru-RU" dirty="0" err="1"/>
              <a:t>обработването</a:t>
            </a:r>
            <a:r>
              <a:rPr lang="ru-RU" dirty="0"/>
              <a:t> е необходимо за </a:t>
            </a:r>
            <a:r>
              <a:rPr lang="ru-RU" dirty="0" err="1"/>
              <a:t>спазването</a:t>
            </a:r>
            <a:r>
              <a:rPr lang="ru-RU" dirty="0"/>
              <a:t> на </a:t>
            </a:r>
            <a:r>
              <a:rPr lang="ru-RU" dirty="0" err="1"/>
              <a:t>законово</a:t>
            </a:r>
            <a:r>
              <a:rPr lang="ru-RU" dirty="0"/>
              <a:t> </a:t>
            </a:r>
            <a:r>
              <a:rPr lang="ru-RU" dirty="0" err="1"/>
              <a:t>задължение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прилага</a:t>
            </a:r>
            <a:r>
              <a:rPr lang="ru-RU" dirty="0"/>
              <a:t> </a:t>
            </a:r>
            <a:r>
              <a:rPr lang="ru-RU" dirty="0" err="1"/>
              <a:t>спрямо</a:t>
            </a:r>
            <a:r>
              <a:rPr lang="ru-RU" dirty="0"/>
              <a:t> администратора;</a:t>
            </a:r>
          </a:p>
        </p:txBody>
      </p:sp>
    </p:spTree>
    <p:extLst>
      <p:ext uri="{BB962C8B-B14F-4D97-AF65-F5344CB8AC3E}">
        <p14:creationId xmlns:p14="http://schemas.microsoft.com/office/powerpoint/2010/main" val="198452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5EC3-5C9B-A495-8EF8-BF2766A9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да постигнем </a:t>
            </a:r>
            <a:r>
              <a:rPr lang="ru-RU" dirty="0" err="1"/>
              <a:t>законосъобразна</a:t>
            </a:r>
            <a:r>
              <a:rPr lang="ru-RU" dirty="0"/>
              <a:t> обработка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? </a:t>
            </a:r>
            <a:r>
              <a:rPr lang="en-US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0DF48-8578-15C9-24B0-0E6600B9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Обработването</a:t>
            </a:r>
            <a:r>
              <a:rPr lang="ru-RU" dirty="0"/>
              <a:t> е </a:t>
            </a:r>
            <a:r>
              <a:rPr lang="ru-RU" dirty="0" err="1"/>
              <a:t>законосъобразно</a:t>
            </a:r>
            <a:r>
              <a:rPr lang="ru-RU" dirty="0"/>
              <a:t>, само </a:t>
            </a:r>
            <a:r>
              <a:rPr lang="ru-RU" dirty="0" err="1"/>
              <a:t>ако</a:t>
            </a:r>
            <a:r>
              <a:rPr lang="ru-RU" dirty="0"/>
              <a:t> и </a:t>
            </a:r>
            <a:r>
              <a:rPr lang="ru-RU" dirty="0" err="1"/>
              <a:t>доколкото</a:t>
            </a:r>
            <a:r>
              <a:rPr lang="ru-RU" dirty="0"/>
              <a:t> е приложимо </a:t>
            </a:r>
            <a:r>
              <a:rPr lang="ru-RU" dirty="0" err="1"/>
              <a:t>поне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от </a:t>
            </a:r>
            <a:r>
              <a:rPr lang="ru-RU" dirty="0" err="1"/>
              <a:t>следните</a:t>
            </a:r>
            <a:r>
              <a:rPr lang="ru-RU" dirty="0"/>
              <a:t> условия:</a:t>
            </a:r>
          </a:p>
          <a:p>
            <a:r>
              <a:rPr lang="ru-RU" dirty="0" err="1"/>
              <a:t>обработването</a:t>
            </a:r>
            <a:r>
              <a:rPr lang="ru-RU" dirty="0"/>
              <a:t> е необходимо, за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защитени</a:t>
            </a:r>
            <a:r>
              <a:rPr lang="ru-RU" dirty="0"/>
              <a:t> </a:t>
            </a:r>
            <a:r>
              <a:rPr lang="ru-RU" dirty="0" err="1"/>
              <a:t>жизненоважните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или на </a:t>
            </a:r>
            <a:r>
              <a:rPr lang="ru-RU" dirty="0" err="1"/>
              <a:t>друго</a:t>
            </a:r>
            <a:r>
              <a:rPr lang="ru-RU" dirty="0"/>
              <a:t> </a:t>
            </a:r>
            <a:r>
              <a:rPr lang="ru-RU" dirty="0" err="1"/>
              <a:t>физическо</a:t>
            </a:r>
            <a:r>
              <a:rPr lang="ru-RU" dirty="0"/>
              <a:t>  лице;</a:t>
            </a:r>
          </a:p>
          <a:p>
            <a:r>
              <a:rPr lang="ru-RU" dirty="0" err="1"/>
              <a:t>обработването</a:t>
            </a:r>
            <a:r>
              <a:rPr lang="ru-RU" dirty="0"/>
              <a:t> е необходимо за </a:t>
            </a:r>
            <a:r>
              <a:rPr lang="ru-RU" dirty="0" err="1"/>
              <a:t>изпълнението</a:t>
            </a:r>
            <a:r>
              <a:rPr lang="ru-RU" dirty="0"/>
              <a:t> на задача от обществен интерес или при </a:t>
            </a:r>
            <a:r>
              <a:rPr lang="ru-RU" dirty="0" err="1"/>
              <a:t>упражняването</a:t>
            </a:r>
            <a:r>
              <a:rPr lang="ru-RU" dirty="0"/>
              <a:t> на </a:t>
            </a:r>
            <a:r>
              <a:rPr lang="ru-RU" dirty="0" err="1"/>
              <a:t>официални</a:t>
            </a:r>
            <a:r>
              <a:rPr lang="ru-RU" dirty="0"/>
              <a:t> </a:t>
            </a:r>
            <a:r>
              <a:rPr lang="ru-RU" dirty="0" err="1"/>
              <a:t>правомощия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предоставени</a:t>
            </a:r>
            <a:r>
              <a:rPr lang="ru-RU" dirty="0"/>
              <a:t> на администратора;</a:t>
            </a:r>
          </a:p>
          <a:p>
            <a:r>
              <a:rPr lang="ru-RU" dirty="0" err="1"/>
              <a:t>обработването</a:t>
            </a:r>
            <a:r>
              <a:rPr lang="ru-RU" dirty="0"/>
              <a:t> е необходимо за целите на </a:t>
            </a:r>
            <a:r>
              <a:rPr lang="ru-RU" dirty="0" err="1"/>
              <a:t>легитимните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r>
              <a:rPr lang="ru-RU" dirty="0"/>
              <a:t> на администратора или на </a:t>
            </a:r>
            <a:r>
              <a:rPr lang="ru-RU" dirty="0" err="1"/>
              <a:t>трета</a:t>
            </a:r>
            <a:r>
              <a:rPr lang="ru-RU" dirty="0"/>
              <a:t> страна,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пред </a:t>
            </a:r>
            <a:r>
              <a:rPr lang="ru-RU" dirty="0" err="1"/>
              <a:t>такива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r>
              <a:rPr lang="ru-RU" dirty="0"/>
              <a:t> преимущество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интересите</a:t>
            </a:r>
            <a:r>
              <a:rPr lang="ru-RU" dirty="0"/>
              <a:t> или </a:t>
            </a:r>
            <a:r>
              <a:rPr lang="ru-RU" dirty="0" err="1"/>
              <a:t>основните</a:t>
            </a:r>
            <a:r>
              <a:rPr lang="ru-RU" dirty="0"/>
              <a:t> права и </a:t>
            </a:r>
            <a:r>
              <a:rPr lang="ru-RU" dirty="0" err="1"/>
              <a:t>свободи</a:t>
            </a:r>
            <a:r>
              <a:rPr lang="ru-RU" dirty="0"/>
              <a:t>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изискват</a:t>
            </a:r>
            <a:r>
              <a:rPr lang="ru-RU" dirty="0"/>
              <a:t> защита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по-специално</a:t>
            </a:r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субектът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е </a:t>
            </a:r>
            <a:r>
              <a:rPr lang="ru-RU" dirty="0" err="1"/>
              <a:t>дете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81463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5159-BB50-334F-C95B-42ACD33D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съгласието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AF88-F83F-B095-5159-715281D5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Съгласието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"дадено свободно, конкретно, </a:t>
            </a:r>
            <a:r>
              <a:rPr lang="ru-RU" dirty="0" err="1"/>
              <a:t>информирано</a:t>
            </a:r>
            <a:r>
              <a:rPr lang="ru-RU" dirty="0"/>
              <a:t> и ясно"</a:t>
            </a:r>
          </a:p>
          <a:p>
            <a:r>
              <a:rPr lang="ru-RU" dirty="0" err="1"/>
              <a:t>Заявките</a:t>
            </a:r>
            <a:r>
              <a:rPr lang="ru-RU" dirty="0"/>
              <a:t> за </a:t>
            </a:r>
            <a:r>
              <a:rPr lang="ru-RU" dirty="0" err="1"/>
              <a:t>съгласие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"ясно </a:t>
            </a:r>
            <a:r>
              <a:rPr lang="ru-RU" dirty="0" err="1"/>
              <a:t>отличими</a:t>
            </a:r>
            <a:r>
              <a:rPr lang="ru-RU" dirty="0"/>
              <a:t> от </a:t>
            </a:r>
            <a:r>
              <a:rPr lang="ru-RU" dirty="0" err="1"/>
              <a:t>другите</a:t>
            </a:r>
            <a:r>
              <a:rPr lang="ru-RU" dirty="0"/>
              <a:t> </a:t>
            </a:r>
            <a:r>
              <a:rPr lang="ru-RU" dirty="0" err="1"/>
              <a:t>въпроси</a:t>
            </a:r>
            <a:r>
              <a:rPr lang="ru-RU" dirty="0"/>
              <a:t>" и </a:t>
            </a:r>
            <a:r>
              <a:rPr lang="ru-RU" dirty="0" err="1"/>
              <a:t>представени</a:t>
            </a:r>
            <a:r>
              <a:rPr lang="ru-RU" dirty="0"/>
              <a:t> "на ясен и разбираем </a:t>
            </a:r>
            <a:r>
              <a:rPr lang="ru-RU" dirty="0" err="1"/>
              <a:t>език</a:t>
            </a:r>
            <a:r>
              <a:rPr lang="ru-RU" dirty="0"/>
              <a:t>"</a:t>
            </a:r>
          </a:p>
          <a:p>
            <a:r>
              <a:rPr lang="ru-RU" dirty="0" err="1"/>
              <a:t>Субектите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оттеглят</a:t>
            </a:r>
            <a:r>
              <a:rPr lang="ru-RU" dirty="0"/>
              <a:t>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даденото</a:t>
            </a:r>
            <a:r>
              <a:rPr lang="ru-RU" dirty="0"/>
              <a:t> </a:t>
            </a:r>
            <a:r>
              <a:rPr lang="ru-RU" dirty="0" err="1"/>
              <a:t>съгласие</a:t>
            </a:r>
            <a:r>
              <a:rPr lang="ru-RU" dirty="0"/>
              <a:t> по всяко </a:t>
            </a:r>
            <a:r>
              <a:rPr lang="ru-RU" dirty="0" err="1"/>
              <a:t>време</a:t>
            </a:r>
            <a:r>
              <a:rPr lang="ru-RU" dirty="0"/>
              <a:t>, и </a:t>
            </a:r>
            <a:r>
              <a:rPr lang="ru-RU" dirty="0" err="1"/>
              <a:t>администраторите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уважите </a:t>
            </a:r>
            <a:r>
              <a:rPr lang="ru-RU" dirty="0" err="1"/>
              <a:t>техните</a:t>
            </a:r>
            <a:r>
              <a:rPr lang="ru-RU" dirty="0"/>
              <a:t> решения</a:t>
            </a:r>
          </a:p>
          <a:p>
            <a:r>
              <a:rPr lang="ru-RU" dirty="0" err="1"/>
              <a:t>Деца</a:t>
            </a:r>
            <a:r>
              <a:rPr lang="ru-RU" dirty="0"/>
              <a:t> под 13 </a:t>
            </a:r>
            <a:r>
              <a:rPr lang="ru-RU" dirty="0" err="1"/>
              <a:t>години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дават</a:t>
            </a:r>
            <a:r>
              <a:rPr lang="ru-RU" dirty="0"/>
              <a:t> </a:t>
            </a:r>
            <a:r>
              <a:rPr lang="ru-RU" dirty="0" err="1"/>
              <a:t>съгласие</a:t>
            </a:r>
            <a:r>
              <a:rPr lang="ru-RU" dirty="0"/>
              <a:t> само с разрешение от </a:t>
            </a:r>
            <a:r>
              <a:rPr lang="ru-RU" dirty="0" err="1"/>
              <a:t>родителите</a:t>
            </a:r>
            <a:r>
              <a:rPr lang="ru-RU" dirty="0"/>
              <a:t> си</a:t>
            </a:r>
          </a:p>
          <a:p>
            <a:r>
              <a:rPr lang="ru-RU" dirty="0" err="1"/>
              <a:t>Трябва</a:t>
            </a:r>
            <a:r>
              <a:rPr lang="ru-RU" dirty="0"/>
              <a:t> да се </a:t>
            </a:r>
            <a:r>
              <a:rPr lang="ru-RU" dirty="0" err="1"/>
              <a:t>съхраняват</a:t>
            </a:r>
            <a:r>
              <a:rPr lang="ru-RU" dirty="0"/>
              <a:t> </a:t>
            </a:r>
            <a:r>
              <a:rPr lang="ru-RU" dirty="0" err="1"/>
              <a:t>писмени</a:t>
            </a:r>
            <a:r>
              <a:rPr lang="ru-RU" dirty="0"/>
              <a:t> </a:t>
            </a:r>
            <a:r>
              <a:rPr lang="ru-RU" dirty="0" err="1"/>
              <a:t>доказателства</a:t>
            </a:r>
            <a:r>
              <a:rPr lang="ru-RU" dirty="0"/>
              <a:t> за </a:t>
            </a:r>
            <a:r>
              <a:rPr lang="ru-RU" dirty="0" err="1"/>
              <a:t>съгласието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6891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384A-A730-FB10-4A4E-9A267330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Права на </a:t>
            </a:r>
            <a:r>
              <a:rPr lang="ru-RU" dirty="0" err="1"/>
              <a:t>субекта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FBD3-C271-CE38-3321-61C29F82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83"/>
            <a:ext cx="10515600" cy="429952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Право на информация</a:t>
            </a:r>
          </a:p>
          <a:p>
            <a:r>
              <a:rPr lang="bg-BG" dirty="0"/>
              <a:t>Право на достъп</a:t>
            </a:r>
          </a:p>
          <a:p>
            <a:r>
              <a:rPr lang="ru-RU" dirty="0"/>
              <a:t>Право на </a:t>
            </a:r>
            <a:r>
              <a:rPr lang="ru-RU" dirty="0" err="1"/>
              <a:t>корекция</a:t>
            </a:r>
            <a:r>
              <a:rPr lang="ru-RU" dirty="0"/>
              <a:t> (право на </a:t>
            </a:r>
            <a:r>
              <a:rPr lang="ru-RU" dirty="0" err="1"/>
              <a:t>промяна</a:t>
            </a:r>
            <a:r>
              <a:rPr lang="ru-RU" dirty="0"/>
              <a:t>)</a:t>
            </a:r>
            <a:endParaRPr lang="bg-BG" dirty="0"/>
          </a:p>
          <a:p>
            <a:r>
              <a:rPr lang="bg-BG" dirty="0"/>
              <a:t>Право на изтриване</a:t>
            </a:r>
          </a:p>
          <a:p>
            <a:r>
              <a:rPr lang="ru-RU" dirty="0"/>
              <a:t>Право на </a:t>
            </a:r>
            <a:r>
              <a:rPr lang="ru-RU" dirty="0" err="1"/>
              <a:t>ограничаване</a:t>
            </a:r>
            <a:r>
              <a:rPr lang="ru-RU" dirty="0"/>
              <a:t> на </a:t>
            </a:r>
            <a:r>
              <a:rPr lang="ru-RU" dirty="0" err="1"/>
              <a:t>обработката</a:t>
            </a:r>
            <a:endParaRPr lang="bg-BG" dirty="0"/>
          </a:p>
          <a:p>
            <a:r>
              <a:rPr lang="ru-RU" dirty="0"/>
              <a:t>Право на </a:t>
            </a:r>
            <a:r>
              <a:rPr lang="ru-RU" dirty="0" err="1"/>
              <a:t>пренос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endParaRPr lang="bg-BG" dirty="0"/>
          </a:p>
          <a:p>
            <a:r>
              <a:rPr lang="bg-BG" dirty="0"/>
              <a:t>Право на възражение</a:t>
            </a:r>
          </a:p>
          <a:p>
            <a:r>
              <a:rPr lang="ru-RU" dirty="0"/>
              <a:t>Права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връзка</a:t>
            </a:r>
            <a:r>
              <a:rPr lang="ru-RU" dirty="0"/>
              <a:t> с </a:t>
            </a:r>
            <a:r>
              <a:rPr lang="ru-RU" dirty="0" err="1"/>
              <a:t>автоматизирано</a:t>
            </a:r>
            <a:r>
              <a:rPr lang="ru-RU" dirty="0"/>
              <a:t> </a:t>
            </a:r>
            <a:r>
              <a:rPr lang="ru-RU" dirty="0" err="1"/>
              <a:t>вземане</a:t>
            </a:r>
            <a:r>
              <a:rPr lang="ru-RU" dirty="0"/>
              <a:t> на решения и </a:t>
            </a:r>
            <a:r>
              <a:rPr lang="ru-RU" dirty="0" err="1"/>
              <a:t>профилиране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6520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25EA-139E-5F33-EFA6-9C61E19C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Регистри</a:t>
            </a:r>
            <a:r>
              <a:rPr lang="ru-RU" dirty="0"/>
              <a:t> на </a:t>
            </a:r>
            <a:r>
              <a:rPr lang="ru-RU" dirty="0" err="1"/>
              <a:t>дейностите</a:t>
            </a:r>
            <a:r>
              <a:rPr lang="ru-RU" dirty="0"/>
              <a:t> по </a:t>
            </a:r>
            <a:r>
              <a:rPr lang="ru-RU" dirty="0" err="1"/>
              <a:t>обработване</a:t>
            </a:r>
            <a:r>
              <a:rPr lang="ru-RU" dirty="0"/>
              <a:t> - </a:t>
            </a:r>
            <a:r>
              <a:rPr lang="bg-BG" dirty="0"/>
              <a:t>администратор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5753-5D64-E6C5-D101-EA860DB6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името</a:t>
            </a:r>
            <a:r>
              <a:rPr lang="ru-RU" dirty="0"/>
              <a:t> и </a:t>
            </a:r>
            <a:r>
              <a:rPr lang="ru-RU" dirty="0" err="1"/>
              <a:t>координатите</a:t>
            </a:r>
            <a:r>
              <a:rPr lang="ru-RU" dirty="0"/>
              <a:t> за </a:t>
            </a:r>
            <a:r>
              <a:rPr lang="ru-RU" dirty="0" err="1"/>
              <a:t>връзка</a:t>
            </a:r>
            <a:r>
              <a:rPr lang="ru-RU" dirty="0"/>
              <a:t> на администратора и —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 е приложимо —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съвместни</a:t>
            </a:r>
            <a:r>
              <a:rPr lang="ru-RU" dirty="0"/>
              <a:t> </a:t>
            </a:r>
            <a:r>
              <a:rPr lang="ru-RU" dirty="0" err="1"/>
              <a:t>админи</a:t>
            </a:r>
            <a:r>
              <a:rPr lang="ru-RU" dirty="0"/>
              <a:t>­ </a:t>
            </a:r>
            <a:r>
              <a:rPr lang="ru-RU" dirty="0" err="1"/>
              <a:t>стратори</a:t>
            </a:r>
            <a:r>
              <a:rPr lang="ru-RU" dirty="0"/>
              <a:t>, на представителя на администратора и на </a:t>
            </a:r>
            <a:r>
              <a:rPr lang="ru-RU" dirty="0" err="1"/>
              <a:t>длъжностното</a:t>
            </a:r>
            <a:r>
              <a:rPr lang="ru-RU" dirty="0"/>
              <a:t> лице по защита на </a:t>
            </a:r>
            <a:r>
              <a:rPr lang="ru-RU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такива</a:t>
            </a:r>
            <a:r>
              <a:rPr lang="ru-RU" dirty="0"/>
              <a:t>;</a:t>
            </a:r>
          </a:p>
          <a:p>
            <a:r>
              <a:rPr lang="ru-RU" dirty="0"/>
              <a:t>целите на </a:t>
            </a:r>
            <a:r>
              <a:rPr lang="ru-RU" dirty="0" err="1"/>
              <a:t>обработването</a:t>
            </a:r>
            <a:r>
              <a:rPr lang="ru-RU" dirty="0"/>
              <a:t>;</a:t>
            </a:r>
          </a:p>
          <a:p>
            <a:r>
              <a:rPr lang="ru-RU" dirty="0"/>
              <a:t>описание на </a:t>
            </a:r>
            <a:r>
              <a:rPr lang="ru-RU" dirty="0" err="1"/>
              <a:t>категориите</a:t>
            </a:r>
            <a:r>
              <a:rPr lang="ru-RU" dirty="0"/>
              <a:t> </a:t>
            </a:r>
            <a:r>
              <a:rPr lang="ru-RU" dirty="0" err="1"/>
              <a:t>субекти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и на </a:t>
            </a:r>
            <a:r>
              <a:rPr lang="ru-RU" dirty="0" err="1"/>
              <a:t>категориите</a:t>
            </a:r>
            <a:r>
              <a:rPr lang="ru-RU" dirty="0"/>
              <a:t>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 err="1"/>
              <a:t>категориите</a:t>
            </a:r>
            <a:r>
              <a:rPr lang="ru-RU" dirty="0"/>
              <a:t> получатели, пред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или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разкрити</a:t>
            </a:r>
            <a:r>
              <a:rPr lang="ru-RU" dirty="0"/>
              <a:t>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получателите</a:t>
            </a:r>
            <a:r>
              <a:rPr lang="ru-RU" dirty="0"/>
              <a:t> в трети </a:t>
            </a:r>
            <a:r>
              <a:rPr lang="ru-RU" dirty="0" err="1"/>
              <a:t>държави</a:t>
            </a:r>
            <a:r>
              <a:rPr lang="ru-RU" dirty="0"/>
              <a:t> или </a:t>
            </a:r>
            <a:r>
              <a:rPr lang="ru-RU" dirty="0" err="1"/>
              <a:t>международни</a:t>
            </a:r>
            <a:r>
              <a:rPr lang="ru-RU" dirty="0"/>
              <a:t> организации;</a:t>
            </a:r>
          </a:p>
          <a:p>
            <a:r>
              <a:rPr lang="ru-RU" dirty="0" err="1"/>
              <a:t>когато</a:t>
            </a:r>
            <a:r>
              <a:rPr lang="ru-RU" dirty="0"/>
              <a:t> е приложимо, </a:t>
            </a:r>
            <a:r>
              <a:rPr lang="ru-RU" dirty="0" err="1"/>
              <a:t>предаването</a:t>
            </a:r>
            <a:r>
              <a:rPr lang="ru-RU" dirty="0"/>
              <a:t> на </a:t>
            </a:r>
            <a:r>
              <a:rPr lang="ru-RU" dirty="0" err="1"/>
              <a:t>лични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трета</a:t>
            </a:r>
            <a:r>
              <a:rPr lang="ru-RU" dirty="0"/>
              <a:t> </a:t>
            </a:r>
            <a:r>
              <a:rPr lang="ru-RU" dirty="0" err="1"/>
              <a:t>държава</a:t>
            </a:r>
            <a:r>
              <a:rPr lang="ru-RU" dirty="0"/>
              <a:t> или </a:t>
            </a:r>
            <a:r>
              <a:rPr lang="ru-RU" dirty="0" err="1"/>
              <a:t>международна</a:t>
            </a:r>
            <a:r>
              <a:rPr lang="ru-RU" dirty="0"/>
              <a:t> организация,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идентификацията</a:t>
            </a:r>
            <a:r>
              <a:rPr lang="ru-RU" dirty="0"/>
              <a:t> на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трета</a:t>
            </a:r>
            <a:r>
              <a:rPr lang="ru-RU" dirty="0"/>
              <a:t> </a:t>
            </a:r>
            <a:r>
              <a:rPr lang="ru-RU" dirty="0" err="1"/>
              <a:t>държава</a:t>
            </a:r>
            <a:r>
              <a:rPr lang="ru-RU" dirty="0"/>
              <a:t> или </a:t>
            </a:r>
            <a:r>
              <a:rPr lang="ru-RU" dirty="0" err="1"/>
              <a:t>международна</a:t>
            </a:r>
            <a:r>
              <a:rPr lang="ru-RU" dirty="0"/>
              <a:t> организация, а в случай на </a:t>
            </a:r>
            <a:r>
              <a:rPr lang="ru-RU" dirty="0" err="1"/>
              <a:t>предаване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- документация за </a:t>
            </a:r>
            <a:r>
              <a:rPr lang="ru-RU" dirty="0" err="1"/>
              <a:t>подходящите</a:t>
            </a:r>
            <a:r>
              <a:rPr lang="ru-RU" dirty="0"/>
              <a:t> </a:t>
            </a:r>
            <a:r>
              <a:rPr lang="ru-RU" dirty="0" err="1"/>
              <a:t>гаранции</a:t>
            </a:r>
            <a:r>
              <a:rPr lang="ru-RU" dirty="0"/>
              <a:t>;</a:t>
            </a:r>
          </a:p>
          <a:p>
            <a:r>
              <a:rPr lang="ru-RU" dirty="0" err="1"/>
              <a:t>когато</a:t>
            </a:r>
            <a:r>
              <a:rPr lang="ru-RU" dirty="0"/>
              <a:t> е </a:t>
            </a:r>
            <a:r>
              <a:rPr lang="ru-RU" dirty="0" err="1"/>
              <a:t>възможно</a:t>
            </a:r>
            <a:r>
              <a:rPr lang="ru-RU" dirty="0"/>
              <a:t>, </a:t>
            </a:r>
            <a:r>
              <a:rPr lang="ru-RU" dirty="0" err="1"/>
              <a:t>предвидените</a:t>
            </a:r>
            <a:r>
              <a:rPr lang="ru-RU" dirty="0"/>
              <a:t> </a:t>
            </a:r>
            <a:r>
              <a:rPr lang="ru-RU" dirty="0" err="1"/>
              <a:t>срокове</a:t>
            </a:r>
            <a:r>
              <a:rPr lang="ru-RU" dirty="0"/>
              <a:t> за </a:t>
            </a:r>
            <a:r>
              <a:rPr lang="ru-RU" dirty="0" err="1"/>
              <a:t>изтриване</a:t>
            </a:r>
            <a:r>
              <a:rPr lang="ru-RU" dirty="0"/>
              <a:t> на </a:t>
            </a:r>
            <a:r>
              <a:rPr lang="ru-RU" dirty="0" err="1"/>
              <a:t>различните</a:t>
            </a:r>
            <a:r>
              <a:rPr lang="ru-RU" dirty="0"/>
              <a:t> категории </a:t>
            </a:r>
            <a:r>
              <a:rPr lang="ru-RU" dirty="0" err="1"/>
              <a:t>данни</a:t>
            </a:r>
            <a:r>
              <a:rPr lang="ru-RU" dirty="0"/>
              <a:t>;</a:t>
            </a:r>
          </a:p>
          <a:p>
            <a:r>
              <a:rPr lang="ru-RU" dirty="0" err="1"/>
              <a:t>когато</a:t>
            </a:r>
            <a:r>
              <a:rPr lang="ru-RU" dirty="0"/>
              <a:t> е </a:t>
            </a:r>
            <a:r>
              <a:rPr lang="ru-RU" dirty="0" err="1"/>
              <a:t>възможно</a:t>
            </a:r>
            <a:r>
              <a:rPr lang="ru-RU" dirty="0"/>
              <a:t>, общо описание на </a:t>
            </a:r>
            <a:r>
              <a:rPr lang="ru-RU" dirty="0" err="1"/>
              <a:t>техническите</a:t>
            </a:r>
            <a:r>
              <a:rPr lang="ru-RU" dirty="0"/>
              <a:t> и </a:t>
            </a:r>
            <a:r>
              <a:rPr lang="ru-RU" dirty="0" err="1"/>
              <a:t>организационни</a:t>
            </a:r>
            <a:r>
              <a:rPr lang="ru-RU" dirty="0"/>
              <a:t> мерки за </a:t>
            </a:r>
            <a:r>
              <a:rPr lang="ru-RU" dirty="0" err="1"/>
              <a:t>сигурност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335845416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ea0679f-09fa-4528-8ac1-fa7f6af28b52}" enabled="1" method="Standard" siteId="{07018c2a-e7d8-4bf1-9456-092ad6aecf0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4373</TotalTime>
  <Words>2320</Words>
  <Application>Microsoft Office PowerPoint</Application>
  <PresentationFormat>Widescreen</PresentationFormat>
  <Paragraphs>143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Ключови дефиниции</vt:lpstr>
      <vt:lpstr>Принципи</vt:lpstr>
      <vt:lpstr>Как да постигнем законосъобразна обработка на личните данни? (1)</vt:lpstr>
      <vt:lpstr>Как да постигнем законосъобразна обработка на личните данни? (2)</vt:lpstr>
      <vt:lpstr>Относно съгласието</vt:lpstr>
      <vt:lpstr>Права на субекта на данни</vt:lpstr>
      <vt:lpstr>Регистри на дейностите по обработване - администратор</vt:lpstr>
      <vt:lpstr>Регистри на дейностите по обработване -  обработващ лични данни</vt:lpstr>
      <vt:lpstr>Регистри на дейностите по обработване – общи изисквания</vt:lpstr>
      <vt:lpstr>Сигурност на личните данни (1)</vt:lpstr>
      <vt:lpstr>Сигурност на личните данни (2)</vt:lpstr>
      <vt:lpstr>Уведомяване на надзорния орган за нарушение на сигурността на личните данни (1)</vt:lpstr>
      <vt:lpstr>Уведомяване на надзорния орган за нарушение на сигурността на личните данни (2)</vt:lpstr>
      <vt:lpstr>Съобщаване на субекта на данните за нарушение на сигурността на личните данни (1)</vt:lpstr>
      <vt:lpstr>Съобщаване на субекта на данните за нарушение на сигурността на личните данни (2)</vt:lpstr>
      <vt:lpstr>Съобщаване на субекта на данните за нарушение на сигурността на личните данни (3)</vt:lpstr>
      <vt:lpstr>Оценка на въздействието върху защитата на данните (Data Protection Impact Assessment (DPIA))</vt:lpstr>
      <vt:lpstr>DPIA – примери за необходимост от оценка</vt:lpstr>
      <vt:lpstr>DPIA – съдържание</vt:lpstr>
      <vt:lpstr>DPIA – консултация с надзорния орган (1)</vt:lpstr>
      <vt:lpstr>DPIA – консултация с надзорния орган (2)</vt:lpstr>
      <vt:lpstr>Сертификация (1) </vt:lpstr>
      <vt:lpstr>Сертификация (2) 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172</cp:revision>
  <dcterms:created xsi:type="dcterms:W3CDTF">2022-10-13T21:13:00Z</dcterms:created>
  <dcterms:modified xsi:type="dcterms:W3CDTF">2024-11-25T22:50:57Z</dcterms:modified>
</cp:coreProperties>
</file>