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5" r:id="rId19"/>
    <p:sldId id="291" r:id="rId20"/>
    <p:sldId id="296" r:id="rId21"/>
    <p:sldId id="292" r:id="rId22"/>
    <p:sldId id="297" r:id="rId23"/>
    <p:sldId id="293" r:id="rId24"/>
    <p:sldId id="298" r:id="rId25"/>
    <p:sldId id="294" r:id="rId26"/>
    <p:sldId id="275" r:id="rId27"/>
    <p:sldId id="273" r:id="rId2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8462" autoAdjust="0"/>
  </p:normalViewPr>
  <p:slideViewPr>
    <p:cSldViewPr snapToGrid="0">
      <p:cViewPr varScale="1">
        <p:scale>
          <a:sx n="142" d="100"/>
          <a:sy n="142" d="100"/>
        </p:scale>
        <p:origin x="872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364-DCA4-4CA7-B719-A22DE14B4E0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B49C-936B-4E07-9203-73FB338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8B49C-936B-4E07-9203-73FB33804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710725"/>
            <a:ext cx="7560185" cy="928452"/>
          </a:xfrm>
        </p:spPr>
        <p:txBody>
          <a:bodyPr/>
          <a:lstStyle/>
          <a:p>
            <a:r>
              <a:rPr lang="ru-RU" sz="3600" i="1" dirty="0"/>
              <a:t>Разпространени стандарти и регулации</a:t>
            </a:r>
            <a:r>
              <a:rPr lang="en-US" sz="3600" i="1" dirty="0"/>
              <a:t> – ISO/IEC 27001</a:t>
            </a:r>
            <a:endParaRPr lang="bg-BG" sz="3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48C-32BF-3FEE-F3AA-929617C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- Лидерство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288-786D-74EF-0A63-A832AD18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Лидерство и </a:t>
            </a:r>
            <a:r>
              <a:rPr lang="ru-RU" dirty="0" err="1"/>
              <a:t>ангажираност</a:t>
            </a:r>
            <a:endParaRPr lang="ru-RU" dirty="0"/>
          </a:p>
          <a:p>
            <a:r>
              <a:rPr lang="bg-BG" dirty="0"/>
              <a:t>Политики</a:t>
            </a:r>
            <a:endParaRPr lang="ru-RU" dirty="0"/>
          </a:p>
          <a:p>
            <a:r>
              <a:rPr lang="bg-BG" dirty="0"/>
              <a:t>Роли, отговорности и </a:t>
            </a:r>
            <a:r>
              <a:rPr lang="bg-BG" dirty="0" err="1"/>
              <a:t>пълномощи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0784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48C-32BF-3FEE-F3AA-929617C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- Планиране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288-786D-74EF-0A63-A832AD18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Действия за </a:t>
            </a:r>
            <a:r>
              <a:rPr lang="ru-RU" dirty="0" err="1"/>
              <a:t>адресиране</a:t>
            </a:r>
            <a:r>
              <a:rPr lang="ru-RU" dirty="0"/>
              <a:t> на </a:t>
            </a:r>
            <a:r>
              <a:rPr lang="ru-RU" dirty="0" err="1"/>
              <a:t>рискове</a:t>
            </a:r>
            <a:r>
              <a:rPr lang="ru-RU" dirty="0"/>
              <a:t> и </a:t>
            </a:r>
            <a:r>
              <a:rPr lang="ru-RU" dirty="0" err="1"/>
              <a:t>възможности</a:t>
            </a:r>
            <a:endParaRPr lang="ru-RU" dirty="0"/>
          </a:p>
          <a:p>
            <a:r>
              <a:rPr lang="ru-RU" dirty="0"/>
              <a:t>Цели на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планиране</a:t>
            </a:r>
            <a:r>
              <a:rPr lang="ru-RU" dirty="0"/>
              <a:t> за </a:t>
            </a:r>
            <a:r>
              <a:rPr lang="ru-RU" dirty="0" err="1"/>
              <a:t>постигането</a:t>
            </a:r>
            <a:r>
              <a:rPr lang="ru-RU" dirty="0"/>
              <a:t> им</a:t>
            </a:r>
          </a:p>
          <a:p>
            <a:r>
              <a:rPr lang="bg-BG" dirty="0"/>
              <a:t>Планиране на промени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60376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48C-32BF-3FEE-F3AA-929617C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- Поддържане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288-786D-74EF-0A63-A832AD18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Ресурси</a:t>
            </a:r>
            <a:endParaRPr lang="ru-RU" dirty="0"/>
          </a:p>
          <a:p>
            <a:r>
              <a:rPr lang="bg-BG" dirty="0"/>
              <a:t>Компетентности</a:t>
            </a:r>
            <a:endParaRPr lang="ru-RU" dirty="0"/>
          </a:p>
          <a:p>
            <a:r>
              <a:rPr lang="bg-BG" dirty="0"/>
              <a:t>Осъзнаване</a:t>
            </a:r>
            <a:endParaRPr lang="ru-RU" dirty="0"/>
          </a:p>
          <a:p>
            <a:r>
              <a:rPr lang="bg-BG" dirty="0"/>
              <a:t>Комуникация</a:t>
            </a:r>
            <a:endParaRPr lang="ru-RU" dirty="0"/>
          </a:p>
          <a:p>
            <a:r>
              <a:rPr lang="bg-BG" dirty="0"/>
              <a:t>Документирана информация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77229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48C-32BF-3FEE-F3AA-929617C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- Работа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288-786D-74EF-0A63-A832AD18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Планиране</a:t>
            </a:r>
            <a:r>
              <a:rPr lang="ru-RU" dirty="0"/>
              <a:t> на </a:t>
            </a:r>
            <a:r>
              <a:rPr lang="ru-RU" dirty="0" err="1"/>
              <a:t>работата</a:t>
            </a:r>
            <a:r>
              <a:rPr lang="ru-RU" dirty="0"/>
              <a:t> и </a:t>
            </a:r>
            <a:r>
              <a:rPr lang="ru-RU" dirty="0" err="1"/>
              <a:t>контрол</a:t>
            </a:r>
            <a:endParaRPr lang="ru-RU" dirty="0"/>
          </a:p>
          <a:p>
            <a:r>
              <a:rPr lang="bg-BG" dirty="0"/>
              <a:t>Оценяване на риска</a:t>
            </a:r>
          </a:p>
          <a:p>
            <a:r>
              <a:rPr lang="bg-BG" dirty="0"/>
              <a:t>Справяне с рисковете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23456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48C-32BF-3FEE-F3AA-929617C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- Оценяване на работните характеристики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288-786D-74EF-0A63-A832AD18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Наблюдаване</a:t>
            </a:r>
            <a:r>
              <a:rPr lang="ru-RU" dirty="0"/>
              <a:t>, </a:t>
            </a:r>
            <a:r>
              <a:rPr lang="ru-RU" dirty="0" err="1"/>
              <a:t>измерване</a:t>
            </a:r>
            <a:r>
              <a:rPr lang="ru-RU" dirty="0"/>
              <a:t>, анализ и </a:t>
            </a:r>
            <a:r>
              <a:rPr lang="ru-RU" dirty="0" err="1"/>
              <a:t>оценяване</a:t>
            </a:r>
            <a:endParaRPr lang="ru-RU" dirty="0"/>
          </a:p>
          <a:p>
            <a:r>
              <a:rPr lang="bg-BG" dirty="0"/>
              <a:t>Вътрешен одит</a:t>
            </a:r>
            <a:endParaRPr lang="ru-RU" dirty="0"/>
          </a:p>
          <a:p>
            <a:r>
              <a:rPr lang="bg-BG" dirty="0"/>
              <a:t>Преглед от ръководството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99830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48C-32BF-3FEE-F3AA-929617C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- Подобряване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288-786D-74EF-0A63-A832AD18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Непрекъснато</a:t>
            </a:r>
            <a:r>
              <a:rPr lang="ru-RU" dirty="0"/>
              <a:t> </a:t>
            </a:r>
            <a:r>
              <a:rPr lang="ru-RU" dirty="0" err="1"/>
              <a:t>подобряване</a:t>
            </a:r>
            <a:endParaRPr lang="ru-RU" dirty="0"/>
          </a:p>
          <a:p>
            <a:r>
              <a:rPr lang="bg-BG" dirty="0"/>
              <a:t>Несъответствие и коригиращо действие</a:t>
            </a:r>
            <a:endParaRPr lang="ru-RU" dirty="0"/>
          </a:p>
          <a:p>
            <a:pPr marL="0" indent="0">
              <a:buNone/>
            </a:pP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4979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67ED-32C1-0A85-B227-467E5C4C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6C5A-8CC9-69EF-E461-3CD29AAC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Организационни</a:t>
            </a:r>
            <a:r>
              <a:rPr lang="ru-RU" dirty="0"/>
              <a:t> контроли — 37 </a:t>
            </a:r>
            <a:r>
              <a:rPr lang="ru-RU" dirty="0" err="1"/>
              <a:t>броя</a:t>
            </a:r>
            <a:endParaRPr lang="ru-RU" dirty="0"/>
          </a:p>
          <a:p>
            <a:r>
              <a:rPr lang="ru-RU" dirty="0"/>
              <a:t>Контроли,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човешките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— 8 </a:t>
            </a:r>
            <a:r>
              <a:rPr lang="ru-RU" dirty="0" err="1"/>
              <a:t>броя</a:t>
            </a:r>
            <a:endParaRPr lang="ru-RU" dirty="0"/>
          </a:p>
          <a:p>
            <a:r>
              <a:rPr lang="ru-RU" dirty="0"/>
              <a:t>Контроли,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физическата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— 14 </a:t>
            </a:r>
            <a:r>
              <a:rPr lang="ru-RU" dirty="0" err="1"/>
              <a:t>броя</a:t>
            </a:r>
            <a:endParaRPr lang="ru-RU" dirty="0"/>
          </a:p>
          <a:p>
            <a:r>
              <a:rPr lang="ru-RU" dirty="0" err="1"/>
              <a:t>Технологични</a:t>
            </a:r>
            <a:r>
              <a:rPr lang="ru-RU" dirty="0"/>
              <a:t> контроли — 34 </a:t>
            </a:r>
            <a:r>
              <a:rPr lang="ru-RU" dirty="0" err="1"/>
              <a:t>броя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3016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84B-E451-7ADD-8924-9CDC733F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 – Организационни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4771-C06E-7E95-C3B6-E5AF1359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Включват</a:t>
            </a:r>
            <a:r>
              <a:rPr lang="ru-RU" dirty="0"/>
              <a:t> </a:t>
            </a:r>
            <a:r>
              <a:rPr lang="ru-RU" dirty="0" err="1"/>
              <a:t>регламенти</a:t>
            </a:r>
            <a:r>
              <a:rPr lang="ru-RU" dirty="0"/>
              <a:t> и мерки, </a:t>
            </a:r>
            <a:r>
              <a:rPr lang="ru-RU" dirty="0" err="1"/>
              <a:t>които</a:t>
            </a:r>
            <a:r>
              <a:rPr lang="ru-RU" dirty="0"/>
              <a:t> определят </a:t>
            </a:r>
            <a:r>
              <a:rPr lang="ru-RU" dirty="0" err="1"/>
              <a:t>общата</a:t>
            </a:r>
            <a:r>
              <a:rPr lang="ru-RU" dirty="0"/>
              <a:t> </a:t>
            </a:r>
            <a:r>
              <a:rPr lang="ru-RU" dirty="0" err="1"/>
              <a:t>насоченост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защита на </a:t>
            </a:r>
            <a:r>
              <a:rPr lang="ru-RU" dirty="0" err="1"/>
              <a:t>данните</a:t>
            </a:r>
            <a:r>
              <a:rPr lang="ru-RU" dirty="0"/>
              <a:t> по широк </a:t>
            </a:r>
            <a:r>
              <a:rPr lang="ru-RU" dirty="0" err="1"/>
              <a:t>кръг</a:t>
            </a:r>
            <a:r>
              <a:rPr lang="ru-RU" dirty="0"/>
              <a:t> от </a:t>
            </a:r>
            <a:r>
              <a:rPr lang="ru-RU" dirty="0" err="1"/>
              <a:t>въпроси</a:t>
            </a:r>
            <a:r>
              <a:rPr lang="ru-RU" dirty="0"/>
              <a:t>. </a:t>
            </a:r>
            <a:r>
              <a:rPr lang="ru-RU" dirty="0" err="1"/>
              <a:t>Тези</a:t>
            </a:r>
            <a:r>
              <a:rPr lang="ru-RU" dirty="0"/>
              <a:t> контроли </a:t>
            </a:r>
            <a:r>
              <a:rPr lang="ru-RU" dirty="0" err="1"/>
              <a:t>включват</a:t>
            </a:r>
            <a:r>
              <a:rPr lang="ru-RU" dirty="0"/>
              <a:t> политики, правила,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процедури</a:t>
            </a:r>
            <a:r>
              <a:rPr lang="ru-RU" dirty="0"/>
              <a:t>, </a:t>
            </a:r>
            <a:r>
              <a:rPr lang="ru-RU" dirty="0" err="1"/>
              <a:t>организационни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5936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84B-E451-7ADD-8924-9CDC733F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442"/>
            <a:ext cx="10515600" cy="1325563"/>
          </a:xfrm>
        </p:spPr>
        <p:txBody>
          <a:bodyPr/>
          <a:lstStyle/>
          <a:p>
            <a:r>
              <a:rPr lang="bg-BG" dirty="0"/>
              <a:t>Контроли – Организационни - Примери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4771-C06E-7E95-C3B6-E5AF1359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171"/>
            <a:ext cx="10515600" cy="477579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5.1 </a:t>
            </a:r>
            <a:r>
              <a:rPr lang="ru-RU" dirty="0" err="1"/>
              <a:t>Политиките</a:t>
            </a:r>
            <a:r>
              <a:rPr lang="ru-RU" dirty="0"/>
              <a:t> за </a:t>
            </a:r>
            <a:r>
              <a:rPr lang="ru-RU" dirty="0" err="1"/>
              <a:t>информационна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- </a:t>
            </a:r>
            <a:r>
              <a:rPr lang="ru-RU" dirty="0" err="1"/>
              <a:t>Политиката</a:t>
            </a:r>
            <a:r>
              <a:rPr lang="ru-RU" dirty="0"/>
              <a:t> за </a:t>
            </a:r>
            <a:r>
              <a:rPr lang="ru-RU" dirty="0" err="1"/>
              <a:t>информационна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политиките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конкретни</a:t>
            </a:r>
            <a:r>
              <a:rPr lang="ru-RU" dirty="0"/>
              <a:t> теми,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разработени</a:t>
            </a:r>
            <a:r>
              <a:rPr lang="ru-RU" dirty="0"/>
              <a:t>, </a:t>
            </a:r>
            <a:r>
              <a:rPr lang="ru-RU" dirty="0" err="1"/>
              <a:t>одобрени</a:t>
            </a:r>
            <a:r>
              <a:rPr lang="ru-RU" dirty="0"/>
              <a:t> от </a:t>
            </a:r>
            <a:r>
              <a:rPr lang="ru-RU" dirty="0" err="1"/>
              <a:t>ръководството</a:t>
            </a:r>
            <a:r>
              <a:rPr lang="ru-RU" dirty="0"/>
              <a:t>, </a:t>
            </a:r>
            <a:r>
              <a:rPr lang="ru-RU" dirty="0" err="1"/>
              <a:t>публикувани</a:t>
            </a:r>
            <a:r>
              <a:rPr lang="ru-RU" dirty="0"/>
              <a:t>, </a:t>
            </a:r>
            <a:r>
              <a:rPr lang="ru-RU" dirty="0" err="1"/>
              <a:t>предоставени</a:t>
            </a:r>
            <a:r>
              <a:rPr lang="ru-RU" dirty="0"/>
              <a:t> за </a:t>
            </a:r>
            <a:r>
              <a:rPr lang="ru-RU" dirty="0" err="1"/>
              <a:t>запознаване</a:t>
            </a:r>
            <a:r>
              <a:rPr lang="ru-RU" dirty="0"/>
              <a:t> на </a:t>
            </a:r>
            <a:r>
              <a:rPr lang="ru-RU" dirty="0" err="1"/>
              <a:t>съответния</a:t>
            </a:r>
            <a:r>
              <a:rPr lang="ru-RU" dirty="0"/>
              <a:t> персонал и </a:t>
            </a:r>
            <a:r>
              <a:rPr lang="ru-RU" dirty="0" err="1"/>
              <a:t>съответните</a:t>
            </a:r>
            <a:r>
              <a:rPr lang="ru-RU" dirty="0"/>
              <a:t> </a:t>
            </a:r>
            <a:r>
              <a:rPr lang="ru-RU" dirty="0" err="1"/>
              <a:t>заинтересовани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r>
              <a:rPr lang="ru-RU" dirty="0"/>
              <a:t> и </a:t>
            </a:r>
            <a:r>
              <a:rPr lang="ru-RU" dirty="0" err="1"/>
              <a:t>преразглеждани</a:t>
            </a:r>
            <a:r>
              <a:rPr lang="ru-RU" dirty="0"/>
              <a:t> на </a:t>
            </a:r>
            <a:r>
              <a:rPr lang="ru-RU" dirty="0" err="1"/>
              <a:t>планирани</a:t>
            </a:r>
            <a:r>
              <a:rPr lang="ru-RU" dirty="0"/>
              <a:t> </a:t>
            </a:r>
            <a:r>
              <a:rPr lang="ru-RU" dirty="0" err="1"/>
              <a:t>интервали</a:t>
            </a:r>
            <a:r>
              <a:rPr lang="ru-RU" dirty="0"/>
              <a:t> и при </a:t>
            </a:r>
            <a:r>
              <a:rPr lang="ru-RU" dirty="0" err="1"/>
              <a:t>значителни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endParaRPr lang="ru-RU" dirty="0"/>
          </a:p>
          <a:p>
            <a:r>
              <a:rPr lang="ru-RU" dirty="0"/>
              <a:t>5.3 </a:t>
            </a:r>
            <a:r>
              <a:rPr lang="ru-RU" dirty="0" err="1"/>
              <a:t>Разделяне</a:t>
            </a:r>
            <a:r>
              <a:rPr lang="ru-RU" dirty="0"/>
              <a:t> на </a:t>
            </a:r>
            <a:r>
              <a:rPr lang="ru-RU" dirty="0" err="1"/>
              <a:t>задълженията</a:t>
            </a:r>
            <a:r>
              <a:rPr lang="ru-RU" dirty="0"/>
              <a:t> - </a:t>
            </a:r>
            <a:r>
              <a:rPr lang="ru-RU" dirty="0" err="1"/>
              <a:t>Противоречащите</a:t>
            </a:r>
            <a:r>
              <a:rPr lang="ru-RU" dirty="0"/>
              <a:t> си </a:t>
            </a:r>
            <a:r>
              <a:rPr lang="ru-RU" dirty="0" err="1"/>
              <a:t>задължения</a:t>
            </a:r>
            <a:r>
              <a:rPr lang="ru-RU" dirty="0"/>
              <a:t> и </a:t>
            </a:r>
            <a:r>
              <a:rPr lang="ru-RU" dirty="0" err="1"/>
              <a:t>противоречащите</a:t>
            </a:r>
            <a:r>
              <a:rPr lang="ru-RU" dirty="0"/>
              <a:t> си области на </a:t>
            </a:r>
            <a:r>
              <a:rPr lang="ru-RU" dirty="0" err="1"/>
              <a:t>отговорност</a:t>
            </a:r>
            <a:r>
              <a:rPr lang="ru-RU" dirty="0"/>
              <a:t> </a:t>
            </a:r>
            <a:r>
              <a:rPr lang="ru-RU" dirty="0" err="1"/>
              <a:t>следва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разделени</a:t>
            </a:r>
            <a:r>
              <a:rPr lang="ru-RU" dirty="0"/>
              <a:t> (да не се </a:t>
            </a:r>
            <a:r>
              <a:rPr lang="ru-RU" dirty="0" err="1"/>
              <a:t>изпълняват</a:t>
            </a:r>
            <a:r>
              <a:rPr lang="ru-RU" dirty="0"/>
              <a:t> от един </a:t>
            </a:r>
            <a:r>
              <a:rPr lang="ru-RU" dirty="0" err="1"/>
              <a:t>човек</a:t>
            </a:r>
            <a:r>
              <a:rPr lang="ru-RU" dirty="0"/>
              <a:t> или хора, </a:t>
            </a:r>
            <a:r>
              <a:rPr lang="ru-RU" dirty="0" err="1"/>
              <a:t>обвързани</a:t>
            </a:r>
            <a:r>
              <a:rPr lang="ru-RU" dirty="0"/>
              <a:t> </a:t>
            </a:r>
            <a:r>
              <a:rPr lang="ru-RU" dirty="0" err="1"/>
              <a:t>помежду</a:t>
            </a:r>
            <a:r>
              <a:rPr lang="ru-RU" dirty="0"/>
              <a:t> си под </a:t>
            </a:r>
            <a:r>
              <a:rPr lang="ru-RU" dirty="0" err="1"/>
              <a:t>някаква</a:t>
            </a:r>
            <a:r>
              <a:rPr lang="ru-RU" dirty="0"/>
              <a:t> форма (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директна</a:t>
            </a:r>
            <a:r>
              <a:rPr lang="ru-RU" dirty="0"/>
              <a:t> </a:t>
            </a:r>
            <a:r>
              <a:rPr lang="ru-RU" dirty="0" err="1"/>
              <a:t>мениджмънт</a:t>
            </a:r>
            <a:r>
              <a:rPr lang="ru-RU" dirty="0"/>
              <a:t> </a:t>
            </a:r>
            <a:r>
              <a:rPr lang="ru-RU" dirty="0" err="1"/>
              <a:t>връзка</a:t>
            </a:r>
            <a:r>
              <a:rPr lang="ru-RU" dirty="0"/>
              <a:t>))</a:t>
            </a:r>
          </a:p>
          <a:p>
            <a:r>
              <a:rPr lang="ru-RU" dirty="0"/>
              <a:t>5.7 </a:t>
            </a:r>
            <a:r>
              <a:rPr lang="ru-RU" dirty="0" err="1"/>
              <a:t>Интелигентност</a:t>
            </a:r>
            <a:r>
              <a:rPr lang="ru-RU" dirty="0"/>
              <a:t> за </a:t>
            </a:r>
            <a:r>
              <a:rPr lang="ru-RU" dirty="0" err="1"/>
              <a:t>заплахи</a:t>
            </a:r>
            <a:r>
              <a:rPr lang="ru-RU" dirty="0"/>
              <a:t> - Информация, </a:t>
            </a:r>
            <a:r>
              <a:rPr lang="ru-RU" dirty="0" err="1"/>
              <a:t>свързана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заплахите</a:t>
            </a:r>
            <a:r>
              <a:rPr lang="ru-RU" dirty="0"/>
              <a:t> за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събирана</a:t>
            </a:r>
            <a:r>
              <a:rPr lang="ru-RU" dirty="0"/>
              <a:t> и </a:t>
            </a:r>
            <a:r>
              <a:rPr lang="ru-RU" dirty="0" err="1"/>
              <a:t>анализирана</a:t>
            </a:r>
            <a:r>
              <a:rPr lang="ru-RU" dirty="0"/>
              <a:t>, за да се </a:t>
            </a:r>
            <a:r>
              <a:rPr lang="ru-RU" dirty="0" err="1"/>
              <a:t>постигне</a:t>
            </a:r>
            <a:r>
              <a:rPr lang="ru-RU" dirty="0"/>
              <a:t> </a:t>
            </a:r>
            <a:r>
              <a:rPr lang="ru-RU" dirty="0" err="1"/>
              <a:t>интелигентност</a:t>
            </a:r>
            <a:r>
              <a:rPr lang="ru-RU" dirty="0"/>
              <a:t> </a:t>
            </a:r>
            <a:r>
              <a:rPr lang="ru-RU" dirty="0" err="1"/>
              <a:t>относно</a:t>
            </a:r>
            <a:r>
              <a:rPr lang="ru-RU" dirty="0"/>
              <a:t> </a:t>
            </a:r>
            <a:r>
              <a:rPr lang="ru-RU" dirty="0" err="1"/>
              <a:t>заплахите</a:t>
            </a:r>
            <a:r>
              <a:rPr lang="ru-RU" dirty="0"/>
              <a:t>.</a:t>
            </a:r>
          </a:p>
          <a:p>
            <a:r>
              <a:rPr lang="ru-RU" dirty="0"/>
              <a:t>5.14 Трансфер на информация - За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видове</a:t>
            </a:r>
            <a:r>
              <a:rPr lang="ru-RU" dirty="0"/>
              <a:t> </a:t>
            </a:r>
            <a:r>
              <a:rPr lang="ru-RU" dirty="0" err="1"/>
              <a:t>трансферни</a:t>
            </a:r>
            <a:r>
              <a:rPr lang="ru-RU" dirty="0"/>
              <a:t> средства в </a:t>
            </a:r>
            <a:r>
              <a:rPr lang="ru-RU" dirty="0" err="1"/>
              <a:t>рамките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 и между </a:t>
            </a:r>
            <a:r>
              <a:rPr lang="ru-RU" dirty="0" err="1"/>
              <a:t>организацията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налице</a:t>
            </a:r>
            <a:r>
              <a:rPr lang="ru-RU" dirty="0"/>
              <a:t> правила, </a:t>
            </a:r>
            <a:r>
              <a:rPr lang="ru-RU" dirty="0" err="1"/>
              <a:t>процедури</a:t>
            </a:r>
            <a:r>
              <a:rPr lang="ru-RU" dirty="0"/>
              <a:t> или </a:t>
            </a:r>
            <a:r>
              <a:rPr lang="ru-RU" dirty="0" err="1"/>
              <a:t>споразумения</a:t>
            </a:r>
            <a:r>
              <a:rPr lang="ru-RU" dirty="0"/>
              <a:t> за трансфер на информация.</a:t>
            </a:r>
          </a:p>
          <a:p>
            <a:r>
              <a:rPr lang="ru-RU" dirty="0"/>
              <a:t>5.35 Независим </a:t>
            </a:r>
            <a:r>
              <a:rPr lang="ru-RU" dirty="0" err="1"/>
              <a:t>преглед</a:t>
            </a:r>
            <a:r>
              <a:rPr lang="ru-RU" dirty="0"/>
              <a:t> на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- </a:t>
            </a:r>
            <a:r>
              <a:rPr lang="ru-RU" dirty="0" err="1"/>
              <a:t>Подходът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неговата</a:t>
            </a:r>
            <a:r>
              <a:rPr lang="ru-RU" dirty="0"/>
              <a:t> реализация, </a:t>
            </a:r>
            <a:r>
              <a:rPr lang="ru-RU" dirty="0" err="1"/>
              <a:t>включително</a:t>
            </a:r>
            <a:r>
              <a:rPr lang="ru-RU" dirty="0"/>
              <a:t> хора, </a:t>
            </a:r>
            <a:r>
              <a:rPr lang="ru-RU" dirty="0" err="1"/>
              <a:t>процеси</a:t>
            </a:r>
            <a:r>
              <a:rPr lang="ru-RU" dirty="0"/>
              <a:t> и технологии,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преглежда</a:t>
            </a:r>
            <a:r>
              <a:rPr lang="ru-RU" dirty="0"/>
              <a:t> независимо на </a:t>
            </a:r>
            <a:r>
              <a:rPr lang="ru-RU" dirty="0" err="1"/>
              <a:t>планирани</a:t>
            </a:r>
            <a:r>
              <a:rPr lang="ru-RU" dirty="0"/>
              <a:t> </a:t>
            </a:r>
            <a:r>
              <a:rPr lang="ru-RU" dirty="0" err="1"/>
              <a:t>интервали</a:t>
            </a:r>
            <a:r>
              <a:rPr lang="ru-RU" dirty="0"/>
              <a:t> или при </a:t>
            </a:r>
            <a:r>
              <a:rPr lang="ru-RU" dirty="0" err="1"/>
              <a:t>значителни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42714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84B-E451-7ADD-8924-9CDC733F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 –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човешките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4771-C06E-7E95-C3B6-E5AF1359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Контролите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човешките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</a:t>
            </a:r>
            <a:r>
              <a:rPr lang="ru-RU" dirty="0" err="1"/>
              <a:t>позволяват</a:t>
            </a:r>
            <a:r>
              <a:rPr lang="ru-RU" dirty="0"/>
              <a:t> на </a:t>
            </a:r>
            <a:r>
              <a:rPr lang="ru-RU" dirty="0" err="1"/>
              <a:t>организациите</a:t>
            </a:r>
            <a:r>
              <a:rPr lang="ru-RU" dirty="0"/>
              <a:t> да </a:t>
            </a:r>
            <a:r>
              <a:rPr lang="ru-RU" dirty="0" err="1"/>
              <a:t>регулират</a:t>
            </a:r>
            <a:r>
              <a:rPr lang="ru-RU" dirty="0"/>
              <a:t> </a:t>
            </a:r>
            <a:r>
              <a:rPr lang="ru-RU" dirty="0" err="1"/>
              <a:t>човешкия</a:t>
            </a:r>
            <a:r>
              <a:rPr lang="ru-RU" dirty="0"/>
              <a:t> компонент на </a:t>
            </a:r>
            <a:r>
              <a:rPr lang="ru-RU" dirty="0" err="1"/>
              <a:t>тяхната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за </a:t>
            </a:r>
            <a:r>
              <a:rPr lang="ru-RU" dirty="0" err="1"/>
              <a:t>информационна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определят начина, по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персоналът</a:t>
            </a:r>
            <a:r>
              <a:rPr lang="ru-RU" dirty="0"/>
              <a:t> </a:t>
            </a:r>
            <a:r>
              <a:rPr lang="ru-RU" dirty="0" err="1"/>
              <a:t>взаимодейства</a:t>
            </a:r>
            <a:r>
              <a:rPr lang="ru-RU" dirty="0"/>
              <a:t> с </a:t>
            </a:r>
            <a:r>
              <a:rPr lang="ru-RU" dirty="0" err="1"/>
              <a:t>данните</a:t>
            </a:r>
            <a:r>
              <a:rPr lang="ru-RU" dirty="0"/>
              <a:t> и </a:t>
            </a:r>
            <a:r>
              <a:rPr lang="ru-RU" dirty="0" err="1"/>
              <a:t>помежду</a:t>
            </a:r>
            <a:r>
              <a:rPr lang="ru-RU" dirty="0"/>
              <a:t> си. </a:t>
            </a:r>
            <a:r>
              <a:rPr lang="ru-RU" dirty="0" err="1"/>
              <a:t>Тези</a:t>
            </a:r>
            <a:r>
              <a:rPr lang="ru-RU" dirty="0"/>
              <a:t> контроли </a:t>
            </a:r>
            <a:r>
              <a:rPr lang="ru-RU" dirty="0" err="1"/>
              <a:t>включват</a:t>
            </a:r>
            <a:r>
              <a:rPr lang="ru-RU" dirty="0"/>
              <a:t> </a:t>
            </a:r>
            <a:r>
              <a:rPr lang="ru-RU" dirty="0" err="1"/>
              <a:t>сигурно</a:t>
            </a:r>
            <a:r>
              <a:rPr lang="ru-RU" dirty="0"/>
              <a:t> управление на </a:t>
            </a:r>
            <a:r>
              <a:rPr lang="ru-RU" dirty="0" err="1"/>
              <a:t>човешките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персонална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осведоменост</a:t>
            </a:r>
            <a:r>
              <a:rPr lang="ru-RU" dirty="0"/>
              <a:t> и обучение.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4547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1628" y="1694649"/>
            <a:ext cx="11168743" cy="3881994"/>
          </a:xfrm>
        </p:spPr>
        <p:txBody>
          <a:bodyPr numCol="2">
            <a:normAutofit/>
          </a:bodyPr>
          <a:lstStyle/>
          <a:p>
            <a:pPr indent="-360000"/>
            <a:r>
              <a:rPr lang="bg-BG" dirty="0"/>
              <a:t>Същност</a:t>
            </a:r>
          </a:p>
          <a:p>
            <a:pPr indent="-360000"/>
            <a:r>
              <a:rPr lang="bg-BG" dirty="0"/>
              <a:t>Изисквания</a:t>
            </a:r>
          </a:p>
          <a:p>
            <a:pPr indent="-360000"/>
            <a:r>
              <a:rPr lang="bg-BG" dirty="0"/>
              <a:t>Контроли</a:t>
            </a:r>
          </a:p>
          <a:p>
            <a:pPr indent="-360000"/>
            <a:r>
              <a:rPr lang="bg-BG" dirty="0"/>
              <a:t>Сертификация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84B-E451-7ADD-8924-9CDC733F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61"/>
            <a:ext cx="10515600" cy="1325563"/>
          </a:xfrm>
        </p:spPr>
        <p:txBody>
          <a:bodyPr/>
          <a:lstStyle/>
          <a:p>
            <a:r>
              <a:rPr lang="bg-BG" dirty="0"/>
              <a:t>Контроли –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човешките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- </a:t>
            </a:r>
            <a:r>
              <a:rPr lang="ru-RU" dirty="0" err="1"/>
              <a:t>Примери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4771-C06E-7E95-C3B6-E5AF1359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165"/>
            <a:ext cx="10515600" cy="472916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6.1 Скрининг - Проверки на </a:t>
            </a:r>
            <a:r>
              <a:rPr lang="ru-RU" dirty="0" err="1"/>
              <a:t>миналото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кандидати</a:t>
            </a:r>
            <a:r>
              <a:rPr lang="ru-RU" dirty="0"/>
              <a:t> за работа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извършват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тяхното</a:t>
            </a:r>
            <a:r>
              <a:rPr lang="ru-RU" dirty="0"/>
              <a:t> </a:t>
            </a:r>
            <a:r>
              <a:rPr lang="ru-RU" dirty="0" err="1"/>
              <a:t>присъединяване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организацията</a:t>
            </a:r>
            <a:r>
              <a:rPr lang="ru-RU" dirty="0"/>
              <a:t> и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след </a:t>
            </a:r>
            <a:r>
              <a:rPr lang="ru-RU" dirty="0" err="1"/>
              <a:t>това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вземат</a:t>
            </a:r>
            <a:r>
              <a:rPr lang="ru-RU" dirty="0"/>
              <a:t> </a:t>
            </a:r>
            <a:r>
              <a:rPr lang="ru-RU" dirty="0" err="1"/>
              <a:t>предвид</a:t>
            </a:r>
            <a:r>
              <a:rPr lang="ru-RU" dirty="0"/>
              <a:t> </a:t>
            </a:r>
            <a:r>
              <a:rPr lang="ru-RU" dirty="0" err="1"/>
              <a:t>съответните</a:t>
            </a:r>
            <a:r>
              <a:rPr lang="ru-RU" dirty="0"/>
              <a:t> </a:t>
            </a:r>
            <a:r>
              <a:rPr lang="ru-RU" dirty="0" err="1"/>
              <a:t>закони</a:t>
            </a:r>
            <a:r>
              <a:rPr lang="ru-RU" dirty="0"/>
              <a:t>, </a:t>
            </a:r>
            <a:r>
              <a:rPr lang="ru-RU" dirty="0" err="1"/>
              <a:t>регламенти</a:t>
            </a:r>
            <a:r>
              <a:rPr lang="ru-RU" dirty="0"/>
              <a:t> и </a:t>
            </a:r>
            <a:r>
              <a:rPr lang="ru-RU" dirty="0" err="1"/>
              <a:t>етика</a:t>
            </a:r>
            <a:r>
              <a:rPr lang="ru-RU" dirty="0"/>
              <a:t>, и се </a:t>
            </a:r>
            <a:r>
              <a:rPr lang="ru-RU" dirty="0" err="1"/>
              <a:t>адаптират</a:t>
            </a:r>
            <a:r>
              <a:rPr lang="ru-RU" dirty="0"/>
              <a:t> </a:t>
            </a:r>
            <a:r>
              <a:rPr lang="ru-RU" dirty="0" err="1"/>
              <a:t>пропорционално</a:t>
            </a:r>
            <a:r>
              <a:rPr lang="ru-RU" dirty="0"/>
              <a:t> на бизнес </a:t>
            </a:r>
            <a:r>
              <a:rPr lang="ru-RU" dirty="0" err="1"/>
              <a:t>изискванията</a:t>
            </a:r>
            <a:r>
              <a:rPr lang="ru-RU" dirty="0"/>
              <a:t>, </a:t>
            </a:r>
            <a:r>
              <a:rPr lang="ru-RU" dirty="0" err="1"/>
              <a:t>класификацията</a:t>
            </a:r>
            <a:r>
              <a:rPr lang="ru-RU" dirty="0"/>
              <a:t> на </a:t>
            </a:r>
            <a:r>
              <a:rPr lang="ru-RU" dirty="0" err="1"/>
              <a:t>информацията</a:t>
            </a:r>
            <a:r>
              <a:rPr lang="ru-RU" dirty="0"/>
              <a:t>, до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, и </a:t>
            </a:r>
            <a:r>
              <a:rPr lang="ru-RU" dirty="0" err="1"/>
              <a:t>възможните</a:t>
            </a:r>
            <a:r>
              <a:rPr lang="ru-RU" dirty="0"/>
              <a:t> </a:t>
            </a:r>
            <a:r>
              <a:rPr lang="ru-RU" dirty="0" err="1"/>
              <a:t>рискове</a:t>
            </a:r>
            <a:endParaRPr lang="ru-RU" dirty="0"/>
          </a:p>
          <a:p>
            <a:r>
              <a:rPr lang="ru-RU" dirty="0"/>
              <a:t>6.3 </a:t>
            </a:r>
            <a:r>
              <a:rPr lang="ru-RU" dirty="0" err="1"/>
              <a:t>Съзнание</a:t>
            </a:r>
            <a:r>
              <a:rPr lang="ru-RU" dirty="0"/>
              <a:t> за </a:t>
            </a:r>
            <a:r>
              <a:rPr lang="ru-RU" dirty="0" err="1"/>
              <a:t>информационна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, образование и обучение - </a:t>
            </a:r>
            <a:r>
              <a:rPr lang="ru-RU" dirty="0" err="1"/>
              <a:t>Персоналът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 и </a:t>
            </a:r>
            <a:r>
              <a:rPr lang="ru-RU" dirty="0" err="1"/>
              <a:t>съответните</a:t>
            </a:r>
            <a:r>
              <a:rPr lang="ru-RU" dirty="0"/>
              <a:t> </a:t>
            </a:r>
            <a:r>
              <a:rPr lang="ru-RU" dirty="0" err="1"/>
              <a:t>заинтересовани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получават</a:t>
            </a:r>
            <a:r>
              <a:rPr lang="ru-RU" dirty="0"/>
              <a:t> </a:t>
            </a:r>
            <a:r>
              <a:rPr lang="ru-RU" dirty="0" err="1"/>
              <a:t>подходящо</a:t>
            </a:r>
            <a:r>
              <a:rPr lang="ru-RU" dirty="0"/>
              <a:t> обучение и информация по отношение на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редовни</a:t>
            </a:r>
            <a:r>
              <a:rPr lang="ru-RU" dirty="0"/>
              <a:t> актуализации на </a:t>
            </a:r>
            <a:r>
              <a:rPr lang="ru-RU" dirty="0" err="1"/>
              <a:t>политиката</a:t>
            </a:r>
            <a:r>
              <a:rPr lang="ru-RU" dirty="0"/>
              <a:t> за </a:t>
            </a:r>
            <a:r>
              <a:rPr lang="ru-RU" dirty="0" err="1"/>
              <a:t>информационна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, </a:t>
            </a:r>
            <a:r>
              <a:rPr lang="ru-RU" dirty="0" err="1"/>
              <a:t>политиките</a:t>
            </a:r>
            <a:r>
              <a:rPr lang="ru-RU" dirty="0"/>
              <a:t> и </a:t>
            </a:r>
            <a:r>
              <a:rPr lang="ru-RU" dirty="0" err="1"/>
              <a:t>процедурите</a:t>
            </a:r>
            <a:r>
              <a:rPr lang="ru-RU" dirty="0"/>
              <a:t>, </a:t>
            </a:r>
            <a:r>
              <a:rPr lang="ru-RU" dirty="0" err="1"/>
              <a:t>специфични</a:t>
            </a:r>
            <a:r>
              <a:rPr lang="ru-RU" dirty="0"/>
              <a:t> за </a:t>
            </a:r>
            <a:r>
              <a:rPr lang="ru-RU" dirty="0" err="1"/>
              <a:t>темата</a:t>
            </a:r>
            <a:r>
              <a:rPr lang="ru-RU" dirty="0"/>
              <a:t>, </a:t>
            </a:r>
            <a:r>
              <a:rPr lang="ru-RU" dirty="0" err="1"/>
              <a:t>колкото</a:t>
            </a:r>
            <a:r>
              <a:rPr lang="ru-RU" dirty="0"/>
              <a:t> е необходимо за </a:t>
            </a:r>
            <a:r>
              <a:rPr lang="ru-RU" dirty="0" err="1"/>
              <a:t>изпълнението</a:t>
            </a:r>
            <a:r>
              <a:rPr lang="ru-RU" dirty="0"/>
              <a:t> на </a:t>
            </a:r>
            <a:r>
              <a:rPr lang="ru-RU" dirty="0" err="1"/>
              <a:t>техните</a:t>
            </a:r>
            <a:r>
              <a:rPr lang="ru-RU" dirty="0"/>
              <a:t> работни </a:t>
            </a:r>
            <a:r>
              <a:rPr lang="ru-RU" dirty="0" err="1"/>
              <a:t>задължения</a:t>
            </a:r>
            <a:endParaRPr lang="ru-RU" dirty="0"/>
          </a:p>
          <a:p>
            <a:r>
              <a:rPr lang="ru-RU" dirty="0"/>
              <a:t>6.6 </a:t>
            </a:r>
            <a:r>
              <a:rPr lang="ru-RU" dirty="0" err="1"/>
              <a:t>Споразумения</a:t>
            </a:r>
            <a:r>
              <a:rPr lang="ru-RU" dirty="0"/>
              <a:t> за </a:t>
            </a:r>
            <a:r>
              <a:rPr lang="ru-RU" dirty="0" err="1"/>
              <a:t>поверителност</a:t>
            </a:r>
            <a:r>
              <a:rPr lang="ru-RU" dirty="0"/>
              <a:t> или </a:t>
            </a:r>
            <a:r>
              <a:rPr lang="ru-RU" dirty="0" err="1"/>
              <a:t>неразкриване</a:t>
            </a:r>
            <a:r>
              <a:rPr lang="ru-RU" dirty="0"/>
              <a:t> на информация - </a:t>
            </a:r>
            <a:r>
              <a:rPr lang="ru-RU" dirty="0" err="1"/>
              <a:t>Споразумения</a:t>
            </a:r>
            <a:r>
              <a:rPr lang="ru-RU" dirty="0"/>
              <a:t> за </a:t>
            </a:r>
            <a:r>
              <a:rPr lang="ru-RU" dirty="0" err="1"/>
              <a:t>поверителност</a:t>
            </a:r>
            <a:r>
              <a:rPr lang="ru-RU" dirty="0"/>
              <a:t> или </a:t>
            </a:r>
            <a:r>
              <a:rPr lang="ru-RU" dirty="0" err="1"/>
              <a:t>неразкриване</a:t>
            </a:r>
            <a:r>
              <a:rPr lang="ru-RU" dirty="0"/>
              <a:t> на информация, </a:t>
            </a:r>
            <a:r>
              <a:rPr lang="ru-RU" dirty="0" err="1"/>
              <a:t>отразяващи</a:t>
            </a:r>
            <a:r>
              <a:rPr lang="ru-RU" dirty="0"/>
              <a:t> </a:t>
            </a:r>
            <a:r>
              <a:rPr lang="ru-RU" dirty="0" err="1"/>
              <a:t>нуждите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 за защита на </a:t>
            </a:r>
            <a:r>
              <a:rPr lang="ru-RU" dirty="0" err="1"/>
              <a:t>информацията</a:t>
            </a:r>
            <a:r>
              <a:rPr lang="ru-RU" dirty="0"/>
              <a:t>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идентифицирани</a:t>
            </a:r>
            <a:r>
              <a:rPr lang="ru-RU" dirty="0"/>
              <a:t>, </a:t>
            </a:r>
            <a:r>
              <a:rPr lang="ru-RU" dirty="0" err="1"/>
              <a:t>документирани</a:t>
            </a:r>
            <a:r>
              <a:rPr lang="ru-RU" dirty="0"/>
              <a:t>, </a:t>
            </a:r>
            <a:r>
              <a:rPr lang="ru-RU" dirty="0" err="1"/>
              <a:t>редовно</a:t>
            </a:r>
            <a:r>
              <a:rPr lang="ru-RU" dirty="0"/>
              <a:t> </a:t>
            </a:r>
            <a:r>
              <a:rPr lang="ru-RU" dirty="0" err="1"/>
              <a:t>преглеждани</a:t>
            </a:r>
            <a:r>
              <a:rPr lang="ru-RU" dirty="0"/>
              <a:t> и </a:t>
            </a:r>
            <a:r>
              <a:rPr lang="ru-RU" dirty="0" err="1"/>
              <a:t>подписвани</a:t>
            </a:r>
            <a:r>
              <a:rPr lang="ru-RU" dirty="0"/>
              <a:t> от персонала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съответни</a:t>
            </a:r>
            <a:r>
              <a:rPr lang="ru-RU" dirty="0"/>
              <a:t> </a:t>
            </a:r>
            <a:r>
              <a:rPr lang="ru-RU" dirty="0" err="1"/>
              <a:t>заинтересовани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endParaRPr lang="ru-RU" dirty="0"/>
          </a:p>
          <a:p>
            <a:r>
              <a:rPr lang="ru-RU" dirty="0"/>
              <a:t>6.7 Работа от </a:t>
            </a:r>
            <a:r>
              <a:rPr lang="ru-RU" dirty="0" err="1"/>
              <a:t>разстояние</a:t>
            </a:r>
            <a:r>
              <a:rPr lang="ru-RU" dirty="0"/>
              <a:t> - Мерки за </a:t>
            </a:r>
            <a:r>
              <a:rPr lang="ru-RU" dirty="0" err="1"/>
              <a:t>сигурност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внедрени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персоналът</a:t>
            </a:r>
            <a:r>
              <a:rPr lang="ru-RU" dirty="0"/>
              <a:t> </a:t>
            </a:r>
            <a:r>
              <a:rPr lang="ru-RU" dirty="0" err="1"/>
              <a:t>работи</a:t>
            </a:r>
            <a:r>
              <a:rPr lang="ru-RU" dirty="0"/>
              <a:t> </a:t>
            </a:r>
            <a:r>
              <a:rPr lang="ru-RU" dirty="0" err="1"/>
              <a:t>отдалечено</a:t>
            </a:r>
            <a:r>
              <a:rPr lang="ru-RU" dirty="0"/>
              <a:t>, за да се защити </a:t>
            </a:r>
            <a:r>
              <a:rPr lang="ru-RU" dirty="0" err="1"/>
              <a:t>информацията</a:t>
            </a:r>
            <a:r>
              <a:rPr lang="ru-RU" dirty="0"/>
              <a:t>,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която</a:t>
            </a:r>
            <a:r>
              <a:rPr lang="ru-RU" dirty="0"/>
              <a:t> се </a:t>
            </a:r>
            <a:r>
              <a:rPr lang="ru-RU" dirty="0" err="1"/>
              <a:t>осъществява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се </a:t>
            </a:r>
            <a:r>
              <a:rPr lang="ru-RU" dirty="0" err="1"/>
              <a:t>обработва</a:t>
            </a:r>
            <a:r>
              <a:rPr lang="ru-RU" dirty="0"/>
              <a:t> или се </a:t>
            </a:r>
            <a:r>
              <a:rPr lang="ru-RU" dirty="0" err="1"/>
              <a:t>съхранява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</a:t>
            </a:r>
            <a:r>
              <a:rPr lang="ru-RU" dirty="0" err="1"/>
              <a:t>предприятието</a:t>
            </a:r>
            <a:endParaRPr lang="ru-RU" dirty="0"/>
          </a:p>
          <a:p>
            <a:r>
              <a:rPr lang="ru-RU" dirty="0"/>
              <a:t>6.8 </a:t>
            </a:r>
            <a:r>
              <a:rPr lang="ru-RU" dirty="0" err="1"/>
              <a:t>Докладване</a:t>
            </a:r>
            <a:r>
              <a:rPr lang="ru-RU" dirty="0"/>
              <a:t> за </a:t>
            </a:r>
            <a:r>
              <a:rPr lang="ru-RU" dirty="0" err="1"/>
              <a:t>събития</a:t>
            </a:r>
            <a:r>
              <a:rPr lang="ru-RU" dirty="0"/>
              <a:t> в </a:t>
            </a:r>
            <a:r>
              <a:rPr lang="ru-RU" dirty="0" err="1"/>
              <a:t>областта</a:t>
            </a:r>
            <a:r>
              <a:rPr lang="ru-RU" dirty="0"/>
              <a:t> на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- </a:t>
            </a:r>
            <a:r>
              <a:rPr lang="ru-RU" dirty="0" err="1"/>
              <a:t>Организацията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предостави</a:t>
            </a:r>
            <a:r>
              <a:rPr lang="ru-RU" dirty="0"/>
              <a:t> </a:t>
            </a:r>
            <a:r>
              <a:rPr lang="ru-RU" dirty="0" err="1"/>
              <a:t>механизъм</a:t>
            </a:r>
            <a:r>
              <a:rPr lang="ru-RU" dirty="0"/>
              <a:t>, чрез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персоналът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докладва</a:t>
            </a:r>
            <a:r>
              <a:rPr lang="ru-RU" dirty="0"/>
              <a:t> </a:t>
            </a:r>
            <a:r>
              <a:rPr lang="ru-RU" dirty="0" err="1"/>
              <a:t>наблюдавани</a:t>
            </a:r>
            <a:r>
              <a:rPr lang="ru-RU" dirty="0"/>
              <a:t> </a:t>
            </a:r>
            <a:r>
              <a:rPr lang="ru-RU" dirty="0" err="1"/>
              <a:t>събития</a:t>
            </a:r>
            <a:r>
              <a:rPr lang="ru-RU" dirty="0"/>
              <a:t> или подозрения за </a:t>
            </a:r>
            <a:r>
              <a:rPr lang="ru-RU" dirty="0" err="1"/>
              <a:t>такива</a:t>
            </a:r>
            <a:r>
              <a:rPr lang="ru-RU" dirty="0"/>
              <a:t> в </a:t>
            </a:r>
            <a:r>
              <a:rPr lang="ru-RU" dirty="0" err="1"/>
              <a:t>областта</a:t>
            </a:r>
            <a:r>
              <a:rPr lang="ru-RU" dirty="0"/>
              <a:t> на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чрез </a:t>
            </a:r>
            <a:r>
              <a:rPr lang="ru-RU" dirty="0" err="1"/>
              <a:t>подходящи</a:t>
            </a:r>
            <a:r>
              <a:rPr lang="ru-RU" dirty="0"/>
              <a:t> канали своевременно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44585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84B-E451-7ADD-8924-9CDC733F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 – Свързани с физическата сигурност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4771-C06E-7E95-C3B6-E5AF1359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Контролите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физическата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мерки, </a:t>
            </a:r>
            <a:r>
              <a:rPr lang="ru-RU" dirty="0" err="1"/>
              <a:t>използвани</a:t>
            </a:r>
            <a:r>
              <a:rPr lang="ru-RU" dirty="0"/>
              <a:t> за </a:t>
            </a:r>
            <a:r>
              <a:rPr lang="ru-RU" dirty="0" err="1"/>
              <a:t>гарантиране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материалните</a:t>
            </a:r>
            <a:r>
              <a:rPr lang="ru-RU" dirty="0"/>
              <a:t> </a:t>
            </a:r>
            <a:r>
              <a:rPr lang="ru-RU" dirty="0" err="1"/>
              <a:t>активи</a:t>
            </a:r>
            <a:r>
              <a:rPr lang="ru-RU" dirty="0"/>
              <a:t>. Те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включват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за </a:t>
            </a:r>
            <a:r>
              <a:rPr lang="ru-RU" dirty="0" err="1"/>
              <a:t>влизане</a:t>
            </a:r>
            <a:r>
              <a:rPr lang="ru-RU" dirty="0"/>
              <a:t>, </a:t>
            </a:r>
            <a:r>
              <a:rPr lang="ru-RU" dirty="0" err="1"/>
              <a:t>протоколи</a:t>
            </a:r>
            <a:r>
              <a:rPr lang="ru-RU" dirty="0"/>
              <a:t> за </a:t>
            </a:r>
            <a:r>
              <a:rPr lang="ru-RU" dirty="0" err="1"/>
              <a:t>достъп</a:t>
            </a:r>
            <a:r>
              <a:rPr lang="ru-RU" dirty="0"/>
              <a:t> на гости, </a:t>
            </a:r>
            <a:r>
              <a:rPr lang="ru-RU" dirty="0" err="1"/>
              <a:t>процеси</a:t>
            </a:r>
            <a:r>
              <a:rPr lang="ru-RU" dirty="0"/>
              <a:t> за </a:t>
            </a:r>
            <a:r>
              <a:rPr lang="ru-RU" dirty="0" err="1"/>
              <a:t>унищожаване</a:t>
            </a:r>
            <a:r>
              <a:rPr lang="ru-RU" dirty="0"/>
              <a:t> на </a:t>
            </a:r>
            <a:r>
              <a:rPr lang="ru-RU" dirty="0" err="1"/>
              <a:t>активи</a:t>
            </a:r>
            <a:r>
              <a:rPr lang="ru-RU" dirty="0"/>
              <a:t>, </a:t>
            </a:r>
            <a:r>
              <a:rPr lang="ru-RU" dirty="0" err="1"/>
              <a:t>протоколи</a:t>
            </a:r>
            <a:r>
              <a:rPr lang="ru-RU" dirty="0"/>
              <a:t> за </a:t>
            </a:r>
            <a:r>
              <a:rPr lang="ru-RU" dirty="0" err="1"/>
              <a:t>съхранение</a:t>
            </a:r>
            <a:r>
              <a:rPr lang="ru-RU" dirty="0"/>
              <a:t> на носители на информация и политики за чисти </a:t>
            </a:r>
            <a:r>
              <a:rPr lang="ru-RU" dirty="0" err="1"/>
              <a:t>бюра</a:t>
            </a:r>
            <a:r>
              <a:rPr lang="ru-RU" dirty="0"/>
              <a:t>. </a:t>
            </a:r>
            <a:r>
              <a:rPr lang="ru-RU" dirty="0" err="1"/>
              <a:t>Такива</a:t>
            </a:r>
            <a:r>
              <a:rPr lang="ru-RU" dirty="0"/>
              <a:t> защити </a:t>
            </a:r>
            <a:r>
              <a:rPr lang="ru-RU" dirty="0" err="1"/>
              <a:t>са</a:t>
            </a:r>
            <a:r>
              <a:rPr lang="ru-RU" dirty="0"/>
              <a:t> от </a:t>
            </a:r>
            <a:r>
              <a:rPr lang="ru-RU" dirty="0" err="1"/>
              <a:t>съществено</a:t>
            </a:r>
            <a:r>
              <a:rPr lang="ru-RU" dirty="0"/>
              <a:t> значение за </a:t>
            </a:r>
            <a:r>
              <a:rPr lang="ru-RU" dirty="0" err="1"/>
              <a:t>запазването</a:t>
            </a:r>
            <a:r>
              <a:rPr lang="ru-RU" dirty="0"/>
              <a:t> на </a:t>
            </a:r>
            <a:r>
              <a:rPr lang="ru-RU" dirty="0" err="1"/>
              <a:t>поверителна</a:t>
            </a:r>
            <a:r>
              <a:rPr lang="ru-RU" dirty="0"/>
              <a:t> информация.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803701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84B-E451-7ADD-8924-9CDC733F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 – Свързани с физическата сигурност - Примери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4771-C06E-7E95-C3B6-E5AF1359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7.2 Физически вход - </a:t>
            </a:r>
            <a:r>
              <a:rPr lang="ru-RU" dirty="0" err="1"/>
              <a:t>Защитените</a:t>
            </a:r>
            <a:r>
              <a:rPr lang="ru-RU" dirty="0"/>
              <a:t> </a:t>
            </a:r>
            <a:r>
              <a:rPr lang="ru-RU" dirty="0" err="1"/>
              <a:t>зони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предпазени</a:t>
            </a:r>
            <a:r>
              <a:rPr lang="ru-RU" dirty="0"/>
              <a:t> с </a:t>
            </a:r>
            <a:r>
              <a:rPr lang="ru-RU" dirty="0" err="1"/>
              <a:t>подходящи</a:t>
            </a:r>
            <a:r>
              <a:rPr lang="ru-RU" dirty="0"/>
              <a:t> контроли на </a:t>
            </a:r>
            <a:r>
              <a:rPr lang="ru-RU" dirty="0" err="1"/>
              <a:t>достъпа</a:t>
            </a:r>
            <a:r>
              <a:rPr lang="ru-RU" dirty="0"/>
              <a:t> и точки за </a:t>
            </a:r>
            <a:r>
              <a:rPr lang="ru-RU" dirty="0" err="1"/>
              <a:t>влизане</a:t>
            </a:r>
            <a:r>
              <a:rPr lang="ru-RU" dirty="0"/>
              <a:t>.</a:t>
            </a:r>
          </a:p>
          <a:p>
            <a:r>
              <a:rPr lang="ru-RU" dirty="0"/>
              <a:t>7.4 </a:t>
            </a:r>
            <a:r>
              <a:rPr lang="ru-RU" dirty="0" err="1"/>
              <a:t>Физическо</a:t>
            </a:r>
            <a:r>
              <a:rPr lang="ru-RU" dirty="0"/>
              <a:t> наблюдение за </a:t>
            </a:r>
            <a:r>
              <a:rPr lang="ru-RU" dirty="0" err="1"/>
              <a:t>сигурност</a:t>
            </a:r>
            <a:r>
              <a:rPr lang="ru-RU" dirty="0"/>
              <a:t> - </a:t>
            </a:r>
            <a:r>
              <a:rPr lang="ru-RU" dirty="0" err="1"/>
              <a:t>Обектите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непрекъснато</a:t>
            </a:r>
            <a:r>
              <a:rPr lang="ru-RU" dirty="0"/>
              <a:t> </a:t>
            </a:r>
            <a:r>
              <a:rPr lang="ru-RU" dirty="0" err="1"/>
              <a:t>наблюдавани</a:t>
            </a:r>
            <a:r>
              <a:rPr lang="ru-RU" dirty="0"/>
              <a:t> за </a:t>
            </a:r>
            <a:r>
              <a:rPr lang="ru-RU" dirty="0" err="1"/>
              <a:t>неоторизиран</a:t>
            </a:r>
            <a:r>
              <a:rPr lang="ru-RU" dirty="0"/>
              <a:t> физически </a:t>
            </a:r>
            <a:r>
              <a:rPr lang="ru-RU" dirty="0" err="1"/>
              <a:t>достъп</a:t>
            </a:r>
            <a:r>
              <a:rPr lang="ru-RU" dirty="0"/>
              <a:t>.</a:t>
            </a:r>
          </a:p>
          <a:p>
            <a:r>
              <a:rPr lang="ru-RU" dirty="0"/>
              <a:t>7.5 Защита </a:t>
            </a:r>
            <a:r>
              <a:rPr lang="ru-RU" dirty="0" err="1"/>
              <a:t>срещу</a:t>
            </a:r>
            <a:r>
              <a:rPr lang="ru-RU" dirty="0"/>
              <a:t> физически и </a:t>
            </a:r>
            <a:r>
              <a:rPr lang="ru-RU" dirty="0" err="1"/>
              <a:t>екологични</a:t>
            </a:r>
            <a:r>
              <a:rPr lang="ru-RU" dirty="0"/>
              <a:t> </a:t>
            </a:r>
            <a:r>
              <a:rPr lang="ru-RU" dirty="0" err="1"/>
              <a:t>заплахи</a:t>
            </a:r>
            <a:r>
              <a:rPr lang="ru-RU" dirty="0"/>
              <a:t> - Защита </a:t>
            </a:r>
            <a:r>
              <a:rPr lang="ru-RU" dirty="0" err="1"/>
              <a:t>срещу</a:t>
            </a:r>
            <a:r>
              <a:rPr lang="ru-RU" dirty="0"/>
              <a:t> физически и </a:t>
            </a:r>
            <a:r>
              <a:rPr lang="ru-RU" dirty="0" err="1"/>
              <a:t>екологични</a:t>
            </a:r>
            <a:r>
              <a:rPr lang="ru-RU" dirty="0"/>
              <a:t> </a:t>
            </a:r>
            <a:r>
              <a:rPr lang="ru-RU" dirty="0" err="1"/>
              <a:t>заплахи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природни</a:t>
            </a:r>
            <a:r>
              <a:rPr lang="ru-RU" dirty="0"/>
              <a:t> бедствия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преднамерени</a:t>
            </a:r>
            <a:r>
              <a:rPr lang="ru-RU" dirty="0"/>
              <a:t> или </a:t>
            </a:r>
            <a:r>
              <a:rPr lang="ru-RU" dirty="0" err="1"/>
              <a:t>непреднамерени</a:t>
            </a:r>
            <a:r>
              <a:rPr lang="ru-RU" dirty="0"/>
              <a:t> физически </a:t>
            </a:r>
            <a:r>
              <a:rPr lang="ru-RU" dirty="0" err="1"/>
              <a:t>заплахи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инфраструктурата</a:t>
            </a:r>
            <a:r>
              <a:rPr lang="ru-RU" dirty="0"/>
              <a:t>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проектирана</a:t>
            </a:r>
            <a:r>
              <a:rPr lang="ru-RU" dirty="0"/>
              <a:t> и внедрена.</a:t>
            </a:r>
          </a:p>
          <a:p>
            <a:r>
              <a:rPr lang="ru-RU" dirty="0"/>
              <a:t>7.7 Чисти бюро и </a:t>
            </a:r>
            <a:r>
              <a:rPr lang="ru-RU" dirty="0" err="1"/>
              <a:t>екран</a:t>
            </a:r>
            <a:r>
              <a:rPr lang="ru-RU" dirty="0"/>
              <a:t> - Правила за чистота на </a:t>
            </a:r>
            <a:r>
              <a:rPr lang="ru-RU" dirty="0" err="1"/>
              <a:t>бюрото</a:t>
            </a:r>
            <a:r>
              <a:rPr lang="ru-RU" dirty="0"/>
              <a:t> за хартии и </a:t>
            </a:r>
            <a:r>
              <a:rPr lang="ru-RU" dirty="0" err="1"/>
              <a:t>преносими</a:t>
            </a:r>
            <a:r>
              <a:rPr lang="ru-RU" dirty="0"/>
              <a:t> средства за </a:t>
            </a:r>
            <a:r>
              <a:rPr lang="ru-RU" dirty="0" err="1"/>
              <a:t>съхранение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и правила за чист </a:t>
            </a:r>
            <a:r>
              <a:rPr lang="ru-RU" dirty="0" err="1"/>
              <a:t>екран</a:t>
            </a:r>
            <a:r>
              <a:rPr lang="ru-RU" dirty="0"/>
              <a:t> за </a:t>
            </a:r>
            <a:r>
              <a:rPr lang="ru-RU" dirty="0" err="1"/>
              <a:t>средствата</a:t>
            </a:r>
            <a:r>
              <a:rPr lang="ru-RU" dirty="0"/>
              <a:t> за обработка на информация,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определени</a:t>
            </a:r>
            <a:r>
              <a:rPr lang="ru-RU" dirty="0"/>
              <a:t> и </a:t>
            </a:r>
            <a:r>
              <a:rPr lang="ru-RU" dirty="0" err="1"/>
              <a:t>подходящо</a:t>
            </a:r>
            <a:r>
              <a:rPr lang="ru-RU" dirty="0"/>
              <a:t> </a:t>
            </a:r>
            <a:r>
              <a:rPr lang="ru-RU" dirty="0" err="1"/>
              <a:t>спазвани</a:t>
            </a:r>
            <a:r>
              <a:rPr lang="ru-RU" dirty="0"/>
              <a:t>.</a:t>
            </a:r>
          </a:p>
          <a:p>
            <a:r>
              <a:rPr lang="ru-RU" dirty="0"/>
              <a:t>7.14 </a:t>
            </a:r>
            <a:r>
              <a:rPr lang="ru-RU" dirty="0" err="1"/>
              <a:t>Сигурно</a:t>
            </a:r>
            <a:r>
              <a:rPr lang="ru-RU" dirty="0"/>
              <a:t> </a:t>
            </a:r>
            <a:r>
              <a:rPr lang="ru-RU" dirty="0" err="1"/>
              <a:t>изхвърляне</a:t>
            </a:r>
            <a:r>
              <a:rPr lang="ru-RU" dirty="0"/>
              <a:t> или повторно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оборудване</a:t>
            </a:r>
            <a:r>
              <a:rPr lang="ru-RU" dirty="0"/>
              <a:t> - </a:t>
            </a:r>
            <a:r>
              <a:rPr lang="ru-RU" dirty="0" err="1"/>
              <a:t>Оборудването</a:t>
            </a:r>
            <a:r>
              <a:rPr lang="ru-RU" dirty="0"/>
              <a:t>, </a:t>
            </a:r>
            <a:r>
              <a:rPr lang="ru-RU" dirty="0" err="1"/>
              <a:t>съдържащо</a:t>
            </a:r>
            <a:r>
              <a:rPr lang="ru-RU" dirty="0"/>
              <a:t> носители на информация,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проверено, за да се </a:t>
            </a:r>
            <a:r>
              <a:rPr lang="ru-RU" dirty="0" err="1"/>
              <a:t>гарантира</a:t>
            </a:r>
            <a:r>
              <a:rPr lang="ru-RU" dirty="0"/>
              <a:t>, че </a:t>
            </a:r>
            <a:r>
              <a:rPr lang="ru-RU" dirty="0" err="1"/>
              <a:t>всякаква</a:t>
            </a:r>
            <a:r>
              <a:rPr lang="ru-RU" dirty="0"/>
              <a:t> </a:t>
            </a:r>
            <a:r>
              <a:rPr lang="ru-RU" dirty="0" err="1"/>
              <a:t>чувствителна</a:t>
            </a:r>
            <a:r>
              <a:rPr lang="ru-RU" dirty="0"/>
              <a:t> информация и </a:t>
            </a:r>
            <a:r>
              <a:rPr lang="ru-RU" dirty="0" err="1"/>
              <a:t>лицензиран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били </a:t>
            </a:r>
            <a:r>
              <a:rPr lang="ru-RU" dirty="0" err="1"/>
              <a:t>премахнати</a:t>
            </a:r>
            <a:r>
              <a:rPr lang="ru-RU" dirty="0"/>
              <a:t> или </a:t>
            </a:r>
            <a:r>
              <a:rPr lang="ru-RU" dirty="0" err="1"/>
              <a:t>сигурно</a:t>
            </a:r>
            <a:r>
              <a:rPr lang="ru-RU" dirty="0"/>
              <a:t> </a:t>
            </a:r>
            <a:r>
              <a:rPr lang="ru-RU" dirty="0" err="1"/>
              <a:t>изтрити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изхвърлянето</a:t>
            </a:r>
            <a:r>
              <a:rPr lang="ru-RU" dirty="0"/>
              <a:t> или </a:t>
            </a:r>
            <a:r>
              <a:rPr lang="ru-RU" dirty="0" err="1"/>
              <a:t>повторното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8473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84B-E451-7ADD-8924-9CDC733F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 – Технологични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4771-C06E-7E95-C3B6-E5AF1359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Технологичните</a:t>
            </a:r>
            <a:r>
              <a:rPr lang="ru-RU" dirty="0"/>
              <a:t> ограничения определят </a:t>
            </a:r>
            <a:r>
              <a:rPr lang="ru-RU" dirty="0" err="1"/>
              <a:t>цифровите</a:t>
            </a:r>
            <a:r>
              <a:rPr lang="ru-RU" dirty="0"/>
              <a:t> </a:t>
            </a:r>
            <a:r>
              <a:rPr lang="ru-RU" dirty="0" err="1"/>
              <a:t>регулации</a:t>
            </a:r>
            <a:r>
              <a:rPr lang="ru-RU" dirty="0"/>
              <a:t> и </a:t>
            </a:r>
            <a:r>
              <a:rPr lang="ru-RU" dirty="0" err="1"/>
              <a:t>процедури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корпорациите</a:t>
            </a:r>
            <a:r>
              <a:rPr lang="ru-RU" dirty="0"/>
              <a:t> </a:t>
            </a:r>
            <a:r>
              <a:rPr lang="ru-RU" dirty="0" err="1"/>
              <a:t>следва</a:t>
            </a:r>
            <a:r>
              <a:rPr lang="ru-RU" dirty="0"/>
              <a:t> да </a:t>
            </a:r>
            <a:r>
              <a:rPr lang="ru-RU" dirty="0" err="1"/>
              <a:t>приемат</a:t>
            </a:r>
            <a:r>
              <a:rPr lang="ru-RU" dirty="0"/>
              <a:t>, за да </a:t>
            </a:r>
            <a:r>
              <a:rPr lang="ru-RU" dirty="0" err="1"/>
              <a:t>изградят</a:t>
            </a:r>
            <a:r>
              <a:rPr lang="ru-RU" dirty="0"/>
              <a:t> </a:t>
            </a:r>
            <a:r>
              <a:rPr lang="ru-RU" dirty="0" err="1"/>
              <a:t>защитена</a:t>
            </a:r>
            <a:r>
              <a:rPr lang="ru-RU" dirty="0"/>
              <a:t> и </a:t>
            </a:r>
            <a:r>
              <a:rPr lang="ru-RU" dirty="0" err="1"/>
              <a:t>съответстваща</a:t>
            </a:r>
            <a:r>
              <a:rPr lang="ru-RU" dirty="0"/>
              <a:t> </a:t>
            </a:r>
            <a:r>
              <a:rPr lang="ru-RU" dirty="0" err="1"/>
              <a:t>информационна</a:t>
            </a:r>
            <a:r>
              <a:rPr lang="ru-RU" dirty="0"/>
              <a:t> инфраструктура.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за </a:t>
            </a:r>
            <a:r>
              <a:rPr lang="ru-RU" dirty="0" err="1"/>
              <a:t>удостоверяване</a:t>
            </a:r>
            <a:r>
              <a:rPr lang="ru-RU" dirty="0"/>
              <a:t>, настройки, стратегии за </a:t>
            </a:r>
            <a:r>
              <a:rPr lang="ru-RU" dirty="0" err="1"/>
              <a:t>резервно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 и </a:t>
            </a:r>
            <a:r>
              <a:rPr lang="ru-RU" dirty="0" err="1"/>
              <a:t>възстановяване</a:t>
            </a:r>
            <a:r>
              <a:rPr lang="ru-RU" dirty="0"/>
              <a:t> след бедствия (B(U)DR) и </a:t>
            </a:r>
            <a:r>
              <a:rPr lang="ru-RU" dirty="0" err="1"/>
              <a:t>логване</a:t>
            </a:r>
            <a:r>
              <a:rPr lang="ru-RU" dirty="0"/>
              <a:t> на </a:t>
            </a:r>
            <a:r>
              <a:rPr lang="ru-RU" dirty="0" err="1"/>
              <a:t>информацията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9522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84B-E451-7ADD-8924-9CDC733F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932"/>
            <a:ext cx="10515600" cy="1325563"/>
          </a:xfrm>
        </p:spPr>
        <p:txBody>
          <a:bodyPr/>
          <a:lstStyle/>
          <a:p>
            <a:r>
              <a:rPr lang="bg-BG" dirty="0"/>
              <a:t>Контроли – Технологични - Примери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4771-C06E-7E95-C3B6-E5AF1359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5"/>
            <a:ext cx="10515600" cy="477846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8.4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изходен</a:t>
            </a:r>
            <a:r>
              <a:rPr lang="ru-RU" dirty="0"/>
              <a:t> код - </a:t>
            </a:r>
            <a:r>
              <a:rPr lang="ru-RU" dirty="0" err="1"/>
              <a:t>Достъпът</a:t>
            </a:r>
            <a:r>
              <a:rPr lang="ru-RU" dirty="0"/>
              <a:t> за </a:t>
            </a:r>
            <a:r>
              <a:rPr lang="ru-RU" dirty="0" err="1"/>
              <a:t>четене</a:t>
            </a:r>
            <a:r>
              <a:rPr lang="ru-RU" dirty="0"/>
              <a:t> и </a:t>
            </a:r>
            <a:r>
              <a:rPr lang="ru-RU" dirty="0" err="1"/>
              <a:t>писане</a:t>
            </a:r>
            <a:r>
              <a:rPr lang="ru-RU" dirty="0"/>
              <a:t> на </a:t>
            </a:r>
            <a:r>
              <a:rPr lang="ru-RU" dirty="0" err="1"/>
              <a:t>изходен</a:t>
            </a:r>
            <a:r>
              <a:rPr lang="ru-RU" dirty="0"/>
              <a:t> код, </a:t>
            </a:r>
            <a:r>
              <a:rPr lang="ru-RU" dirty="0" err="1"/>
              <a:t>инструменти</a:t>
            </a:r>
            <a:r>
              <a:rPr lang="ru-RU" dirty="0"/>
              <a:t> за разработка и </a:t>
            </a:r>
            <a:r>
              <a:rPr lang="ru-RU" dirty="0" err="1"/>
              <a:t>софтуерни</a:t>
            </a:r>
            <a:r>
              <a:rPr lang="ru-RU" dirty="0"/>
              <a:t> библиотеки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адекватно </a:t>
            </a:r>
            <a:r>
              <a:rPr lang="ru-RU" dirty="0" err="1"/>
              <a:t>управляван</a:t>
            </a:r>
            <a:endParaRPr lang="ru-RU" dirty="0"/>
          </a:p>
          <a:p>
            <a:r>
              <a:rPr lang="ru-RU" dirty="0"/>
              <a:t>8.5 </a:t>
            </a:r>
            <a:r>
              <a:rPr lang="ru-RU" dirty="0" err="1"/>
              <a:t>Сигурно</a:t>
            </a:r>
            <a:r>
              <a:rPr lang="ru-RU" dirty="0"/>
              <a:t> </a:t>
            </a:r>
            <a:r>
              <a:rPr lang="ru-RU" dirty="0" err="1"/>
              <a:t>удостоверяване</a:t>
            </a:r>
            <a:r>
              <a:rPr lang="ru-RU" dirty="0"/>
              <a:t> - Сигурни технологии и </a:t>
            </a:r>
            <a:r>
              <a:rPr lang="ru-RU" dirty="0" err="1"/>
              <a:t>процедури</a:t>
            </a:r>
            <a:r>
              <a:rPr lang="ru-RU" dirty="0"/>
              <a:t> за </a:t>
            </a:r>
            <a:r>
              <a:rPr lang="ru-RU" dirty="0" err="1"/>
              <a:t>удостоверяване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внедрени</a:t>
            </a:r>
            <a:r>
              <a:rPr lang="ru-RU" dirty="0"/>
              <a:t> </a:t>
            </a:r>
            <a:r>
              <a:rPr lang="ru-RU" dirty="0" err="1"/>
              <a:t>въз</a:t>
            </a:r>
            <a:r>
              <a:rPr lang="ru-RU" dirty="0"/>
              <a:t> основа на </a:t>
            </a:r>
            <a:r>
              <a:rPr lang="ru-RU" dirty="0" err="1"/>
              <a:t>ограниченията</a:t>
            </a:r>
            <a:r>
              <a:rPr lang="ru-RU" dirty="0"/>
              <a:t> за </a:t>
            </a:r>
            <a:r>
              <a:rPr lang="ru-RU" dirty="0" err="1"/>
              <a:t>достъп</a:t>
            </a:r>
            <a:r>
              <a:rPr lang="ru-RU" dirty="0"/>
              <a:t> до информация и </a:t>
            </a:r>
            <a:r>
              <a:rPr lang="ru-RU" dirty="0" err="1"/>
              <a:t>тематичната</a:t>
            </a:r>
            <a:r>
              <a:rPr lang="ru-RU" dirty="0"/>
              <a:t> политика за </a:t>
            </a:r>
            <a:r>
              <a:rPr lang="ru-RU" dirty="0" err="1"/>
              <a:t>контрол</a:t>
            </a:r>
            <a:r>
              <a:rPr lang="ru-RU" dirty="0"/>
              <a:t> на </a:t>
            </a:r>
            <a:r>
              <a:rPr lang="ru-RU" dirty="0" err="1"/>
              <a:t>достъпа</a:t>
            </a:r>
            <a:endParaRPr lang="ru-RU" dirty="0"/>
          </a:p>
          <a:p>
            <a:r>
              <a:rPr lang="ru-RU" dirty="0"/>
              <a:t>8.8 Управление на </a:t>
            </a:r>
            <a:r>
              <a:rPr lang="ru-RU" dirty="0" err="1"/>
              <a:t>техническите</a:t>
            </a:r>
            <a:r>
              <a:rPr lang="ru-RU" dirty="0"/>
              <a:t> уязвимости - Информация за </a:t>
            </a:r>
            <a:r>
              <a:rPr lang="ru-RU" dirty="0" err="1"/>
              <a:t>техническите</a:t>
            </a:r>
            <a:r>
              <a:rPr lang="ru-RU" dirty="0"/>
              <a:t> уязвимости на </a:t>
            </a:r>
            <a:r>
              <a:rPr lang="ru-RU" dirty="0" err="1"/>
              <a:t>използваните</a:t>
            </a:r>
            <a:r>
              <a:rPr lang="ru-RU" dirty="0"/>
              <a:t> </a:t>
            </a:r>
            <a:r>
              <a:rPr lang="ru-RU" dirty="0" err="1"/>
              <a:t>информационни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събрана</a:t>
            </a:r>
            <a:r>
              <a:rPr lang="ru-RU" dirty="0"/>
              <a:t>, </a:t>
            </a:r>
            <a:r>
              <a:rPr lang="ru-RU" dirty="0" err="1"/>
              <a:t>валидността</a:t>
            </a:r>
            <a:r>
              <a:rPr lang="ru-RU" dirty="0"/>
              <a:t> за </a:t>
            </a:r>
            <a:r>
              <a:rPr lang="ru-RU" dirty="0" err="1"/>
              <a:t>организацията</a:t>
            </a:r>
            <a:r>
              <a:rPr lang="ru-RU" dirty="0"/>
              <a:t> на </a:t>
            </a:r>
            <a:r>
              <a:rPr lang="ru-RU" dirty="0" err="1"/>
              <a:t>тези</a:t>
            </a:r>
            <a:r>
              <a:rPr lang="ru-RU" dirty="0"/>
              <a:t> уязвимости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оценено, 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предприети</a:t>
            </a:r>
            <a:r>
              <a:rPr lang="ru-RU" dirty="0"/>
              <a:t> </a:t>
            </a:r>
            <a:r>
              <a:rPr lang="ru-RU" dirty="0" err="1"/>
              <a:t>подходящи</a:t>
            </a:r>
            <a:r>
              <a:rPr lang="ru-RU" dirty="0"/>
              <a:t> мерки</a:t>
            </a:r>
          </a:p>
          <a:p>
            <a:r>
              <a:rPr lang="ru-RU" dirty="0"/>
              <a:t>8.12 </a:t>
            </a:r>
            <a:r>
              <a:rPr lang="ru-RU" dirty="0" err="1"/>
              <a:t>Предпазване</a:t>
            </a:r>
            <a:r>
              <a:rPr lang="ru-RU" dirty="0"/>
              <a:t> от </a:t>
            </a:r>
            <a:r>
              <a:rPr lang="ru-RU" dirty="0" err="1"/>
              <a:t>изтичане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- Мерки за </a:t>
            </a:r>
            <a:r>
              <a:rPr lang="ru-RU" dirty="0" err="1"/>
              <a:t>предпазване</a:t>
            </a:r>
            <a:r>
              <a:rPr lang="ru-RU" dirty="0"/>
              <a:t> от </a:t>
            </a:r>
            <a:r>
              <a:rPr lang="ru-RU" dirty="0" err="1"/>
              <a:t>изтичане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приложени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мрежи и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други</a:t>
            </a:r>
            <a:r>
              <a:rPr lang="ru-RU" dirty="0"/>
              <a:t> устройства,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обработват</a:t>
            </a:r>
            <a:r>
              <a:rPr lang="ru-RU" dirty="0"/>
              <a:t>, </a:t>
            </a:r>
            <a:r>
              <a:rPr lang="ru-RU" dirty="0" err="1"/>
              <a:t>съхраняват</a:t>
            </a:r>
            <a:r>
              <a:rPr lang="ru-RU" dirty="0"/>
              <a:t> или </a:t>
            </a:r>
            <a:r>
              <a:rPr lang="ru-RU" dirty="0" err="1"/>
              <a:t>предават</a:t>
            </a:r>
            <a:r>
              <a:rPr lang="ru-RU" dirty="0"/>
              <a:t> </a:t>
            </a:r>
            <a:r>
              <a:rPr lang="ru-RU" dirty="0" err="1"/>
              <a:t>чувствителна</a:t>
            </a:r>
            <a:r>
              <a:rPr lang="ru-RU" dirty="0"/>
              <a:t> информация</a:t>
            </a:r>
          </a:p>
          <a:p>
            <a:r>
              <a:rPr lang="ru-RU" dirty="0"/>
              <a:t>8.24 </a:t>
            </a:r>
            <a:r>
              <a:rPr lang="ru-RU" dirty="0" err="1"/>
              <a:t>Използване</a:t>
            </a:r>
            <a:r>
              <a:rPr lang="ru-RU" dirty="0"/>
              <a:t> на криптография - Правила за </a:t>
            </a:r>
            <a:r>
              <a:rPr lang="ru-RU" dirty="0" err="1"/>
              <a:t>ефективното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на криптография,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криптографските</a:t>
            </a:r>
            <a:r>
              <a:rPr lang="ru-RU" dirty="0"/>
              <a:t> </a:t>
            </a:r>
            <a:r>
              <a:rPr lang="ru-RU" dirty="0" err="1"/>
              <a:t>ключове</a:t>
            </a:r>
            <a:r>
              <a:rPr lang="ru-RU" dirty="0"/>
              <a:t>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определени</a:t>
            </a:r>
            <a:r>
              <a:rPr lang="ru-RU" dirty="0"/>
              <a:t> и </a:t>
            </a:r>
            <a:r>
              <a:rPr lang="ru-RU" dirty="0" err="1"/>
              <a:t>внедрени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76027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562A-1ED2-160B-902D-7DECAAE7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Сертификация</a:t>
            </a:r>
            <a:endParaRPr lang="en-001" dirty="0"/>
          </a:p>
        </p:txBody>
      </p:sp>
      <p:pic>
        <p:nvPicPr>
          <p:cNvPr id="5" name="Content Placeholder 4" descr="A blue arrow with a black and white arrow&#10;&#10;Description automatically generated">
            <a:extLst>
              <a:ext uri="{FF2B5EF4-FFF2-40B4-BE49-F238E27FC236}">
                <a16:creationId xmlns:a16="http://schemas.microsoft.com/office/drawing/2014/main" id="{6BD79BD4-D7A0-7472-13FC-F0F790D15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8" y="2928044"/>
            <a:ext cx="11008043" cy="1278460"/>
          </a:xfrm>
        </p:spPr>
      </p:pic>
    </p:spTree>
    <p:extLst>
      <p:ext uri="{BB962C8B-B14F-4D97-AF65-F5344CB8AC3E}">
        <p14:creationId xmlns:p14="http://schemas.microsoft.com/office/powerpoint/2010/main" val="312953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447"/>
            <a:ext cx="10515600" cy="469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ISO/IEC 27001 е </a:t>
            </a:r>
            <a:r>
              <a:rPr lang="ru-RU" dirty="0" err="1"/>
              <a:t>генерален</a:t>
            </a:r>
            <a:r>
              <a:rPr lang="ru-RU" dirty="0"/>
              <a:t> (неспецифичен), общо приложим стандарт, наложил се в </a:t>
            </a:r>
            <a:r>
              <a:rPr lang="ru-RU" dirty="0" err="1"/>
              <a:t>софтуерната</a:t>
            </a:r>
            <a:r>
              <a:rPr lang="ru-RU" dirty="0"/>
              <a:t> индустрия. Той е от огромно значение в </a:t>
            </a:r>
            <a:r>
              <a:rPr lang="ru-RU" dirty="0" err="1"/>
              <a:t>постоянния</a:t>
            </a:r>
            <a:r>
              <a:rPr lang="ru-RU" dirty="0"/>
              <a:t> </a:t>
            </a:r>
            <a:r>
              <a:rPr lang="ru-RU" dirty="0" err="1"/>
              <a:t>стремеж</a:t>
            </a:r>
            <a:r>
              <a:rPr lang="ru-RU" dirty="0"/>
              <a:t> за </a:t>
            </a:r>
            <a:r>
              <a:rPr lang="ru-RU" dirty="0" err="1"/>
              <a:t>постигане</a:t>
            </a:r>
            <a:r>
              <a:rPr lang="ru-RU" dirty="0"/>
              <a:t> на </a:t>
            </a:r>
            <a:r>
              <a:rPr lang="ru-RU" dirty="0" err="1"/>
              <a:t>високи</a:t>
            </a:r>
            <a:r>
              <a:rPr lang="ru-RU" dirty="0"/>
              <a:t> нива на </a:t>
            </a:r>
            <a:r>
              <a:rPr lang="ru-RU" dirty="0" err="1"/>
              <a:t>сигурност</a:t>
            </a:r>
            <a:r>
              <a:rPr lang="ru-RU" dirty="0"/>
              <a:t>, </a:t>
            </a:r>
            <a:r>
              <a:rPr lang="ru-RU" dirty="0" err="1"/>
              <a:t>предотвратяване</a:t>
            </a:r>
            <a:r>
              <a:rPr lang="ru-RU" dirty="0"/>
              <a:t> на атаки и </a:t>
            </a:r>
            <a:r>
              <a:rPr lang="ru-RU" dirty="0" err="1"/>
              <a:t>справяне</a:t>
            </a:r>
            <a:r>
              <a:rPr lang="ru-RU" dirty="0"/>
              <a:t> с </a:t>
            </a:r>
            <a:r>
              <a:rPr lang="ru-RU" dirty="0" err="1"/>
              <a:t>рисковете</a:t>
            </a:r>
            <a:r>
              <a:rPr lang="ru-RU" dirty="0"/>
              <a:t> за </a:t>
            </a:r>
            <a:r>
              <a:rPr lang="ru-RU" dirty="0" err="1"/>
              <a:t>сигурността</a:t>
            </a:r>
            <a:r>
              <a:rPr lang="ru-RU" dirty="0"/>
              <a:t>. </a:t>
            </a:r>
            <a:r>
              <a:rPr lang="ru-RU" dirty="0" err="1"/>
              <a:t>Познаването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и </a:t>
            </a:r>
            <a:r>
              <a:rPr lang="ru-RU" dirty="0" err="1"/>
              <a:t>спазването</a:t>
            </a:r>
            <a:r>
              <a:rPr lang="ru-RU" dirty="0"/>
              <a:t> на </a:t>
            </a:r>
            <a:r>
              <a:rPr lang="ru-RU" dirty="0" err="1"/>
              <a:t>предписанията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е </a:t>
            </a:r>
            <a:r>
              <a:rPr lang="ru-RU" dirty="0" err="1"/>
              <a:t>ключове</a:t>
            </a:r>
            <a:r>
              <a:rPr lang="ru-RU" dirty="0"/>
              <a:t> за </a:t>
            </a:r>
            <a:r>
              <a:rPr lang="ru-RU" dirty="0" err="1"/>
              <a:t>високото</a:t>
            </a:r>
            <a:r>
              <a:rPr lang="ru-RU" dirty="0"/>
              <a:t> доверие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организациите</a:t>
            </a:r>
            <a:r>
              <a:rPr lang="ru-RU" dirty="0"/>
              <a:t> по отношение на </a:t>
            </a:r>
            <a:r>
              <a:rPr lang="ru-RU" dirty="0" err="1"/>
              <a:t>сигурността</a:t>
            </a:r>
            <a:r>
              <a:rPr lang="ru-RU" dirty="0"/>
              <a:t>. А </a:t>
            </a:r>
            <a:r>
              <a:rPr lang="ru-RU" dirty="0" err="1"/>
              <a:t>във</a:t>
            </a:r>
            <a:r>
              <a:rPr lang="ru-RU" dirty="0"/>
              <a:t> времена,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чувствителността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сигурността</a:t>
            </a:r>
            <a:r>
              <a:rPr lang="ru-RU" dirty="0"/>
              <a:t> става все </a:t>
            </a:r>
            <a:r>
              <a:rPr lang="ru-RU" dirty="0" err="1"/>
              <a:t>повече</a:t>
            </a:r>
            <a:r>
              <a:rPr lang="ru-RU" dirty="0"/>
              <a:t> </a:t>
            </a:r>
            <a:r>
              <a:rPr lang="ru-RU" dirty="0" err="1"/>
              <a:t>първостепенен</a:t>
            </a:r>
            <a:r>
              <a:rPr lang="ru-RU" dirty="0"/>
              <a:t> фактор при </a:t>
            </a:r>
            <a:r>
              <a:rPr lang="ru-RU" dirty="0" err="1"/>
              <a:t>взимане</a:t>
            </a:r>
            <a:r>
              <a:rPr lang="ru-RU" dirty="0"/>
              <a:t> на решения, </a:t>
            </a:r>
            <a:r>
              <a:rPr lang="ru-RU" dirty="0" err="1"/>
              <a:t>гаранциите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стандарта </a:t>
            </a:r>
            <a:r>
              <a:rPr lang="ru-RU" dirty="0" err="1"/>
              <a:t>дава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окажат</a:t>
            </a:r>
            <a:r>
              <a:rPr lang="ru-RU" dirty="0"/>
              <a:t> </a:t>
            </a:r>
            <a:r>
              <a:rPr lang="ru-RU" dirty="0" err="1"/>
              <a:t>ключови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6DAB-478C-5934-0935-8A6821FC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4D41-3AE6-2299-6456-DADA9825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 за </a:t>
            </a:r>
            <a:r>
              <a:rPr lang="ru-RU" dirty="0" err="1"/>
              <a:t>системи</a:t>
            </a:r>
            <a:r>
              <a:rPr lang="ru-RU" dirty="0"/>
              <a:t> за управление на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(СУИС,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, ISMS)</a:t>
            </a:r>
          </a:p>
          <a:p>
            <a:r>
              <a:rPr lang="ru-RU" dirty="0" err="1"/>
              <a:t>Дефинира</a:t>
            </a:r>
            <a:r>
              <a:rPr lang="ru-RU" dirty="0"/>
              <a:t> набор от </a:t>
            </a:r>
            <a:r>
              <a:rPr lang="ru-RU" dirty="0" err="1"/>
              <a:t>изисквания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такава</a:t>
            </a:r>
            <a:r>
              <a:rPr lang="ru-RU" dirty="0"/>
              <a:t> система </a:t>
            </a:r>
            <a:r>
              <a:rPr lang="ru-RU" dirty="0" err="1"/>
              <a:t>трябва</a:t>
            </a:r>
            <a:r>
              <a:rPr lang="ru-RU" dirty="0"/>
              <a:t> да удовлетвори</a:t>
            </a:r>
          </a:p>
          <a:p>
            <a:r>
              <a:rPr lang="ru-RU" dirty="0" err="1"/>
              <a:t>Дава</a:t>
            </a:r>
            <a:r>
              <a:rPr lang="ru-RU" dirty="0"/>
              <a:t> на компании от </a:t>
            </a:r>
            <a:r>
              <a:rPr lang="ru-RU" dirty="0" err="1"/>
              <a:t>всякакъв</a:t>
            </a:r>
            <a:r>
              <a:rPr lang="ru-RU" dirty="0"/>
              <a:t> размер и характер на </a:t>
            </a:r>
            <a:r>
              <a:rPr lang="ru-RU" dirty="0" err="1"/>
              <a:t>дейността</a:t>
            </a:r>
            <a:r>
              <a:rPr lang="ru-RU" dirty="0"/>
              <a:t> </a:t>
            </a:r>
            <a:r>
              <a:rPr lang="ru-RU" dirty="0" err="1"/>
              <a:t>насоки</a:t>
            </a:r>
            <a:r>
              <a:rPr lang="ru-RU" dirty="0"/>
              <a:t> за </a:t>
            </a:r>
            <a:r>
              <a:rPr lang="ru-RU" dirty="0" err="1"/>
              <a:t>създаване</a:t>
            </a:r>
            <a:r>
              <a:rPr lang="ru-RU" dirty="0"/>
              <a:t>, </a:t>
            </a:r>
            <a:r>
              <a:rPr lang="ru-RU" dirty="0" err="1"/>
              <a:t>внедряване</a:t>
            </a:r>
            <a:r>
              <a:rPr lang="ru-RU" dirty="0"/>
              <a:t>, </a:t>
            </a:r>
            <a:r>
              <a:rPr lang="ru-RU" dirty="0" err="1"/>
              <a:t>поддръжка</a:t>
            </a:r>
            <a:r>
              <a:rPr lang="ru-RU" dirty="0"/>
              <a:t> и постоянно </a:t>
            </a:r>
            <a:r>
              <a:rPr lang="ru-RU" dirty="0" err="1"/>
              <a:t>подобряване</a:t>
            </a:r>
            <a:r>
              <a:rPr lang="ru-RU" dirty="0"/>
              <a:t> на СУИС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7636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6DAB-478C-5934-0935-8A6821FC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 – Какво е СУИС?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4D41-3AE6-2299-6456-DADA9825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553"/>
            <a:ext cx="10515600" cy="4666409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Структурирана</a:t>
            </a:r>
            <a:r>
              <a:rPr lang="ru-RU" dirty="0"/>
              <a:t> рамка от политики и </a:t>
            </a:r>
            <a:r>
              <a:rPr lang="ru-RU" dirty="0" err="1"/>
              <a:t>процедури</a:t>
            </a:r>
            <a:r>
              <a:rPr lang="ru-RU" dirty="0"/>
              <a:t> за систематично управление на </a:t>
            </a:r>
            <a:r>
              <a:rPr lang="ru-RU" dirty="0" err="1"/>
              <a:t>чувствителната</a:t>
            </a:r>
            <a:r>
              <a:rPr lang="ru-RU" dirty="0"/>
              <a:t> информация на </a:t>
            </a:r>
            <a:r>
              <a:rPr lang="ru-RU" dirty="0" err="1"/>
              <a:t>организацията</a:t>
            </a:r>
            <a:endParaRPr lang="ru-RU" dirty="0"/>
          </a:p>
          <a:p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хора, технологии и </a:t>
            </a:r>
            <a:r>
              <a:rPr lang="ru-RU" dirty="0" err="1"/>
              <a:t>процедури</a:t>
            </a:r>
            <a:r>
              <a:rPr lang="ru-RU" dirty="0"/>
              <a:t>, </a:t>
            </a:r>
            <a:r>
              <a:rPr lang="ru-RU" dirty="0" err="1"/>
              <a:t>проектирани</a:t>
            </a:r>
            <a:r>
              <a:rPr lang="ru-RU" dirty="0"/>
              <a:t> да </a:t>
            </a:r>
            <a:r>
              <a:rPr lang="ru-RU" dirty="0" err="1"/>
              <a:t>предпазват</a:t>
            </a:r>
            <a:r>
              <a:rPr lang="ru-RU" dirty="0"/>
              <a:t> от </a:t>
            </a:r>
            <a:r>
              <a:rPr lang="ru-RU" dirty="0" err="1"/>
              <a:t>неоторизиран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, </a:t>
            </a:r>
            <a:r>
              <a:rPr lang="ru-RU" dirty="0" err="1"/>
              <a:t>използване</a:t>
            </a:r>
            <a:r>
              <a:rPr lang="ru-RU" dirty="0"/>
              <a:t>, </a:t>
            </a:r>
            <a:r>
              <a:rPr lang="ru-RU" dirty="0" err="1"/>
              <a:t>разкриване</a:t>
            </a:r>
            <a:r>
              <a:rPr lang="ru-RU" dirty="0"/>
              <a:t>, нарушение, модификация или </a:t>
            </a:r>
            <a:r>
              <a:rPr lang="ru-RU" dirty="0" err="1"/>
              <a:t>унищожаване</a:t>
            </a:r>
            <a:r>
              <a:rPr lang="ru-RU" dirty="0"/>
              <a:t> на информация</a:t>
            </a:r>
          </a:p>
          <a:p>
            <a:r>
              <a:rPr lang="ru-RU" dirty="0" err="1"/>
              <a:t>Определя</a:t>
            </a:r>
            <a:r>
              <a:rPr lang="ru-RU" dirty="0"/>
              <a:t> </a:t>
            </a:r>
            <a:r>
              <a:rPr lang="ru-RU" dirty="0" err="1"/>
              <a:t>ролите</a:t>
            </a:r>
            <a:r>
              <a:rPr lang="ru-RU" dirty="0"/>
              <a:t> и </a:t>
            </a:r>
            <a:r>
              <a:rPr lang="ru-RU" dirty="0" err="1"/>
              <a:t>отговорностите</a:t>
            </a:r>
            <a:r>
              <a:rPr lang="ru-RU" dirty="0"/>
              <a:t> на персонала, </a:t>
            </a:r>
            <a:r>
              <a:rPr lang="ru-RU" dirty="0" err="1"/>
              <a:t>участващ</a:t>
            </a:r>
            <a:r>
              <a:rPr lang="ru-RU" dirty="0"/>
              <a:t> в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endParaRPr lang="ru-RU" dirty="0"/>
          </a:p>
          <a:p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насоки</a:t>
            </a:r>
            <a:r>
              <a:rPr lang="ru-RU" dirty="0"/>
              <a:t> за </a:t>
            </a:r>
            <a:r>
              <a:rPr lang="ru-RU" dirty="0" err="1"/>
              <a:t>идентифициране</a:t>
            </a:r>
            <a:r>
              <a:rPr lang="ru-RU" dirty="0"/>
              <a:t>, оценка и </a:t>
            </a:r>
            <a:r>
              <a:rPr lang="ru-RU" dirty="0" err="1"/>
              <a:t>намаляване</a:t>
            </a:r>
            <a:r>
              <a:rPr lang="ru-RU" dirty="0"/>
              <a:t> на </a:t>
            </a:r>
            <a:r>
              <a:rPr lang="ru-RU" dirty="0" err="1"/>
              <a:t>рисковете</a:t>
            </a:r>
            <a:endParaRPr lang="ru-RU" dirty="0"/>
          </a:p>
          <a:p>
            <a:r>
              <a:rPr lang="ru-RU" dirty="0"/>
              <a:t>Наблюдение на </a:t>
            </a:r>
            <a:r>
              <a:rPr lang="ru-RU" dirty="0" err="1"/>
              <a:t>ефективността</a:t>
            </a:r>
            <a:r>
              <a:rPr lang="ru-RU" dirty="0"/>
              <a:t> на </a:t>
            </a:r>
            <a:r>
              <a:rPr lang="ru-RU" dirty="0" err="1"/>
              <a:t>мерките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предоставяне</a:t>
            </a:r>
            <a:r>
              <a:rPr lang="ru-RU" dirty="0"/>
              <a:t> на </a:t>
            </a:r>
            <a:r>
              <a:rPr lang="ru-RU" dirty="0" err="1"/>
              <a:t>доказателства</a:t>
            </a:r>
            <a:r>
              <a:rPr lang="ru-RU" dirty="0"/>
              <a:t> за </a:t>
            </a:r>
            <a:r>
              <a:rPr lang="ru-RU" dirty="0" err="1"/>
              <a:t>съответствие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530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6DAB-478C-5934-0935-8A6821FC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 – История</a:t>
            </a:r>
            <a:endParaRPr lang="en-001" dirty="0"/>
          </a:p>
        </p:txBody>
      </p:sp>
      <p:pic>
        <p:nvPicPr>
          <p:cNvPr id="7" name="Content Placeholder 6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D89CC997-0E16-D6BC-0D8F-8B85B030B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2270"/>
            <a:ext cx="10778654" cy="1147701"/>
          </a:xfrm>
        </p:spPr>
      </p:pic>
    </p:spTree>
    <p:extLst>
      <p:ext uri="{BB962C8B-B14F-4D97-AF65-F5344CB8AC3E}">
        <p14:creationId xmlns:p14="http://schemas.microsoft.com/office/powerpoint/2010/main" val="3271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6DAB-478C-5934-0935-8A6821FC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 – Основни принципи</a:t>
            </a:r>
            <a:endParaRPr lang="en-00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3458E-C47E-CC73-CD8F-50FDA198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Конфиденциалност (</a:t>
            </a:r>
            <a:r>
              <a:rPr lang="en-US" dirty="0"/>
              <a:t>confidentiality)</a:t>
            </a:r>
            <a:endParaRPr lang="bg-BG" dirty="0"/>
          </a:p>
          <a:p>
            <a:r>
              <a:rPr lang="bg-BG" dirty="0"/>
              <a:t>Интегритет (</a:t>
            </a:r>
            <a:r>
              <a:rPr lang="en-US" dirty="0"/>
              <a:t>integrity)</a:t>
            </a:r>
            <a:endParaRPr lang="bg-BG" dirty="0"/>
          </a:p>
          <a:p>
            <a:r>
              <a:rPr lang="bg-BG" dirty="0"/>
              <a:t>Наличност (</a:t>
            </a:r>
            <a:r>
              <a:rPr lang="en-US" dirty="0"/>
              <a:t>availability)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9409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6DAB-478C-5934-0935-8A6821FC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 – Ползи от стандарта</a:t>
            </a:r>
            <a:endParaRPr lang="en-00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3458E-C47E-CC73-CD8F-50FDA198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Съответствие с нормативната уредба</a:t>
            </a:r>
          </a:p>
          <a:p>
            <a:r>
              <a:rPr lang="bg-BG" dirty="0"/>
              <a:t>Създаване на конкурентно предимство</a:t>
            </a:r>
          </a:p>
          <a:p>
            <a:r>
              <a:rPr lang="bg-BG" dirty="0"/>
              <a:t>Намалени разходи</a:t>
            </a:r>
          </a:p>
          <a:p>
            <a:r>
              <a:rPr lang="bg-BG" dirty="0"/>
              <a:t>По–добра организация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54465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48C-32BF-3FEE-F3AA-929617C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288-786D-74EF-0A63-A832AD18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Всяко </a:t>
            </a:r>
            <a:r>
              <a:rPr lang="ru-RU" dirty="0" err="1"/>
              <a:t>едно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bg-BG" dirty="0"/>
              <a:t>та</a:t>
            </a:r>
            <a:r>
              <a:rPr lang="ru-RU" dirty="0"/>
              <a:t> е </a:t>
            </a:r>
            <a:r>
              <a:rPr lang="ru-RU" dirty="0" err="1"/>
              <a:t>задължително</a:t>
            </a:r>
            <a:r>
              <a:rPr lang="ru-RU" dirty="0"/>
              <a:t>, за да </a:t>
            </a:r>
            <a:r>
              <a:rPr lang="ru-RU" dirty="0" err="1"/>
              <a:t>може</a:t>
            </a:r>
            <a:r>
              <a:rPr lang="ru-RU" dirty="0"/>
              <a:t> да кажем че </a:t>
            </a:r>
            <a:r>
              <a:rPr lang="ru-RU" dirty="0" err="1"/>
              <a:t>една</a:t>
            </a:r>
            <a:r>
              <a:rPr lang="ru-RU" dirty="0"/>
              <a:t> организация </a:t>
            </a:r>
            <a:r>
              <a:rPr lang="ru-RU" dirty="0" err="1"/>
              <a:t>отговаря</a:t>
            </a:r>
            <a:r>
              <a:rPr lang="ru-RU" dirty="0"/>
              <a:t> на стандарта. </a:t>
            </a:r>
            <a:r>
              <a:rPr lang="ru-RU" dirty="0" err="1"/>
              <a:t>Изискванията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групирани</a:t>
            </a:r>
            <a:r>
              <a:rPr lang="ru-RU" dirty="0"/>
              <a:t> </a:t>
            </a:r>
            <a:r>
              <a:rPr lang="ru-RU" dirty="0" err="1"/>
              <a:t>тематично</a:t>
            </a:r>
            <a:r>
              <a:rPr lang="ru-RU" dirty="0"/>
              <a:t> в 7 </a:t>
            </a:r>
            <a:r>
              <a:rPr lang="ru-RU" dirty="0" err="1"/>
              <a:t>групи</a:t>
            </a:r>
            <a:r>
              <a:rPr lang="ru-RU" dirty="0"/>
              <a:t>:</a:t>
            </a:r>
          </a:p>
          <a:p>
            <a:r>
              <a:rPr lang="bg-BG" dirty="0"/>
              <a:t>Контекст на организацията</a:t>
            </a:r>
            <a:endParaRPr lang="en-US" dirty="0"/>
          </a:p>
          <a:p>
            <a:r>
              <a:rPr lang="bg-BG" dirty="0"/>
              <a:t>Лидерство</a:t>
            </a:r>
          </a:p>
          <a:p>
            <a:r>
              <a:rPr lang="bg-BG" dirty="0"/>
              <a:t>Планиране</a:t>
            </a:r>
          </a:p>
          <a:p>
            <a:r>
              <a:rPr lang="bg-BG" dirty="0"/>
              <a:t>Поддържане</a:t>
            </a:r>
          </a:p>
          <a:p>
            <a:r>
              <a:rPr lang="bg-BG" dirty="0"/>
              <a:t>Работа</a:t>
            </a:r>
          </a:p>
          <a:p>
            <a:r>
              <a:rPr lang="bg-BG" dirty="0"/>
              <a:t>Оценяване на работните характеристики</a:t>
            </a:r>
          </a:p>
          <a:p>
            <a:r>
              <a:rPr lang="bg-BG" dirty="0"/>
              <a:t>Подобряване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91853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48C-32BF-3FEE-F3AA-929617C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- Контекст на организацията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288-786D-74EF-0A63-A832AD18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Разбиране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 и </a:t>
            </a:r>
            <a:r>
              <a:rPr lang="ru-RU" dirty="0" err="1"/>
              <a:t>нейния</a:t>
            </a:r>
            <a:r>
              <a:rPr lang="ru-RU" dirty="0"/>
              <a:t> контекст</a:t>
            </a:r>
          </a:p>
          <a:p>
            <a:r>
              <a:rPr lang="ru-RU" dirty="0" err="1"/>
              <a:t>Разбиране</a:t>
            </a:r>
            <a:r>
              <a:rPr lang="ru-RU" dirty="0"/>
              <a:t> на </a:t>
            </a:r>
            <a:r>
              <a:rPr lang="ru-RU" dirty="0" err="1"/>
              <a:t>нуждите</a:t>
            </a:r>
            <a:r>
              <a:rPr lang="ru-RU" dirty="0"/>
              <a:t> и </a:t>
            </a:r>
            <a:r>
              <a:rPr lang="ru-RU" dirty="0" err="1"/>
              <a:t>очакванията</a:t>
            </a:r>
            <a:r>
              <a:rPr lang="ru-RU" dirty="0"/>
              <a:t> на </a:t>
            </a:r>
            <a:r>
              <a:rPr lang="ru-RU" dirty="0" err="1"/>
              <a:t>заинтересовани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endParaRPr lang="ru-RU" dirty="0"/>
          </a:p>
          <a:p>
            <a:r>
              <a:rPr lang="ru-RU" dirty="0" err="1"/>
              <a:t>Определяне</a:t>
            </a:r>
            <a:r>
              <a:rPr lang="ru-RU" dirty="0"/>
              <a:t> на обхвата на СУИС</a:t>
            </a:r>
          </a:p>
          <a:p>
            <a:r>
              <a:rPr lang="bg-BG" dirty="0"/>
              <a:t>СУИС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765073146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ea0679f-09fa-4528-8ac1-fa7f6af28b52}" enabled="1" method="Standard" siteId="{07018c2a-e7d8-4bf1-9456-092ad6aecf0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4286</TotalTime>
  <Words>1462</Words>
  <Application>Microsoft Office PowerPoint</Application>
  <PresentationFormat>Widescreen</PresentationFormat>
  <Paragraphs>108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Същност</vt:lpstr>
      <vt:lpstr>Същност – Какво е СУИС?</vt:lpstr>
      <vt:lpstr>Същност – История</vt:lpstr>
      <vt:lpstr>Същност – Основни принципи</vt:lpstr>
      <vt:lpstr>Същност – Ползи от стандарта</vt:lpstr>
      <vt:lpstr>Изисквания</vt:lpstr>
      <vt:lpstr>Изисквания - Контекст на организацията</vt:lpstr>
      <vt:lpstr>Изисквания - Лидерство</vt:lpstr>
      <vt:lpstr>Изисквания - Планиране</vt:lpstr>
      <vt:lpstr>Изисквания - Поддържане</vt:lpstr>
      <vt:lpstr>Изисквания - Работа</vt:lpstr>
      <vt:lpstr>Изисквания - Оценяване на работните характеристики</vt:lpstr>
      <vt:lpstr>Изисквания - Подобряване</vt:lpstr>
      <vt:lpstr>Контроли</vt:lpstr>
      <vt:lpstr>Контроли – Организационни</vt:lpstr>
      <vt:lpstr>Контроли – Организационни - Примери</vt:lpstr>
      <vt:lpstr>Контроли – Свързани с управлението на човешките ресурси</vt:lpstr>
      <vt:lpstr>Контроли – Свързани с управлението на човешките ресурси - Примери</vt:lpstr>
      <vt:lpstr>Контроли – Свързани с физическата сигурност</vt:lpstr>
      <vt:lpstr>Контроли – Свързани с физическата сигурност - Примери</vt:lpstr>
      <vt:lpstr>Контроли – Технологични</vt:lpstr>
      <vt:lpstr>Контроли – Технологични - Примери</vt:lpstr>
      <vt:lpstr>Сертификация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178</cp:revision>
  <dcterms:created xsi:type="dcterms:W3CDTF">2022-10-13T21:13:00Z</dcterms:created>
  <dcterms:modified xsi:type="dcterms:W3CDTF">2023-12-05T12:49:12Z</dcterms:modified>
</cp:coreProperties>
</file>