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275" r:id="rId34"/>
    <p:sldId id="273" r:id="rId3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900"/>
    <a:srgbClr val="7EEEB3"/>
    <a:srgbClr val="70EBFC"/>
    <a:srgbClr val="CFAFE7"/>
    <a:srgbClr val="B686DA"/>
    <a:srgbClr val="FF272B"/>
    <a:srgbClr val="FF6565"/>
    <a:srgbClr val="FFDAB9"/>
    <a:srgbClr val="010CCB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5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848" y="1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авоъгълник 14"/>
          <p:cNvSpPr/>
          <p:nvPr userDrawn="1"/>
        </p:nvSpPr>
        <p:spPr>
          <a:xfrm>
            <a:off x="374469" y="528663"/>
            <a:ext cx="11626499" cy="5697965"/>
          </a:xfrm>
          <a:prstGeom prst="rect">
            <a:avLst/>
          </a:prstGeom>
          <a:gradFill flip="none" rotWithShape="1"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lt1">
                  <a:shade val="63000"/>
                  <a:satMod val="120000"/>
                </a:schemeClr>
              </a:gs>
            </a:gsLst>
            <a:lin ang="10800000" scaled="1"/>
            <a:tileRect/>
          </a:gra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Правоъгълник 10"/>
          <p:cNvSpPr/>
          <p:nvPr userDrawn="1"/>
        </p:nvSpPr>
        <p:spPr>
          <a:xfrm>
            <a:off x="7918314" y="450237"/>
            <a:ext cx="4045917" cy="3879111"/>
          </a:xfrm>
          <a:prstGeom prst="rect">
            <a:avLst/>
          </a:prstGeom>
          <a:gradFill flip="none" rotWithShape="1"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Закръглен правоъгълник 3"/>
          <p:cNvSpPr/>
          <p:nvPr userDrawn="1"/>
        </p:nvSpPr>
        <p:spPr>
          <a:xfrm>
            <a:off x="564204" y="6104709"/>
            <a:ext cx="2159541" cy="12191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Закръглен правоъгълник 5"/>
          <p:cNvSpPr/>
          <p:nvPr userDrawn="1"/>
        </p:nvSpPr>
        <p:spPr>
          <a:xfrm>
            <a:off x="3956005" y="6104709"/>
            <a:ext cx="7814464" cy="12191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Закръглен правоъгълник 7"/>
          <p:cNvSpPr/>
          <p:nvPr userDrawn="1"/>
        </p:nvSpPr>
        <p:spPr>
          <a:xfrm>
            <a:off x="3133045" y="6104709"/>
            <a:ext cx="413659" cy="1219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5" name="Картина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53304" y="1723042"/>
            <a:ext cx="1108953" cy="666750"/>
          </a:xfrm>
          <a:prstGeom prst="rect">
            <a:avLst/>
          </a:prstGeom>
        </p:spPr>
      </p:pic>
      <p:sp>
        <p:nvSpPr>
          <p:cNvPr id="36" name="Правоъгълник 17"/>
          <p:cNvSpPr/>
          <p:nvPr userDrawn="1"/>
        </p:nvSpPr>
        <p:spPr>
          <a:xfrm>
            <a:off x="7918314" y="3936615"/>
            <a:ext cx="4082654" cy="2290013"/>
          </a:xfrm>
          <a:prstGeom prst="rect">
            <a:avLst/>
          </a:prstGeom>
          <a:gradFill flip="none" rotWithShape="1"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rgbClr val="FFC000"/>
              </a:gs>
            </a:gsLst>
            <a:lin ang="0" scaled="1"/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Закръглен правоъгълник 18"/>
          <p:cNvSpPr/>
          <p:nvPr userDrawn="1"/>
        </p:nvSpPr>
        <p:spPr>
          <a:xfrm>
            <a:off x="9485248" y="408835"/>
            <a:ext cx="2285221" cy="11982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Закръглен правоъгълник 19"/>
          <p:cNvSpPr/>
          <p:nvPr userDrawn="1"/>
        </p:nvSpPr>
        <p:spPr>
          <a:xfrm>
            <a:off x="8660324" y="406745"/>
            <a:ext cx="413659" cy="1219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Закръглен правоъгълник 21"/>
          <p:cNvSpPr/>
          <p:nvPr userDrawn="1"/>
        </p:nvSpPr>
        <p:spPr>
          <a:xfrm>
            <a:off x="564204" y="389276"/>
            <a:ext cx="7684855" cy="13938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0" name="Picture 2" descr="Софийски университет &quot;Св. Климент Охридски&quot;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626" y="1506157"/>
            <a:ext cx="1767269" cy="176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Катедра Софтуерни технологии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964" y="2590138"/>
            <a:ext cx="1491634" cy="63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0664"/>
            <a:ext cx="7080114" cy="2120881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>
          <a:xfrm>
            <a:off x="838200" y="3999675"/>
            <a:ext cx="7080114" cy="928452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rgbClr val="5A5A5A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bg-BG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9071291" y="4561572"/>
            <a:ext cx="2086707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g-BG" sz="2000" b="1" dirty="0">
                <a:solidFill>
                  <a:srgbClr val="5A5A5A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Преподавател</a:t>
            </a:r>
            <a:r>
              <a:rPr lang="en-US" sz="2000" b="1" dirty="0">
                <a:solidFill>
                  <a:srgbClr val="5A5A5A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:</a:t>
            </a:r>
            <a:endParaRPr lang="bg-BG" sz="2000" b="1" dirty="0">
              <a:solidFill>
                <a:srgbClr val="5A5A5A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930369" y="4955472"/>
            <a:ext cx="2368550" cy="37396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5A5A5A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pPr lvl="0"/>
            <a:r>
              <a:rPr lang="bg-BG" dirty="0"/>
              <a:t>Имена</a:t>
            </a:r>
          </a:p>
        </p:txBody>
      </p:sp>
    </p:spTree>
    <p:extLst>
      <p:ext uri="{BB962C8B-B14F-4D97-AF65-F5344CB8AC3E}">
        <p14:creationId xmlns:p14="http://schemas.microsoft.com/office/powerpoint/2010/main" val="4061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819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5"/>
          <p:cNvSpPr/>
          <p:nvPr userDrawn="1"/>
        </p:nvSpPr>
        <p:spPr>
          <a:xfrm>
            <a:off x="173476" y="252919"/>
            <a:ext cx="11070077" cy="6361889"/>
          </a:xfrm>
          <a:prstGeom prst="rect">
            <a:avLst/>
          </a:prstGeom>
          <a:gradFill flip="none" rotWithShape="1">
            <a:lin ang="10800000" scaled="1"/>
            <a:tileRect/>
          </a:gra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 userDrawn="1"/>
        </p:nvSpPr>
        <p:spPr>
          <a:xfrm>
            <a:off x="1854358" y="2558478"/>
            <a:ext cx="3531736" cy="1107996"/>
          </a:xfrm>
          <a:prstGeom prst="rect">
            <a:avLst/>
          </a:prstGeom>
        </p:spPr>
        <p:txBody>
          <a:bodyPr wrap="none">
            <a:spAutoFit/>
            <a:scene3d>
              <a:camera prst="perspectiveAbove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kumimoji="0" lang="bg-BG" sz="6600" b="1" i="0" u="none" strike="noStrike" kern="1200" cap="none" spc="0" normalizeH="0" baseline="0" noProof="0" dirty="0">
                <a:ln>
                  <a:solidFill>
                    <a:srgbClr val="FFC000">
                      <a:lumMod val="60000"/>
                      <a:lumOff val="40000"/>
                    </a:srgbClr>
                  </a:solidFill>
                </a:ln>
                <a:solidFill>
                  <a:srgbClr val="ED7D3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Въпроси?</a:t>
            </a:r>
            <a:endParaRPr lang="bg-B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619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bg-BG" dirty="0"/>
              <a:t>Съдържание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734333"/>
            <a:ext cx="10515600" cy="4384675"/>
          </a:xfrm>
        </p:spPr>
        <p:txBody>
          <a:bodyPr numCol="2"/>
          <a:lstStyle>
            <a:lvl1pPr marL="228600" indent="-228600">
              <a:buFont typeface="Courier New" panose="02070309020205020404" pitchFamily="49" charset="0"/>
              <a:buChar char="o"/>
              <a:defRPr>
                <a:solidFill>
                  <a:srgbClr val="7A7A7A"/>
                </a:solidFill>
              </a:defRPr>
            </a:lvl1pPr>
            <a:lvl2pPr marL="800100" indent="-34290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bg-BG" dirty="0"/>
              <a:t>Първо</a:t>
            </a:r>
          </a:p>
          <a:p>
            <a:pPr lvl="0"/>
            <a:r>
              <a:rPr lang="bg-BG" dirty="0"/>
              <a:t>Второ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4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cher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bg-BG" dirty="0"/>
              <a:t>Преподавателски екип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pPr/>
              <a:t>‹#›</a:t>
            </a:fld>
            <a:endParaRPr lang="bg-BG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641861" y="1887166"/>
            <a:ext cx="1866088" cy="2295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578263" y="1887166"/>
            <a:ext cx="6775537" cy="4114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bg-BG" dirty="0"/>
              <a:t>Титла Име Фамилия</a:t>
            </a:r>
            <a:r>
              <a:rPr lang="en-US" dirty="0"/>
              <a:t> - </a:t>
            </a:r>
            <a:r>
              <a:rPr lang="bg-BG" dirty="0"/>
              <a:t>отговорност в курса</a:t>
            </a:r>
          </a:p>
          <a:p>
            <a:pPr lvl="0"/>
            <a:r>
              <a:rPr lang="bg-BG" dirty="0"/>
              <a:t>Катедра Софтуерни технологии </a:t>
            </a:r>
            <a:r>
              <a:rPr lang="en-US" dirty="0"/>
              <a:t>(</a:t>
            </a:r>
            <a:r>
              <a:rPr lang="bg-BG" dirty="0" err="1"/>
              <a:t>хон</a:t>
            </a:r>
            <a:r>
              <a:rPr lang="bg-BG" dirty="0"/>
              <a:t>.</a:t>
            </a:r>
            <a:r>
              <a:rPr lang="en-US" dirty="0"/>
              <a:t>)</a:t>
            </a:r>
            <a:endParaRPr lang="bg-BG" dirty="0"/>
          </a:p>
          <a:p>
            <a:pPr lvl="0"/>
            <a:r>
              <a:rPr lang="bg-BG" dirty="0"/>
              <a:t>Допълнителна информация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68705"/>
            <a:ext cx="436123" cy="436123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274324" y="4968705"/>
            <a:ext cx="3134704" cy="43612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LinkedIn profile</a:t>
            </a:r>
            <a:endParaRPr lang="bg-BG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79068"/>
            <a:ext cx="437745" cy="437745"/>
          </a:xfrm>
          <a:prstGeom prst="rect">
            <a:avLst/>
          </a:prstGeom>
        </p:spPr>
      </p:pic>
      <p:sp>
        <p:nvSpPr>
          <p:cNvPr id="1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74323" y="4379068"/>
            <a:ext cx="3134704" cy="43612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Email</a:t>
            </a:r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32" y="5562801"/>
            <a:ext cx="445991" cy="438557"/>
          </a:xfrm>
          <a:prstGeom prst="rect">
            <a:avLst/>
          </a:prstGeom>
        </p:spPr>
      </p:pic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1274323" y="5556720"/>
            <a:ext cx="2601164" cy="43612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Discord name/tag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692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7437"/>
            <a:ext cx="10515600" cy="4299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479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722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127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8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919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035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6008" y="64338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0DC68D8-8E7A-44E1-932E-AA061B9E1DE2}" type="slidenum">
              <a:rPr lang="bg-BG" smtClean="0"/>
              <a:pPr/>
              <a:t>‹#›</a:t>
            </a:fld>
            <a:endParaRPr lang="bg-BG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perspective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5" name="Закръглен правоъгълник 3"/>
          <p:cNvSpPr/>
          <p:nvPr userDrawn="1"/>
        </p:nvSpPr>
        <p:spPr>
          <a:xfrm>
            <a:off x="544749" y="6311901"/>
            <a:ext cx="4961105" cy="12191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Закръглен правоъгълник 4"/>
          <p:cNvSpPr/>
          <p:nvPr userDrawn="1"/>
        </p:nvSpPr>
        <p:spPr>
          <a:xfrm>
            <a:off x="5905384" y="6311899"/>
            <a:ext cx="413659" cy="1219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Закръглен правоъгълник 8"/>
          <p:cNvSpPr/>
          <p:nvPr userDrawn="1"/>
        </p:nvSpPr>
        <p:spPr>
          <a:xfrm>
            <a:off x="6718573" y="6311899"/>
            <a:ext cx="4961105" cy="12191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8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ln>
            <a:solidFill>
              <a:srgbClr val="FAC057"/>
            </a:solidFill>
          </a:ln>
          <a:solidFill>
            <a:srgbClr val="ED7D3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b="1" kern="1200">
          <a:solidFill>
            <a:srgbClr val="595959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b="0"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b="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b="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b="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136" y="1311692"/>
            <a:ext cx="6865177" cy="2439854"/>
          </a:xfrm>
        </p:spPr>
        <p:txBody>
          <a:bodyPr>
            <a:normAutofit/>
          </a:bodyPr>
          <a:lstStyle/>
          <a:p>
            <a:r>
              <a:rPr lang="bg-BG" dirty="0"/>
              <a:t>Доставка на софтуер – особености и процеси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>
          <a:xfrm>
            <a:off x="1053136" y="3999675"/>
            <a:ext cx="6865178" cy="928452"/>
          </a:xfrm>
        </p:spPr>
        <p:txBody>
          <a:bodyPr/>
          <a:lstStyle/>
          <a:p>
            <a:r>
              <a:rPr lang="ru-RU" sz="3600" i="1" dirty="0"/>
              <a:t>Критерии за успешна доставка</a:t>
            </a:r>
            <a:endParaRPr lang="bg-BG" sz="3600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897713" y="5009767"/>
            <a:ext cx="2368550" cy="373964"/>
          </a:xfrm>
        </p:spPr>
        <p:txBody>
          <a:bodyPr>
            <a:normAutofit/>
          </a:bodyPr>
          <a:lstStyle/>
          <a:p>
            <a:r>
              <a:rPr lang="bg-BG" dirty="0"/>
              <a:t>Цветан Ангелов</a:t>
            </a:r>
          </a:p>
        </p:txBody>
      </p:sp>
    </p:spTree>
    <p:extLst>
      <p:ext uri="{BB962C8B-B14F-4D97-AF65-F5344CB8AC3E}">
        <p14:creationId xmlns:p14="http://schemas.microsoft.com/office/powerpoint/2010/main" val="2860278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9F8F-4C69-FBA9-5359-5726DFC4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Управление на софтуерните уязвимости</a:t>
            </a:r>
            <a:r>
              <a:rPr lang="en-US" dirty="0"/>
              <a:t> – </a:t>
            </a:r>
            <a:r>
              <a:rPr lang="bg-BG" dirty="0"/>
              <a:t>Какво е </a:t>
            </a:r>
            <a:r>
              <a:rPr lang="en-US" dirty="0"/>
              <a:t>NVD?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98D2-9105-25ED-BA9D-46C98168E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Националната</a:t>
            </a:r>
            <a:r>
              <a:rPr lang="ru-RU" dirty="0"/>
              <a:t> база </a:t>
            </a:r>
            <a:r>
              <a:rPr lang="ru-RU" dirty="0" err="1"/>
              <a:t>данни</a:t>
            </a:r>
            <a:r>
              <a:rPr lang="ru-RU" dirty="0"/>
              <a:t> за уязвимости (National </a:t>
            </a:r>
            <a:r>
              <a:rPr lang="ru-RU" dirty="0" err="1"/>
              <a:t>Vulnerability</a:t>
            </a:r>
            <a:r>
              <a:rPr lang="ru-RU" dirty="0"/>
              <a:t> Database, NVD) е база </a:t>
            </a:r>
            <a:r>
              <a:rPr lang="ru-RU" dirty="0" err="1"/>
              <a:t>данни</a:t>
            </a:r>
            <a:r>
              <a:rPr lang="ru-RU" dirty="0"/>
              <a:t>, </a:t>
            </a:r>
            <a:r>
              <a:rPr lang="ru-RU" dirty="0" err="1"/>
              <a:t>поддържана</a:t>
            </a:r>
            <a:r>
              <a:rPr lang="ru-RU" dirty="0"/>
              <a:t> от </a:t>
            </a:r>
            <a:r>
              <a:rPr lang="ru-RU" dirty="0" err="1"/>
              <a:t>Националния</a:t>
            </a:r>
            <a:r>
              <a:rPr lang="ru-RU" dirty="0"/>
              <a:t> институт по </a:t>
            </a:r>
            <a:r>
              <a:rPr lang="ru-RU" dirty="0" err="1"/>
              <a:t>стандарти</a:t>
            </a:r>
            <a:r>
              <a:rPr lang="ru-RU" dirty="0"/>
              <a:t> и технологии (NIST)</a:t>
            </a:r>
            <a:endParaRPr lang="en-US" dirty="0"/>
          </a:p>
          <a:p>
            <a:r>
              <a:rPr lang="ru-RU" dirty="0" err="1"/>
              <a:t>Списъкът</a:t>
            </a:r>
            <a:r>
              <a:rPr lang="ru-RU" dirty="0"/>
              <a:t> CVE </a:t>
            </a:r>
            <a:r>
              <a:rPr lang="ru-RU" dirty="0" err="1"/>
              <a:t>подава</a:t>
            </a:r>
            <a:r>
              <a:rPr lang="ru-RU" dirty="0"/>
              <a:t> информация </a:t>
            </a:r>
            <a:r>
              <a:rPr lang="ru-RU" dirty="0" err="1"/>
              <a:t>към</a:t>
            </a:r>
            <a:r>
              <a:rPr lang="ru-RU" dirty="0"/>
              <a:t> NVD, </a:t>
            </a:r>
            <a:r>
              <a:rPr lang="ru-RU" dirty="0" err="1"/>
              <a:t>така</a:t>
            </a:r>
            <a:r>
              <a:rPr lang="ru-RU" dirty="0"/>
              <a:t> че </a:t>
            </a:r>
            <a:r>
              <a:rPr lang="ru-RU" dirty="0" err="1"/>
              <a:t>двете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синхронизирани</a:t>
            </a:r>
            <a:r>
              <a:rPr lang="ru-RU" dirty="0"/>
              <a:t> по всяко </a:t>
            </a:r>
            <a:r>
              <a:rPr lang="ru-RU" dirty="0" err="1"/>
              <a:t>време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NVD </a:t>
            </a:r>
            <a:r>
              <a:rPr lang="ru-RU" dirty="0" err="1"/>
              <a:t>предоставя</a:t>
            </a:r>
            <a:r>
              <a:rPr lang="ru-RU" dirty="0"/>
              <a:t> </a:t>
            </a:r>
            <a:r>
              <a:rPr lang="ru-RU" dirty="0" err="1"/>
              <a:t>допълнителна</a:t>
            </a:r>
            <a:r>
              <a:rPr lang="ru-RU" dirty="0"/>
              <a:t> информация, </a:t>
            </a:r>
            <a:r>
              <a:rPr lang="ru-RU" dirty="0" err="1"/>
              <a:t>извън</a:t>
            </a:r>
            <a:r>
              <a:rPr lang="ru-RU" dirty="0"/>
              <a:t> </a:t>
            </a:r>
            <a:r>
              <a:rPr lang="ru-RU" dirty="0" err="1"/>
              <a:t>това</a:t>
            </a:r>
            <a:r>
              <a:rPr lang="ru-RU" dirty="0"/>
              <a:t>, </a:t>
            </a:r>
            <a:r>
              <a:rPr lang="ru-RU" dirty="0" err="1"/>
              <a:t>което</a:t>
            </a:r>
            <a:r>
              <a:rPr lang="ru-RU" dirty="0"/>
              <a:t> се </a:t>
            </a:r>
            <a:r>
              <a:rPr lang="ru-RU" dirty="0" err="1"/>
              <a:t>съдържа</a:t>
            </a:r>
            <a:r>
              <a:rPr lang="ru-RU" dirty="0"/>
              <a:t> в </a:t>
            </a:r>
            <a:r>
              <a:rPr lang="ru-RU" dirty="0" err="1"/>
              <a:t>списъка</a:t>
            </a:r>
            <a:r>
              <a:rPr lang="ru-RU" dirty="0"/>
              <a:t> CVE, </a:t>
            </a:r>
            <a:r>
              <a:rPr lang="ru-RU" dirty="0" err="1"/>
              <a:t>включително</a:t>
            </a:r>
            <a:r>
              <a:rPr lang="ru-RU" dirty="0"/>
              <a:t> наличие на </a:t>
            </a:r>
            <a:r>
              <a:rPr lang="ru-RU" dirty="0" err="1"/>
              <a:t>пачове</a:t>
            </a:r>
            <a:r>
              <a:rPr lang="ru-RU" dirty="0"/>
              <a:t> и оценки (CVSS)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95389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9F8F-4C69-FBA9-5359-5726DFC4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Управление на софтуерните уязвимости</a:t>
            </a:r>
            <a:r>
              <a:rPr lang="en-US" dirty="0"/>
              <a:t> – </a:t>
            </a:r>
            <a:r>
              <a:rPr lang="bg-BG" dirty="0"/>
              <a:t>Какво е </a:t>
            </a:r>
            <a:r>
              <a:rPr lang="en-US" dirty="0"/>
              <a:t>CVSS?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98D2-9105-25ED-BA9D-46C98168E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/>
              <a:t>Системата</a:t>
            </a:r>
            <a:r>
              <a:rPr lang="ru-RU" dirty="0"/>
              <a:t> за оценка на </a:t>
            </a:r>
            <a:r>
              <a:rPr lang="ru-RU" dirty="0" err="1"/>
              <a:t>общите</a:t>
            </a:r>
            <a:r>
              <a:rPr lang="ru-RU" dirty="0"/>
              <a:t> уязвимости (CVSS) е метод, </a:t>
            </a:r>
            <a:r>
              <a:rPr lang="ru-RU" dirty="0" err="1"/>
              <a:t>използван</a:t>
            </a:r>
            <a:r>
              <a:rPr lang="ru-RU" dirty="0"/>
              <a:t> за </a:t>
            </a:r>
            <a:r>
              <a:rPr lang="ru-RU" dirty="0" err="1"/>
              <a:t>предоставяне</a:t>
            </a:r>
            <a:r>
              <a:rPr lang="ru-RU" dirty="0"/>
              <a:t> на </a:t>
            </a:r>
            <a:r>
              <a:rPr lang="ru-RU" dirty="0" err="1"/>
              <a:t>качествена</a:t>
            </a:r>
            <a:r>
              <a:rPr lang="ru-RU" dirty="0"/>
              <a:t> </a:t>
            </a:r>
            <a:r>
              <a:rPr lang="ru-RU" dirty="0" err="1"/>
              <a:t>мярка</a:t>
            </a:r>
            <a:r>
              <a:rPr lang="ru-RU" dirty="0"/>
              <a:t> за </a:t>
            </a:r>
            <a:r>
              <a:rPr lang="ru-RU" dirty="0" err="1"/>
              <a:t>сериозност</a:t>
            </a:r>
            <a:r>
              <a:rPr lang="ru-RU" dirty="0"/>
              <a:t> (</a:t>
            </a:r>
            <a:r>
              <a:rPr lang="ru-RU" dirty="0" err="1"/>
              <a:t>severity</a:t>
            </a:r>
            <a:r>
              <a:rPr lang="ru-RU" dirty="0"/>
              <a:t>).</a:t>
            </a:r>
            <a:endParaRPr lang="en-US" dirty="0"/>
          </a:p>
          <a:p>
            <a:r>
              <a:rPr lang="ru-RU" dirty="0"/>
              <a:t>CVSS не е </a:t>
            </a:r>
            <a:r>
              <a:rPr lang="ru-RU" dirty="0" err="1"/>
              <a:t>мярка</a:t>
            </a:r>
            <a:r>
              <a:rPr lang="ru-RU" dirty="0"/>
              <a:t> за риск.</a:t>
            </a:r>
            <a:endParaRPr lang="en-US" dirty="0"/>
          </a:p>
          <a:p>
            <a:r>
              <a:rPr lang="ru-RU" dirty="0"/>
              <a:t>CVSS се </a:t>
            </a:r>
            <a:r>
              <a:rPr lang="ru-RU" dirty="0" err="1"/>
              <a:t>състои</a:t>
            </a:r>
            <a:r>
              <a:rPr lang="ru-RU" dirty="0"/>
              <a:t> от три </a:t>
            </a:r>
            <a:r>
              <a:rPr lang="ru-RU" dirty="0" err="1"/>
              <a:t>групи</a:t>
            </a:r>
            <a:r>
              <a:rPr lang="ru-RU" dirty="0"/>
              <a:t> метрики: </a:t>
            </a:r>
            <a:r>
              <a:rPr lang="ru-RU" dirty="0" err="1"/>
              <a:t>Основни</a:t>
            </a:r>
            <a:r>
              <a:rPr lang="ru-RU" dirty="0"/>
              <a:t>, </a:t>
            </a:r>
            <a:r>
              <a:rPr lang="ru-RU" dirty="0" err="1"/>
              <a:t>Времеви</a:t>
            </a:r>
            <a:r>
              <a:rPr lang="ru-RU" dirty="0"/>
              <a:t> и </a:t>
            </a:r>
            <a:r>
              <a:rPr lang="ru-RU" dirty="0" err="1"/>
              <a:t>Околна</a:t>
            </a:r>
            <a:r>
              <a:rPr lang="ru-RU" dirty="0"/>
              <a:t> среда. </a:t>
            </a:r>
            <a:r>
              <a:rPr lang="ru-RU" dirty="0" err="1"/>
              <a:t>Основните</a:t>
            </a:r>
            <a:r>
              <a:rPr lang="ru-RU" dirty="0"/>
              <a:t> метрики </a:t>
            </a:r>
            <a:r>
              <a:rPr lang="ru-RU" dirty="0" err="1"/>
              <a:t>произвеждат</a:t>
            </a:r>
            <a:r>
              <a:rPr lang="ru-RU" dirty="0"/>
              <a:t> оценка в диапазона от 0 до 10,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променяна чрез </a:t>
            </a:r>
            <a:r>
              <a:rPr lang="ru-RU" dirty="0" err="1"/>
              <a:t>оценяване</a:t>
            </a:r>
            <a:r>
              <a:rPr lang="ru-RU" dirty="0"/>
              <a:t> на </a:t>
            </a:r>
            <a:r>
              <a:rPr lang="ru-RU" dirty="0" err="1"/>
              <a:t>Времевите</a:t>
            </a:r>
            <a:r>
              <a:rPr lang="ru-RU" dirty="0"/>
              <a:t> метрики и </a:t>
            </a:r>
            <a:r>
              <a:rPr lang="ru-RU" dirty="0" err="1"/>
              <a:t>тези</a:t>
            </a:r>
            <a:r>
              <a:rPr lang="ru-RU" dirty="0"/>
              <a:t> на </a:t>
            </a:r>
            <a:r>
              <a:rPr lang="ru-RU" dirty="0" err="1"/>
              <a:t>Околната</a:t>
            </a:r>
            <a:r>
              <a:rPr lang="ru-RU" dirty="0"/>
              <a:t> среда.</a:t>
            </a:r>
            <a:endParaRPr lang="en-US" dirty="0"/>
          </a:p>
          <a:p>
            <a:r>
              <a:rPr lang="ru-RU" dirty="0"/>
              <a:t>Две </a:t>
            </a:r>
            <a:r>
              <a:rPr lang="ru-RU" dirty="0" err="1"/>
              <a:t>обичайни</a:t>
            </a:r>
            <a:r>
              <a:rPr lang="ru-RU" dirty="0"/>
              <a:t> приложения на CVSS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изчисляване</a:t>
            </a:r>
            <a:r>
              <a:rPr lang="ru-RU" dirty="0"/>
              <a:t> на </a:t>
            </a:r>
            <a:r>
              <a:rPr lang="ru-RU" dirty="0" err="1"/>
              <a:t>сериозността</a:t>
            </a:r>
            <a:r>
              <a:rPr lang="ru-RU" dirty="0"/>
              <a:t> на </a:t>
            </a:r>
            <a:r>
              <a:rPr lang="ru-RU" dirty="0" err="1"/>
              <a:t>уязвимостите</a:t>
            </a:r>
            <a:r>
              <a:rPr lang="ru-RU" dirty="0"/>
              <a:t>, </a:t>
            </a:r>
            <a:r>
              <a:rPr lang="ru-RU" dirty="0" err="1"/>
              <a:t>открити</a:t>
            </a:r>
            <a:r>
              <a:rPr lang="ru-RU" dirty="0"/>
              <a:t> в </a:t>
            </a:r>
            <a:r>
              <a:rPr lang="ru-RU" dirty="0" err="1"/>
              <a:t>системите</a:t>
            </a:r>
            <a:r>
              <a:rPr lang="ru-RU" dirty="0"/>
              <a:t>, и </a:t>
            </a:r>
            <a:r>
              <a:rPr lang="ru-RU" dirty="0" err="1"/>
              <a:t>като</a:t>
            </a:r>
            <a:r>
              <a:rPr lang="ru-RU" dirty="0"/>
              <a:t> фактор при </a:t>
            </a:r>
            <a:r>
              <a:rPr lang="ru-RU" dirty="0" err="1"/>
              <a:t>определяне</a:t>
            </a:r>
            <a:r>
              <a:rPr lang="ru-RU" dirty="0"/>
              <a:t> на </a:t>
            </a:r>
            <a:r>
              <a:rPr lang="ru-RU" dirty="0" err="1"/>
              <a:t>приоритетите</a:t>
            </a:r>
            <a:r>
              <a:rPr lang="ru-RU" dirty="0"/>
              <a:t> за </a:t>
            </a:r>
            <a:r>
              <a:rPr lang="ru-RU" dirty="0" err="1"/>
              <a:t>дейности</a:t>
            </a:r>
            <a:r>
              <a:rPr lang="ru-RU" dirty="0"/>
              <a:t> за </a:t>
            </a:r>
            <a:r>
              <a:rPr lang="ru-RU" dirty="0" err="1"/>
              <a:t>отстраняване</a:t>
            </a:r>
            <a:r>
              <a:rPr lang="ru-RU" dirty="0"/>
              <a:t> на уязвимости.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4279036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1798-EF01-6B90-C669-290181DC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CVSS - </a:t>
            </a:r>
            <a:r>
              <a:rPr lang="bg-BG" dirty="0"/>
              <a:t>Основни метрики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F60D7-29F2-86FC-2E90-B315425C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Групата</a:t>
            </a:r>
            <a:r>
              <a:rPr lang="ru-RU" dirty="0"/>
              <a:t> от </a:t>
            </a:r>
            <a:r>
              <a:rPr lang="ru-RU" dirty="0" err="1"/>
              <a:t>основни</a:t>
            </a:r>
            <a:r>
              <a:rPr lang="ru-RU" dirty="0"/>
              <a:t> метрики </a:t>
            </a:r>
            <a:r>
              <a:rPr lang="ru-RU" dirty="0" err="1"/>
              <a:t>представлява</a:t>
            </a:r>
            <a:r>
              <a:rPr lang="ru-RU" dirty="0"/>
              <a:t> характеристики на </a:t>
            </a:r>
            <a:r>
              <a:rPr lang="ru-RU" dirty="0" err="1"/>
              <a:t>самата</a:t>
            </a:r>
            <a:r>
              <a:rPr lang="ru-RU" dirty="0"/>
              <a:t> </a:t>
            </a:r>
            <a:r>
              <a:rPr lang="ru-RU" dirty="0" err="1"/>
              <a:t>уязвимост</a:t>
            </a:r>
            <a:r>
              <a:rPr lang="ru-RU" dirty="0"/>
              <a:t>. </a:t>
            </a:r>
            <a:r>
              <a:rPr lang="ru-RU" dirty="0" err="1"/>
              <a:t>Тези</a:t>
            </a:r>
            <a:r>
              <a:rPr lang="ru-RU" dirty="0"/>
              <a:t> характеристики не се </a:t>
            </a:r>
            <a:r>
              <a:rPr lang="ru-RU" dirty="0" err="1"/>
              <a:t>променят</a:t>
            </a:r>
            <a:r>
              <a:rPr lang="ru-RU" dirty="0"/>
              <a:t> с течение на </a:t>
            </a:r>
            <a:r>
              <a:rPr lang="ru-RU" dirty="0" err="1"/>
              <a:t>времето</a:t>
            </a:r>
            <a:r>
              <a:rPr lang="ru-RU" dirty="0"/>
              <a:t> и не зависят от </a:t>
            </a:r>
            <a:r>
              <a:rPr lang="ru-RU" dirty="0" err="1"/>
              <a:t>реалната</a:t>
            </a:r>
            <a:r>
              <a:rPr lang="ru-RU" dirty="0"/>
              <a:t> </a:t>
            </a:r>
            <a:r>
              <a:rPr lang="ru-RU" dirty="0" err="1"/>
              <a:t>възможност</a:t>
            </a:r>
            <a:r>
              <a:rPr lang="ru-RU" dirty="0"/>
              <a:t> за </a:t>
            </a:r>
            <a:r>
              <a:rPr lang="ru-RU" dirty="0" err="1"/>
              <a:t>злоупотреба</a:t>
            </a:r>
            <a:r>
              <a:rPr lang="ru-RU" dirty="0"/>
              <a:t> или от </a:t>
            </a:r>
            <a:r>
              <a:rPr lang="ru-RU" dirty="0" err="1"/>
              <a:t>компенсационни</a:t>
            </a:r>
            <a:r>
              <a:rPr lang="ru-RU" dirty="0"/>
              <a:t> </a:t>
            </a:r>
            <a:r>
              <a:rPr lang="ru-RU" dirty="0" err="1"/>
              <a:t>фактори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предприятието</a:t>
            </a:r>
            <a:r>
              <a:rPr lang="ru-RU" dirty="0"/>
              <a:t> е </a:t>
            </a:r>
            <a:r>
              <a:rPr lang="ru-RU" dirty="0" err="1"/>
              <a:t>въвело</a:t>
            </a:r>
            <a:r>
              <a:rPr lang="ru-RU" dirty="0"/>
              <a:t>, за да предотврати </a:t>
            </a:r>
            <a:r>
              <a:rPr lang="ru-RU" dirty="0" err="1"/>
              <a:t>злоупотребата</a:t>
            </a:r>
            <a:r>
              <a:rPr lang="ru-RU" dirty="0"/>
              <a:t>.</a:t>
            </a:r>
            <a:endParaRPr lang="en-US" dirty="0"/>
          </a:p>
          <a:p>
            <a:r>
              <a:rPr lang="bg-BG" dirty="0"/>
              <a:t>Три подгрупи</a:t>
            </a:r>
          </a:p>
          <a:p>
            <a:pPr lvl="1"/>
            <a:r>
              <a:rPr lang="bg-BG" dirty="0"/>
              <a:t>Метрики за експлоатация</a:t>
            </a:r>
          </a:p>
          <a:p>
            <a:pPr lvl="1"/>
            <a:r>
              <a:rPr lang="bg-BG" dirty="0"/>
              <a:t>Метрики за въздействие</a:t>
            </a:r>
          </a:p>
          <a:p>
            <a:pPr lvl="1"/>
            <a:r>
              <a:rPr lang="bg-BG" dirty="0"/>
              <a:t>Обхват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460590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1798-EF01-6B90-C669-290181DC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CVSS - </a:t>
            </a:r>
            <a:r>
              <a:rPr lang="bg-BG" dirty="0"/>
              <a:t>Основни метрики - Метрики за експлоатация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F60D7-29F2-86FC-2E90-B315425C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bg-BG" dirty="0"/>
              <a:t>Вектор на атака</a:t>
            </a:r>
          </a:p>
          <a:p>
            <a:pPr lvl="1"/>
            <a:r>
              <a:rPr lang="bg-BG" dirty="0"/>
              <a:t>Мрежов (</a:t>
            </a:r>
            <a:r>
              <a:rPr lang="en-US" dirty="0"/>
              <a:t>N)</a:t>
            </a:r>
            <a:endParaRPr lang="bg-BG" dirty="0"/>
          </a:p>
          <a:p>
            <a:pPr lvl="1"/>
            <a:r>
              <a:rPr lang="bg-BG" dirty="0"/>
              <a:t>Съседен (</a:t>
            </a:r>
            <a:r>
              <a:rPr lang="en-US" dirty="0"/>
              <a:t>A)</a:t>
            </a:r>
            <a:endParaRPr lang="bg-BG" dirty="0"/>
          </a:p>
          <a:p>
            <a:pPr lvl="1"/>
            <a:r>
              <a:rPr lang="bg-BG" dirty="0"/>
              <a:t>Локален (</a:t>
            </a:r>
            <a:r>
              <a:rPr lang="en-US" dirty="0"/>
              <a:t>L)</a:t>
            </a:r>
            <a:endParaRPr lang="bg-BG" dirty="0"/>
          </a:p>
          <a:p>
            <a:pPr lvl="1"/>
            <a:r>
              <a:rPr lang="bg-BG" dirty="0"/>
              <a:t>Физически (</a:t>
            </a:r>
            <a:r>
              <a:rPr lang="en-US" dirty="0"/>
              <a:t>P)</a:t>
            </a:r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Сложност на атаката</a:t>
            </a:r>
          </a:p>
          <a:p>
            <a:pPr lvl="1"/>
            <a:r>
              <a:rPr lang="bg-BG" dirty="0"/>
              <a:t>Ниска (</a:t>
            </a:r>
            <a:r>
              <a:rPr lang="en-US" dirty="0"/>
              <a:t>L)</a:t>
            </a:r>
            <a:endParaRPr lang="bg-BG" dirty="0"/>
          </a:p>
          <a:p>
            <a:pPr lvl="1"/>
            <a:r>
              <a:rPr lang="bg-BG" dirty="0"/>
              <a:t>Висока (</a:t>
            </a:r>
            <a:r>
              <a:rPr lang="en-US" dirty="0"/>
              <a:t>H)</a:t>
            </a:r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Изисквани привилегии</a:t>
            </a:r>
          </a:p>
          <a:p>
            <a:pPr lvl="1"/>
            <a:r>
              <a:rPr lang="bg-BG" dirty="0"/>
              <a:t>Никакви (</a:t>
            </a:r>
            <a:r>
              <a:rPr lang="en-US" dirty="0"/>
              <a:t>N)</a:t>
            </a:r>
            <a:endParaRPr lang="bg-BG" dirty="0"/>
          </a:p>
          <a:p>
            <a:pPr lvl="1"/>
            <a:r>
              <a:rPr lang="bg-BG" dirty="0"/>
              <a:t>Ниски (</a:t>
            </a:r>
            <a:r>
              <a:rPr lang="en-US" dirty="0"/>
              <a:t>L)</a:t>
            </a:r>
            <a:endParaRPr lang="bg-BG" dirty="0"/>
          </a:p>
          <a:p>
            <a:pPr lvl="1"/>
            <a:r>
              <a:rPr lang="bg-BG" dirty="0"/>
              <a:t>Високи (</a:t>
            </a:r>
            <a:r>
              <a:rPr lang="en-US" dirty="0"/>
              <a:t>H)</a:t>
            </a:r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Потребителско взаимодействие</a:t>
            </a:r>
          </a:p>
          <a:p>
            <a:pPr lvl="1"/>
            <a:r>
              <a:rPr lang="bg-BG" dirty="0"/>
              <a:t>Никакво (</a:t>
            </a:r>
            <a:r>
              <a:rPr lang="en-US" dirty="0"/>
              <a:t>N)</a:t>
            </a:r>
            <a:endParaRPr lang="bg-BG" dirty="0"/>
          </a:p>
          <a:p>
            <a:pPr lvl="1"/>
            <a:r>
              <a:rPr lang="bg-BG" dirty="0"/>
              <a:t>Изисква се (</a:t>
            </a:r>
            <a:r>
              <a:rPr lang="en-US" dirty="0"/>
              <a:t>R)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709111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1798-EF01-6B90-C669-290181DC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CVSS - </a:t>
            </a:r>
            <a:r>
              <a:rPr lang="bg-BG" dirty="0"/>
              <a:t>Основни метрики - Метрики за въздействие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F60D7-29F2-86FC-2E90-B315425C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bg-BG" dirty="0"/>
              <a:t>Конфиденциалност</a:t>
            </a:r>
          </a:p>
          <a:p>
            <a:pPr lvl="1"/>
            <a:r>
              <a:rPr lang="bg-BG" dirty="0"/>
              <a:t>Никакъв (</a:t>
            </a:r>
            <a:r>
              <a:rPr lang="en-US" dirty="0"/>
              <a:t>N)</a:t>
            </a:r>
            <a:endParaRPr lang="bg-BG" dirty="0"/>
          </a:p>
          <a:p>
            <a:pPr lvl="1"/>
            <a:r>
              <a:rPr lang="bg-BG" dirty="0"/>
              <a:t>Нисък (</a:t>
            </a:r>
            <a:r>
              <a:rPr lang="en-US" dirty="0"/>
              <a:t>L)</a:t>
            </a:r>
            <a:endParaRPr lang="bg-BG" dirty="0"/>
          </a:p>
          <a:p>
            <a:pPr lvl="1"/>
            <a:r>
              <a:rPr lang="bg-BG" dirty="0"/>
              <a:t>Висок (</a:t>
            </a:r>
            <a:r>
              <a:rPr lang="en-US" dirty="0"/>
              <a:t>H)</a:t>
            </a:r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Интегритет</a:t>
            </a:r>
          </a:p>
          <a:p>
            <a:pPr lvl="1"/>
            <a:r>
              <a:rPr lang="bg-BG" dirty="0"/>
              <a:t>Никакъв (</a:t>
            </a:r>
            <a:r>
              <a:rPr lang="en-US" dirty="0"/>
              <a:t>N)</a:t>
            </a:r>
            <a:endParaRPr lang="bg-BG" dirty="0"/>
          </a:p>
          <a:p>
            <a:pPr lvl="1"/>
            <a:r>
              <a:rPr lang="bg-BG" dirty="0"/>
              <a:t>Нисък (</a:t>
            </a:r>
            <a:r>
              <a:rPr lang="en-US" dirty="0"/>
              <a:t>L)</a:t>
            </a:r>
            <a:endParaRPr lang="bg-BG" dirty="0"/>
          </a:p>
          <a:p>
            <a:pPr lvl="1"/>
            <a:r>
              <a:rPr lang="bg-BG" dirty="0"/>
              <a:t>Висок (</a:t>
            </a:r>
            <a:r>
              <a:rPr lang="en-US" dirty="0"/>
              <a:t>H)</a:t>
            </a:r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Наличност</a:t>
            </a:r>
          </a:p>
          <a:p>
            <a:pPr lvl="1"/>
            <a:r>
              <a:rPr lang="bg-BG" dirty="0"/>
              <a:t>Никакъв (</a:t>
            </a:r>
            <a:r>
              <a:rPr lang="en-US" dirty="0"/>
              <a:t>N)</a:t>
            </a:r>
            <a:endParaRPr lang="bg-BG" dirty="0"/>
          </a:p>
          <a:p>
            <a:pPr lvl="1"/>
            <a:r>
              <a:rPr lang="bg-BG" dirty="0"/>
              <a:t>Нисък (</a:t>
            </a:r>
            <a:r>
              <a:rPr lang="en-US" dirty="0"/>
              <a:t>L)</a:t>
            </a:r>
            <a:endParaRPr lang="bg-BG" dirty="0"/>
          </a:p>
          <a:p>
            <a:pPr lvl="1"/>
            <a:r>
              <a:rPr lang="bg-BG" dirty="0"/>
              <a:t>Висок (</a:t>
            </a:r>
            <a:r>
              <a:rPr lang="en-US" dirty="0"/>
              <a:t>H)</a:t>
            </a:r>
            <a:endParaRPr lang="bg-BG" dirty="0"/>
          </a:p>
          <a:p>
            <a:pPr marL="0" indent="-11430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10930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1798-EF01-6B90-C669-290181DC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CVSS - </a:t>
            </a:r>
            <a:r>
              <a:rPr lang="bg-BG" dirty="0"/>
              <a:t>Основни метрики - Обхват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F60D7-29F2-86FC-2E90-B315425C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-114300">
              <a:buNone/>
            </a:pPr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субекти</a:t>
            </a:r>
            <a:r>
              <a:rPr lang="ru-RU" dirty="0"/>
              <a:t> и </a:t>
            </a:r>
            <a:r>
              <a:rPr lang="ru-RU" dirty="0" err="1"/>
              <a:t>обекти</a:t>
            </a:r>
            <a:r>
              <a:rPr lang="ru-RU" dirty="0"/>
              <a:t> под </a:t>
            </a:r>
            <a:r>
              <a:rPr lang="ru-RU" dirty="0" err="1"/>
              <a:t>юрисдикцията</a:t>
            </a:r>
            <a:r>
              <a:rPr lang="ru-RU" dirty="0"/>
              <a:t> на един авторитет за </a:t>
            </a:r>
            <a:r>
              <a:rPr lang="ru-RU" dirty="0" err="1"/>
              <a:t>сигурността</a:t>
            </a:r>
            <a:r>
              <a:rPr lang="ru-RU" dirty="0"/>
              <a:t> се </a:t>
            </a:r>
            <a:r>
              <a:rPr lang="ru-RU" dirty="0" err="1"/>
              <a:t>считат</a:t>
            </a:r>
            <a:r>
              <a:rPr lang="ru-RU" dirty="0"/>
              <a:t>, че </a:t>
            </a:r>
            <a:r>
              <a:rPr lang="ru-RU" dirty="0" err="1"/>
              <a:t>са</a:t>
            </a:r>
            <a:r>
              <a:rPr lang="ru-RU" dirty="0"/>
              <a:t> под един обхват на </a:t>
            </a:r>
            <a:r>
              <a:rPr lang="ru-RU" dirty="0" err="1"/>
              <a:t>сигурността</a:t>
            </a:r>
            <a:r>
              <a:rPr lang="ru-RU" dirty="0"/>
              <a:t>. </a:t>
            </a:r>
            <a:r>
              <a:rPr lang="ru-RU" dirty="0" err="1"/>
              <a:t>Ако</a:t>
            </a:r>
            <a:r>
              <a:rPr lang="ru-RU" dirty="0"/>
              <a:t> </a:t>
            </a:r>
            <a:r>
              <a:rPr lang="ru-RU" dirty="0" err="1"/>
              <a:t>уязвимост</a:t>
            </a:r>
            <a:r>
              <a:rPr lang="ru-RU" dirty="0"/>
              <a:t> в уязвим компонент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засегне</a:t>
            </a:r>
            <a:r>
              <a:rPr lang="ru-RU" dirty="0"/>
              <a:t> компонент, </a:t>
            </a:r>
            <a:r>
              <a:rPr lang="ru-RU" dirty="0" err="1"/>
              <a:t>който</a:t>
            </a:r>
            <a:r>
              <a:rPr lang="ru-RU" dirty="0"/>
              <a:t> е в различен обхват на </a:t>
            </a:r>
            <a:r>
              <a:rPr lang="ru-RU" dirty="0" err="1"/>
              <a:t>сигурността</a:t>
            </a:r>
            <a:r>
              <a:rPr lang="ru-RU" dirty="0"/>
              <a:t> от </a:t>
            </a:r>
            <a:r>
              <a:rPr lang="ru-RU" dirty="0" err="1"/>
              <a:t>този</a:t>
            </a:r>
            <a:r>
              <a:rPr lang="ru-RU" dirty="0"/>
              <a:t> на </a:t>
            </a:r>
            <a:r>
              <a:rPr lang="ru-RU" dirty="0" err="1"/>
              <a:t>уязвимия</a:t>
            </a:r>
            <a:r>
              <a:rPr lang="ru-RU" dirty="0"/>
              <a:t> компонент, </a:t>
            </a:r>
            <a:r>
              <a:rPr lang="ru-RU" dirty="0" err="1"/>
              <a:t>настъпва</a:t>
            </a:r>
            <a:r>
              <a:rPr lang="ru-RU" dirty="0"/>
              <a:t> </a:t>
            </a:r>
            <a:r>
              <a:rPr lang="ru-RU" dirty="0" err="1"/>
              <a:t>промяна</a:t>
            </a:r>
            <a:r>
              <a:rPr lang="ru-RU" dirty="0"/>
              <a:t> в обхвата.</a:t>
            </a:r>
          </a:p>
          <a:p>
            <a:pPr marL="342900" indent="-457200"/>
            <a:r>
              <a:rPr lang="bg-BG" dirty="0"/>
              <a:t>Променен (</a:t>
            </a:r>
            <a:r>
              <a:rPr lang="en-US" dirty="0"/>
              <a:t>C)</a:t>
            </a:r>
            <a:endParaRPr lang="ru-RU" dirty="0"/>
          </a:p>
          <a:p>
            <a:pPr marL="342900" indent="-457200"/>
            <a:r>
              <a:rPr lang="bg-BG" dirty="0"/>
              <a:t>Непроменен (</a:t>
            </a:r>
            <a:r>
              <a:rPr lang="en-US" dirty="0"/>
              <a:t>U)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53094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1798-EF01-6B90-C669-290181DC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CVSS – </a:t>
            </a:r>
            <a:r>
              <a:rPr lang="bg-BG" dirty="0"/>
              <a:t>Времеви метрики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F60D7-29F2-86FC-2E90-B315425C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/>
          </a:bodyPr>
          <a:lstStyle/>
          <a:p>
            <a:pPr marL="342900" indent="-457200"/>
            <a:r>
              <a:rPr lang="ru-RU" dirty="0" err="1"/>
              <a:t>Времевите</a:t>
            </a:r>
            <a:r>
              <a:rPr lang="ru-RU" dirty="0"/>
              <a:t> метрики се </a:t>
            </a:r>
            <a:r>
              <a:rPr lang="ru-RU" dirty="0" err="1"/>
              <a:t>променят</a:t>
            </a:r>
            <a:r>
              <a:rPr lang="ru-RU" dirty="0"/>
              <a:t> с течение на </a:t>
            </a:r>
            <a:r>
              <a:rPr lang="ru-RU" dirty="0" err="1"/>
              <a:t>времето</a:t>
            </a:r>
            <a:r>
              <a:rPr lang="ru-RU" dirty="0"/>
              <a:t> в </a:t>
            </a:r>
            <a:r>
              <a:rPr lang="ru-RU" dirty="0" err="1"/>
              <a:t>резултат</a:t>
            </a:r>
            <a:r>
              <a:rPr lang="ru-RU" dirty="0"/>
              <a:t> на </a:t>
            </a:r>
            <a:r>
              <a:rPr lang="ru-RU" dirty="0" err="1"/>
              <a:t>дейности</a:t>
            </a:r>
            <a:r>
              <a:rPr lang="ru-RU" dirty="0"/>
              <a:t>, </a:t>
            </a:r>
            <a:r>
              <a:rPr lang="ru-RU" dirty="0" err="1"/>
              <a:t>извършвани</a:t>
            </a:r>
            <a:r>
              <a:rPr lang="ru-RU" dirty="0"/>
              <a:t> </a:t>
            </a:r>
            <a:r>
              <a:rPr lang="ru-RU" dirty="0" err="1"/>
              <a:t>както</a:t>
            </a:r>
            <a:r>
              <a:rPr lang="ru-RU" dirty="0"/>
              <a:t> от </a:t>
            </a:r>
            <a:r>
              <a:rPr lang="ru-RU" dirty="0" err="1"/>
              <a:t>софтуерни</a:t>
            </a:r>
            <a:r>
              <a:rPr lang="ru-RU" dirty="0"/>
              <a:t> </a:t>
            </a:r>
            <a:r>
              <a:rPr lang="ru-RU" dirty="0" err="1"/>
              <a:t>доставчици</a:t>
            </a:r>
            <a:r>
              <a:rPr lang="ru-RU" dirty="0"/>
              <a:t>, </a:t>
            </a:r>
            <a:r>
              <a:rPr lang="ru-RU" dirty="0" err="1"/>
              <a:t>така</a:t>
            </a:r>
            <a:r>
              <a:rPr lang="ru-RU" dirty="0"/>
              <a:t> и от </a:t>
            </a:r>
            <a:r>
              <a:rPr lang="ru-RU" dirty="0" err="1"/>
              <a:t>хакери</a:t>
            </a:r>
            <a:r>
              <a:rPr lang="ru-RU" dirty="0"/>
              <a:t>. </a:t>
            </a:r>
            <a:r>
              <a:rPr lang="ru-RU" dirty="0" err="1"/>
              <a:t>Ако</a:t>
            </a:r>
            <a:r>
              <a:rPr lang="ru-RU" dirty="0"/>
              <a:t> </a:t>
            </a:r>
            <a:r>
              <a:rPr lang="ru-RU" dirty="0" err="1"/>
              <a:t>доставчикът</a:t>
            </a:r>
            <a:r>
              <a:rPr lang="ru-RU" dirty="0"/>
              <a:t> на </a:t>
            </a:r>
            <a:r>
              <a:rPr lang="ru-RU" dirty="0" err="1"/>
              <a:t>софтуер</a:t>
            </a:r>
            <a:r>
              <a:rPr lang="ru-RU" dirty="0"/>
              <a:t> е </a:t>
            </a:r>
            <a:r>
              <a:rPr lang="ru-RU" dirty="0" err="1"/>
              <a:t>създал</a:t>
            </a:r>
            <a:r>
              <a:rPr lang="ru-RU" dirty="0"/>
              <a:t> </a:t>
            </a:r>
            <a:r>
              <a:rPr lang="ru-RU" dirty="0" err="1"/>
              <a:t>пач</a:t>
            </a:r>
            <a:r>
              <a:rPr lang="ru-RU" dirty="0"/>
              <a:t>, и </a:t>
            </a:r>
            <a:r>
              <a:rPr lang="ru-RU" dirty="0" err="1"/>
              <a:t>този</a:t>
            </a:r>
            <a:r>
              <a:rPr lang="ru-RU" dirty="0"/>
              <a:t> </a:t>
            </a:r>
            <a:r>
              <a:rPr lang="ru-RU" dirty="0" err="1"/>
              <a:t>пач</a:t>
            </a:r>
            <a:r>
              <a:rPr lang="ru-RU" dirty="0"/>
              <a:t> е широко </a:t>
            </a:r>
            <a:r>
              <a:rPr lang="ru-RU" dirty="0" err="1"/>
              <a:t>наличен</a:t>
            </a:r>
            <a:r>
              <a:rPr lang="ru-RU" dirty="0"/>
              <a:t>, </a:t>
            </a:r>
            <a:r>
              <a:rPr lang="ru-RU" dirty="0" err="1"/>
              <a:t>времевият</a:t>
            </a:r>
            <a:r>
              <a:rPr lang="ru-RU" dirty="0"/>
              <a:t> </a:t>
            </a:r>
            <a:r>
              <a:rPr lang="ru-RU" dirty="0" err="1"/>
              <a:t>резултат</a:t>
            </a:r>
            <a:r>
              <a:rPr lang="ru-RU" dirty="0"/>
              <a:t> за </a:t>
            </a:r>
            <a:r>
              <a:rPr lang="ru-RU" dirty="0" err="1"/>
              <a:t>тази</a:t>
            </a:r>
            <a:r>
              <a:rPr lang="ru-RU" dirty="0"/>
              <a:t> </a:t>
            </a:r>
            <a:r>
              <a:rPr lang="ru-RU" dirty="0" err="1"/>
              <a:t>уязвимост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бъде</a:t>
            </a:r>
            <a:r>
              <a:rPr lang="ru-RU" dirty="0"/>
              <a:t> </a:t>
            </a:r>
            <a:r>
              <a:rPr lang="ru-RU" dirty="0" err="1"/>
              <a:t>по-нисък</a:t>
            </a:r>
            <a:r>
              <a:rPr lang="ru-RU" dirty="0"/>
              <a:t>. От друга страна, </a:t>
            </a:r>
            <a:r>
              <a:rPr lang="ru-RU" dirty="0" err="1"/>
              <a:t>ако</a:t>
            </a:r>
            <a:r>
              <a:rPr lang="ru-RU" dirty="0"/>
              <a:t> </a:t>
            </a:r>
            <a:r>
              <a:rPr lang="ru-RU" dirty="0" err="1"/>
              <a:t>съществуват</a:t>
            </a:r>
            <a:r>
              <a:rPr lang="ru-RU" dirty="0"/>
              <a:t> </a:t>
            </a:r>
            <a:r>
              <a:rPr lang="ru-RU" dirty="0" err="1"/>
              <a:t>известни</a:t>
            </a:r>
            <a:r>
              <a:rPr lang="ru-RU" dirty="0"/>
              <a:t> начини на </a:t>
            </a:r>
            <a:r>
              <a:rPr lang="ru-RU" dirty="0" err="1"/>
              <a:t>експлоатация</a:t>
            </a:r>
            <a:r>
              <a:rPr lang="ru-RU" dirty="0"/>
              <a:t> за </a:t>
            </a:r>
            <a:r>
              <a:rPr lang="ru-RU" dirty="0" err="1"/>
              <a:t>уязвимост</a:t>
            </a:r>
            <a:r>
              <a:rPr lang="ru-RU" dirty="0"/>
              <a:t>, и те се </a:t>
            </a:r>
            <a:r>
              <a:rPr lang="ru-RU" dirty="0" err="1"/>
              <a:t>използват</a:t>
            </a:r>
            <a:r>
              <a:rPr lang="ru-RU" dirty="0"/>
              <a:t> и </a:t>
            </a:r>
            <a:r>
              <a:rPr lang="ru-RU" dirty="0" err="1"/>
              <a:t>разпространяват</a:t>
            </a:r>
            <a:r>
              <a:rPr lang="ru-RU" dirty="0"/>
              <a:t> широко, </a:t>
            </a:r>
            <a:r>
              <a:rPr lang="ru-RU" dirty="0" err="1"/>
              <a:t>времевият</a:t>
            </a:r>
            <a:r>
              <a:rPr lang="ru-RU" dirty="0"/>
              <a:t> </a:t>
            </a:r>
            <a:r>
              <a:rPr lang="ru-RU" dirty="0" err="1"/>
              <a:t>резултат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бъде</a:t>
            </a:r>
            <a:r>
              <a:rPr lang="ru-RU" dirty="0"/>
              <a:t> </a:t>
            </a:r>
            <a:r>
              <a:rPr lang="ru-RU" dirty="0" err="1"/>
              <a:t>по-висок</a:t>
            </a:r>
            <a:r>
              <a:rPr lang="ru-RU" dirty="0"/>
              <a:t>.</a:t>
            </a:r>
          </a:p>
          <a:p>
            <a:pPr marL="342900" indent="-457200"/>
            <a:r>
              <a:rPr lang="ru-RU" dirty="0"/>
              <a:t>Три </a:t>
            </a:r>
            <a:r>
              <a:rPr lang="bg-BG" dirty="0"/>
              <a:t>под</a:t>
            </a:r>
            <a:r>
              <a:rPr lang="ru-RU" dirty="0"/>
              <a:t>метрики</a:t>
            </a:r>
            <a:r>
              <a:rPr lang="en-US" dirty="0"/>
              <a:t>:</a:t>
            </a:r>
            <a:endParaRPr lang="bg-BG" dirty="0"/>
          </a:p>
          <a:p>
            <a:pPr marL="914400" lvl="1" indent="-457200"/>
            <a:r>
              <a:rPr lang="ru-RU" dirty="0" err="1"/>
              <a:t>Зрялост</a:t>
            </a:r>
            <a:r>
              <a:rPr lang="ru-RU" dirty="0"/>
              <a:t> на кода за </a:t>
            </a:r>
            <a:r>
              <a:rPr lang="ru-RU" dirty="0" err="1"/>
              <a:t>експлоатация</a:t>
            </a:r>
            <a:endParaRPr lang="bg-BG" dirty="0"/>
          </a:p>
          <a:p>
            <a:pPr marL="914400" lvl="1" indent="-457200"/>
            <a:r>
              <a:rPr lang="bg-BG" dirty="0"/>
              <a:t>Ниво на поправка</a:t>
            </a:r>
          </a:p>
          <a:p>
            <a:pPr marL="914400" lvl="1" indent="-457200"/>
            <a:r>
              <a:rPr lang="bg-BG" dirty="0"/>
              <a:t>Докладна увереност</a:t>
            </a:r>
          </a:p>
        </p:txBody>
      </p:sp>
    </p:spTree>
    <p:extLst>
      <p:ext uri="{BB962C8B-B14F-4D97-AF65-F5344CB8AC3E}">
        <p14:creationId xmlns:p14="http://schemas.microsoft.com/office/powerpoint/2010/main" val="2801165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1798-EF01-6B90-C669-290181DC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CVSS – </a:t>
            </a:r>
            <a:r>
              <a:rPr lang="bg-BG" dirty="0"/>
              <a:t>Времеви метрики - </a:t>
            </a:r>
            <a:r>
              <a:rPr lang="ru-RU" dirty="0" err="1"/>
              <a:t>Зрялост</a:t>
            </a:r>
            <a:r>
              <a:rPr lang="ru-RU" dirty="0"/>
              <a:t> на кода за </a:t>
            </a:r>
            <a:r>
              <a:rPr lang="ru-RU" dirty="0" err="1"/>
              <a:t>експлоатация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F60D7-29F2-86FC-2E90-B315425C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bg-BG" dirty="0"/>
              <a:t>Неопределено (</a:t>
            </a:r>
            <a:r>
              <a:rPr lang="en-US" dirty="0"/>
              <a:t>X)</a:t>
            </a:r>
            <a:endParaRPr lang="bg-BG" dirty="0"/>
          </a:p>
          <a:p>
            <a:r>
              <a:rPr lang="bg-BG" dirty="0"/>
              <a:t>Високо (</a:t>
            </a:r>
            <a:r>
              <a:rPr lang="en-US" dirty="0"/>
              <a:t>H)</a:t>
            </a:r>
            <a:endParaRPr lang="bg-BG" dirty="0"/>
          </a:p>
          <a:p>
            <a:r>
              <a:rPr lang="bg-BG" dirty="0"/>
              <a:t>Функционален (</a:t>
            </a:r>
            <a:r>
              <a:rPr lang="en-US" dirty="0"/>
              <a:t>F)</a:t>
            </a:r>
            <a:endParaRPr lang="bg-BG" dirty="0"/>
          </a:p>
          <a:p>
            <a:r>
              <a:rPr lang="en-US" dirty="0"/>
              <a:t>Proof-of-concept (P)</a:t>
            </a:r>
            <a:endParaRPr lang="bg-BG" dirty="0"/>
          </a:p>
          <a:p>
            <a:r>
              <a:rPr lang="bg-BG" dirty="0"/>
              <a:t>Непроверен (</a:t>
            </a:r>
            <a:r>
              <a:rPr lang="en-US" dirty="0"/>
              <a:t>U)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29263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1798-EF01-6B90-C669-290181DC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CVSS – </a:t>
            </a:r>
            <a:r>
              <a:rPr lang="bg-BG" dirty="0"/>
              <a:t>Времеви метрики - </a:t>
            </a:r>
            <a:r>
              <a:rPr lang="ru-RU" dirty="0" err="1"/>
              <a:t>Ниво</a:t>
            </a:r>
            <a:r>
              <a:rPr lang="ru-RU" dirty="0"/>
              <a:t> на поправка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F60D7-29F2-86FC-2E90-B315425C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bg-BG" dirty="0"/>
              <a:t>Неопределено (</a:t>
            </a:r>
            <a:r>
              <a:rPr lang="en-US" dirty="0"/>
              <a:t>X)</a:t>
            </a:r>
            <a:endParaRPr lang="bg-BG" dirty="0"/>
          </a:p>
          <a:p>
            <a:r>
              <a:rPr lang="bg-BG" dirty="0"/>
              <a:t>Недостъпно (</a:t>
            </a:r>
            <a:r>
              <a:rPr lang="en-US" dirty="0"/>
              <a:t>U)</a:t>
            </a:r>
            <a:endParaRPr lang="bg-BG" dirty="0"/>
          </a:p>
          <a:p>
            <a:r>
              <a:rPr lang="bg-BG" dirty="0"/>
              <a:t>Обходен път (</a:t>
            </a:r>
            <a:r>
              <a:rPr lang="en-US" dirty="0"/>
              <a:t>W)</a:t>
            </a:r>
            <a:endParaRPr lang="bg-BG" dirty="0"/>
          </a:p>
          <a:p>
            <a:r>
              <a:rPr lang="bg-BG" dirty="0"/>
              <a:t>Временна поправка (</a:t>
            </a:r>
            <a:r>
              <a:rPr lang="en-US" dirty="0"/>
              <a:t>T)</a:t>
            </a:r>
            <a:endParaRPr lang="bg-BG" dirty="0"/>
          </a:p>
          <a:p>
            <a:r>
              <a:rPr lang="bg-BG" dirty="0"/>
              <a:t>Официална поправка (</a:t>
            </a:r>
            <a:r>
              <a:rPr lang="en-US" dirty="0"/>
              <a:t>O)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04639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1798-EF01-6B90-C669-290181DC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CVSS – </a:t>
            </a:r>
            <a:r>
              <a:rPr lang="bg-BG" dirty="0"/>
              <a:t>Времеви метрики - </a:t>
            </a:r>
            <a:r>
              <a:rPr lang="ru-RU" dirty="0" err="1"/>
              <a:t>Докладна</a:t>
            </a:r>
            <a:r>
              <a:rPr lang="ru-RU" dirty="0"/>
              <a:t> </a:t>
            </a:r>
            <a:r>
              <a:rPr lang="ru-RU" dirty="0" err="1"/>
              <a:t>увереност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F60D7-29F2-86FC-2E90-B315425C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bg-BG" dirty="0"/>
              <a:t>Неопределено (</a:t>
            </a:r>
            <a:r>
              <a:rPr lang="en-US" dirty="0"/>
              <a:t>X)</a:t>
            </a:r>
            <a:endParaRPr lang="bg-BG" dirty="0"/>
          </a:p>
          <a:p>
            <a:r>
              <a:rPr lang="bg-BG" dirty="0"/>
              <a:t>Потвърдено (</a:t>
            </a:r>
            <a:r>
              <a:rPr lang="en-US" dirty="0"/>
              <a:t>C)</a:t>
            </a:r>
            <a:endParaRPr lang="bg-BG" dirty="0"/>
          </a:p>
          <a:p>
            <a:r>
              <a:rPr lang="bg-BG" dirty="0"/>
              <a:t>Разумен (</a:t>
            </a:r>
            <a:r>
              <a:rPr lang="en-US" dirty="0"/>
              <a:t>R)</a:t>
            </a:r>
            <a:endParaRPr lang="bg-BG" dirty="0"/>
          </a:p>
          <a:p>
            <a:r>
              <a:rPr lang="bg-BG" dirty="0"/>
              <a:t>Неизвестно (</a:t>
            </a:r>
            <a:r>
              <a:rPr lang="en-US" dirty="0"/>
              <a:t>U)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3759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22513" y="2237014"/>
            <a:ext cx="11168743" cy="3881994"/>
          </a:xfrm>
        </p:spPr>
        <p:txBody>
          <a:bodyPr numCol="1"/>
          <a:lstStyle/>
          <a:p>
            <a:pPr indent="-360000"/>
            <a:r>
              <a:rPr lang="bg-BG" dirty="0"/>
              <a:t>Идеята за корпоративни изисквания/стандарти</a:t>
            </a:r>
          </a:p>
          <a:p>
            <a:pPr indent="-360000"/>
            <a:r>
              <a:rPr lang="bg-BG" dirty="0"/>
              <a:t>Управление на софтуерните уязвимости</a:t>
            </a:r>
            <a:endParaRPr lang="en-US" dirty="0"/>
          </a:p>
          <a:p>
            <a:pPr lvl="1" indent="-360000"/>
            <a:r>
              <a:rPr lang="en-US" dirty="0"/>
              <a:t>CVSS </a:t>
            </a:r>
            <a:r>
              <a:rPr lang="bg-BG" dirty="0"/>
              <a:t>в детайли</a:t>
            </a:r>
          </a:p>
          <a:p>
            <a:pPr indent="-360000"/>
            <a:r>
              <a:rPr lang="bg-BG" dirty="0"/>
              <a:t>Тестово покритие на кода</a:t>
            </a:r>
          </a:p>
          <a:p>
            <a:pPr indent="-360000"/>
            <a:r>
              <a:rPr lang="ru-RU" dirty="0"/>
              <a:t>Управление на </a:t>
            </a:r>
            <a:r>
              <a:rPr lang="ru-RU" dirty="0" err="1"/>
              <a:t>софтуерните</a:t>
            </a:r>
            <a:r>
              <a:rPr lang="ru-RU" dirty="0"/>
              <a:t> </a:t>
            </a:r>
            <a:r>
              <a:rPr lang="ru-RU" dirty="0" err="1"/>
              <a:t>лицензи</a:t>
            </a:r>
            <a:r>
              <a:rPr lang="ru-RU" dirty="0"/>
              <a:t> (на </a:t>
            </a:r>
            <a:r>
              <a:rPr lang="ru-RU" dirty="0" err="1"/>
              <a:t>използвания</a:t>
            </a:r>
            <a:r>
              <a:rPr lang="ru-RU" dirty="0"/>
              <a:t> </a:t>
            </a:r>
            <a:r>
              <a:rPr lang="ru-RU" dirty="0" err="1"/>
              <a:t>софтуер</a:t>
            </a:r>
            <a:r>
              <a:rPr lang="ru-RU" dirty="0"/>
              <a:t>)</a:t>
            </a:r>
          </a:p>
          <a:p>
            <a:pPr indent="-360000"/>
            <a:r>
              <a:rPr lang="bg-BG" dirty="0"/>
              <a:t>Качество на кода</a:t>
            </a:r>
          </a:p>
        </p:txBody>
      </p:sp>
    </p:spTree>
    <p:extLst>
      <p:ext uri="{BB962C8B-B14F-4D97-AF65-F5344CB8AC3E}">
        <p14:creationId xmlns:p14="http://schemas.microsoft.com/office/powerpoint/2010/main" val="2724063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1798-EF01-6B90-C669-290181DC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CVSS – </a:t>
            </a:r>
            <a:r>
              <a:rPr lang="bg-BG" dirty="0"/>
              <a:t>Метрики от Околната среда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F60D7-29F2-86FC-2E90-B315425C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ru-RU" dirty="0" err="1"/>
              <a:t>Метриките</a:t>
            </a:r>
            <a:r>
              <a:rPr lang="ru-RU" dirty="0"/>
              <a:t> от </a:t>
            </a:r>
            <a:r>
              <a:rPr lang="ru-RU" dirty="0" err="1"/>
              <a:t>околната</a:t>
            </a:r>
            <a:r>
              <a:rPr lang="ru-RU" dirty="0"/>
              <a:t> среда се </a:t>
            </a:r>
            <a:r>
              <a:rPr lang="ru-RU" dirty="0" err="1"/>
              <a:t>прилагат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конкретната</a:t>
            </a:r>
            <a:r>
              <a:rPr lang="ru-RU" dirty="0"/>
              <a:t> среда, в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съществува</a:t>
            </a:r>
            <a:r>
              <a:rPr lang="ru-RU" dirty="0"/>
              <a:t> </a:t>
            </a:r>
            <a:r>
              <a:rPr lang="ru-RU" dirty="0" err="1"/>
              <a:t>уязвимостта</a:t>
            </a:r>
            <a:r>
              <a:rPr lang="ru-RU" dirty="0"/>
              <a:t>. </a:t>
            </a:r>
            <a:r>
              <a:rPr lang="ru-RU" dirty="0" err="1"/>
              <a:t>Тези</a:t>
            </a:r>
            <a:r>
              <a:rPr lang="ru-RU" dirty="0"/>
              <a:t> метрики </a:t>
            </a:r>
            <a:r>
              <a:rPr lang="ru-RU" dirty="0" err="1"/>
              <a:t>са</a:t>
            </a:r>
            <a:r>
              <a:rPr lang="ru-RU" dirty="0"/>
              <a:t>, по дефиниция, </a:t>
            </a:r>
            <a:r>
              <a:rPr lang="ru-RU" dirty="0" err="1"/>
              <a:t>специфични</a:t>
            </a:r>
            <a:r>
              <a:rPr lang="ru-RU" dirty="0"/>
              <a:t> за всяка организация. </a:t>
            </a:r>
            <a:r>
              <a:rPr lang="ru-RU" dirty="0" err="1"/>
              <a:t>Тези</a:t>
            </a:r>
            <a:r>
              <a:rPr lang="ru-RU" dirty="0"/>
              <a:t> метрики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всъщност</a:t>
            </a:r>
            <a:r>
              <a:rPr lang="ru-RU" dirty="0"/>
              <a:t> </a:t>
            </a:r>
            <a:r>
              <a:rPr lang="ru-RU" dirty="0" err="1"/>
              <a:t>модификатори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Основната</a:t>
            </a:r>
            <a:r>
              <a:rPr lang="ru-RU" dirty="0"/>
              <a:t> </a:t>
            </a:r>
            <a:r>
              <a:rPr lang="ru-RU" dirty="0" err="1"/>
              <a:t>група</a:t>
            </a:r>
            <a:r>
              <a:rPr lang="ru-RU" dirty="0"/>
              <a:t> от метрики. Те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предназначени</a:t>
            </a:r>
            <a:r>
              <a:rPr lang="ru-RU" dirty="0"/>
              <a:t> да </a:t>
            </a:r>
            <a:r>
              <a:rPr lang="ru-RU" dirty="0" err="1"/>
              <a:t>отчитат</a:t>
            </a:r>
            <a:r>
              <a:rPr lang="ru-RU" dirty="0"/>
              <a:t> </a:t>
            </a:r>
            <a:r>
              <a:rPr lang="ru-RU" dirty="0" err="1"/>
              <a:t>аспекти</a:t>
            </a:r>
            <a:r>
              <a:rPr lang="ru-RU" dirty="0"/>
              <a:t> на </a:t>
            </a:r>
            <a:r>
              <a:rPr lang="ru-RU" dirty="0" err="1"/>
              <a:t>организацията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могат</a:t>
            </a:r>
            <a:r>
              <a:rPr lang="ru-RU" dirty="0"/>
              <a:t> да увеличат или </a:t>
            </a:r>
            <a:r>
              <a:rPr lang="ru-RU" dirty="0" err="1"/>
              <a:t>намалят</a:t>
            </a:r>
            <a:r>
              <a:rPr lang="ru-RU" dirty="0"/>
              <a:t> </a:t>
            </a:r>
            <a:r>
              <a:rPr lang="ru-RU" dirty="0" err="1"/>
              <a:t>общата</a:t>
            </a:r>
            <a:r>
              <a:rPr lang="ru-RU" dirty="0"/>
              <a:t> степен на </a:t>
            </a:r>
            <a:r>
              <a:rPr lang="ru-RU" dirty="0" err="1"/>
              <a:t>сериозност</a:t>
            </a:r>
            <a:r>
              <a:rPr lang="ru-RU" dirty="0"/>
              <a:t> на </a:t>
            </a:r>
            <a:r>
              <a:rPr lang="ru-RU" dirty="0" err="1"/>
              <a:t>уязвимостта</a:t>
            </a:r>
            <a:r>
              <a:rPr lang="ru-RU" dirty="0"/>
              <a:t>.</a:t>
            </a:r>
          </a:p>
          <a:p>
            <a:r>
              <a:rPr lang="ru-RU" dirty="0" err="1"/>
              <a:t>Има</a:t>
            </a:r>
            <a:r>
              <a:rPr lang="ru-RU" dirty="0"/>
              <a:t> две </a:t>
            </a:r>
            <a:r>
              <a:rPr lang="ru-RU" dirty="0" err="1"/>
              <a:t>основни</a:t>
            </a:r>
            <a:r>
              <a:rPr lang="ru-RU" dirty="0"/>
              <a:t> </a:t>
            </a:r>
            <a:r>
              <a:rPr lang="ru-RU" dirty="0" err="1"/>
              <a:t>групи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Модифицирани основни метрики</a:t>
            </a:r>
            <a:endParaRPr lang="en-US" dirty="0"/>
          </a:p>
          <a:p>
            <a:pPr lvl="1"/>
            <a:r>
              <a:rPr lang="bg-BG" dirty="0"/>
              <a:t>Изисквания за сигурност</a:t>
            </a:r>
          </a:p>
        </p:txBody>
      </p:sp>
    </p:spTree>
    <p:extLst>
      <p:ext uri="{BB962C8B-B14F-4D97-AF65-F5344CB8AC3E}">
        <p14:creationId xmlns:p14="http://schemas.microsoft.com/office/powerpoint/2010/main" val="892868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1798-EF01-6B90-C669-290181DC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CVSS – </a:t>
            </a:r>
            <a:r>
              <a:rPr lang="bg-BG" dirty="0"/>
              <a:t>Метрики от Околната среда</a:t>
            </a:r>
            <a:r>
              <a:rPr lang="en-US" dirty="0"/>
              <a:t> – </a:t>
            </a:r>
            <a:r>
              <a:rPr lang="bg-BG" dirty="0"/>
              <a:t>Изисквания за сигурност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F60D7-29F2-86FC-2E90-B315425C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bg-BG" dirty="0"/>
              <a:t>Неопределено (</a:t>
            </a:r>
            <a:r>
              <a:rPr lang="en-US" dirty="0"/>
              <a:t>X)</a:t>
            </a:r>
            <a:endParaRPr lang="bg-BG" dirty="0"/>
          </a:p>
          <a:p>
            <a:r>
              <a:rPr lang="bg-BG" dirty="0"/>
              <a:t>Високо (</a:t>
            </a:r>
            <a:r>
              <a:rPr lang="en-US" dirty="0"/>
              <a:t>H)</a:t>
            </a:r>
            <a:endParaRPr lang="bg-BG" dirty="0"/>
          </a:p>
          <a:p>
            <a:r>
              <a:rPr lang="bg-BG" dirty="0"/>
              <a:t>Средно (</a:t>
            </a:r>
            <a:r>
              <a:rPr lang="en-US" dirty="0"/>
              <a:t>M)</a:t>
            </a:r>
            <a:endParaRPr lang="bg-BG" dirty="0"/>
          </a:p>
          <a:p>
            <a:r>
              <a:rPr lang="bg-BG" dirty="0"/>
              <a:t>Ниско (</a:t>
            </a:r>
            <a:r>
              <a:rPr lang="en-US" dirty="0"/>
              <a:t>L)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65731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9F8F-4C69-FBA9-5359-5726DFC4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Управление на софтуерните уязвимости</a:t>
            </a:r>
            <a:r>
              <a:rPr lang="en-US" dirty="0"/>
              <a:t> – </a:t>
            </a:r>
            <a:r>
              <a:rPr lang="bg-BG" dirty="0"/>
              <a:t>Откриване на уязвимости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98D2-9105-25ED-BA9D-46C98168E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Преглед</a:t>
            </a:r>
            <a:r>
              <a:rPr lang="ru-RU" dirty="0"/>
              <a:t> на </a:t>
            </a:r>
            <a:r>
              <a:rPr lang="ru-RU" dirty="0" err="1"/>
              <a:t>архитектурата</a:t>
            </a:r>
            <a:r>
              <a:rPr lang="ru-RU" dirty="0"/>
              <a:t> и </a:t>
            </a:r>
            <a:r>
              <a:rPr lang="ru-RU" dirty="0" err="1"/>
              <a:t>имплементацията</a:t>
            </a:r>
            <a:endParaRPr lang="ru-RU" dirty="0"/>
          </a:p>
          <a:p>
            <a:r>
              <a:rPr lang="bg-BG" dirty="0"/>
              <a:t>Статично сканиране на кода</a:t>
            </a:r>
            <a:endParaRPr lang="ru-RU" dirty="0"/>
          </a:p>
          <a:p>
            <a:r>
              <a:rPr lang="ru-RU" dirty="0"/>
              <a:t>Тестове за </a:t>
            </a:r>
            <a:r>
              <a:rPr lang="ru-RU" dirty="0" err="1"/>
              <a:t>проникване</a:t>
            </a:r>
            <a:r>
              <a:rPr lang="ru-RU" dirty="0"/>
              <a:t> (</a:t>
            </a:r>
            <a:r>
              <a:rPr lang="ru-RU" dirty="0" err="1"/>
              <a:t>penetration</a:t>
            </a:r>
            <a:r>
              <a:rPr lang="ru-RU" dirty="0"/>
              <a:t> </a:t>
            </a:r>
            <a:r>
              <a:rPr lang="ru-RU" dirty="0" err="1"/>
              <a:t>testing</a:t>
            </a:r>
            <a:r>
              <a:rPr lang="ru-RU" dirty="0"/>
              <a:t>)</a:t>
            </a:r>
          </a:p>
          <a:p>
            <a:r>
              <a:rPr lang="ru-RU" dirty="0" err="1"/>
              <a:t>Сканиране</a:t>
            </a:r>
            <a:r>
              <a:rPr lang="ru-RU" dirty="0"/>
              <a:t> за </a:t>
            </a:r>
            <a:r>
              <a:rPr lang="ru-RU" dirty="0" err="1"/>
              <a:t>внедрени</a:t>
            </a:r>
            <a:r>
              <a:rPr lang="ru-RU" dirty="0"/>
              <a:t> </a:t>
            </a:r>
            <a:r>
              <a:rPr lang="ru-RU" dirty="0" err="1"/>
              <a:t>компоненти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628042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9F8F-4C69-FBA9-5359-5726DFC4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Управление на софтуерните уязвимости</a:t>
            </a:r>
            <a:r>
              <a:rPr lang="en-US" dirty="0"/>
              <a:t> – </a:t>
            </a:r>
            <a:r>
              <a:rPr lang="bg-BG" dirty="0"/>
              <a:t>План за справяне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98D2-9105-25ED-BA9D-46C98168E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поправка</a:t>
            </a:r>
          </a:p>
          <a:p>
            <a:r>
              <a:rPr lang="bg-BG" dirty="0"/>
              <a:t>Употреба на нови версии</a:t>
            </a:r>
          </a:p>
        </p:txBody>
      </p:sp>
    </p:spTree>
    <p:extLst>
      <p:ext uri="{BB962C8B-B14F-4D97-AF65-F5344CB8AC3E}">
        <p14:creationId xmlns:p14="http://schemas.microsoft.com/office/powerpoint/2010/main" val="962055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B0FA-BF4C-932A-DA6B-CE2D32C2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Тестово покритие на кода </a:t>
            </a:r>
            <a:r>
              <a:rPr lang="en-US" dirty="0"/>
              <a:t>(1)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82393-CF9A-8FA1-C37B-22FA65141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Покритие на функции</a:t>
            </a:r>
          </a:p>
          <a:p>
            <a:r>
              <a:rPr lang="bg-BG" dirty="0"/>
              <a:t>Покритие на оператори</a:t>
            </a:r>
          </a:p>
          <a:p>
            <a:r>
              <a:rPr lang="bg-BG" dirty="0"/>
              <a:t>Покритие на клонове</a:t>
            </a:r>
          </a:p>
          <a:p>
            <a:r>
              <a:rPr lang="bg-BG" dirty="0"/>
              <a:t>Покритие на условия</a:t>
            </a:r>
          </a:p>
          <a:p>
            <a:r>
              <a:rPr lang="bg-BG" dirty="0"/>
              <a:t>Покритие на линии</a:t>
            </a:r>
          </a:p>
          <a:p>
            <a:endParaRPr lang="bg-BG" dirty="0"/>
          </a:p>
          <a:p>
            <a:pPr marL="0" indent="0">
              <a:buNone/>
            </a:pPr>
            <a:r>
              <a:rPr lang="ru-RU" dirty="0" err="1"/>
              <a:t>Тези</a:t>
            </a:r>
            <a:r>
              <a:rPr lang="ru-RU" dirty="0"/>
              <a:t> метрики </a:t>
            </a:r>
            <a:r>
              <a:rPr lang="ru-RU" dirty="0" err="1"/>
              <a:t>обикновено</a:t>
            </a:r>
            <a:r>
              <a:rPr lang="ru-RU" dirty="0"/>
              <a:t> се представят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броят</a:t>
            </a:r>
            <a:r>
              <a:rPr lang="ru-RU" dirty="0"/>
              <a:t> на фактически </a:t>
            </a:r>
            <a:r>
              <a:rPr lang="ru-RU" dirty="0" err="1"/>
              <a:t>тестваните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, </a:t>
            </a:r>
            <a:r>
              <a:rPr lang="ru-RU" dirty="0" err="1"/>
              <a:t>елементите</a:t>
            </a:r>
            <a:r>
              <a:rPr lang="ru-RU" dirty="0"/>
              <a:t>, </a:t>
            </a:r>
            <a:r>
              <a:rPr lang="ru-RU" dirty="0" err="1"/>
              <a:t>намерени</a:t>
            </a:r>
            <a:r>
              <a:rPr lang="ru-RU" dirty="0"/>
              <a:t> </a:t>
            </a:r>
            <a:r>
              <a:rPr lang="ru-RU" dirty="0" err="1"/>
              <a:t>във</a:t>
            </a:r>
            <a:r>
              <a:rPr lang="ru-RU" dirty="0"/>
              <a:t> </a:t>
            </a:r>
            <a:r>
              <a:rPr lang="ru-RU" dirty="0" err="1"/>
              <a:t>вашия</a:t>
            </a:r>
            <a:r>
              <a:rPr lang="ru-RU" dirty="0"/>
              <a:t> код, и процент на </a:t>
            </a:r>
            <a:r>
              <a:rPr lang="ru-RU" dirty="0" err="1"/>
              <a:t>покритие</a:t>
            </a:r>
            <a:r>
              <a:rPr lang="ru-RU" dirty="0"/>
              <a:t> (</a:t>
            </a:r>
            <a:r>
              <a:rPr lang="ru-RU" dirty="0" err="1"/>
              <a:t>тествани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/ </a:t>
            </a:r>
            <a:r>
              <a:rPr lang="ru-RU" dirty="0" err="1"/>
              <a:t>намерени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). </a:t>
            </a:r>
            <a:r>
              <a:rPr lang="ru-RU" dirty="0" err="1"/>
              <a:t>Тези</a:t>
            </a:r>
            <a:r>
              <a:rPr lang="ru-RU" dirty="0"/>
              <a:t> метрики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свързани</a:t>
            </a:r>
            <a:r>
              <a:rPr lang="ru-RU" dirty="0"/>
              <a:t>, но </a:t>
            </a:r>
            <a:r>
              <a:rPr lang="ru-RU" dirty="0" err="1"/>
              <a:t>различни</a:t>
            </a:r>
            <a:r>
              <a:rPr lang="ru-RU" dirty="0"/>
              <a:t>.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537869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B0FA-BF4C-932A-DA6B-CE2D32C2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Тестово покритие на кода </a:t>
            </a:r>
            <a:r>
              <a:rPr lang="en-US" dirty="0"/>
              <a:t>(2)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82393-CF9A-8FA1-C37B-22FA65141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Какъв процент целим</a:t>
            </a:r>
            <a:r>
              <a:rPr lang="en-US" dirty="0"/>
              <a:t>?</a:t>
            </a:r>
          </a:p>
          <a:p>
            <a:r>
              <a:rPr lang="en-US" dirty="0"/>
              <a:t>CI </a:t>
            </a:r>
            <a:r>
              <a:rPr lang="bg-BG" dirty="0"/>
              <a:t>автоматизация</a:t>
            </a:r>
          </a:p>
          <a:p>
            <a:r>
              <a:rPr lang="en-US" dirty="0"/>
              <a:t>Unit tests</a:t>
            </a:r>
          </a:p>
          <a:p>
            <a:r>
              <a:rPr lang="bg-BG" dirty="0"/>
              <a:t>Доклади за покритие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987001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A1D9-DAD5-9E64-5967-1E5CAE2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на </a:t>
            </a:r>
            <a:r>
              <a:rPr lang="ru-RU" dirty="0" err="1"/>
              <a:t>софтуерните</a:t>
            </a:r>
            <a:r>
              <a:rPr lang="ru-RU" dirty="0"/>
              <a:t> </a:t>
            </a:r>
            <a:r>
              <a:rPr lang="ru-RU" dirty="0" err="1"/>
              <a:t>лицензи</a:t>
            </a:r>
            <a:r>
              <a:rPr lang="ru-RU" dirty="0"/>
              <a:t> (на </a:t>
            </a:r>
            <a:r>
              <a:rPr lang="ru-RU" dirty="0" err="1"/>
              <a:t>използвания</a:t>
            </a:r>
            <a:r>
              <a:rPr lang="ru-RU" dirty="0"/>
              <a:t> </a:t>
            </a:r>
            <a:r>
              <a:rPr lang="ru-RU" dirty="0" err="1"/>
              <a:t>софтуер</a:t>
            </a:r>
            <a:r>
              <a:rPr lang="ru-RU" dirty="0"/>
              <a:t>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A65D6-00D7-50D4-637D-151B510D2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Какво е софтуерен лиценз</a:t>
            </a:r>
            <a:r>
              <a:rPr lang="en-US" dirty="0"/>
              <a:t>?</a:t>
            </a:r>
          </a:p>
          <a:p>
            <a:r>
              <a:rPr lang="bg-BG" dirty="0"/>
              <a:t>Значение</a:t>
            </a:r>
            <a:endParaRPr lang="en-US" dirty="0"/>
          </a:p>
          <a:p>
            <a:r>
              <a:rPr lang="bg-BG" dirty="0"/>
              <a:t>Влизане в сила</a:t>
            </a:r>
          </a:p>
          <a:p>
            <a:r>
              <a:rPr lang="bg-BG" dirty="0"/>
              <a:t>Видове</a:t>
            </a:r>
          </a:p>
          <a:p>
            <a:pPr lvl="1"/>
            <a:r>
              <a:rPr lang="en-US" dirty="0"/>
              <a:t>Permissive</a:t>
            </a:r>
          </a:p>
          <a:p>
            <a:pPr lvl="1"/>
            <a:r>
              <a:rPr lang="en-US" dirty="0"/>
              <a:t>Copyleft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682921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A1D9-DAD5-9E64-5967-1E5CAE2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на </a:t>
            </a:r>
            <a:r>
              <a:rPr lang="ru-RU" dirty="0" err="1"/>
              <a:t>софтуерните</a:t>
            </a:r>
            <a:r>
              <a:rPr lang="ru-RU" dirty="0"/>
              <a:t> </a:t>
            </a:r>
            <a:r>
              <a:rPr lang="ru-RU" dirty="0" err="1"/>
              <a:t>лицензи</a:t>
            </a:r>
            <a:r>
              <a:rPr lang="ru-RU" dirty="0"/>
              <a:t> - </a:t>
            </a:r>
            <a:r>
              <a:rPr lang="en-US" dirty="0"/>
              <a:t>Permissive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A65D6-00D7-50D4-637D-151B510D2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Лицензи</a:t>
            </a:r>
            <a:r>
              <a:rPr lang="ru-RU" dirty="0"/>
              <a:t> с </a:t>
            </a:r>
            <a:r>
              <a:rPr lang="ru-RU" dirty="0" err="1"/>
              <a:t>минимални</a:t>
            </a:r>
            <a:r>
              <a:rPr lang="ru-RU" dirty="0"/>
              <a:t> ограничения </a:t>
            </a:r>
            <a:r>
              <a:rPr lang="ru-RU" dirty="0" err="1"/>
              <a:t>обикновено</a:t>
            </a:r>
            <a:r>
              <a:rPr lang="ru-RU" dirty="0"/>
              <a:t> </a:t>
            </a:r>
            <a:r>
              <a:rPr lang="ru-RU" dirty="0" err="1"/>
              <a:t>позволяват</a:t>
            </a:r>
            <a:r>
              <a:rPr lang="ru-RU" dirty="0"/>
              <a:t> </a:t>
            </a:r>
            <a:r>
              <a:rPr lang="ru-RU" dirty="0" err="1"/>
              <a:t>използването</a:t>
            </a:r>
            <a:r>
              <a:rPr lang="ru-RU" dirty="0"/>
              <a:t> на </a:t>
            </a:r>
            <a:r>
              <a:rPr lang="ru-RU" dirty="0" err="1"/>
              <a:t>лицензирания</a:t>
            </a:r>
            <a:r>
              <a:rPr lang="ru-RU" dirty="0"/>
              <a:t> код с </a:t>
            </a:r>
            <a:r>
              <a:rPr lang="ru-RU" dirty="0" err="1"/>
              <a:t>малко</a:t>
            </a:r>
            <a:r>
              <a:rPr lang="ru-RU" dirty="0"/>
              <a:t> ограничения. </a:t>
            </a:r>
            <a:r>
              <a:rPr lang="ru-RU" dirty="0" err="1"/>
              <a:t>Потребителите</a:t>
            </a:r>
            <a:r>
              <a:rPr lang="ru-RU" dirty="0"/>
              <a:t> </a:t>
            </a:r>
            <a:r>
              <a:rPr lang="ru-RU" dirty="0" err="1"/>
              <a:t>могат</a:t>
            </a:r>
            <a:r>
              <a:rPr lang="ru-RU" dirty="0"/>
              <a:t> да </a:t>
            </a:r>
            <a:r>
              <a:rPr lang="ru-RU" dirty="0" err="1"/>
              <a:t>вземат</a:t>
            </a:r>
            <a:r>
              <a:rPr lang="ru-RU" dirty="0"/>
              <a:t> </a:t>
            </a:r>
            <a:r>
              <a:rPr lang="ru-RU" dirty="0" err="1"/>
              <a:t>софтуера</a:t>
            </a:r>
            <a:r>
              <a:rPr lang="ru-RU" dirty="0"/>
              <a:t> с </a:t>
            </a:r>
            <a:r>
              <a:rPr lang="ru-RU" dirty="0" err="1"/>
              <a:t>минимални</a:t>
            </a:r>
            <a:r>
              <a:rPr lang="ru-RU" dirty="0"/>
              <a:t> ограничения, направят го </a:t>
            </a:r>
            <a:r>
              <a:rPr lang="ru-RU" dirty="0" err="1"/>
              <a:t>собствен</a:t>
            </a:r>
            <a:r>
              <a:rPr lang="ru-RU" dirty="0"/>
              <a:t> с </a:t>
            </a:r>
            <a:r>
              <a:rPr lang="ru-RU" dirty="0" err="1"/>
              <a:t>промени</a:t>
            </a:r>
            <a:r>
              <a:rPr lang="ru-RU" dirty="0"/>
              <a:t> или добавки и да </a:t>
            </a:r>
            <a:r>
              <a:rPr lang="ru-RU" dirty="0" err="1"/>
              <a:t>разпространяват</a:t>
            </a:r>
            <a:r>
              <a:rPr lang="ru-RU" dirty="0"/>
              <a:t> </a:t>
            </a:r>
            <a:r>
              <a:rPr lang="ru-RU" dirty="0" err="1"/>
              <a:t>този</a:t>
            </a:r>
            <a:r>
              <a:rPr lang="ru-RU" dirty="0"/>
              <a:t> </a:t>
            </a:r>
            <a:r>
              <a:rPr lang="ru-RU" dirty="0" err="1"/>
              <a:t>променен</a:t>
            </a:r>
            <a:r>
              <a:rPr lang="ru-RU" dirty="0"/>
              <a:t> </a:t>
            </a:r>
            <a:r>
              <a:rPr lang="ru-RU" dirty="0" err="1"/>
              <a:t>софтуер</a:t>
            </a:r>
            <a:r>
              <a:rPr lang="ru-RU" dirty="0"/>
              <a:t> </a:t>
            </a:r>
            <a:r>
              <a:rPr lang="ru-RU" dirty="0" err="1"/>
              <a:t>със</a:t>
            </a:r>
            <a:r>
              <a:rPr lang="ru-RU" dirty="0"/>
              <a:t> само </a:t>
            </a:r>
            <a:r>
              <a:rPr lang="ru-RU" dirty="0" err="1"/>
              <a:t>няколко</a:t>
            </a:r>
            <a:r>
              <a:rPr lang="ru-RU" dirty="0"/>
              <a:t> условия.</a:t>
            </a:r>
            <a:endParaRPr lang="en-US" dirty="0"/>
          </a:p>
          <a:p>
            <a:endParaRPr lang="en-US" dirty="0"/>
          </a:p>
          <a:p>
            <a:r>
              <a:rPr lang="bg-BG" dirty="0"/>
              <a:t>Примери</a:t>
            </a:r>
            <a:r>
              <a:rPr lang="en-US" dirty="0"/>
              <a:t>: MIT, BSD 3-Clause, Apache 2.0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806733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A1D9-DAD5-9E64-5967-1E5CAE2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на </a:t>
            </a:r>
            <a:r>
              <a:rPr lang="ru-RU" dirty="0" err="1"/>
              <a:t>софтуерните</a:t>
            </a:r>
            <a:r>
              <a:rPr lang="ru-RU" dirty="0"/>
              <a:t> </a:t>
            </a:r>
            <a:r>
              <a:rPr lang="ru-RU" dirty="0" err="1"/>
              <a:t>лицензи</a:t>
            </a:r>
            <a:r>
              <a:rPr lang="ru-RU" dirty="0"/>
              <a:t> - </a:t>
            </a:r>
            <a:r>
              <a:rPr lang="en-US" dirty="0"/>
              <a:t>Copyleft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A65D6-00D7-50D4-637D-151B510D2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 </a:t>
            </a:r>
            <a:r>
              <a:rPr lang="ru-RU" dirty="0" err="1"/>
              <a:t>разлика</a:t>
            </a:r>
            <a:r>
              <a:rPr lang="ru-RU" dirty="0"/>
              <a:t> от </a:t>
            </a:r>
            <a:r>
              <a:rPr lang="ru-RU" dirty="0" err="1"/>
              <a:t>лицензите</a:t>
            </a:r>
            <a:r>
              <a:rPr lang="ru-RU" dirty="0"/>
              <a:t> с </a:t>
            </a:r>
            <a:r>
              <a:rPr lang="ru-RU" dirty="0" err="1"/>
              <a:t>минимални</a:t>
            </a:r>
            <a:r>
              <a:rPr lang="ru-RU" dirty="0"/>
              <a:t> ограничения, </a:t>
            </a:r>
            <a:r>
              <a:rPr lang="ru-RU" dirty="0" err="1"/>
              <a:t>copyleft</a:t>
            </a:r>
            <a:r>
              <a:rPr lang="ru-RU" dirty="0"/>
              <a:t> </a:t>
            </a:r>
            <a:r>
              <a:rPr lang="ru-RU" dirty="0" err="1"/>
              <a:t>лицензите</a:t>
            </a:r>
            <a:r>
              <a:rPr lang="ru-RU" dirty="0"/>
              <a:t> </a:t>
            </a:r>
            <a:r>
              <a:rPr lang="ru-RU" dirty="0" err="1"/>
              <a:t>обикновено</a:t>
            </a:r>
            <a:r>
              <a:rPr lang="ru-RU" dirty="0"/>
              <a:t> </a:t>
            </a:r>
            <a:r>
              <a:rPr lang="ru-RU" dirty="0" err="1"/>
              <a:t>изискват</a:t>
            </a:r>
            <a:r>
              <a:rPr lang="ru-RU" dirty="0"/>
              <a:t>, че всяко производно произведение на </a:t>
            </a:r>
            <a:r>
              <a:rPr lang="ru-RU" dirty="0" err="1"/>
              <a:t>софтуера</a:t>
            </a:r>
            <a:r>
              <a:rPr lang="ru-RU" dirty="0"/>
              <a:t> с </a:t>
            </a:r>
            <a:r>
              <a:rPr lang="ru-RU" dirty="0" err="1"/>
              <a:t>такъв</a:t>
            </a:r>
            <a:r>
              <a:rPr lang="ru-RU" dirty="0"/>
              <a:t> </a:t>
            </a:r>
            <a:r>
              <a:rPr lang="ru-RU" dirty="0" err="1"/>
              <a:t>лиценз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</a:t>
            </a:r>
            <a:r>
              <a:rPr lang="ru-RU" dirty="0" err="1"/>
              <a:t>пуснато</a:t>
            </a:r>
            <a:r>
              <a:rPr lang="ru-RU" dirty="0"/>
              <a:t> под </a:t>
            </a:r>
            <a:r>
              <a:rPr lang="ru-RU" dirty="0" err="1"/>
              <a:t>същия</a:t>
            </a:r>
            <a:r>
              <a:rPr lang="ru-RU" dirty="0"/>
              <a:t> </a:t>
            </a:r>
            <a:r>
              <a:rPr lang="ru-RU" dirty="0" err="1"/>
              <a:t>лиценз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оригинала. И с </a:t>
            </a:r>
            <a:r>
              <a:rPr lang="ru-RU" dirty="0" err="1"/>
              <a:t>други</a:t>
            </a:r>
            <a:r>
              <a:rPr lang="ru-RU" dirty="0"/>
              <a:t> </a:t>
            </a:r>
            <a:r>
              <a:rPr lang="ru-RU" dirty="0" err="1"/>
              <a:t>думи</a:t>
            </a:r>
            <a:r>
              <a:rPr lang="ru-RU" dirty="0"/>
              <a:t>, </a:t>
            </a:r>
            <a:r>
              <a:rPr lang="ru-RU" dirty="0" err="1"/>
              <a:t>промененият</a:t>
            </a:r>
            <a:r>
              <a:rPr lang="ru-RU" dirty="0"/>
              <a:t> код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точно толкова "отворен", </a:t>
            </a:r>
            <a:r>
              <a:rPr lang="ru-RU" dirty="0" err="1"/>
              <a:t>колкото</a:t>
            </a:r>
            <a:r>
              <a:rPr lang="ru-RU" dirty="0"/>
              <a:t> и </a:t>
            </a:r>
            <a:r>
              <a:rPr lang="ru-RU" dirty="0" err="1"/>
              <a:t>оригиналът</a:t>
            </a:r>
            <a:r>
              <a:rPr lang="ru-RU" dirty="0"/>
              <a:t>.</a:t>
            </a:r>
            <a:endParaRPr lang="en-US" dirty="0"/>
          </a:p>
          <a:p>
            <a:r>
              <a:rPr lang="bg-BG" dirty="0"/>
              <a:t>Д</a:t>
            </a:r>
            <a:r>
              <a:rPr lang="ru-RU" dirty="0" err="1"/>
              <a:t>ва</a:t>
            </a:r>
            <a:r>
              <a:rPr lang="ru-RU" dirty="0"/>
              <a:t> вида: </a:t>
            </a:r>
            <a:r>
              <a:rPr lang="ru-RU" dirty="0" err="1"/>
              <a:t>силни</a:t>
            </a:r>
            <a:r>
              <a:rPr lang="ru-RU" dirty="0"/>
              <a:t> и </a:t>
            </a:r>
            <a:r>
              <a:rPr lang="ru-RU" dirty="0" err="1"/>
              <a:t>слаби</a:t>
            </a:r>
            <a:endParaRPr lang="en-US" dirty="0"/>
          </a:p>
          <a:p>
            <a:endParaRPr lang="en-US" dirty="0"/>
          </a:p>
          <a:p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Силни</a:t>
            </a:r>
            <a:r>
              <a:rPr lang="en-US" dirty="0"/>
              <a:t>: </a:t>
            </a:r>
            <a:r>
              <a:rPr lang="da-DK" dirty="0"/>
              <a:t>GPL v2, GPL v3, AGPL</a:t>
            </a:r>
          </a:p>
          <a:p>
            <a:pPr lvl="1"/>
            <a:r>
              <a:rPr lang="bg-BG" dirty="0"/>
              <a:t>Слаби</a:t>
            </a:r>
            <a:r>
              <a:rPr lang="en-US" dirty="0"/>
              <a:t>: LGPL,</a:t>
            </a:r>
            <a:r>
              <a:rPr lang="bg-BG" dirty="0"/>
              <a:t> </a:t>
            </a:r>
            <a:r>
              <a:rPr lang="en-US" dirty="0"/>
              <a:t>Mozilla Public License 2.0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360943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E2D-44A8-2C08-B84F-113E5242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042" y="751683"/>
            <a:ext cx="10515600" cy="5071185"/>
          </a:xfrm>
        </p:spPr>
        <p:txBody>
          <a:bodyPr>
            <a:normAutofit/>
          </a:bodyPr>
          <a:lstStyle/>
          <a:p>
            <a:r>
              <a:rPr lang="ru-RU" sz="6000" dirty="0"/>
              <a:t>Управление на </a:t>
            </a:r>
            <a:r>
              <a:rPr lang="ru-RU" sz="6000" dirty="0" err="1"/>
              <a:t>софтуерните</a:t>
            </a:r>
            <a:r>
              <a:rPr lang="ru-RU" sz="6000" dirty="0"/>
              <a:t> </a:t>
            </a:r>
            <a:r>
              <a:rPr lang="ru-RU" sz="6000" dirty="0" err="1"/>
              <a:t>лицензи</a:t>
            </a:r>
            <a:r>
              <a:rPr lang="ru-RU" sz="6000" dirty="0"/>
              <a:t> - </a:t>
            </a:r>
            <a:r>
              <a:rPr lang="bg-BG" sz="6000" dirty="0"/>
              <a:t>Откриване на използваните лицензи</a:t>
            </a:r>
            <a:endParaRPr lang="en-001" sz="6000" dirty="0"/>
          </a:p>
        </p:txBody>
      </p:sp>
    </p:spTree>
    <p:extLst>
      <p:ext uri="{BB962C8B-B14F-4D97-AF65-F5344CB8AC3E}">
        <p14:creationId xmlns:p14="http://schemas.microsoft.com/office/powerpoint/2010/main" val="409039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E96F-4CD5-06CC-0486-841114B0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Идеята</a:t>
            </a:r>
            <a:r>
              <a:rPr lang="ru-RU" dirty="0"/>
              <a:t> за </a:t>
            </a:r>
            <a:r>
              <a:rPr lang="ru-RU" dirty="0" err="1"/>
              <a:t>корпоративни</a:t>
            </a:r>
            <a:r>
              <a:rPr lang="ru-RU" dirty="0"/>
              <a:t> </a:t>
            </a:r>
            <a:r>
              <a:rPr lang="ru-RU" dirty="0" err="1"/>
              <a:t>изисквания</a:t>
            </a:r>
            <a:r>
              <a:rPr lang="ru-RU" dirty="0"/>
              <a:t>/</a:t>
            </a:r>
            <a:r>
              <a:rPr lang="ru-RU" dirty="0" err="1"/>
              <a:t>стандарти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180B1-58DF-5814-0F95-394B65EEC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Стремеж на организациите да са успешни</a:t>
            </a:r>
          </a:p>
          <a:p>
            <a:pPr lvl="1"/>
            <a:r>
              <a:rPr lang="bg-BG" dirty="0"/>
              <a:t>Управление на риска</a:t>
            </a:r>
          </a:p>
          <a:p>
            <a:pPr lvl="1"/>
            <a:r>
              <a:rPr lang="bg-BG" dirty="0"/>
              <a:t>Намаляване на цената</a:t>
            </a:r>
            <a:endParaRPr lang="en-US" dirty="0"/>
          </a:p>
          <a:p>
            <a:r>
              <a:rPr lang="bg-BG" dirty="0"/>
              <a:t>К</a:t>
            </a:r>
            <a:r>
              <a:rPr lang="ru-RU" dirty="0" err="1"/>
              <a:t>омпаниите</a:t>
            </a:r>
            <a:r>
              <a:rPr lang="ru-RU" dirty="0"/>
              <a:t> </a:t>
            </a:r>
            <a:r>
              <a:rPr lang="ru-RU" dirty="0" err="1"/>
              <a:t>могат</a:t>
            </a:r>
            <a:r>
              <a:rPr lang="ru-RU" dirty="0"/>
              <a:t> да </a:t>
            </a:r>
            <a:r>
              <a:rPr lang="ru-RU" dirty="0" err="1"/>
              <a:t>формулират</a:t>
            </a:r>
            <a:r>
              <a:rPr lang="ru-RU" dirty="0"/>
              <a:t> под формата на система или рамка </a:t>
            </a:r>
            <a:r>
              <a:rPr lang="ru-RU" dirty="0" err="1"/>
              <a:t>конкретни</a:t>
            </a:r>
            <a:r>
              <a:rPr lang="ru-RU" dirty="0"/>
              <a:t> мерки и </a:t>
            </a:r>
            <a:r>
              <a:rPr lang="ru-RU" dirty="0" err="1"/>
              <a:t>изисквания</a:t>
            </a:r>
            <a:r>
              <a:rPr lang="ru-RU" dirty="0"/>
              <a:t>, </a:t>
            </a:r>
            <a:r>
              <a:rPr lang="ru-RU" dirty="0" err="1"/>
              <a:t>изпълнението</a:t>
            </a:r>
            <a:r>
              <a:rPr lang="ru-RU" dirty="0"/>
              <a:t> на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решава</a:t>
            </a:r>
            <a:r>
              <a:rPr lang="ru-RU" dirty="0"/>
              <a:t> определен казус </a:t>
            </a:r>
            <a:r>
              <a:rPr lang="ru-RU" dirty="0" err="1"/>
              <a:t>относно</a:t>
            </a:r>
            <a:r>
              <a:rPr lang="ru-RU" dirty="0"/>
              <a:t> успеха на </a:t>
            </a:r>
            <a:r>
              <a:rPr lang="ru-RU" dirty="0" err="1"/>
              <a:t>компанията</a:t>
            </a:r>
            <a:endParaRPr lang="ru-RU" dirty="0"/>
          </a:p>
          <a:p>
            <a:r>
              <a:rPr lang="ru-RU" dirty="0" err="1"/>
              <a:t>Идеята</a:t>
            </a:r>
            <a:r>
              <a:rPr lang="ru-RU" dirty="0"/>
              <a:t> им е да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всеобхватни</a:t>
            </a:r>
            <a:r>
              <a:rPr lang="ru-RU" dirty="0"/>
              <a:t> и да </a:t>
            </a:r>
            <a:r>
              <a:rPr lang="ru-RU" dirty="0" err="1"/>
              <a:t>регулират</a:t>
            </a:r>
            <a:r>
              <a:rPr lang="ru-RU" dirty="0"/>
              <a:t> и </a:t>
            </a:r>
            <a:r>
              <a:rPr lang="ru-RU" dirty="0" err="1"/>
              <a:t>унифицират</a:t>
            </a:r>
            <a:r>
              <a:rPr lang="ru-RU" dirty="0"/>
              <a:t> </a:t>
            </a:r>
            <a:r>
              <a:rPr lang="ru-RU" dirty="0" err="1"/>
              <a:t>работата</a:t>
            </a:r>
            <a:r>
              <a:rPr lang="ru-RU" dirty="0"/>
              <a:t>, </a:t>
            </a:r>
            <a:r>
              <a:rPr lang="ru-RU" dirty="0" err="1"/>
              <a:t>разработката</a:t>
            </a:r>
            <a:r>
              <a:rPr lang="ru-RU" dirty="0"/>
              <a:t> и </a:t>
            </a:r>
            <a:r>
              <a:rPr lang="ru-RU" dirty="0" err="1"/>
              <a:t>доставката</a:t>
            </a:r>
            <a:r>
              <a:rPr lang="ru-RU" dirty="0"/>
              <a:t> на </a:t>
            </a:r>
            <a:r>
              <a:rPr lang="ru-RU" dirty="0" err="1"/>
              <a:t>софтуер</a:t>
            </a:r>
            <a:r>
              <a:rPr lang="ru-RU" dirty="0"/>
              <a:t>, </a:t>
            </a:r>
            <a:r>
              <a:rPr lang="ru-RU" dirty="0" err="1"/>
              <a:t>правейки</a:t>
            </a:r>
            <a:r>
              <a:rPr lang="ru-RU" dirty="0"/>
              <a:t> </a:t>
            </a:r>
            <a:r>
              <a:rPr lang="ru-RU" dirty="0" err="1"/>
              <a:t>ги</a:t>
            </a:r>
            <a:r>
              <a:rPr lang="ru-RU" dirty="0"/>
              <a:t> </a:t>
            </a:r>
            <a:r>
              <a:rPr lang="ru-RU" dirty="0" err="1"/>
              <a:t>по-предсказуеми</a:t>
            </a:r>
            <a:r>
              <a:rPr lang="ru-RU" dirty="0"/>
              <a:t> и </a:t>
            </a:r>
            <a:r>
              <a:rPr lang="ru-RU" dirty="0" err="1"/>
              <a:t>контролируеми</a:t>
            </a:r>
            <a:r>
              <a:rPr lang="ru-RU" dirty="0"/>
              <a:t>.</a:t>
            </a:r>
          </a:p>
          <a:p>
            <a:r>
              <a:rPr lang="ru-RU" dirty="0"/>
              <a:t>Документация и </a:t>
            </a:r>
            <a:r>
              <a:rPr lang="ru-RU" dirty="0" err="1"/>
              <a:t>изключения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4032853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BE65D-1D61-C058-4456-CFC0C22CC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Управление на </a:t>
            </a:r>
            <a:r>
              <a:rPr lang="ru-RU" dirty="0" err="1"/>
              <a:t>софтуерните</a:t>
            </a:r>
            <a:r>
              <a:rPr lang="ru-RU" dirty="0"/>
              <a:t> </a:t>
            </a:r>
            <a:r>
              <a:rPr lang="ru-RU" dirty="0" err="1"/>
              <a:t>лицензи</a:t>
            </a:r>
            <a:r>
              <a:rPr lang="ru-RU" dirty="0"/>
              <a:t> - Действия при </a:t>
            </a:r>
            <a:r>
              <a:rPr lang="ru-RU" dirty="0" err="1"/>
              <a:t>откриване</a:t>
            </a:r>
            <a:r>
              <a:rPr lang="ru-RU" dirty="0"/>
              <a:t> на </a:t>
            </a:r>
            <a:r>
              <a:rPr lang="ru-RU" dirty="0" err="1"/>
              <a:t>нежелани</a:t>
            </a:r>
            <a:r>
              <a:rPr lang="ru-RU" dirty="0"/>
              <a:t> </a:t>
            </a:r>
            <a:r>
              <a:rPr lang="ru-RU" dirty="0" err="1"/>
              <a:t>лицензи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621C8-F8BB-B89C-E15D-21A9E1271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Коректност на откритието</a:t>
            </a:r>
          </a:p>
          <a:p>
            <a:r>
              <a:rPr lang="bg-BG" dirty="0"/>
              <a:t>Анализ на употребата</a:t>
            </a:r>
          </a:p>
          <a:p>
            <a:r>
              <a:rPr lang="bg-BG" dirty="0"/>
              <a:t>Търсене на алтернативи</a:t>
            </a:r>
          </a:p>
          <a:p>
            <a:r>
              <a:rPr lang="bg-BG" dirty="0"/>
              <a:t>Прилагане и верификация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050774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E2D-44A8-2C08-B84F-113E5242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042" y="751683"/>
            <a:ext cx="10515600" cy="5071185"/>
          </a:xfrm>
        </p:spPr>
        <p:txBody>
          <a:bodyPr>
            <a:normAutofit/>
          </a:bodyPr>
          <a:lstStyle/>
          <a:p>
            <a:r>
              <a:rPr lang="ru-RU" sz="6000" dirty="0"/>
              <a:t>Управление на </a:t>
            </a:r>
            <a:r>
              <a:rPr lang="ru-RU" sz="6000" dirty="0" err="1"/>
              <a:t>софтуерните</a:t>
            </a:r>
            <a:r>
              <a:rPr lang="ru-RU" sz="6000" dirty="0"/>
              <a:t> </a:t>
            </a:r>
            <a:r>
              <a:rPr lang="ru-RU" sz="6000" dirty="0" err="1"/>
              <a:t>лицензи</a:t>
            </a:r>
            <a:r>
              <a:rPr lang="ru-RU" sz="6000" dirty="0"/>
              <a:t> - </a:t>
            </a:r>
            <a:r>
              <a:rPr lang="bg-BG" sz="6000" dirty="0"/>
              <a:t>Използване на комерсиален софтуер</a:t>
            </a:r>
            <a:endParaRPr lang="en-001" sz="6000" dirty="0"/>
          </a:p>
        </p:txBody>
      </p:sp>
    </p:spTree>
    <p:extLst>
      <p:ext uri="{BB962C8B-B14F-4D97-AF65-F5344CB8AC3E}">
        <p14:creationId xmlns:p14="http://schemas.microsoft.com/office/powerpoint/2010/main" val="1681181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92AC-419B-6D10-E0F8-CDD91C5C2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Качество на кода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37557-3F80-5F06-32C6-A0EEF880B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5881"/>
            <a:ext cx="10515600" cy="4451081"/>
          </a:xfrm>
        </p:spPr>
        <p:txBody>
          <a:bodyPr>
            <a:normAutofit lnSpcReduction="10000"/>
          </a:bodyPr>
          <a:lstStyle/>
          <a:p>
            <a:r>
              <a:rPr lang="bg-BG" dirty="0" err="1"/>
              <a:t>Цикломатична</a:t>
            </a:r>
            <a:r>
              <a:rPr lang="bg-BG" dirty="0"/>
              <a:t> сложност – количествена метрика за сложност на програмния код</a:t>
            </a:r>
          </a:p>
          <a:p>
            <a:pPr lvl="1"/>
            <a:r>
              <a:rPr lang="ru-RU" dirty="0" err="1"/>
              <a:t>Изчислява</a:t>
            </a:r>
            <a:r>
              <a:rPr lang="ru-RU" dirty="0"/>
              <a:t> се </a:t>
            </a:r>
            <a:r>
              <a:rPr lang="ru-RU" dirty="0" err="1"/>
              <a:t>броя</a:t>
            </a:r>
            <a:r>
              <a:rPr lang="ru-RU" dirty="0"/>
              <a:t> на линейно </a:t>
            </a:r>
            <a:r>
              <a:rPr lang="ru-RU" dirty="0" err="1"/>
              <a:t>независимите</a:t>
            </a:r>
            <a:r>
              <a:rPr lang="ru-RU" dirty="0"/>
              <a:t> </a:t>
            </a:r>
            <a:r>
              <a:rPr lang="ru-RU" dirty="0" err="1"/>
              <a:t>пътища</a:t>
            </a:r>
            <a:r>
              <a:rPr lang="ru-RU" dirty="0"/>
              <a:t> </a:t>
            </a:r>
            <a:r>
              <a:rPr lang="ru-RU" dirty="0" err="1"/>
              <a:t>през</a:t>
            </a:r>
            <a:r>
              <a:rPr lang="ru-RU" dirty="0"/>
              <a:t> </a:t>
            </a:r>
            <a:r>
              <a:rPr lang="ru-RU" dirty="0" err="1"/>
              <a:t>изходния</a:t>
            </a:r>
            <a:r>
              <a:rPr lang="ru-RU" dirty="0"/>
              <a:t> код на </a:t>
            </a:r>
            <a:r>
              <a:rPr lang="ru-RU" dirty="0" err="1"/>
              <a:t>програмата</a:t>
            </a:r>
            <a:endParaRPr lang="bg-BG" dirty="0"/>
          </a:p>
          <a:p>
            <a:pPr lvl="1"/>
            <a:r>
              <a:rPr lang="ru-RU" dirty="0" err="1"/>
              <a:t>Една</a:t>
            </a:r>
            <a:r>
              <a:rPr lang="ru-RU" dirty="0"/>
              <a:t> от </a:t>
            </a:r>
            <a:r>
              <a:rPr lang="ru-RU" dirty="0" err="1"/>
              <a:t>основните</a:t>
            </a:r>
            <a:r>
              <a:rPr lang="ru-RU" dirty="0"/>
              <a:t> ползи от </a:t>
            </a:r>
            <a:r>
              <a:rPr lang="ru-RU" dirty="0" err="1"/>
              <a:t>цикломатичната</a:t>
            </a:r>
            <a:r>
              <a:rPr lang="ru-RU" dirty="0"/>
              <a:t> </a:t>
            </a:r>
            <a:r>
              <a:rPr lang="ru-RU" dirty="0" err="1"/>
              <a:t>сложност</a:t>
            </a:r>
            <a:r>
              <a:rPr lang="ru-RU" dirty="0"/>
              <a:t> е </a:t>
            </a:r>
            <a:r>
              <a:rPr lang="ru-RU" dirty="0" err="1"/>
              <a:t>нейната</a:t>
            </a:r>
            <a:r>
              <a:rPr lang="ru-RU" dirty="0"/>
              <a:t> </a:t>
            </a:r>
            <a:r>
              <a:rPr lang="ru-RU" dirty="0" err="1"/>
              <a:t>способност</a:t>
            </a:r>
            <a:r>
              <a:rPr lang="ru-RU" dirty="0"/>
              <a:t> да </a:t>
            </a:r>
            <a:r>
              <a:rPr lang="ru-RU" dirty="0" err="1"/>
              <a:t>разкрие</a:t>
            </a:r>
            <a:r>
              <a:rPr lang="ru-RU" dirty="0"/>
              <a:t> </a:t>
            </a:r>
            <a:r>
              <a:rPr lang="ru-RU" dirty="0" err="1"/>
              <a:t>нивото</a:t>
            </a:r>
            <a:r>
              <a:rPr lang="ru-RU" dirty="0"/>
              <a:t> на усилие, необходимо за </a:t>
            </a:r>
            <a:r>
              <a:rPr lang="ru-RU" dirty="0" err="1"/>
              <a:t>тестване</a:t>
            </a:r>
            <a:r>
              <a:rPr lang="ru-RU" dirty="0"/>
              <a:t> и </a:t>
            </a:r>
            <a:r>
              <a:rPr lang="ru-RU" dirty="0" err="1"/>
              <a:t>отстраняване</a:t>
            </a:r>
            <a:r>
              <a:rPr lang="ru-RU" dirty="0"/>
              <a:t> на грешки в </a:t>
            </a:r>
            <a:r>
              <a:rPr lang="ru-RU" dirty="0" err="1"/>
              <a:t>програма</a:t>
            </a:r>
            <a:endParaRPr lang="bg-BG" dirty="0"/>
          </a:p>
          <a:p>
            <a:pPr lvl="1"/>
            <a:r>
              <a:rPr lang="ru-RU" dirty="0" err="1"/>
              <a:t>Друго</a:t>
            </a:r>
            <a:r>
              <a:rPr lang="ru-RU" dirty="0"/>
              <a:t> </a:t>
            </a:r>
            <a:r>
              <a:rPr lang="ru-RU" dirty="0" err="1"/>
              <a:t>предимство</a:t>
            </a:r>
            <a:r>
              <a:rPr lang="ru-RU" dirty="0"/>
              <a:t>, </a:t>
            </a:r>
            <a:r>
              <a:rPr lang="ru-RU" dirty="0" err="1"/>
              <a:t>което</a:t>
            </a:r>
            <a:r>
              <a:rPr lang="ru-RU" dirty="0"/>
              <a:t> </a:t>
            </a:r>
            <a:r>
              <a:rPr lang="ru-RU" dirty="0" err="1"/>
              <a:t>следва</a:t>
            </a:r>
            <a:r>
              <a:rPr lang="ru-RU" dirty="0"/>
              <a:t> от </a:t>
            </a:r>
            <a:r>
              <a:rPr lang="ru-RU" dirty="0" err="1"/>
              <a:t>използването</a:t>
            </a:r>
            <a:r>
              <a:rPr lang="ru-RU" dirty="0"/>
              <a:t> на </a:t>
            </a:r>
            <a:r>
              <a:rPr lang="ru-RU" dirty="0" err="1"/>
              <a:t>цикломатична</a:t>
            </a:r>
            <a:r>
              <a:rPr lang="ru-RU" dirty="0"/>
              <a:t> </a:t>
            </a:r>
            <a:r>
              <a:rPr lang="ru-RU" dirty="0" err="1"/>
              <a:t>сложност</a:t>
            </a:r>
            <a:r>
              <a:rPr lang="ru-RU" dirty="0"/>
              <a:t>, е </a:t>
            </a:r>
            <a:r>
              <a:rPr lang="ru-RU" dirty="0" err="1"/>
              <a:t>нейният</a:t>
            </a:r>
            <a:r>
              <a:rPr lang="ru-RU" dirty="0"/>
              <a:t> потенциал да </a:t>
            </a:r>
            <a:r>
              <a:rPr lang="ru-RU" dirty="0" err="1"/>
              <a:t>подобри</a:t>
            </a:r>
            <a:r>
              <a:rPr lang="ru-RU" dirty="0"/>
              <a:t> </a:t>
            </a:r>
            <a:r>
              <a:rPr lang="ru-RU" dirty="0" err="1"/>
              <a:t>общото</a:t>
            </a:r>
            <a:r>
              <a:rPr lang="ru-RU" dirty="0"/>
              <a:t> качество на </a:t>
            </a:r>
            <a:r>
              <a:rPr lang="ru-RU" dirty="0" err="1"/>
              <a:t>софтуера</a:t>
            </a:r>
            <a:r>
              <a:rPr lang="ru-RU" dirty="0"/>
              <a:t>,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идентифицира</a:t>
            </a:r>
            <a:r>
              <a:rPr lang="ru-RU" dirty="0"/>
              <a:t> секции от код с </a:t>
            </a:r>
            <a:r>
              <a:rPr lang="ru-RU" dirty="0" err="1"/>
              <a:t>високи</a:t>
            </a:r>
            <a:r>
              <a:rPr lang="ru-RU" dirty="0"/>
              <a:t> </a:t>
            </a:r>
            <a:r>
              <a:rPr lang="ru-RU" dirty="0" err="1"/>
              <a:t>стойности</a:t>
            </a:r>
            <a:r>
              <a:rPr lang="ru-RU" dirty="0"/>
              <a:t> на </a:t>
            </a:r>
            <a:r>
              <a:rPr lang="ru-RU" dirty="0" err="1"/>
              <a:t>сложност</a:t>
            </a:r>
            <a:endParaRPr lang="bg-BG" dirty="0"/>
          </a:p>
          <a:p>
            <a:r>
              <a:rPr lang="bg-BG" dirty="0"/>
              <a:t>Когнитивна сложност – усилие кода да бъде разбран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712705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 заключение…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8482"/>
            <a:ext cx="10515600" cy="42995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err="1"/>
              <a:t>Компаниите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балансират</a:t>
            </a:r>
            <a:r>
              <a:rPr lang="ru-RU" dirty="0"/>
              <a:t> между </a:t>
            </a:r>
            <a:r>
              <a:rPr lang="ru-RU" dirty="0" err="1"/>
              <a:t>голям</a:t>
            </a:r>
            <a:r>
              <a:rPr lang="ru-RU" dirty="0"/>
              <a:t> </a:t>
            </a:r>
            <a:r>
              <a:rPr lang="ru-RU" dirty="0" err="1"/>
              <a:t>обем</a:t>
            </a:r>
            <a:r>
              <a:rPr lang="ru-RU" dirty="0"/>
              <a:t> доставки на чести </a:t>
            </a:r>
            <a:r>
              <a:rPr lang="ru-RU" dirty="0" err="1"/>
              <a:t>интервали</a:t>
            </a:r>
            <a:r>
              <a:rPr lang="ru-RU" dirty="0"/>
              <a:t> и </a:t>
            </a:r>
            <a:r>
              <a:rPr lang="ru-RU" dirty="0" err="1"/>
              <a:t>подсигуряването</a:t>
            </a:r>
            <a:r>
              <a:rPr lang="ru-RU" dirty="0"/>
              <a:t> на </a:t>
            </a:r>
            <a:r>
              <a:rPr lang="ru-RU" dirty="0" err="1"/>
              <a:t>съответствие</a:t>
            </a:r>
            <a:r>
              <a:rPr lang="ru-RU" dirty="0"/>
              <a:t>, </a:t>
            </a:r>
            <a:r>
              <a:rPr lang="ru-RU" dirty="0" err="1"/>
              <a:t>минимизиране</a:t>
            </a:r>
            <a:r>
              <a:rPr lang="ru-RU" dirty="0"/>
              <a:t> на </a:t>
            </a:r>
            <a:r>
              <a:rPr lang="ru-RU" dirty="0" err="1"/>
              <a:t>рисковете</a:t>
            </a:r>
            <a:r>
              <a:rPr lang="ru-RU" dirty="0"/>
              <a:t> и </a:t>
            </a:r>
            <a:r>
              <a:rPr lang="ru-RU" dirty="0" err="1"/>
              <a:t>поддържането</a:t>
            </a:r>
            <a:r>
              <a:rPr lang="ru-RU" dirty="0"/>
              <a:t> на </a:t>
            </a:r>
            <a:r>
              <a:rPr lang="ru-RU" dirty="0" err="1"/>
              <a:t>високо</a:t>
            </a:r>
            <a:r>
              <a:rPr lang="ru-RU" dirty="0"/>
              <a:t> качество. За </a:t>
            </a:r>
            <a:r>
              <a:rPr lang="ru-RU" dirty="0" err="1"/>
              <a:t>това</a:t>
            </a:r>
            <a:r>
              <a:rPr lang="ru-RU" dirty="0"/>
              <a:t> е критично да </a:t>
            </a:r>
            <a:r>
              <a:rPr lang="ru-RU" dirty="0" err="1"/>
              <a:t>съставят</a:t>
            </a:r>
            <a:r>
              <a:rPr lang="ru-RU" dirty="0"/>
              <a:t> </a:t>
            </a:r>
            <a:r>
              <a:rPr lang="ru-RU" dirty="0" err="1"/>
              <a:t>гъвкави</a:t>
            </a:r>
            <a:r>
              <a:rPr lang="ru-RU" dirty="0"/>
              <a:t> </a:t>
            </a:r>
            <a:r>
              <a:rPr lang="ru-RU" dirty="0" err="1"/>
              <a:t>механизми</a:t>
            </a:r>
            <a:r>
              <a:rPr lang="ru-RU" dirty="0"/>
              <a:t>, с </a:t>
            </a:r>
            <a:r>
              <a:rPr lang="ru-RU" dirty="0" err="1"/>
              <a:t>максимално</a:t>
            </a:r>
            <a:r>
              <a:rPr lang="ru-RU" dirty="0"/>
              <a:t> </a:t>
            </a:r>
            <a:r>
              <a:rPr lang="ru-RU" dirty="0" err="1"/>
              <a:t>ниво</a:t>
            </a:r>
            <a:r>
              <a:rPr lang="ru-RU" dirty="0"/>
              <a:t> на автоматизация, на база </a:t>
            </a:r>
            <a:r>
              <a:rPr lang="ru-RU" dirty="0" err="1"/>
              <a:t>които</a:t>
            </a:r>
            <a:r>
              <a:rPr lang="ru-RU" dirty="0"/>
              <a:t> да се </a:t>
            </a:r>
            <a:r>
              <a:rPr lang="ru-RU" dirty="0" err="1"/>
              <a:t>придобива</a:t>
            </a:r>
            <a:r>
              <a:rPr lang="ru-RU" dirty="0"/>
              <a:t> </a:t>
            </a:r>
            <a:r>
              <a:rPr lang="ru-RU" dirty="0" err="1"/>
              <a:t>увереност</a:t>
            </a:r>
            <a:r>
              <a:rPr lang="ru-RU" dirty="0"/>
              <a:t>, че продукта или </a:t>
            </a:r>
            <a:r>
              <a:rPr lang="ru-RU" dirty="0" err="1"/>
              <a:t>негова</a:t>
            </a:r>
            <a:r>
              <a:rPr lang="ru-RU" dirty="0"/>
              <a:t> версия не </a:t>
            </a:r>
            <a:r>
              <a:rPr lang="ru-RU" dirty="0" err="1"/>
              <a:t>нарушават</a:t>
            </a:r>
            <a:r>
              <a:rPr lang="ru-RU" dirty="0"/>
              <a:t> </a:t>
            </a:r>
            <a:r>
              <a:rPr lang="ru-RU" dirty="0" err="1"/>
              <a:t>някоя</a:t>
            </a:r>
            <a:r>
              <a:rPr lang="ru-RU" dirty="0"/>
              <a:t> от </a:t>
            </a:r>
            <a:r>
              <a:rPr lang="ru-RU" dirty="0" err="1"/>
              <a:t>множеството</a:t>
            </a:r>
            <a:r>
              <a:rPr lang="ru-RU" dirty="0"/>
              <a:t> цели и </a:t>
            </a:r>
            <a:r>
              <a:rPr lang="ru-RU" dirty="0" err="1"/>
              <a:t>съображения</a:t>
            </a:r>
            <a:r>
              <a:rPr lang="ru-RU" dirty="0"/>
              <a:t> пред </a:t>
            </a:r>
            <a:r>
              <a:rPr lang="ru-RU" dirty="0" err="1"/>
              <a:t>организацията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 </a:t>
            </a:r>
            <a:r>
              <a:rPr lang="ru-RU" dirty="0" err="1"/>
              <a:t>това</a:t>
            </a:r>
            <a:r>
              <a:rPr lang="ru-RU" dirty="0"/>
              <a:t> е важно </a:t>
            </a:r>
            <a:r>
              <a:rPr lang="ru-RU" dirty="0" err="1"/>
              <a:t>съставянето</a:t>
            </a:r>
            <a:r>
              <a:rPr lang="ru-RU" dirty="0"/>
              <a:t> на система </a:t>
            </a:r>
            <a:r>
              <a:rPr lang="ru-RU" dirty="0" err="1"/>
              <a:t>изисквания</a:t>
            </a:r>
            <a:r>
              <a:rPr lang="ru-RU" dirty="0"/>
              <a:t> на </a:t>
            </a:r>
            <a:r>
              <a:rPr lang="ru-RU" dirty="0" err="1"/>
              <a:t>ниво</a:t>
            </a:r>
            <a:r>
              <a:rPr lang="ru-RU" dirty="0"/>
              <a:t> компания, с </a:t>
            </a:r>
            <a:r>
              <a:rPr lang="ru-RU" dirty="0" err="1"/>
              <a:t>ясни</a:t>
            </a:r>
            <a:r>
              <a:rPr lang="ru-RU" dirty="0"/>
              <a:t> предписания за </a:t>
            </a:r>
            <a:r>
              <a:rPr lang="ru-RU" dirty="0" err="1"/>
              <a:t>удовлетворяването</a:t>
            </a:r>
            <a:r>
              <a:rPr lang="ru-RU" dirty="0"/>
              <a:t> им, </a:t>
            </a:r>
            <a:r>
              <a:rPr lang="ru-RU" dirty="0" err="1"/>
              <a:t>допринасяйки</a:t>
            </a:r>
            <a:r>
              <a:rPr lang="ru-RU" dirty="0"/>
              <a:t> </a:t>
            </a:r>
            <a:r>
              <a:rPr lang="ru-RU" dirty="0" err="1"/>
              <a:t>значително</a:t>
            </a:r>
            <a:r>
              <a:rPr lang="ru-RU" dirty="0"/>
              <a:t> за </a:t>
            </a:r>
            <a:r>
              <a:rPr lang="ru-RU" dirty="0" err="1"/>
              <a:t>бърз</a:t>
            </a:r>
            <a:r>
              <a:rPr lang="ru-RU" dirty="0"/>
              <a:t>, </a:t>
            </a:r>
            <a:r>
              <a:rPr lang="ru-RU" dirty="0" err="1"/>
              <a:t>ефективен</a:t>
            </a:r>
            <a:r>
              <a:rPr lang="ru-RU" dirty="0"/>
              <a:t> и </a:t>
            </a:r>
            <a:r>
              <a:rPr lang="ru-RU" dirty="0" err="1"/>
              <a:t>изчистен</a:t>
            </a:r>
            <a:r>
              <a:rPr lang="ru-RU" dirty="0"/>
              <a:t> от грешки </a:t>
            </a:r>
            <a:r>
              <a:rPr lang="ru-RU" dirty="0" err="1"/>
              <a:t>цикъл</a:t>
            </a:r>
            <a:r>
              <a:rPr lang="ru-RU" dirty="0"/>
              <a:t> на доставка.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877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057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E96F-4CD5-06CC-0486-841114B0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Идеята</a:t>
            </a:r>
            <a:r>
              <a:rPr lang="ru-RU" dirty="0"/>
              <a:t> за </a:t>
            </a:r>
            <a:r>
              <a:rPr lang="ru-RU" dirty="0" err="1"/>
              <a:t>корпоративни</a:t>
            </a:r>
            <a:r>
              <a:rPr lang="ru-RU" dirty="0"/>
              <a:t> </a:t>
            </a:r>
            <a:r>
              <a:rPr lang="ru-RU" dirty="0" err="1"/>
              <a:t>изисквания</a:t>
            </a:r>
            <a:r>
              <a:rPr lang="ru-RU" dirty="0"/>
              <a:t>/</a:t>
            </a:r>
            <a:r>
              <a:rPr lang="ru-RU" dirty="0" err="1"/>
              <a:t>стандарти</a:t>
            </a:r>
            <a:r>
              <a:rPr lang="ru-RU" dirty="0"/>
              <a:t> – </a:t>
            </a:r>
            <a:r>
              <a:rPr lang="ru-RU" dirty="0" err="1"/>
              <a:t>примери</a:t>
            </a:r>
            <a:r>
              <a:rPr lang="ru-RU" dirty="0"/>
              <a:t> </a:t>
            </a:r>
            <a:r>
              <a:rPr lang="en-US" dirty="0"/>
              <a:t>(1)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180B1-58DF-5814-0F95-394B65EEC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Всяка нова версия на продукт </a:t>
            </a:r>
            <a:r>
              <a:rPr lang="ru-RU" dirty="0" err="1"/>
              <a:t>трябва</a:t>
            </a:r>
            <a:r>
              <a:rPr lang="ru-RU" dirty="0"/>
              <a:t> да се </a:t>
            </a:r>
            <a:r>
              <a:rPr lang="ru-RU" dirty="0" err="1"/>
              <a:t>тества</a:t>
            </a:r>
            <a:r>
              <a:rPr lang="ru-RU" dirty="0"/>
              <a:t> за </a:t>
            </a:r>
            <a:r>
              <a:rPr lang="ru-RU" dirty="0" err="1"/>
              <a:t>производителност</a:t>
            </a:r>
            <a:r>
              <a:rPr lang="ru-RU" dirty="0"/>
              <a:t>. </a:t>
            </a:r>
            <a:r>
              <a:rPr lang="ru-RU" dirty="0" err="1"/>
              <a:t>Резултатите</a:t>
            </a:r>
            <a:r>
              <a:rPr lang="ru-RU" dirty="0"/>
              <a:t> се </a:t>
            </a:r>
            <a:r>
              <a:rPr lang="ru-RU" dirty="0" err="1"/>
              <a:t>сравняват</a:t>
            </a:r>
            <a:r>
              <a:rPr lang="ru-RU" dirty="0"/>
              <a:t> </a:t>
            </a:r>
            <a:r>
              <a:rPr lang="ru-RU" dirty="0" err="1"/>
              <a:t>спрямо</a:t>
            </a:r>
            <a:r>
              <a:rPr lang="ru-RU" dirty="0"/>
              <a:t> </a:t>
            </a:r>
            <a:r>
              <a:rPr lang="ru-RU" dirty="0" err="1"/>
              <a:t>предходните</a:t>
            </a:r>
            <a:r>
              <a:rPr lang="ru-RU" dirty="0"/>
              <a:t> 5 версии (или </a:t>
            </a:r>
            <a:r>
              <a:rPr lang="ru-RU" dirty="0" err="1"/>
              <a:t>ако</a:t>
            </a:r>
            <a:r>
              <a:rPr lang="ru-RU" dirty="0"/>
              <a:t> </a:t>
            </a:r>
            <a:r>
              <a:rPr lang="ru-RU" dirty="0" err="1"/>
              <a:t>няма</a:t>
            </a:r>
            <a:r>
              <a:rPr lang="ru-RU" dirty="0"/>
              <a:t> </a:t>
            </a:r>
            <a:r>
              <a:rPr lang="ru-RU" dirty="0" err="1"/>
              <a:t>налични</a:t>
            </a:r>
            <a:r>
              <a:rPr lang="ru-RU" dirty="0"/>
              <a:t> толкова, </a:t>
            </a:r>
            <a:r>
              <a:rPr lang="ru-RU" dirty="0" err="1"/>
              <a:t>спрямо</a:t>
            </a:r>
            <a:r>
              <a:rPr lang="ru-RU" dirty="0"/>
              <a:t> </a:t>
            </a:r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предходни</a:t>
            </a:r>
            <a:r>
              <a:rPr lang="ru-RU" dirty="0"/>
              <a:t>). При </a:t>
            </a:r>
            <a:r>
              <a:rPr lang="ru-RU" dirty="0" err="1"/>
              <a:t>по-лоши</a:t>
            </a:r>
            <a:r>
              <a:rPr lang="ru-RU" dirty="0"/>
              <a:t> </a:t>
            </a:r>
            <a:r>
              <a:rPr lang="ru-RU" dirty="0" err="1"/>
              <a:t>резултати</a:t>
            </a:r>
            <a:r>
              <a:rPr lang="ru-RU" dirty="0"/>
              <a:t> и </a:t>
            </a:r>
            <a:r>
              <a:rPr lang="ru-RU" dirty="0" err="1"/>
              <a:t>ако</a:t>
            </a:r>
            <a:r>
              <a:rPr lang="ru-RU" dirty="0"/>
              <a:t> </a:t>
            </a:r>
            <a:r>
              <a:rPr lang="ru-RU" dirty="0" err="1"/>
              <a:t>влошаването</a:t>
            </a:r>
            <a:r>
              <a:rPr lang="ru-RU" dirty="0"/>
              <a:t> </a:t>
            </a:r>
            <a:r>
              <a:rPr lang="ru-RU" dirty="0" err="1"/>
              <a:t>надвишава</a:t>
            </a:r>
            <a:r>
              <a:rPr lang="ru-RU" dirty="0"/>
              <a:t> 2%, </a:t>
            </a:r>
            <a:r>
              <a:rPr lang="ru-RU" dirty="0" err="1"/>
              <a:t>версията</a:t>
            </a:r>
            <a:r>
              <a:rPr lang="ru-RU" dirty="0"/>
              <a:t> не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</a:t>
            </a:r>
            <a:r>
              <a:rPr lang="ru-RU" dirty="0" err="1"/>
              <a:t>доставена</a:t>
            </a:r>
            <a:r>
              <a:rPr lang="ru-RU" dirty="0"/>
              <a:t> и проблема </a:t>
            </a:r>
            <a:r>
              <a:rPr lang="ru-RU" dirty="0" err="1"/>
              <a:t>трябва</a:t>
            </a:r>
            <a:r>
              <a:rPr lang="ru-RU" dirty="0"/>
              <a:t> да се отстрани. </a:t>
            </a:r>
            <a:r>
              <a:rPr lang="ru-RU" dirty="0" err="1"/>
              <a:t>Самите</a:t>
            </a:r>
            <a:r>
              <a:rPr lang="ru-RU" dirty="0"/>
              <a:t> </a:t>
            </a:r>
            <a:r>
              <a:rPr lang="ru-RU" dirty="0" err="1"/>
              <a:t>тестове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покриват</a:t>
            </a:r>
            <a:r>
              <a:rPr lang="ru-RU" dirty="0"/>
              <a:t> </a:t>
            </a:r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основни</a:t>
            </a:r>
            <a:r>
              <a:rPr lang="ru-RU" dirty="0"/>
              <a:t> сценарии и да се </a:t>
            </a:r>
            <a:r>
              <a:rPr lang="ru-RU" dirty="0" err="1"/>
              <a:t>изпълняват</a:t>
            </a:r>
            <a:r>
              <a:rPr lang="ru-RU" dirty="0"/>
              <a:t> при </a:t>
            </a:r>
            <a:r>
              <a:rPr lang="ru-RU" dirty="0" err="1"/>
              <a:t>равни</a:t>
            </a:r>
            <a:r>
              <a:rPr lang="ru-RU" dirty="0"/>
              <a:t> условия за всяка версия.</a:t>
            </a:r>
          </a:p>
          <a:p>
            <a:r>
              <a:rPr lang="ru-RU" dirty="0" err="1"/>
              <a:t>Всеки</a:t>
            </a:r>
            <a:r>
              <a:rPr lang="ru-RU" dirty="0"/>
              <a:t> продукт,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доставяме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</a:t>
            </a:r>
            <a:r>
              <a:rPr lang="ru-RU" dirty="0" err="1"/>
              <a:t>класифициран</a:t>
            </a:r>
            <a:r>
              <a:rPr lang="ru-RU" dirty="0"/>
              <a:t> </a:t>
            </a:r>
            <a:r>
              <a:rPr lang="ru-RU" dirty="0" err="1"/>
              <a:t>спрямо</a:t>
            </a:r>
            <a:r>
              <a:rPr lang="ru-RU" dirty="0"/>
              <a:t> </a:t>
            </a:r>
            <a:r>
              <a:rPr lang="ru-RU" dirty="0" err="1"/>
              <a:t>експортния</a:t>
            </a:r>
            <a:r>
              <a:rPr lang="ru-RU" dirty="0"/>
              <a:t> </a:t>
            </a:r>
            <a:r>
              <a:rPr lang="ru-RU" dirty="0" err="1"/>
              <a:t>контрол</a:t>
            </a:r>
            <a:r>
              <a:rPr lang="ru-RU" dirty="0"/>
              <a:t> на ЕС и САЩ. На база </a:t>
            </a:r>
            <a:r>
              <a:rPr lang="ru-RU" dirty="0" err="1"/>
              <a:t>това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се определят и </a:t>
            </a:r>
            <a:r>
              <a:rPr lang="ru-RU" dirty="0" err="1"/>
              <a:t>приложимите</a:t>
            </a:r>
            <a:r>
              <a:rPr lang="ru-RU" dirty="0"/>
              <a:t> рестрикции </a:t>
            </a:r>
            <a:r>
              <a:rPr lang="ru-RU" dirty="0" err="1"/>
              <a:t>относно</a:t>
            </a:r>
            <a:r>
              <a:rPr lang="ru-RU" dirty="0"/>
              <a:t> </a:t>
            </a:r>
            <a:r>
              <a:rPr lang="ru-RU" dirty="0" err="1"/>
              <a:t>експорта</a:t>
            </a:r>
            <a:r>
              <a:rPr lang="ru-RU" dirty="0"/>
              <a:t>. </a:t>
            </a:r>
            <a:r>
              <a:rPr lang="ru-RU" dirty="0" err="1"/>
              <a:t>Този</a:t>
            </a:r>
            <a:r>
              <a:rPr lang="ru-RU" dirty="0"/>
              <a:t> </a:t>
            </a:r>
            <a:r>
              <a:rPr lang="ru-RU" dirty="0" err="1"/>
              <a:t>процес</a:t>
            </a:r>
            <a:r>
              <a:rPr lang="ru-RU" dirty="0"/>
              <a:t> се </a:t>
            </a:r>
            <a:r>
              <a:rPr lang="ru-RU" dirty="0" err="1"/>
              <a:t>прави</a:t>
            </a:r>
            <a:r>
              <a:rPr lang="ru-RU" dirty="0"/>
              <a:t> от </a:t>
            </a:r>
            <a:r>
              <a:rPr lang="ru-RU" dirty="0" err="1"/>
              <a:t>екипа</a:t>
            </a:r>
            <a:r>
              <a:rPr lang="ru-RU" dirty="0"/>
              <a:t> </a:t>
            </a:r>
            <a:r>
              <a:rPr lang="ru-RU" dirty="0" err="1"/>
              <a:t>отговарящ</a:t>
            </a:r>
            <a:r>
              <a:rPr lang="ru-RU" dirty="0"/>
              <a:t> за </a:t>
            </a:r>
            <a:r>
              <a:rPr lang="ru-RU" dirty="0" err="1"/>
              <a:t>експортен</a:t>
            </a:r>
            <a:r>
              <a:rPr lang="ru-RU" dirty="0"/>
              <a:t> </a:t>
            </a:r>
            <a:r>
              <a:rPr lang="ru-RU" dirty="0" err="1"/>
              <a:t>контрол</a:t>
            </a:r>
            <a:r>
              <a:rPr lang="ru-RU" dirty="0"/>
              <a:t>. </a:t>
            </a:r>
            <a:r>
              <a:rPr lang="ru-RU" dirty="0" err="1"/>
              <a:t>Екипа</a:t>
            </a:r>
            <a:r>
              <a:rPr lang="ru-RU" dirty="0"/>
              <a:t> </a:t>
            </a:r>
            <a:r>
              <a:rPr lang="ru-RU" dirty="0" err="1"/>
              <a:t>разработващ</a:t>
            </a:r>
            <a:r>
              <a:rPr lang="ru-RU" dirty="0"/>
              <a:t> продукта </a:t>
            </a:r>
            <a:r>
              <a:rPr lang="ru-RU" dirty="0" err="1"/>
              <a:t>следва</a:t>
            </a:r>
            <a:r>
              <a:rPr lang="ru-RU" dirty="0"/>
              <a:t> да </a:t>
            </a:r>
            <a:r>
              <a:rPr lang="ru-RU" dirty="0" err="1"/>
              <a:t>подаде</a:t>
            </a:r>
            <a:r>
              <a:rPr lang="ru-RU" dirty="0"/>
              <a:t> заявка </a:t>
            </a:r>
            <a:r>
              <a:rPr lang="ru-RU" dirty="0" err="1"/>
              <a:t>процеса</a:t>
            </a:r>
            <a:r>
              <a:rPr lang="ru-RU" dirty="0"/>
              <a:t> да се </a:t>
            </a:r>
            <a:r>
              <a:rPr lang="ru-RU" dirty="0" err="1"/>
              <a:t>задейства</a:t>
            </a:r>
            <a:r>
              <a:rPr lang="ru-RU" dirty="0"/>
              <a:t>.</a:t>
            </a:r>
          </a:p>
          <a:p>
            <a:r>
              <a:rPr lang="ru-RU" dirty="0" err="1"/>
              <a:t>Всеки</a:t>
            </a:r>
            <a:r>
              <a:rPr lang="ru-RU" dirty="0"/>
              <a:t> продукт,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доставяме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</a:t>
            </a:r>
            <a:r>
              <a:rPr lang="ru-RU" dirty="0" err="1"/>
              <a:t>доставен</a:t>
            </a:r>
            <a:r>
              <a:rPr lang="ru-RU" dirty="0"/>
              <a:t> чрез </a:t>
            </a:r>
            <a:r>
              <a:rPr lang="ru-RU" dirty="0" err="1"/>
              <a:t>утвърден</a:t>
            </a:r>
            <a:r>
              <a:rPr lang="ru-RU" dirty="0"/>
              <a:t> канал за доставка, при условие, че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спазени</a:t>
            </a:r>
            <a:r>
              <a:rPr lang="ru-RU" dirty="0"/>
              <a:t> </a:t>
            </a:r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изисквания</a:t>
            </a:r>
            <a:r>
              <a:rPr lang="ru-RU" dirty="0"/>
              <a:t> на канала.</a:t>
            </a:r>
          </a:p>
        </p:txBody>
      </p:sp>
    </p:spTree>
    <p:extLst>
      <p:ext uri="{BB962C8B-B14F-4D97-AF65-F5344CB8AC3E}">
        <p14:creationId xmlns:p14="http://schemas.microsoft.com/office/powerpoint/2010/main" val="95070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E96F-4CD5-06CC-0486-841114B0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Идеята</a:t>
            </a:r>
            <a:r>
              <a:rPr lang="ru-RU" dirty="0"/>
              <a:t> за </a:t>
            </a:r>
            <a:r>
              <a:rPr lang="ru-RU" dirty="0" err="1"/>
              <a:t>корпоративни</a:t>
            </a:r>
            <a:r>
              <a:rPr lang="ru-RU" dirty="0"/>
              <a:t> </a:t>
            </a:r>
            <a:r>
              <a:rPr lang="ru-RU" dirty="0" err="1"/>
              <a:t>изисквания</a:t>
            </a:r>
            <a:r>
              <a:rPr lang="ru-RU" dirty="0"/>
              <a:t>/</a:t>
            </a:r>
            <a:r>
              <a:rPr lang="ru-RU" dirty="0" err="1"/>
              <a:t>стандарти</a:t>
            </a:r>
            <a:r>
              <a:rPr lang="ru-RU" dirty="0"/>
              <a:t> – </a:t>
            </a:r>
            <a:r>
              <a:rPr lang="ru-RU" dirty="0" err="1"/>
              <a:t>примери</a:t>
            </a:r>
            <a:r>
              <a:rPr lang="ru-RU" dirty="0"/>
              <a:t> </a:t>
            </a:r>
            <a:r>
              <a:rPr lang="en-US" dirty="0"/>
              <a:t>(2)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180B1-58DF-5814-0F95-394B65EEC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/>
              <a:t>Последните</a:t>
            </a:r>
            <a:r>
              <a:rPr lang="ru-RU" dirty="0"/>
              <a:t> </a:t>
            </a:r>
            <a:r>
              <a:rPr lang="ru-RU" dirty="0" err="1"/>
              <a:t>patch</a:t>
            </a:r>
            <a:r>
              <a:rPr lang="ru-RU" dirty="0"/>
              <a:t> версии на </a:t>
            </a:r>
            <a:r>
              <a:rPr lang="ru-RU" dirty="0" err="1"/>
              <a:t>всеки</a:t>
            </a:r>
            <a:r>
              <a:rPr lang="ru-RU" dirty="0"/>
              <a:t> наш продукт не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съдържат</a:t>
            </a:r>
            <a:r>
              <a:rPr lang="ru-RU" dirty="0"/>
              <a:t> уязвимости с рейтинг High (</a:t>
            </a:r>
            <a:r>
              <a:rPr lang="ru-RU" dirty="0" err="1"/>
              <a:t>открити</a:t>
            </a:r>
            <a:r>
              <a:rPr lang="ru-RU" dirty="0"/>
              <a:t> </a:t>
            </a:r>
            <a:r>
              <a:rPr lang="ru-RU" dirty="0" err="1"/>
              <a:t>преди</a:t>
            </a:r>
            <a:r>
              <a:rPr lang="ru-RU" dirty="0"/>
              <a:t> </a:t>
            </a:r>
            <a:r>
              <a:rPr lang="ru-RU" dirty="0" err="1"/>
              <a:t>повече</a:t>
            </a:r>
            <a:r>
              <a:rPr lang="ru-RU" dirty="0"/>
              <a:t> от 30 дни) или </a:t>
            </a:r>
            <a:r>
              <a:rPr lang="ru-RU" dirty="0" err="1"/>
              <a:t>Very</a:t>
            </a:r>
            <a:r>
              <a:rPr lang="ru-RU" dirty="0"/>
              <a:t> High (</a:t>
            </a:r>
            <a:r>
              <a:rPr lang="ru-RU" dirty="0" err="1"/>
              <a:t>открити</a:t>
            </a:r>
            <a:r>
              <a:rPr lang="ru-RU" dirty="0"/>
              <a:t> </a:t>
            </a:r>
            <a:r>
              <a:rPr lang="ru-RU" dirty="0" err="1"/>
              <a:t>преди</a:t>
            </a:r>
            <a:r>
              <a:rPr lang="ru-RU" dirty="0"/>
              <a:t> </a:t>
            </a:r>
            <a:r>
              <a:rPr lang="ru-RU" dirty="0" err="1"/>
              <a:t>повече</a:t>
            </a:r>
            <a:r>
              <a:rPr lang="ru-RU" dirty="0"/>
              <a:t> от 7 дни). </a:t>
            </a:r>
            <a:r>
              <a:rPr lang="ru-RU" dirty="0" err="1"/>
              <a:t>Тоест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в </a:t>
            </a:r>
            <a:r>
              <a:rPr lang="ru-RU" dirty="0" err="1"/>
              <a:t>дадените</a:t>
            </a:r>
            <a:r>
              <a:rPr lang="ru-RU" dirty="0"/>
              <a:t> </a:t>
            </a:r>
            <a:r>
              <a:rPr lang="ru-RU" dirty="0" err="1"/>
              <a:t>срокове</a:t>
            </a:r>
            <a:r>
              <a:rPr lang="ru-RU" dirty="0"/>
              <a:t> да </a:t>
            </a:r>
            <a:r>
              <a:rPr lang="ru-RU" dirty="0" err="1"/>
              <a:t>пуснем</a:t>
            </a:r>
            <a:r>
              <a:rPr lang="ru-RU" dirty="0"/>
              <a:t> версия, в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уязвимостите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отстранени</a:t>
            </a:r>
            <a:r>
              <a:rPr lang="ru-RU" dirty="0"/>
              <a:t>.</a:t>
            </a:r>
          </a:p>
          <a:p>
            <a:r>
              <a:rPr lang="ru-RU" dirty="0"/>
              <a:t>Всяка </a:t>
            </a:r>
            <a:r>
              <a:rPr lang="ru-RU" dirty="0" err="1"/>
              <a:t>промяна</a:t>
            </a:r>
            <a:r>
              <a:rPr lang="ru-RU" dirty="0"/>
              <a:t> в кода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има</a:t>
            </a:r>
            <a:r>
              <a:rPr lang="ru-RU" dirty="0"/>
              <a:t> 80% </a:t>
            </a:r>
            <a:r>
              <a:rPr lang="ru-RU" dirty="0" err="1"/>
              <a:t>покритие</a:t>
            </a:r>
            <a:r>
              <a:rPr lang="ru-RU" dirty="0"/>
              <a:t> от </a:t>
            </a:r>
            <a:r>
              <a:rPr lang="ru-RU" dirty="0" err="1"/>
              <a:t>тестове</a:t>
            </a:r>
            <a:r>
              <a:rPr lang="ru-RU" dirty="0"/>
              <a:t>. </a:t>
            </a:r>
            <a:r>
              <a:rPr lang="ru-RU" dirty="0" err="1"/>
              <a:t>Това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е доказано </a:t>
            </a:r>
            <a:r>
              <a:rPr lang="ru-RU" dirty="0" err="1"/>
              <a:t>използвайки</a:t>
            </a:r>
            <a:r>
              <a:rPr lang="ru-RU" dirty="0"/>
              <a:t> инструмента X.</a:t>
            </a:r>
          </a:p>
          <a:p>
            <a:r>
              <a:rPr lang="ru-RU" dirty="0" err="1"/>
              <a:t>Всеки</a:t>
            </a:r>
            <a:r>
              <a:rPr lang="ru-RU" dirty="0"/>
              <a:t> </a:t>
            </a:r>
            <a:r>
              <a:rPr lang="ru-RU" dirty="0" err="1"/>
              <a:t>софтуерен</a:t>
            </a:r>
            <a:r>
              <a:rPr lang="ru-RU" dirty="0"/>
              <a:t> продукт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обработва</a:t>
            </a:r>
            <a:r>
              <a:rPr lang="ru-RU" dirty="0"/>
              <a:t> само и </a:t>
            </a:r>
            <a:r>
              <a:rPr lang="ru-RU" dirty="0" err="1"/>
              <a:t>единствено</a:t>
            </a:r>
            <a:r>
              <a:rPr lang="ru-RU" dirty="0"/>
              <a:t> </a:t>
            </a:r>
            <a:r>
              <a:rPr lang="ru-RU" dirty="0" err="1"/>
              <a:t>минималното</a:t>
            </a:r>
            <a:r>
              <a:rPr lang="ru-RU" dirty="0"/>
              <a:t> количество </a:t>
            </a:r>
            <a:r>
              <a:rPr lang="ru-RU" dirty="0" err="1"/>
              <a:t>лични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, </a:t>
            </a:r>
            <a:r>
              <a:rPr lang="ru-RU" dirty="0" err="1"/>
              <a:t>необходими</a:t>
            </a:r>
            <a:r>
              <a:rPr lang="ru-RU" dirty="0"/>
              <a:t> за </a:t>
            </a:r>
            <a:r>
              <a:rPr lang="ru-RU" dirty="0" err="1"/>
              <a:t>функционирането</a:t>
            </a:r>
            <a:r>
              <a:rPr lang="ru-RU" dirty="0"/>
              <a:t> </a:t>
            </a:r>
            <a:r>
              <a:rPr lang="ru-RU" dirty="0" err="1"/>
              <a:t>му</a:t>
            </a:r>
            <a:r>
              <a:rPr lang="ru-RU" dirty="0"/>
              <a:t> и </a:t>
            </a:r>
            <a:r>
              <a:rPr lang="ru-RU" dirty="0" err="1"/>
              <a:t>удовлетворяването</a:t>
            </a:r>
            <a:r>
              <a:rPr lang="ru-RU" dirty="0"/>
              <a:t> на </a:t>
            </a:r>
            <a:r>
              <a:rPr lang="ru-RU" dirty="0" err="1"/>
              <a:t>нуждите</a:t>
            </a:r>
            <a:r>
              <a:rPr lang="ru-RU" dirty="0"/>
              <a:t> от него (</a:t>
            </a:r>
            <a:r>
              <a:rPr lang="ru-RU" dirty="0" err="1"/>
              <a:t>това</a:t>
            </a:r>
            <a:r>
              <a:rPr lang="ru-RU" dirty="0"/>
              <a:t> </a:t>
            </a:r>
            <a:r>
              <a:rPr lang="ru-RU" dirty="0" err="1"/>
              <a:t>изискване</a:t>
            </a:r>
            <a:r>
              <a:rPr lang="ru-RU" dirty="0"/>
              <a:t> </a:t>
            </a:r>
            <a:r>
              <a:rPr lang="ru-RU" dirty="0" err="1"/>
              <a:t>произтича</a:t>
            </a:r>
            <a:r>
              <a:rPr lang="ru-RU" dirty="0"/>
              <a:t> от GDPR).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0148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BBAEC-D9F2-FC32-8325-11776993A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0649"/>
            <a:ext cx="10515600" cy="4374499"/>
          </a:xfrm>
        </p:spPr>
        <p:txBody>
          <a:bodyPr>
            <a:normAutofit/>
          </a:bodyPr>
          <a:lstStyle/>
          <a:p>
            <a:r>
              <a:rPr lang="bg-BG" sz="7200" dirty="0"/>
              <a:t>Управление на софтуерните уязвимости</a:t>
            </a:r>
            <a:endParaRPr lang="en-001" sz="7200" dirty="0"/>
          </a:p>
        </p:txBody>
      </p:sp>
    </p:spTree>
    <p:extLst>
      <p:ext uri="{BB962C8B-B14F-4D97-AF65-F5344CB8AC3E}">
        <p14:creationId xmlns:p14="http://schemas.microsoft.com/office/powerpoint/2010/main" val="111592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9F8F-4C69-FBA9-5359-5726DFC4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Управление на софтуерните уязвимости</a:t>
            </a:r>
            <a:r>
              <a:rPr lang="en-US" dirty="0"/>
              <a:t> – </a:t>
            </a:r>
            <a:r>
              <a:rPr lang="bg-BG" dirty="0"/>
              <a:t>Какво е уязвимост</a:t>
            </a:r>
            <a:r>
              <a:rPr lang="en-US" dirty="0"/>
              <a:t>? (1)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98D2-9105-25ED-BA9D-46C98168E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/>
              <a:t>Уязвимост</a:t>
            </a:r>
            <a:r>
              <a:rPr lang="ru-RU" dirty="0"/>
              <a:t> </a:t>
            </a:r>
            <a:r>
              <a:rPr lang="ru-RU" dirty="0" err="1"/>
              <a:t>представлява</a:t>
            </a:r>
            <a:r>
              <a:rPr lang="ru-RU" dirty="0"/>
              <a:t> </a:t>
            </a:r>
            <a:r>
              <a:rPr lang="ru-RU" dirty="0" err="1"/>
              <a:t>слабост</a:t>
            </a:r>
            <a:r>
              <a:rPr lang="ru-RU" dirty="0"/>
              <a:t> в </a:t>
            </a:r>
            <a:r>
              <a:rPr lang="ru-RU" dirty="0" err="1"/>
              <a:t>изчислителната</a:t>
            </a:r>
            <a:r>
              <a:rPr lang="ru-RU" dirty="0"/>
              <a:t> логика (например, код), </a:t>
            </a:r>
            <a:r>
              <a:rPr lang="ru-RU" dirty="0" err="1"/>
              <a:t>открита</a:t>
            </a:r>
            <a:r>
              <a:rPr lang="ru-RU" dirty="0"/>
              <a:t> в </a:t>
            </a:r>
            <a:r>
              <a:rPr lang="ru-RU" dirty="0" err="1"/>
              <a:t>софтуерни</a:t>
            </a:r>
            <a:r>
              <a:rPr lang="ru-RU" dirty="0"/>
              <a:t> и </a:t>
            </a:r>
            <a:r>
              <a:rPr lang="ru-RU" dirty="0" err="1"/>
              <a:t>хардуерни</a:t>
            </a:r>
            <a:r>
              <a:rPr lang="ru-RU" dirty="0"/>
              <a:t> </a:t>
            </a:r>
            <a:r>
              <a:rPr lang="ru-RU" dirty="0" err="1"/>
              <a:t>компоненти</a:t>
            </a:r>
            <a:r>
              <a:rPr lang="ru-RU" dirty="0"/>
              <a:t>, с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</a:t>
            </a:r>
            <a:r>
              <a:rPr lang="ru-RU" dirty="0" err="1"/>
              <a:t>злоупотребена</a:t>
            </a:r>
            <a:r>
              <a:rPr lang="ru-RU" dirty="0"/>
              <a:t> с цел </a:t>
            </a:r>
            <a:r>
              <a:rPr lang="ru-RU" dirty="0" err="1"/>
              <a:t>неоторизиран</a:t>
            </a:r>
            <a:r>
              <a:rPr lang="ru-RU" dirty="0"/>
              <a:t> </a:t>
            </a:r>
            <a:r>
              <a:rPr lang="ru-RU" dirty="0" err="1"/>
              <a:t>достъп</a:t>
            </a:r>
            <a:r>
              <a:rPr lang="ru-RU" dirty="0"/>
              <a:t> или </a:t>
            </a:r>
            <a:r>
              <a:rPr lang="ru-RU" dirty="0" err="1"/>
              <a:t>извършване</a:t>
            </a:r>
            <a:r>
              <a:rPr lang="ru-RU" dirty="0"/>
              <a:t> на </a:t>
            </a:r>
            <a:r>
              <a:rPr lang="ru-RU" dirty="0" err="1"/>
              <a:t>неоторизирани</a:t>
            </a:r>
            <a:r>
              <a:rPr lang="ru-RU" dirty="0"/>
              <a:t> действия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компютърна</a:t>
            </a:r>
            <a:r>
              <a:rPr lang="ru-RU" dirty="0"/>
              <a:t> система. </a:t>
            </a:r>
            <a:r>
              <a:rPr lang="ru-RU" dirty="0" err="1"/>
              <a:t>Тоест</a:t>
            </a:r>
            <a:r>
              <a:rPr lang="ru-RU" dirty="0"/>
              <a:t> </a:t>
            </a:r>
            <a:r>
              <a:rPr lang="ru-RU" dirty="0" err="1"/>
              <a:t>експлоатацията</a:t>
            </a:r>
            <a:r>
              <a:rPr lang="ru-RU" dirty="0"/>
              <a:t> ѝ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доведе</a:t>
            </a:r>
            <a:r>
              <a:rPr lang="ru-RU" dirty="0"/>
              <a:t> до </a:t>
            </a:r>
            <a:r>
              <a:rPr lang="ru-RU" dirty="0" err="1"/>
              <a:t>загуба</a:t>
            </a:r>
            <a:r>
              <a:rPr lang="ru-RU" dirty="0"/>
              <a:t> на </a:t>
            </a:r>
            <a:r>
              <a:rPr lang="ru-RU" dirty="0" err="1"/>
              <a:t>конфиденциалност</a:t>
            </a:r>
            <a:r>
              <a:rPr lang="ru-RU" dirty="0"/>
              <a:t>, </a:t>
            </a:r>
            <a:r>
              <a:rPr lang="ru-RU" dirty="0" err="1"/>
              <a:t>интегритет</a:t>
            </a:r>
            <a:r>
              <a:rPr lang="ru-RU" dirty="0"/>
              <a:t> или </a:t>
            </a:r>
            <a:r>
              <a:rPr lang="ru-RU" dirty="0" err="1"/>
              <a:t>наличност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 err="1"/>
              <a:t>Справянето</a:t>
            </a:r>
            <a:r>
              <a:rPr lang="ru-RU" dirty="0"/>
              <a:t> с </a:t>
            </a:r>
            <a:r>
              <a:rPr lang="ru-RU" dirty="0" err="1"/>
              <a:t>уязвимостите</a:t>
            </a:r>
            <a:r>
              <a:rPr lang="ru-RU" dirty="0"/>
              <a:t> в </a:t>
            </a:r>
            <a:r>
              <a:rPr lang="ru-RU" dirty="0" err="1"/>
              <a:t>този</a:t>
            </a:r>
            <a:r>
              <a:rPr lang="ru-RU" dirty="0"/>
              <a:t> контекст </a:t>
            </a:r>
            <a:r>
              <a:rPr lang="ru-RU" dirty="0" err="1"/>
              <a:t>обикновено</a:t>
            </a:r>
            <a:r>
              <a:rPr lang="ru-RU" dirty="0"/>
              <a:t> </a:t>
            </a:r>
            <a:r>
              <a:rPr lang="ru-RU" dirty="0" err="1"/>
              <a:t>включва</a:t>
            </a:r>
            <a:r>
              <a:rPr lang="ru-RU" dirty="0"/>
              <a:t> </a:t>
            </a:r>
            <a:r>
              <a:rPr lang="ru-RU" dirty="0" err="1"/>
              <a:t>промени</a:t>
            </a:r>
            <a:r>
              <a:rPr lang="ru-RU" dirty="0"/>
              <a:t> в кода, но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също</a:t>
            </a:r>
            <a:r>
              <a:rPr lang="ru-RU" dirty="0"/>
              <a:t> </a:t>
            </a:r>
            <a:r>
              <a:rPr lang="ru-RU" dirty="0" err="1"/>
              <a:t>така</a:t>
            </a:r>
            <a:r>
              <a:rPr lang="ru-RU" dirty="0"/>
              <a:t> да </a:t>
            </a:r>
            <a:r>
              <a:rPr lang="ru-RU" dirty="0" err="1"/>
              <a:t>включва</a:t>
            </a:r>
            <a:r>
              <a:rPr lang="ru-RU" dirty="0"/>
              <a:t> </a:t>
            </a:r>
            <a:r>
              <a:rPr lang="ru-RU" dirty="0" err="1"/>
              <a:t>промени</a:t>
            </a:r>
            <a:r>
              <a:rPr lang="ru-RU" dirty="0"/>
              <a:t> в </a:t>
            </a:r>
            <a:r>
              <a:rPr lang="ru-RU" dirty="0" err="1"/>
              <a:t>спецификациите</a:t>
            </a:r>
            <a:r>
              <a:rPr lang="ru-RU" dirty="0"/>
              <a:t> или дори </a:t>
            </a:r>
            <a:r>
              <a:rPr lang="ru-RU" dirty="0" err="1"/>
              <a:t>премахване</a:t>
            </a:r>
            <a:r>
              <a:rPr lang="ru-RU" dirty="0"/>
              <a:t> на спецификации (например, </a:t>
            </a:r>
            <a:r>
              <a:rPr lang="ru-RU" dirty="0" err="1"/>
              <a:t>премахване</a:t>
            </a:r>
            <a:r>
              <a:rPr lang="ru-RU" dirty="0"/>
              <a:t> на </a:t>
            </a:r>
            <a:r>
              <a:rPr lang="ru-RU" dirty="0" err="1"/>
              <a:t>засегнати</a:t>
            </a:r>
            <a:r>
              <a:rPr lang="ru-RU" dirty="0"/>
              <a:t> </a:t>
            </a:r>
            <a:r>
              <a:rPr lang="ru-RU" dirty="0" err="1"/>
              <a:t>протоколи</a:t>
            </a:r>
            <a:r>
              <a:rPr lang="ru-RU" dirty="0"/>
              <a:t> или </a:t>
            </a:r>
            <a:r>
              <a:rPr lang="ru-RU" dirty="0" err="1"/>
              <a:t>функционалности</a:t>
            </a:r>
            <a:r>
              <a:rPr lang="ru-RU" dirty="0"/>
              <a:t> </a:t>
            </a:r>
            <a:r>
              <a:rPr lang="ru-RU" dirty="0" err="1"/>
              <a:t>изцяло</a:t>
            </a:r>
            <a:r>
              <a:rPr lang="ru-RU" dirty="0"/>
              <a:t>).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921850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9F8F-4C69-FBA9-5359-5726DFC4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Управление на софтуерните уязвимости</a:t>
            </a:r>
            <a:r>
              <a:rPr lang="en-US" dirty="0"/>
              <a:t> – </a:t>
            </a:r>
            <a:r>
              <a:rPr lang="bg-BG" dirty="0"/>
              <a:t>Какво е уязвимост</a:t>
            </a:r>
            <a:r>
              <a:rPr lang="en-US" dirty="0"/>
              <a:t>? (2)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98D2-9105-25ED-BA9D-46C98168E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Алтернативно</a:t>
            </a:r>
            <a:r>
              <a:rPr lang="ru-RU" dirty="0"/>
              <a:t>, </a:t>
            </a:r>
            <a:r>
              <a:rPr lang="ru-RU" dirty="0" err="1"/>
              <a:t>уязвимостта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е в следствие на друг </a:t>
            </a:r>
            <a:r>
              <a:rPr lang="ru-RU" dirty="0" err="1"/>
              <a:t>софтуер</a:t>
            </a:r>
            <a:r>
              <a:rPr lang="ru-RU" dirty="0"/>
              <a:t>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използваме</a:t>
            </a:r>
            <a:r>
              <a:rPr lang="ru-RU" dirty="0"/>
              <a:t> (3rd </a:t>
            </a:r>
            <a:r>
              <a:rPr lang="ru-RU" dirty="0" err="1"/>
              <a:t>party</a:t>
            </a:r>
            <a:r>
              <a:rPr lang="ru-RU" dirty="0"/>
              <a:t> </a:t>
            </a:r>
            <a:r>
              <a:rPr lang="ru-RU" dirty="0" err="1"/>
              <a:t>software</a:t>
            </a:r>
            <a:r>
              <a:rPr lang="ru-RU" dirty="0"/>
              <a:t>, </a:t>
            </a:r>
            <a:r>
              <a:rPr lang="ru-RU" dirty="0" err="1"/>
              <a:t>open</a:t>
            </a:r>
            <a:r>
              <a:rPr lang="ru-RU" dirty="0"/>
              <a:t> </a:t>
            </a:r>
            <a:r>
              <a:rPr lang="ru-RU" dirty="0" err="1"/>
              <a:t>source</a:t>
            </a:r>
            <a:r>
              <a:rPr lang="ru-RU" dirty="0"/>
              <a:t> </a:t>
            </a:r>
            <a:r>
              <a:rPr lang="ru-RU" dirty="0" err="1"/>
              <a:t>software</a:t>
            </a:r>
            <a:r>
              <a:rPr lang="ru-RU" dirty="0"/>
              <a:t>). В </a:t>
            </a:r>
            <a:r>
              <a:rPr lang="ru-RU" dirty="0" err="1"/>
              <a:t>такъв</a:t>
            </a:r>
            <a:r>
              <a:rPr lang="ru-RU" dirty="0"/>
              <a:t> случай </a:t>
            </a:r>
            <a:r>
              <a:rPr lang="ru-RU" dirty="0" err="1"/>
              <a:t>справянето</a:t>
            </a:r>
            <a:r>
              <a:rPr lang="ru-RU" dirty="0"/>
              <a:t> с </a:t>
            </a:r>
            <a:r>
              <a:rPr lang="ru-RU" dirty="0" err="1"/>
              <a:t>уязвимостта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изисква</a:t>
            </a:r>
            <a:r>
              <a:rPr lang="ru-RU" dirty="0"/>
              <a:t> нова версия на компонента, в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уязвимостта</a:t>
            </a:r>
            <a:r>
              <a:rPr lang="ru-RU" dirty="0"/>
              <a:t> е отстранена и </a:t>
            </a:r>
            <a:r>
              <a:rPr lang="ru-RU" dirty="0" err="1"/>
              <a:t>замяната</a:t>
            </a:r>
            <a:r>
              <a:rPr lang="ru-RU" dirty="0"/>
              <a:t> на </a:t>
            </a:r>
            <a:r>
              <a:rPr lang="ru-RU" dirty="0" err="1"/>
              <a:t>текущата</a:t>
            </a:r>
            <a:r>
              <a:rPr lang="ru-RU" dirty="0"/>
              <a:t> с </a:t>
            </a:r>
            <a:r>
              <a:rPr lang="ru-RU" dirty="0" err="1"/>
              <a:t>новата</a:t>
            </a:r>
            <a:r>
              <a:rPr lang="ru-RU" dirty="0"/>
              <a:t>. Но </a:t>
            </a:r>
            <a:r>
              <a:rPr lang="ru-RU" dirty="0" err="1"/>
              <a:t>може</a:t>
            </a:r>
            <a:r>
              <a:rPr lang="ru-RU" dirty="0"/>
              <a:t> и да се </a:t>
            </a:r>
            <a:r>
              <a:rPr lang="ru-RU" dirty="0" err="1"/>
              <a:t>сведе</a:t>
            </a:r>
            <a:r>
              <a:rPr lang="ru-RU" dirty="0"/>
              <a:t> до </a:t>
            </a:r>
            <a:r>
              <a:rPr lang="ru-RU" dirty="0" err="1"/>
              <a:t>промяна</a:t>
            </a:r>
            <a:r>
              <a:rPr lang="ru-RU" dirty="0"/>
              <a:t> в </a:t>
            </a:r>
            <a:r>
              <a:rPr lang="ru-RU" dirty="0" err="1"/>
              <a:t>конфигурациите</a:t>
            </a:r>
            <a:r>
              <a:rPr lang="ru-RU" dirty="0"/>
              <a:t> и начина на </a:t>
            </a:r>
            <a:r>
              <a:rPr lang="ru-RU" dirty="0" err="1"/>
              <a:t>употреба</a:t>
            </a:r>
            <a:r>
              <a:rPr lang="ru-RU" dirty="0"/>
              <a:t> на компонента.</a:t>
            </a:r>
          </a:p>
          <a:p>
            <a:r>
              <a:rPr lang="ru-RU" dirty="0" err="1"/>
              <a:t>Известни</a:t>
            </a:r>
            <a:r>
              <a:rPr lang="ru-RU" dirty="0"/>
              <a:t> уязвимости, за </a:t>
            </a:r>
            <a:r>
              <a:rPr lang="ru-RU" dirty="0" err="1"/>
              <a:t>които</a:t>
            </a:r>
            <a:r>
              <a:rPr lang="ru-RU" dirty="0"/>
              <a:t> все </a:t>
            </a:r>
            <a:r>
              <a:rPr lang="ru-RU" dirty="0" err="1"/>
              <a:t>още</a:t>
            </a:r>
            <a:r>
              <a:rPr lang="ru-RU" dirty="0"/>
              <a:t> не </a:t>
            </a:r>
            <a:r>
              <a:rPr lang="ru-RU" dirty="0" err="1"/>
              <a:t>съществува</a:t>
            </a:r>
            <a:r>
              <a:rPr lang="ru-RU" dirty="0"/>
              <a:t> решение се </a:t>
            </a:r>
            <a:r>
              <a:rPr lang="ru-RU" dirty="0" err="1"/>
              <a:t>наричат</a:t>
            </a:r>
            <a:r>
              <a:rPr lang="ru-RU" dirty="0"/>
              <a:t> </a:t>
            </a:r>
            <a:r>
              <a:rPr lang="ru-RU" dirty="0" err="1"/>
              <a:t>zero-day</a:t>
            </a:r>
            <a:r>
              <a:rPr lang="ru-RU" dirty="0"/>
              <a:t> </a:t>
            </a:r>
            <a:r>
              <a:rPr lang="ru-RU" dirty="0" err="1"/>
              <a:t>vulnerabilities</a:t>
            </a:r>
            <a:r>
              <a:rPr lang="ru-RU" dirty="0"/>
              <a:t>.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997414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9F8F-4C69-FBA9-5359-5726DFC4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Управление на софтуерните уязвимости</a:t>
            </a:r>
            <a:r>
              <a:rPr lang="en-US" dirty="0"/>
              <a:t> – </a:t>
            </a:r>
            <a:r>
              <a:rPr lang="bg-BG" dirty="0"/>
              <a:t>Какво е </a:t>
            </a:r>
            <a:r>
              <a:rPr lang="en-US" dirty="0"/>
              <a:t>CVE?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98D2-9105-25ED-BA9D-46C98168E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Общите уязвимости и изложения (</a:t>
            </a:r>
            <a:r>
              <a:rPr lang="en-US" dirty="0"/>
              <a:t>Common Vulnerabilities and Exposures, CVE)</a:t>
            </a:r>
          </a:p>
          <a:p>
            <a:r>
              <a:rPr lang="bg-BG" dirty="0"/>
              <a:t>Б</a:t>
            </a:r>
            <a:r>
              <a:rPr lang="ru-RU" dirty="0"/>
              <a:t>аза </a:t>
            </a:r>
            <a:r>
              <a:rPr lang="ru-RU" dirty="0" err="1"/>
              <a:t>данни</a:t>
            </a:r>
            <a:r>
              <a:rPr lang="ru-RU" dirty="0"/>
              <a:t> с публично </a:t>
            </a:r>
            <a:r>
              <a:rPr lang="ru-RU" dirty="0" err="1"/>
              <a:t>разкрита</a:t>
            </a:r>
            <a:r>
              <a:rPr lang="ru-RU" dirty="0"/>
              <a:t> информация за </a:t>
            </a:r>
            <a:r>
              <a:rPr lang="ru-RU" dirty="0" err="1"/>
              <a:t>проблеми</a:t>
            </a:r>
            <a:r>
              <a:rPr lang="ru-RU" dirty="0"/>
              <a:t> в </a:t>
            </a:r>
            <a:r>
              <a:rPr lang="ru-RU" dirty="0" err="1"/>
              <a:t>областта</a:t>
            </a:r>
            <a:r>
              <a:rPr lang="ru-RU" dirty="0"/>
              <a:t> на </a:t>
            </a:r>
            <a:r>
              <a:rPr lang="ru-RU" dirty="0" err="1"/>
              <a:t>информационната</a:t>
            </a:r>
            <a:r>
              <a:rPr lang="ru-RU" dirty="0"/>
              <a:t> </a:t>
            </a:r>
            <a:r>
              <a:rPr lang="ru-RU" dirty="0" err="1"/>
              <a:t>сигурност</a:t>
            </a:r>
            <a:endParaRPr lang="ru-RU" dirty="0"/>
          </a:p>
          <a:p>
            <a:r>
              <a:rPr lang="ru-RU" dirty="0"/>
              <a:t>CVE е </a:t>
            </a:r>
            <a:r>
              <a:rPr lang="ru-RU" dirty="0" err="1"/>
              <a:t>финансиран</a:t>
            </a:r>
            <a:r>
              <a:rPr lang="ru-RU" dirty="0"/>
              <a:t> от </a:t>
            </a:r>
            <a:r>
              <a:rPr lang="ru-RU" dirty="0" err="1"/>
              <a:t>правителството</a:t>
            </a:r>
            <a:r>
              <a:rPr lang="ru-RU" dirty="0"/>
              <a:t> на САЩ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461712761"/>
      </p:ext>
    </p:extLst>
  </p:cSld>
  <p:clrMapOvr>
    <a:masterClrMapping/>
  </p:clrMapOvr>
</p:sld>
</file>

<file path=ppt/theme/theme1.xml><?xml version="1.0" encoding="utf-8"?>
<a:theme xmlns:a="http://schemas.openxmlformats.org/drawingml/2006/main" name="FMI">
  <a:themeElements>
    <a:clrScheme name="FMI">
      <a:dk1>
        <a:srgbClr val="000000"/>
      </a:dk1>
      <a:lt1>
        <a:srgbClr val="FFFFFF"/>
      </a:lt1>
      <a:dk2>
        <a:srgbClr val="BDD7EE"/>
      </a:dk2>
      <a:lt2>
        <a:srgbClr val="F2F2F2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A47F7168-3CC2-4D7F-89D3-ECD242BBC09B}" vid="{588FE6CB-0D80-4235-8EF2-ECFA185E3E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2243</TotalTime>
  <Words>1834</Words>
  <Application>Microsoft Office PowerPoint</Application>
  <PresentationFormat>Widescreen</PresentationFormat>
  <Paragraphs>178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Wingdings</vt:lpstr>
      <vt:lpstr>FMI</vt:lpstr>
      <vt:lpstr>Доставка на софтуер – особености и процеси</vt:lpstr>
      <vt:lpstr>Съдържание</vt:lpstr>
      <vt:lpstr>Идеята за корпоративни изисквания/стандарти</vt:lpstr>
      <vt:lpstr>Идеята за корпоративни изисквания/стандарти – примери (1)</vt:lpstr>
      <vt:lpstr>Идеята за корпоративни изисквания/стандарти – примери (2)</vt:lpstr>
      <vt:lpstr>Управление на софтуерните уязвимости</vt:lpstr>
      <vt:lpstr>Управление на софтуерните уязвимости – Какво е уязвимост? (1)</vt:lpstr>
      <vt:lpstr>Управление на софтуерните уязвимости – Какво е уязвимост? (2)</vt:lpstr>
      <vt:lpstr>Управление на софтуерните уязвимости – Какво е CVE?</vt:lpstr>
      <vt:lpstr>Управление на софтуерните уязвимости – Какво е NVD?</vt:lpstr>
      <vt:lpstr>Управление на софтуерните уязвимости – Какво е CVSS?</vt:lpstr>
      <vt:lpstr>CVSS - Основни метрики</vt:lpstr>
      <vt:lpstr>CVSS - Основни метрики - Метрики за експлоатация</vt:lpstr>
      <vt:lpstr>CVSS - Основни метрики - Метрики за въздействие</vt:lpstr>
      <vt:lpstr>CVSS - Основни метрики - Обхват</vt:lpstr>
      <vt:lpstr>CVSS – Времеви метрики</vt:lpstr>
      <vt:lpstr>CVSS – Времеви метрики - Зрялост на кода за експлоатация</vt:lpstr>
      <vt:lpstr>CVSS – Времеви метрики - Ниво на поправка</vt:lpstr>
      <vt:lpstr>CVSS – Времеви метрики - Докладна увереност</vt:lpstr>
      <vt:lpstr>CVSS – Метрики от Околната среда</vt:lpstr>
      <vt:lpstr>CVSS – Метрики от Околната среда – Изисквания за сигурност</vt:lpstr>
      <vt:lpstr>Управление на софтуерните уязвимости – Откриване на уязвимости</vt:lpstr>
      <vt:lpstr>Управление на софтуерните уязвимости – План за справяне</vt:lpstr>
      <vt:lpstr>Тестово покритие на кода (1)</vt:lpstr>
      <vt:lpstr>Тестово покритие на кода (2)</vt:lpstr>
      <vt:lpstr>Управление на софтуерните лицензи (на използвания софтуер)</vt:lpstr>
      <vt:lpstr>Управление на софтуерните лицензи - Permissive</vt:lpstr>
      <vt:lpstr>Управление на софтуерните лицензи - Copyleft</vt:lpstr>
      <vt:lpstr>Управление на софтуерните лицензи - Откриване на използваните лицензи</vt:lpstr>
      <vt:lpstr>Управление на софтуерните лицензи - Действия при откриване на нежелани лицензи</vt:lpstr>
      <vt:lpstr>Управление на софтуерните лицензи - Използване на комерсиален софтуер</vt:lpstr>
      <vt:lpstr>Качество на кода</vt:lpstr>
      <vt:lpstr>В заключение…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Процесуални аспекти на доставката на софтуер</dc:title>
  <dc:creator>Tsvetan Angelov</dc:creator>
  <cp:lastModifiedBy>Tsvetan Angelov</cp:lastModifiedBy>
  <cp:revision>78</cp:revision>
  <dcterms:created xsi:type="dcterms:W3CDTF">2022-10-13T21:13:00Z</dcterms:created>
  <dcterms:modified xsi:type="dcterms:W3CDTF">2023-12-17T23:59:24Z</dcterms:modified>
</cp:coreProperties>
</file>