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75" r:id="rId24"/>
    <p:sldId id="273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48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999675"/>
            <a:ext cx="6865178" cy="928452"/>
          </a:xfrm>
        </p:spPr>
        <p:txBody>
          <a:bodyPr/>
          <a:lstStyle/>
          <a:p>
            <a:r>
              <a:rPr lang="ru-RU" sz="3600" i="1" dirty="0"/>
              <a:t>Регулярна и </a:t>
            </a:r>
            <a:r>
              <a:rPr lang="ru-RU" sz="3600" i="1" dirty="0" err="1"/>
              <a:t>систематизирана</a:t>
            </a:r>
            <a:r>
              <a:rPr lang="ru-RU" sz="3600" i="1" dirty="0"/>
              <a:t> доставка на </a:t>
            </a:r>
            <a:r>
              <a:rPr lang="ru-RU" sz="3600" i="1" dirty="0" err="1"/>
              <a:t>софтуер</a:t>
            </a:r>
            <a:r>
              <a:rPr lang="ru-RU" sz="3600" i="1" dirty="0"/>
              <a:t> – </a:t>
            </a:r>
            <a:r>
              <a:rPr lang="en-US" sz="3600" i="1" dirty="0"/>
              <a:t>ITIL</a:t>
            </a:r>
            <a:endParaRPr lang="bg-BG" sz="3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97713" y="5009767"/>
            <a:ext cx="2368550" cy="373964"/>
          </a:xfrm>
        </p:spPr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- </a:t>
            </a:r>
            <a:r>
              <a:rPr lang="ru-RU" dirty="0"/>
              <a:t>Верига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</a:t>
            </a:r>
            <a:r>
              <a:rPr lang="ru-RU" dirty="0" err="1"/>
              <a:t>Chain</a:t>
            </a:r>
            <a:r>
              <a:rPr lang="ru-RU" dirty="0"/>
              <a:t> / SVC)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C1B3-1691-2768-CB67-B375FD71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Веригата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е </a:t>
            </a:r>
            <a:r>
              <a:rPr lang="ru-RU" dirty="0" err="1"/>
              <a:t>оперативния</a:t>
            </a:r>
            <a:r>
              <a:rPr lang="ru-RU" dirty="0"/>
              <a:t> </a:t>
            </a:r>
            <a:r>
              <a:rPr lang="ru-RU" dirty="0" err="1"/>
              <a:t>модел</a:t>
            </a:r>
            <a:r>
              <a:rPr lang="ru-RU" dirty="0"/>
              <a:t> на </a:t>
            </a:r>
            <a:r>
              <a:rPr lang="ru-RU" dirty="0" err="1"/>
              <a:t>ядрото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.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предписва</a:t>
            </a:r>
            <a:r>
              <a:rPr lang="ru-RU" dirty="0"/>
              <a:t> ясен подход при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 - </a:t>
            </a:r>
            <a:r>
              <a:rPr lang="ru-RU" dirty="0" err="1"/>
              <a:t>такъв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задължава</a:t>
            </a:r>
            <a:r>
              <a:rPr lang="ru-RU" dirty="0"/>
              <a:t> </a:t>
            </a:r>
            <a:r>
              <a:rPr lang="ru-RU" dirty="0" err="1"/>
              <a:t>организациите</a:t>
            </a:r>
            <a:r>
              <a:rPr lang="ru-RU" dirty="0"/>
              <a:t> да оформят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дейности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две </a:t>
            </a:r>
            <a:r>
              <a:rPr lang="ru-RU" dirty="0" err="1"/>
              <a:t>неща</a:t>
            </a:r>
            <a:r>
              <a:rPr lang="ru-RU" dirty="0"/>
              <a:t>: </a:t>
            </a:r>
            <a:r>
              <a:rPr lang="ru-RU" dirty="0" err="1"/>
              <a:t>търсенето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предизвиква</a:t>
            </a:r>
            <a:r>
              <a:rPr lang="ru-RU" dirty="0"/>
              <a:t> </a:t>
            </a:r>
            <a:r>
              <a:rPr lang="ru-RU" dirty="0" err="1"/>
              <a:t>дейността</a:t>
            </a:r>
            <a:r>
              <a:rPr lang="ru-RU" dirty="0"/>
              <a:t>, и </a:t>
            </a:r>
            <a:r>
              <a:rPr lang="ru-RU" dirty="0" err="1"/>
              <a:t>стойността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създава</a:t>
            </a:r>
            <a:r>
              <a:rPr lang="ru-RU" dirty="0"/>
              <a:t>.</a:t>
            </a:r>
          </a:p>
          <a:p>
            <a:r>
              <a:rPr lang="ru-RU" dirty="0" err="1"/>
              <a:t>Веригата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е </a:t>
            </a:r>
            <a:r>
              <a:rPr lang="ru-RU" dirty="0" err="1"/>
              <a:t>моделът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показва</a:t>
            </a:r>
            <a:r>
              <a:rPr lang="ru-RU" dirty="0"/>
              <a:t> как </a:t>
            </a:r>
            <a:r>
              <a:rPr lang="ru-RU" dirty="0" err="1"/>
              <a:t>компонентите</a:t>
            </a:r>
            <a:r>
              <a:rPr lang="ru-RU" dirty="0"/>
              <a:t> и </a:t>
            </a:r>
            <a:r>
              <a:rPr lang="ru-RU" dirty="0" err="1"/>
              <a:t>дейностите</a:t>
            </a:r>
            <a:r>
              <a:rPr lang="ru-RU" dirty="0"/>
              <a:t>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заедно</a:t>
            </a:r>
            <a:r>
              <a:rPr lang="ru-RU" dirty="0"/>
              <a:t>, за да </a:t>
            </a:r>
            <a:r>
              <a:rPr lang="ru-RU" dirty="0" err="1"/>
              <a:t>постигнат</a:t>
            </a:r>
            <a:r>
              <a:rPr lang="ru-RU" dirty="0"/>
              <a:t> три </a:t>
            </a:r>
            <a:r>
              <a:rPr lang="ru-RU" dirty="0" err="1"/>
              <a:t>основни</a:t>
            </a:r>
            <a:r>
              <a:rPr lang="ru-RU" dirty="0"/>
              <a:t> цели на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:</a:t>
            </a:r>
          </a:p>
          <a:p>
            <a:pPr lvl="1"/>
            <a:r>
              <a:rPr lang="bg-BG" dirty="0"/>
              <a:t>Управляване на бизнеса</a:t>
            </a:r>
            <a:endParaRPr lang="ru-RU" dirty="0"/>
          </a:p>
          <a:p>
            <a:pPr lvl="1"/>
            <a:r>
              <a:rPr lang="bg-BG" dirty="0"/>
              <a:t>Развиване на бизнеса</a:t>
            </a:r>
          </a:p>
          <a:p>
            <a:pPr lvl="1"/>
            <a:r>
              <a:rPr lang="bg-BG" dirty="0"/>
              <a:t>Трансформиране на бизнеса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3968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- </a:t>
            </a:r>
            <a:r>
              <a:rPr lang="ru-RU" dirty="0"/>
              <a:t>Верига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</a:t>
            </a:r>
            <a:r>
              <a:rPr lang="ru-RU" dirty="0" err="1"/>
              <a:t>Chain</a:t>
            </a:r>
            <a:r>
              <a:rPr lang="ru-RU" dirty="0"/>
              <a:t> / SVC) (2)</a:t>
            </a:r>
            <a:endParaRPr lang="en-001" dirty="0"/>
          </a:p>
        </p:txBody>
      </p:sp>
      <p:pic>
        <p:nvPicPr>
          <p:cNvPr id="5" name="Content Placeholder 4" descr="A diagram of a diagram of a product&#10;&#10;Description automatically generated">
            <a:extLst>
              <a:ext uri="{FF2B5EF4-FFF2-40B4-BE49-F238E27FC236}">
                <a16:creationId xmlns:a16="http://schemas.microsoft.com/office/drawing/2014/main" id="{E2BBE9DF-500E-B0B3-B27E-6CAEA9EFC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73" y="1878013"/>
            <a:ext cx="6779453" cy="4298950"/>
          </a:xfrm>
        </p:spPr>
      </p:pic>
    </p:spTree>
    <p:extLst>
      <p:ext uri="{BB962C8B-B14F-4D97-AF65-F5344CB8AC3E}">
        <p14:creationId xmlns:p14="http://schemas.microsoft.com/office/powerpoint/2010/main" val="290828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- </a:t>
            </a:r>
            <a:r>
              <a:rPr lang="ru-RU" dirty="0"/>
              <a:t>Верига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</a:t>
            </a:r>
            <a:r>
              <a:rPr lang="ru-RU" dirty="0" err="1"/>
              <a:t>Chain</a:t>
            </a:r>
            <a:r>
              <a:rPr lang="ru-RU" dirty="0"/>
              <a:t> / SVC) (3)</a:t>
            </a:r>
            <a:endParaRPr lang="en-00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4518-B855-26C7-5D9A-CD4DCD80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Поток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Stream)</a:t>
            </a:r>
          </a:p>
          <a:p>
            <a:pPr lvl="1"/>
            <a:r>
              <a:rPr lang="ru-RU" dirty="0" err="1"/>
              <a:t>Поредица</a:t>
            </a:r>
            <a:r>
              <a:rPr lang="ru-RU" dirty="0"/>
              <a:t> от </a:t>
            </a:r>
            <a:r>
              <a:rPr lang="ru-RU" dirty="0" err="1"/>
              <a:t>дейности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минават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Веригата</a:t>
            </a:r>
            <a:r>
              <a:rPr lang="ru-RU" dirty="0"/>
              <a:t>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от </a:t>
            </a:r>
            <a:r>
              <a:rPr lang="ru-RU" dirty="0" err="1"/>
              <a:t>Потребност</a:t>
            </a:r>
            <a:r>
              <a:rPr lang="ru-RU" dirty="0"/>
              <a:t> до </a:t>
            </a:r>
            <a:r>
              <a:rPr lang="ru-RU" dirty="0" err="1"/>
              <a:t>Стойност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следва</a:t>
            </a:r>
            <a:r>
              <a:rPr lang="ru-RU" dirty="0"/>
              <a:t> </a:t>
            </a:r>
            <a:r>
              <a:rPr lang="ru-RU" dirty="0" err="1"/>
              <a:t>необходимите</a:t>
            </a:r>
            <a:r>
              <a:rPr lang="ru-RU" dirty="0"/>
              <a:t> </a:t>
            </a:r>
            <a:r>
              <a:rPr lang="ru-RU" dirty="0" err="1"/>
              <a:t>стъпки</a:t>
            </a:r>
            <a:r>
              <a:rPr lang="ru-RU" dirty="0"/>
              <a:t> за </a:t>
            </a:r>
            <a:r>
              <a:rPr lang="ru-RU" dirty="0" err="1"/>
              <a:t>добавяне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. </a:t>
            </a:r>
            <a:r>
              <a:rPr lang="ru-RU" dirty="0" err="1"/>
              <a:t>Потоците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</a:t>
            </a:r>
            <a:r>
              <a:rPr lang="ru-RU" dirty="0" err="1"/>
              <a:t>винаги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започват</a:t>
            </a:r>
            <a:r>
              <a:rPr lang="ru-RU" dirty="0"/>
              <a:t> с </a:t>
            </a:r>
            <a:r>
              <a:rPr lang="ru-RU" dirty="0" err="1"/>
              <a:t>потребността</a:t>
            </a:r>
            <a:r>
              <a:rPr lang="ru-RU" dirty="0"/>
              <a:t> и </a:t>
            </a:r>
            <a:r>
              <a:rPr lang="ru-RU" dirty="0" err="1"/>
              <a:t>винаги</a:t>
            </a:r>
            <a:r>
              <a:rPr lang="ru-RU" dirty="0"/>
              <a:t> да </a:t>
            </a:r>
            <a:r>
              <a:rPr lang="ru-RU" dirty="0" err="1"/>
              <a:t>завършват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, </a:t>
            </a:r>
            <a:r>
              <a:rPr lang="ru-RU" dirty="0" err="1"/>
              <a:t>доставена</a:t>
            </a:r>
            <a:r>
              <a:rPr lang="ru-RU" dirty="0"/>
              <a:t> на клиента.</a:t>
            </a:r>
          </a:p>
          <a:p>
            <a:pPr lvl="1"/>
            <a:r>
              <a:rPr lang="ru-RU" dirty="0" err="1"/>
              <a:t>Потоците</a:t>
            </a:r>
            <a:r>
              <a:rPr lang="ru-RU" dirty="0"/>
              <a:t>, </a:t>
            </a:r>
            <a:r>
              <a:rPr lang="ru-RU" dirty="0" err="1"/>
              <a:t>дефинирани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вид на Верига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, ясно </a:t>
            </a:r>
            <a:r>
              <a:rPr lang="ru-RU" dirty="0" err="1"/>
              <a:t>отговарят</a:t>
            </a:r>
            <a:r>
              <a:rPr lang="ru-RU" dirty="0"/>
              <a:t> на </a:t>
            </a:r>
            <a:r>
              <a:rPr lang="ru-RU" dirty="0" err="1"/>
              <a:t>въпроса</a:t>
            </a:r>
            <a:r>
              <a:rPr lang="ru-RU" dirty="0"/>
              <a:t> "</a:t>
            </a:r>
            <a:r>
              <a:rPr lang="ru-RU" dirty="0" err="1"/>
              <a:t>Какво</a:t>
            </a:r>
            <a:r>
              <a:rPr lang="ru-RU" dirty="0"/>
              <a:t> правим, </a:t>
            </a:r>
            <a:r>
              <a:rPr lang="ru-RU" dirty="0" err="1"/>
              <a:t>когато</a:t>
            </a:r>
            <a:r>
              <a:rPr lang="ru-RU" dirty="0"/>
              <a:t>..." за </a:t>
            </a:r>
            <a:r>
              <a:rPr lang="ru-RU" dirty="0" err="1"/>
              <a:t>всеки</a:t>
            </a:r>
            <a:r>
              <a:rPr lang="ru-RU" dirty="0"/>
              <a:t> сценарий за управление на услуги - по начин,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разбере</a:t>
            </a:r>
            <a:r>
              <a:rPr lang="ru-RU" dirty="0"/>
              <a:t>.</a:t>
            </a:r>
          </a:p>
          <a:p>
            <a:pPr lvl="1"/>
            <a:r>
              <a:rPr lang="ru-RU" dirty="0" err="1"/>
              <a:t>Организациите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създават</a:t>
            </a:r>
            <a:r>
              <a:rPr lang="ru-RU" dirty="0"/>
              <a:t> множество </a:t>
            </a:r>
            <a:r>
              <a:rPr lang="ru-RU" dirty="0" err="1"/>
              <a:t>потоци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, за да </a:t>
            </a:r>
            <a:r>
              <a:rPr lang="ru-RU" dirty="0" err="1"/>
              <a:t>реагират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сценарии.</a:t>
            </a:r>
          </a:p>
          <a:p>
            <a:pPr lvl="1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4249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- </a:t>
            </a:r>
            <a:r>
              <a:rPr lang="ru-RU" dirty="0"/>
              <a:t>Верига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</a:t>
            </a:r>
            <a:r>
              <a:rPr lang="ru-RU" dirty="0" err="1"/>
              <a:t>Chain</a:t>
            </a:r>
            <a:r>
              <a:rPr lang="ru-RU" dirty="0"/>
              <a:t> / SVC) (4)</a:t>
            </a:r>
            <a:endParaRPr lang="en-00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4518-B855-26C7-5D9A-CD4DCD80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Поток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Stream)</a:t>
            </a:r>
          </a:p>
          <a:p>
            <a:pPr lvl="1"/>
            <a:r>
              <a:rPr lang="ru-RU" dirty="0" err="1"/>
              <a:t>Примери</a:t>
            </a:r>
            <a:r>
              <a:rPr lang="en-US" dirty="0"/>
              <a:t>: </a:t>
            </a:r>
            <a:r>
              <a:rPr lang="ru-RU" dirty="0"/>
              <a:t>Реакция при инцидент на </a:t>
            </a:r>
            <a:r>
              <a:rPr lang="ru-RU" dirty="0" err="1"/>
              <a:t>услугата</a:t>
            </a:r>
            <a:r>
              <a:rPr lang="en-US" dirty="0"/>
              <a:t>, </a:t>
            </a:r>
            <a:r>
              <a:rPr lang="ru-RU" dirty="0"/>
              <a:t>Как се </a:t>
            </a:r>
            <a:r>
              <a:rPr lang="ru-RU" dirty="0" err="1"/>
              <a:t>адаптира</a:t>
            </a:r>
            <a:r>
              <a:rPr lang="ru-RU" dirty="0"/>
              <a:t> услуга, за да отговори на нови </a:t>
            </a:r>
            <a:r>
              <a:rPr lang="ru-RU" dirty="0" err="1"/>
              <a:t>изисквания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Можете да си представите </a:t>
            </a:r>
            <a:r>
              <a:rPr lang="ru-RU" dirty="0" err="1"/>
              <a:t>Системата</a:t>
            </a:r>
            <a:r>
              <a:rPr lang="ru-RU" dirty="0"/>
              <a:t>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картата</a:t>
            </a:r>
            <a:r>
              <a:rPr lang="ru-RU" dirty="0"/>
              <a:t> на </a:t>
            </a:r>
            <a:r>
              <a:rPr lang="ru-RU" dirty="0" err="1"/>
              <a:t>екосистемата</a:t>
            </a:r>
            <a:r>
              <a:rPr lang="ru-RU" dirty="0"/>
              <a:t> за услуги, </a:t>
            </a:r>
            <a:r>
              <a:rPr lang="ru-RU" dirty="0" err="1"/>
              <a:t>Веригата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железопътната</a:t>
            </a:r>
            <a:r>
              <a:rPr lang="ru-RU" dirty="0"/>
              <a:t> мрежа, а </a:t>
            </a:r>
            <a:r>
              <a:rPr lang="ru-RU" dirty="0" err="1"/>
              <a:t>Потоците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влакове</a:t>
            </a:r>
            <a:r>
              <a:rPr lang="ru-RU" dirty="0"/>
              <a:t>, </a:t>
            </a:r>
            <a:r>
              <a:rPr lang="ru-RU" dirty="0" err="1"/>
              <a:t>движещи</a:t>
            </a:r>
            <a:r>
              <a:rPr lang="ru-RU" dirty="0"/>
              <a:t> се по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железопътна</a:t>
            </a:r>
            <a:r>
              <a:rPr lang="ru-RU" dirty="0"/>
              <a:t> мрежа.</a:t>
            </a:r>
          </a:p>
          <a:p>
            <a:pPr lvl="1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39863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– Практики</a:t>
            </a:r>
            <a:endParaRPr lang="en-00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4518-B855-26C7-5D9A-CD4DCD80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14300">
              <a:buNone/>
            </a:pPr>
            <a:r>
              <a:rPr lang="ru-RU" dirty="0"/>
              <a:t>ITIL </a:t>
            </a:r>
            <a:r>
              <a:rPr lang="ru-RU" dirty="0" err="1"/>
              <a:t>включва</a:t>
            </a:r>
            <a:r>
              <a:rPr lang="ru-RU" dirty="0"/>
              <a:t> 34 практики за управление </a:t>
            </a:r>
            <a:r>
              <a:rPr lang="ru-RU" dirty="0" err="1"/>
              <a:t>като</a:t>
            </a:r>
            <a:r>
              <a:rPr lang="ru-RU" dirty="0"/>
              <a:t> "набор от </a:t>
            </a:r>
            <a:r>
              <a:rPr lang="ru-RU" dirty="0" err="1"/>
              <a:t>организационни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предназначени</a:t>
            </a:r>
            <a:r>
              <a:rPr lang="ru-RU" dirty="0"/>
              <a:t> за </a:t>
            </a:r>
            <a:r>
              <a:rPr lang="ru-RU" dirty="0" err="1"/>
              <a:t>изпълнение</a:t>
            </a:r>
            <a:r>
              <a:rPr lang="ru-RU" dirty="0"/>
              <a:t> на работа или </a:t>
            </a:r>
            <a:r>
              <a:rPr lang="ru-RU" dirty="0" err="1"/>
              <a:t>постигане</a:t>
            </a:r>
            <a:r>
              <a:rPr lang="ru-RU" dirty="0"/>
              <a:t> на цел".</a:t>
            </a:r>
          </a:p>
          <a:p>
            <a:pPr marL="0" indent="-114300">
              <a:buNone/>
            </a:pPr>
            <a:r>
              <a:rPr lang="ru-RU" dirty="0"/>
              <a:t>Те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групирани</a:t>
            </a:r>
            <a:r>
              <a:rPr lang="ru-RU" dirty="0"/>
              <a:t> в три категории:</a:t>
            </a:r>
          </a:p>
          <a:p>
            <a:pPr marL="914400" lvl="1" indent="-457200"/>
            <a:r>
              <a:rPr lang="ru-RU" dirty="0"/>
              <a:t>Общи практики за управление</a:t>
            </a:r>
          </a:p>
          <a:p>
            <a:pPr marL="914400" lvl="1" indent="-457200"/>
            <a:r>
              <a:rPr lang="ru-RU" dirty="0"/>
              <a:t>Практики за управление на </a:t>
            </a:r>
            <a:r>
              <a:rPr lang="ru-RU" dirty="0" err="1"/>
              <a:t>услугите</a:t>
            </a:r>
            <a:endParaRPr lang="ru-RU" dirty="0"/>
          </a:p>
          <a:p>
            <a:pPr marL="914400" lvl="1" indent="-457200"/>
            <a:r>
              <a:rPr lang="ru-RU" dirty="0"/>
              <a:t>Технически практики за управление</a:t>
            </a:r>
          </a:p>
          <a:p>
            <a:pPr marL="914400" lvl="1" indent="-457200"/>
            <a:endParaRPr lang="ru-RU" dirty="0"/>
          </a:p>
          <a:p>
            <a:pPr marL="0" indent="0">
              <a:buNone/>
            </a:pPr>
            <a:r>
              <a:rPr lang="ru-RU" dirty="0" err="1"/>
              <a:t>Практиките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способностите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създават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за </a:t>
            </a:r>
            <a:r>
              <a:rPr lang="ru-RU" dirty="0" err="1"/>
              <a:t>клиентите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452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– Непрекъснато подобрение</a:t>
            </a:r>
            <a:endParaRPr lang="en-00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4518-B855-26C7-5D9A-CD4DCD80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14300">
              <a:buNone/>
            </a:pPr>
            <a:r>
              <a:rPr lang="ru-RU" dirty="0" err="1"/>
              <a:t>Непрекъснатото</a:t>
            </a:r>
            <a:r>
              <a:rPr lang="ru-RU" dirty="0"/>
              <a:t> </a:t>
            </a:r>
            <a:r>
              <a:rPr lang="ru-RU" dirty="0" err="1"/>
              <a:t>подобрение</a:t>
            </a:r>
            <a:r>
              <a:rPr lang="ru-RU" dirty="0"/>
              <a:t> </a:t>
            </a:r>
            <a:r>
              <a:rPr lang="ru-RU" dirty="0" err="1"/>
              <a:t>следва</a:t>
            </a:r>
            <a:r>
              <a:rPr lang="ru-RU" dirty="0"/>
              <a:t> да се </a:t>
            </a:r>
            <a:r>
              <a:rPr lang="ru-RU" dirty="0" err="1"/>
              <a:t>прилага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области на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 - от </a:t>
            </a:r>
            <a:r>
              <a:rPr lang="ru-RU" dirty="0" err="1"/>
              <a:t>управлението</a:t>
            </a:r>
            <a:r>
              <a:rPr lang="ru-RU" dirty="0"/>
              <a:t> и </a:t>
            </a:r>
            <a:r>
              <a:rPr lang="ru-RU" dirty="0" err="1"/>
              <a:t>стратегията</a:t>
            </a:r>
            <a:r>
              <a:rPr lang="ru-RU" dirty="0"/>
              <a:t> до </a:t>
            </a:r>
            <a:r>
              <a:rPr lang="ru-RU" dirty="0" err="1"/>
              <a:t>операциите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dirty="0" err="1"/>
              <a:t>свързано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създаването</a:t>
            </a:r>
            <a:r>
              <a:rPr lang="ru-RU" dirty="0"/>
              <a:t> на </a:t>
            </a:r>
            <a:r>
              <a:rPr lang="ru-RU" dirty="0" err="1"/>
              <a:t>култура</a:t>
            </a:r>
            <a:r>
              <a:rPr lang="ru-RU" dirty="0"/>
              <a:t> за </a:t>
            </a:r>
            <a:r>
              <a:rPr lang="ru-RU" dirty="0" err="1"/>
              <a:t>подобрение</a:t>
            </a:r>
            <a:r>
              <a:rPr lang="ru-RU" dirty="0"/>
              <a:t>, при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хората</a:t>
            </a:r>
            <a:r>
              <a:rPr lang="ru-RU" dirty="0"/>
              <a:t> се </a:t>
            </a:r>
            <a:r>
              <a:rPr lang="ru-RU" dirty="0" err="1"/>
              <a:t>стимулират</a:t>
            </a:r>
            <a:r>
              <a:rPr lang="ru-RU" dirty="0"/>
              <a:t> активно да </a:t>
            </a:r>
            <a:r>
              <a:rPr lang="ru-RU" dirty="0" err="1"/>
              <a:t>забелязват</a:t>
            </a:r>
            <a:r>
              <a:rPr lang="ru-RU" dirty="0"/>
              <a:t>, </a:t>
            </a:r>
            <a:r>
              <a:rPr lang="ru-RU" dirty="0" err="1"/>
              <a:t>сътрудничат</a:t>
            </a:r>
            <a:r>
              <a:rPr lang="ru-RU" dirty="0"/>
              <a:t> и </a:t>
            </a:r>
            <a:r>
              <a:rPr lang="ru-RU" dirty="0" err="1"/>
              <a:t>действат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възможности</a:t>
            </a:r>
            <a:r>
              <a:rPr lang="ru-RU" dirty="0"/>
              <a:t> за </a:t>
            </a:r>
            <a:r>
              <a:rPr lang="ru-RU" dirty="0" err="1"/>
              <a:t>подобрение</a:t>
            </a:r>
            <a:r>
              <a:rPr lang="ru-RU" dirty="0"/>
              <a:t> на </a:t>
            </a:r>
            <a:r>
              <a:rPr lang="ru-RU" dirty="0" err="1"/>
              <a:t>работата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36095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11B8-FAD6-98CE-BEA1-58B0D222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Четирите измерения на </a:t>
            </a:r>
            <a:r>
              <a:rPr lang="en-US" dirty="0"/>
              <a:t>ITIL</a:t>
            </a:r>
            <a:endParaRPr lang="en-001" dirty="0"/>
          </a:p>
        </p:txBody>
      </p:sp>
      <p:pic>
        <p:nvPicPr>
          <p:cNvPr id="5" name="Content Placeholder 4" descr="A diagram of a company's value&#10;&#10;Description automatically generated">
            <a:extLst>
              <a:ext uri="{FF2B5EF4-FFF2-40B4-BE49-F238E27FC236}">
                <a16:creationId xmlns:a16="http://schemas.microsoft.com/office/drawing/2014/main" id="{07452A1A-9922-F9CF-7E5F-F7F36E376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79613"/>
            <a:ext cx="6400800" cy="4095750"/>
          </a:xfrm>
        </p:spPr>
      </p:pic>
    </p:spTree>
    <p:extLst>
      <p:ext uri="{BB962C8B-B14F-4D97-AF65-F5344CB8AC3E}">
        <p14:creationId xmlns:p14="http://schemas.microsoft.com/office/powerpoint/2010/main" val="385490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2CD-FACF-7792-FF2E-B4287CA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Четирите измерения на </a:t>
            </a:r>
            <a:r>
              <a:rPr lang="en-US" dirty="0"/>
              <a:t>ITIL</a:t>
            </a:r>
            <a:r>
              <a:rPr lang="bg-BG" dirty="0"/>
              <a:t> - Организации и Хора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8AA-70B6-1DDF-D357-AF5859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Аспектът</a:t>
            </a:r>
            <a:r>
              <a:rPr lang="ru-RU" dirty="0"/>
              <a:t> на </a:t>
            </a:r>
            <a:r>
              <a:rPr lang="ru-RU" dirty="0" err="1"/>
              <a:t>човека</a:t>
            </a:r>
            <a:r>
              <a:rPr lang="ru-RU" dirty="0"/>
              <a:t> -  </a:t>
            </a:r>
            <a:r>
              <a:rPr lang="ru-RU" dirty="0" err="1"/>
              <a:t>хората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извършват</a:t>
            </a:r>
            <a:r>
              <a:rPr lang="ru-RU" dirty="0"/>
              <a:t> и </a:t>
            </a:r>
            <a:r>
              <a:rPr lang="ru-RU" dirty="0" err="1"/>
              <a:t>управляват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endParaRPr lang="ru-RU" dirty="0"/>
          </a:p>
          <a:p>
            <a:pPr lvl="1"/>
            <a:r>
              <a:rPr lang="ru-RU" dirty="0" err="1"/>
              <a:t>Организационна</a:t>
            </a:r>
            <a:r>
              <a:rPr lang="ru-RU" dirty="0"/>
              <a:t> структура</a:t>
            </a:r>
          </a:p>
          <a:p>
            <a:pPr lvl="1"/>
            <a:r>
              <a:rPr lang="ru-RU" dirty="0"/>
              <a:t>Управление (баланс на </a:t>
            </a:r>
            <a:r>
              <a:rPr lang="ru-RU" dirty="0" err="1"/>
              <a:t>гъвкавост</a:t>
            </a:r>
            <a:r>
              <a:rPr lang="ru-RU" dirty="0"/>
              <a:t> и риск)</a:t>
            </a:r>
          </a:p>
          <a:p>
            <a:pPr lvl="1"/>
            <a:r>
              <a:rPr lang="ru-RU" dirty="0" err="1"/>
              <a:t>Култура</a:t>
            </a:r>
            <a:r>
              <a:rPr lang="ru-RU" dirty="0"/>
              <a:t> (</a:t>
            </a:r>
            <a:r>
              <a:rPr lang="ru-RU" dirty="0" err="1"/>
              <a:t>колаборация</a:t>
            </a:r>
            <a:r>
              <a:rPr lang="ru-RU" dirty="0"/>
              <a:t> и фокус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Комуникация</a:t>
            </a:r>
            <a:endParaRPr lang="ru-RU" dirty="0"/>
          </a:p>
          <a:p>
            <a:pPr lvl="1"/>
            <a:r>
              <a:rPr lang="ru-RU" dirty="0" err="1"/>
              <a:t>Капацитет</a:t>
            </a:r>
            <a:endParaRPr lang="ru-RU" dirty="0"/>
          </a:p>
          <a:p>
            <a:pPr lvl="1"/>
            <a:r>
              <a:rPr lang="ru-RU" dirty="0" err="1"/>
              <a:t>Компетентност</a:t>
            </a:r>
            <a:endParaRPr lang="ru-RU" dirty="0"/>
          </a:p>
          <a:p>
            <a:pPr lvl="1"/>
            <a:r>
              <a:rPr lang="ru-RU" dirty="0" err="1"/>
              <a:t>Интерфейси</a:t>
            </a:r>
            <a:r>
              <a:rPr lang="ru-RU" dirty="0"/>
              <a:t> (</a:t>
            </a:r>
            <a:r>
              <a:rPr lang="ru-RU" dirty="0" err="1"/>
              <a:t>комуникационни</a:t>
            </a:r>
            <a:r>
              <a:rPr lang="ru-RU" dirty="0"/>
              <a:t> канали, точки за контакт)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4881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2CD-FACF-7792-FF2E-B4287CA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Четирите измерения на </a:t>
            </a:r>
            <a:r>
              <a:rPr lang="en-US" dirty="0"/>
              <a:t>ITIL</a:t>
            </a:r>
            <a:r>
              <a:rPr lang="bg-BG" dirty="0"/>
              <a:t> - </a:t>
            </a:r>
            <a:r>
              <a:rPr lang="ru-RU" dirty="0" err="1"/>
              <a:t>Потоци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и </a:t>
            </a:r>
            <a:r>
              <a:rPr lang="ru-RU" dirty="0" err="1"/>
              <a:t>Процеси</a:t>
            </a:r>
            <a:r>
              <a:rPr lang="bg-BG" dirty="0"/>
              <a:t>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8AA-70B6-1DDF-D357-AF5859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и </a:t>
            </a:r>
            <a:r>
              <a:rPr lang="ru-RU" dirty="0" err="1"/>
              <a:t>защо</a:t>
            </a:r>
            <a:r>
              <a:rPr lang="ru-RU" dirty="0"/>
              <a:t> се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en-US" dirty="0"/>
              <a:t>?</a:t>
            </a:r>
          </a:p>
          <a:p>
            <a:pPr lvl="1"/>
            <a:r>
              <a:rPr lang="ru-RU" dirty="0" err="1"/>
              <a:t>Каква</a:t>
            </a:r>
            <a:r>
              <a:rPr lang="ru-RU" dirty="0"/>
              <a:t> е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тук? </a:t>
            </a:r>
            <a:r>
              <a:rPr lang="ru-RU" dirty="0" err="1"/>
              <a:t>Защо</a:t>
            </a:r>
            <a:r>
              <a:rPr lang="ru-RU" dirty="0"/>
              <a:t> правим </a:t>
            </a:r>
            <a:r>
              <a:rPr lang="ru-RU" dirty="0" err="1"/>
              <a:t>това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Кои </a:t>
            </a:r>
            <a:r>
              <a:rPr lang="ru-RU" dirty="0" err="1"/>
              <a:t>стъпки</a:t>
            </a:r>
            <a:r>
              <a:rPr lang="ru-RU" dirty="0"/>
              <a:t> </a:t>
            </a:r>
            <a:r>
              <a:rPr lang="ru-RU" dirty="0" err="1"/>
              <a:t>създават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, а кои </a:t>
            </a:r>
            <a:r>
              <a:rPr lang="ru-RU" dirty="0" err="1"/>
              <a:t>са</a:t>
            </a:r>
            <a:r>
              <a:rPr lang="ru-RU" dirty="0"/>
              <a:t> излишни (например не добавят </a:t>
            </a:r>
            <a:r>
              <a:rPr lang="ru-RU" dirty="0" err="1"/>
              <a:t>стойност</a:t>
            </a:r>
            <a:r>
              <a:rPr lang="ru-RU" dirty="0"/>
              <a:t> за клиента)?</a:t>
            </a:r>
          </a:p>
          <a:p>
            <a:pPr lvl="1"/>
            <a:r>
              <a:rPr lang="ru-RU" dirty="0"/>
              <a:t>Кои </a:t>
            </a:r>
            <a:r>
              <a:rPr lang="ru-RU" dirty="0" err="1"/>
              <a:t>стъпки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(или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) </a:t>
            </a:r>
            <a:r>
              <a:rPr lang="ru-RU" dirty="0" err="1"/>
              <a:t>автоматизирани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Кои </a:t>
            </a:r>
            <a:r>
              <a:rPr lang="ru-RU" dirty="0" err="1"/>
              <a:t>стъпки</a:t>
            </a:r>
            <a:r>
              <a:rPr lang="ru-RU" dirty="0"/>
              <a:t> се </a:t>
            </a:r>
            <a:r>
              <a:rPr lang="ru-RU" dirty="0" err="1"/>
              <a:t>извършват</a:t>
            </a:r>
            <a:r>
              <a:rPr lang="ru-RU" dirty="0"/>
              <a:t> </a:t>
            </a:r>
            <a:r>
              <a:rPr lang="ru-RU" dirty="0" err="1"/>
              <a:t>ръчно</a:t>
            </a:r>
            <a:r>
              <a:rPr lang="ru-RU" dirty="0"/>
              <a:t> от </a:t>
            </a:r>
            <a:r>
              <a:rPr lang="ru-RU" dirty="0" err="1"/>
              <a:t>човек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Кои </a:t>
            </a:r>
            <a:r>
              <a:rPr lang="ru-RU" dirty="0" err="1"/>
              <a:t>стъпки</a:t>
            </a:r>
            <a:r>
              <a:rPr lang="ru-RU" dirty="0"/>
              <a:t> се </a:t>
            </a:r>
            <a:r>
              <a:rPr lang="ru-RU" dirty="0" err="1"/>
              <a:t>изпълняват</a:t>
            </a:r>
            <a:r>
              <a:rPr lang="ru-RU" dirty="0"/>
              <a:t> от </a:t>
            </a:r>
            <a:r>
              <a:rPr lang="ru-RU" dirty="0" err="1"/>
              <a:t>трета</a:t>
            </a:r>
            <a:r>
              <a:rPr lang="ru-RU" dirty="0"/>
              <a:t> страна?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4686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2CD-FACF-7792-FF2E-B4287CA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Четирите измерения на </a:t>
            </a:r>
            <a:r>
              <a:rPr lang="en-US" dirty="0"/>
              <a:t>ITIL</a:t>
            </a:r>
            <a:r>
              <a:rPr lang="bg-BG" dirty="0"/>
              <a:t> - Информация и Технологии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8AA-70B6-1DDF-D357-AF5859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Как </a:t>
            </a:r>
            <a:r>
              <a:rPr lang="ru-RU" dirty="0" err="1"/>
              <a:t>информацията</a:t>
            </a:r>
            <a:r>
              <a:rPr lang="ru-RU" dirty="0"/>
              <a:t> и </a:t>
            </a:r>
            <a:r>
              <a:rPr lang="ru-RU" dirty="0" err="1"/>
              <a:t>инструментите</a:t>
            </a:r>
            <a:r>
              <a:rPr lang="ru-RU" dirty="0"/>
              <a:t> </a:t>
            </a:r>
            <a:r>
              <a:rPr lang="ru-RU" dirty="0" err="1"/>
              <a:t>помагат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en-US" dirty="0"/>
              <a:t>?</a:t>
            </a:r>
          </a:p>
          <a:p>
            <a:pPr lvl="1"/>
            <a:r>
              <a:rPr lang="ru-RU" dirty="0" err="1"/>
              <a:t>Каква</a:t>
            </a:r>
            <a:r>
              <a:rPr lang="ru-RU" dirty="0"/>
              <a:t> информация е необходимо да се </a:t>
            </a:r>
            <a:r>
              <a:rPr lang="ru-RU" dirty="0" err="1"/>
              <a:t>създаде</a:t>
            </a:r>
            <a:r>
              <a:rPr lang="ru-RU" dirty="0"/>
              <a:t>, </a:t>
            </a:r>
            <a:r>
              <a:rPr lang="ru-RU" dirty="0" err="1"/>
              <a:t>реферира</a:t>
            </a:r>
            <a:r>
              <a:rPr lang="ru-RU" dirty="0"/>
              <a:t> или </a:t>
            </a:r>
            <a:r>
              <a:rPr lang="ru-RU" dirty="0" err="1"/>
              <a:t>промени</a:t>
            </a:r>
            <a:r>
              <a:rPr lang="ru-RU" dirty="0"/>
              <a:t> за да се </a:t>
            </a:r>
            <a:r>
              <a:rPr lang="ru-RU" dirty="0" err="1"/>
              <a:t>достави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? </a:t>
            </a: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входовете</a:t>
            </a:r>
            <a:r>
              <a:rPr lang="ru-RU" dirty="0"/>
              <a:t>/</a:t>
            </a:r>
            <a:r>
              <a:rPr lang="ru-RU" dirty="0" err="1"/>
              <a:t>изходите</a:t>
            </a:r>
            <a:r>
              <a:rPr lang="ru-RU" dirty="0"/>
              <a:t> на всяка </a:t>
            </a:r>
            <a:r>
              <a:rPr lang="ru-RU" dirty="0" err="1"/>
              <a:t>стъпка</a:t>
            </a:r>
            <a:r>
              <a:rPr lang="ru-RU" dirty="0"/>
              <a:t> в потока на </a:t>
            </a:r>
            <a:r>
              <a:rPr lang="ru-RU" dirty="0" err="1"/>
              <a:t>стойност</a:t>
            </a:r>
            <a:r>
              <a:rPr lang="ru-RU" dirty="0"/>
              <a:t>? </a:t>
            </a:r>
            <a:r>
              <a:rPr lang="ru-RU" dirty="0" err="1"/>
              <a:t>Каква</a:t>
            </a:r>
            <a:r>
              <a:rPr lang="ru-RU" dirty="0"/>
              <a:t> информация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клиентът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Кои </a:t>
            </a:r>
            <a:r>
              <a:rPr lang="ru-RU" dirty="0" err="1"/>
              <a:t>технологични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съставляват</a:t>
            </a:r>
            <a:r>
              <a:rPr lang="ru-RU" dirty="0"/>
              <a:t> </a:t>
            </a:r>
            <a:r>
              <a:rPr lang="ru-RU" dirty="0" err="1"/>
              <a:t>услугата</a:t>
            </a:r>
            <a:r>
              <a:rPr lang="ru-RU" dirty="0"/>
              <a:t>? </a:t>
            </a: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за обработка, </a:t>
            </a:r>
            <a:r>
              <a:rPr lang="ru-RU" dirty="0" err="1"/>
              <a:t>съхранение</a:t>
            </a:r>
            <a:r>
              <a:rPr lang="ru-RU" dirty="0"/>
              <a:t>, мрежа и </a:t>
            </a:r>
            <a:r>
              <a:rPr lang="ru-RU" dirty="0" err="1"/>
              <a:t>цифров</a:t>
            </a:r>
            <a:r>
              <a:rPr lang="ru-RU" dirty="0"/>
              <a:t> интерфейс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необходими</a:t>
            </a:r>
            <a:r>
              <a:rPr lang="ru-RU" dirty="0"/>
              <a:t>, за да се </a:t>
            </a:r>
            <a:r>
              <a:rPr lang="ru-RU" dirty="0" err="1"/>
              <a:t>създаде</a:t>
            </a:r>
            <a:r>
              <a:rPr lang="ru-RU" dirty="0"/>
              <a:t> и </a:t>
            </a:r>
            <a:r>
              <a:rPr lang="ru-RU" dirty="0" err="1"/>
              <a:t>предостави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Каква</a:t>
            </a:r>
            <a:r>
              <a:rPr lang="ru-RU" dirty="0"/>
              <a:t> информация е необходима, за да си </a:t>
            </a:r>
            <a:r>
              <a:rPr lang="ru-RU" dirty="0" err="1"/>
              <a:t>поддържат</a:t>
            </a:r>
            <a:r>
              <a:rPr lang="ru-RU" dirty="0"/>
              <a:t> способности за управление на </a:t>
            </a:r>
            <a:r>
              <a:rPr lang="ru-RU" dirty="0" err="1"/>
              <a:t>услугите</a:t>
            </a:r>
            <a:r>
              <a:rPr lang="ru-RU" dirty="0"/>
              <a:t>? </a:t>
            </a:r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знае</a:t>
            </a:r>
            <a:r>
              <a:rPr lang="ru-RU" dirty="0"/>
              <a:t> за </a:t>
            </a:r>
            <a:r>
              <a:rPr lang="ru-RU" dirty="0" err="1"/>
              <a:t>обемите</a:t>
            </a:r>
            <a:r>
              <a:rPr lang="ru-RU" dirty="0"/>
              <a:t> на </a:t>
            </a:r>
            <a:r>
              <a:rPr lang="ru-RU" dirty="0" err="1"/>
              <a:t>търсене</a:t>
            </a:r>
            <a:r>
              <a:rPr lang="ru-RU" dirty="0"/>
              <a:t>, </a:t>
            </a:r>
            <a:r>
              <a:rPr lang="ru-RU" dirty="0" err="1"/>
              <a:t>капацитета</a:t>
            </a:r>
            <a:r>
              <a:rPr lang="ru-RU" dirty="0"/>
              <a:t>, </a:t>
            </a:r>
            <a:r>
              <a:rPr lang="ru-RU" dirty="0" err="1"/>
              <a:t>инфраструктурата</a:t>
            </a:r>
            <a:r>
              <a:rPr lang="ru-RU" dirty="0"/>
              <a:t>, </a:t>
            </a:r>
            <a:r>
              <a:rPr lang="ru-RU" dirty="0" err="1"/>
              <a:t>операциите</a:t>
            </a:r>
            <a:r>
              <a:rPr lang="ru-RU" dirty="0"/>
              <a:t>, </a:t>
            </a:r>
            <a:r>
              <a:rPr lang="ru-RU" dirty="0" err="1"/>
              <a:t>удовлетвореността</a:t>
            </a:r>
            <a:r>
              <a:rPr lang="ru-RU" dirty="0"/>
              <a:t> на </a:t>
            </a:r>
            <a:r>
              <a:rPr lang="ru-RU" dirty="0" err="1"/>
              <a:t>клиентите</a:t>
            </a:r>
            <a:r>
              <a:rPr lang="ru-RU" dirty="0"/>
              <a:t>, </a:t>
            </a:r>
            <a:r>
              <a:rPr lang="ru-RU" dirty="0" err="1"/>
              <a:t>разходите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на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, за да се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ефективен</a:t>
            </a:r>
            <a:r>
              <a:rPr lang="ru-RU" dirty="0"/>
              <a:t> </a:t>
            </a:r>
            <a:r>
              <a:rPr lang="ru-RU" dirty="0" err="1"/>
              <a:t>портфейл</a:t>
            </a:r>
            <a:r>
              <a:rPr lang="ru-RU" dirty="0"/>
              <a:t> от услуги?</a:t>
            </a:r>
          </a:p>
          <a:p>
            <a:pPr lvl="1"/>
            <a:r>
              <a:rPr lang="ru-RU" dirty="0" err="1"/>
              <a:t>Производителност</a:t>
            </a:r>
            <a:r>
              <a:rPr lang="ru-RU" dirty="0"/>
              <a:t>: Дали </a:t>
            </a:r>
            <a:r>
              <a:rPr lang="ru-RU" dirty="0" err="1"/>
              <a:t>текущите</a:t>
            </a:r>
            <a:r>
              <a:rPr lang="ru-RU" dirty="0"/>
              <a:t> </a:t>
            </a:r>
            <a:r>
              <a:rPr lang="ru-RU" dirty="0" err="1"/>
              <a:t>доставчици</a:t>
            </a:r>
            <a:r>
              <a:rPr lang="ru-RU" dirty="0"/>
              <a:t> </a:t>
            </a:r>
            <a:r>
              <a:rPr lang="ru-RU" dirty="0" err="1"/>
              <a:t>изпълняват</a:t>
            </a:r>
            <a:r>
              <a:rPr lang="ru-RU" dirty="0"/>
              <a:t> </a:t>
            </a:r>
            <a:r>
              <a:rPr lang="ru-RU" dirty="0" err="1"/>
              <a:t>очакванията</a:t>
            </a:r>
            <a:r>
              <a:rPr lang="ru-RU" dirty="0"/>
              <a:t>? </a:t>
            </a:r>
            <a:r>
              <a:rPr lang="ru-RU" dirty="0" err="1"/>
              <a:t>Могат</a:t>
            </a:r>
            <a:r>
              <a:rPr lang="ru-RU" dirty="0"/>
              <a:t> ли да се справят с </a:t>
            </a:r>
            <a:r>
              <a:rPr lang="ru-RU" dirty="0" err="1"/>
              <a:t>пиковете</a:t>
            </a:r>
            <a:r>
              <a:rPr lang="ru-RU" dirty="0"/>
              <a:t> в </a:t>
            </a:r>
            <a:r>
              <a:rPr lang="ru-RU" dirty="0" err="1"/>
              <a:t>търсенето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Какви</a:t>
            </a:r>
            <a:r>
              <a:rPr lang="ru-RU" dirty="0"/>
              <a:t> технологии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необходими</a:t>
            </a:r>
            <a:r>
              <a:rPr lang="ru-RU" dirty="0"/>
              <a:t>, за да се подкрепи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? </a:t>
            </a: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необходими</a:t>
            </a:r>
            <a:r>
              <a:rPr lang="ru-RU" dirty="0"/>
              <a:t>, за да си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ефективен</a:t>
            </a:r>
            <a:r>
              <a:rPr lang="ru-RU" dirty="0"/>
              <a:t> </a:t>
            </a:r>
            <a:r>
              <a:rPr lang="ru-RU" dirty="0" err="1"/>
              <a:t>портфейл</a:t>
            </a:r>
            <a:r>
              <a:rPr lang="ru-RU" dirty="0"/>
              <a:t> от услуги? На лице ли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правилните</a:t>
            </a:r>
            <a:r>
              <a:rPr lang="ru-RU" dirty="0"/>
              <a:t> хора, за да се </a:t>
            </a:r>
            <a:r>
              <a:rPr lang="ru-RU" dirty="0" err="1"/>
              <a:t>изградят</a:t>
            </a:r>
            <a:r>
              <a:rPr lang="ru-RU" dirty="0"/>
              <a:t>, </a:t>
            </a:r>
            <a:r>
              <a:rPr lang="ru-RU" dirty="0" err="1"/>
              <a:t>поддържат</a:t>
            </a:r>
            <a:r>
              <a:rPr lang="ru-RU" dirty="0"/>
              <a:t> и защитят и </a:t>
            </a:r>
            <a:r>
              <a:rPr lang="ru-RU" dirty="0" err="1"/>
              <a:t>поддържате</a:t>
            </a:r>
            <a:r>
              <a:rPr lang="ru-RU" dirty="0"/>
              <a:t> </a:t>
            </a:r>
            <a:r>
              <a:rPr lang="ru-RU" dirty="0" err="1"/>
              <a:t>технологиите</a:t>
            </a:r>
            <a:r>
              <a:rPr lang="ru-RU" dirty="0"/>
              <a:t>?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41944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7100" y="1658587"/>
            <a:ext cx="11168743" cy="4131870"/>
          </a:xfrm>
        </p:spPr>
        <p:txBody>
          <a:bodyPr numCol="1">
            <a:normAutofit/>
          </a:bodyPr>
          <a:lstStyle/>
          <a:p>
            <a:pPr indent="-360000"/>
            <a:r>
              <a:rPr lang="bg-BG" dirty="0"/>
              <a:t>Същност</a:t>
            </a:r>
          </a:p>
          <a:p>
            <a:pPr indent="-360000"/>
            <a:r>
              <a:rPr lang="bg-BG" dirty="0"/>
              <a:t>Система за Стойност на Услугата </a:t>
            </a:r>
            <a:r>
              <a:rPr lang="en-US" dirty="0"/>
              <a:t>(Service Value System / SVS)</a:t>
            </a:r>
          </a:p>
          <a:p>
            <a:pPr indent="-360000"/>
            <a:r>
              <a:rPr lang="bg-BG" dirty="0"/>
              <a:t>Компоненти на </a:t>
            </a:r>
            <a:r>
              <a:rPr lang="en-US" dirty="0"/>
              <a:t>SVS</a:t>
            </a:r>
          </a:p>
          <a:p>
            <a:pPr lvl="1" indent="-360000"/>
            <a:r>
              <a:rPr lang="bg-BG" dirty="0"/>
              <a:t>Седемте ръководещи принципа</a:t>
            </a:r>
            <a:endParaRPr lang="en-US" dirty="0"/>
          </a:p>
          <a:p>
            <a:pPr lvl="1" indent="-360000"/>
            <a:r>
              <a:rPr lang="bg-BG" dirty="0"/>
              <a:t>Управление</a:t>
            </a:r>
            <a:endParaRPr lang="en-US" dirty="0"/>
          </a:p>
          <a:p>
            <a:pPr lvl="1" indent="-360000"/>
            <a:r>
              <a:rPr lang="ru-RU" dirty="0"/>
              <a:t>Верига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</a:t>
            </a:r>
            <a:r>
              <a:rPr lang="ru-RU" dirty="0" err="1"/>
              <a:t>Chain</a:t>
            </a:r>
            <a:r>
              <a:rPr lang="ru-RU" dirty="0"/>
              <a:t> / SVC)</a:t>
            </a:r>
            <a:endParaRPr lang="en-US" dirty="0"/>
          </a:p>
          <a:p>
            <a:pPr lvl="1" indent="-360000"/>
            <a:r>
              <a:rPr lang="bg-BG" dirty="0"/>
              <a:t>Практики</a:t>
            </a:r>
            <a:endParaRPr lang="en-US" dirty="0"/>
          </a:p>
          <a:p>
            <a:pPr lvl="1" indent="-360000"/>
            <a:r>
              <a:rPr lang="bg-BG" dirty="0"/>
              <a:t>Непрекъснато подобрение</a:t>
            </a:r>
            <a:endParaRPr lang="en-US" dirty="0"/>
          </a:p>
          <a:p>
            <a:pPr indent="-360000"/>
            <a:r>
              <a:rPr lang="bg-BG" dirty="0"/>
              <a:t>Четирите измерения на </a:t>
            </a:r>
            <a:r>
              <a:rPr lang="en-US" dirty="0"/>
              <a:t>ITIL</a:t>
            </a:r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2CD-FACF-7792-FF2E-B4287CA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Четирите измерения на </a:t>
            </a:r>
            <a:r>
              <a:rPr lang="en-US" dirty="0"/>
              <a:t>ITIL</a:t>
            </a:r>
            <a:r>
              <a:rPr lang="bg-BG" dirty="0"/>
              <a:t> -</a:t>
            </a:r>
            <a:r>
              <a:rPr lang="en-US" dirty="0"/>
              <a:t> </a:t>
            </a:r>
            <a:r>
              <a:rPr lang="bg-BG" dirty="0"/>
              <a:t>Партньори и Доставчици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8AA-70B6-1DDF-D357-AF5859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Поглед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по-общата</a:t>
            </a:r>
            <a:r>
              <a:rPr lang="ru-RU" dirty="0"/>
              <a:t> </a:t>
            </a:r>
            <a:r>
              <a:rPr lang="ru-RU" dirty="0" err="1"/>
              <a:t>еко</a:t>
            </a:r>
            <a:r>
              <a:rPr lang="ru-RU" dirty="0"/>
              <a:t>-система от услуги</a:t>
            </a:r>
            <a:endParaRPr lang="en-US" dirty="0"/>
          </a:p>
          <a:p>
            <a:pPr lvl="1"/>
            <a:r>
              <a:rPr lang="ru-RU" dirty="0"/>
              <a:t>Стратегия: Кои способности се </a:t>
            </a:r>
            <a:r>
              <a:rPr lang="ru-RU" dirty="0" err="1"/>
              <a:t>желае</a:t>
            </a:r>
            <a:r>
              <a:rPr lang="ru-RU" dirty="0"/>
              <a:t> да се </a:t>
            </a:r>
            <a:r>
              <a:rPr lang="ru-RU" dirty="0" err="1"/>
              <a:t>задържат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фирмата</a:t>
            </a:r>
            <a:r>
              <a:rPr lang="ru-RU" dirty="0"/>
              <a:t> и </a:t>
            </a:r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аутсорсне</a:t>
            </a:r>
            <a:r>
              <a:rPr lang="ru-RU" dirty="0"/>
              <a:t>, за да се </a:t>
            </a:r>
            <a:r>
              <a:rPr lang="ru-RU" dirty="0" err="1"/>
              <a:t>достъпят</a:t>
            </a:r>
            <a:r>
              <a:rPr lang="ru-RU" dirty="0"/>
              <a:t> </a:t>
            </a:r>
            <a:r>
              <a:rPr lang="ru-RU" dirty="0" err="1"/>
              <a:t>специализирани</a:t>
            </a:r>
            <a:r>
              <a:rPr lang="ru-RU" dirty="0"/>
              <a:t> способности?</a:t>
            </a:r>
          </a:p>
          <a:p>
            <a:pPr lvl="1"/>
            <a:r>
              <a:rPr lang="ru-RU" dirty="0" err="1"/>
              <a:t>Недостиг</a:t>
            </a:r>
            <a:r>
              <a:rPr lang="ru-RU" dirty="0"/>
              <a:t>: </a:t>
            </a:r>
            <a:r>
              <a:rPr lang="ru-RU" dirty="0" err="1"/>
              <a:t>Има</a:t>
            </a:r>
            <a:r>
              <a:rPr lang="ru-RU" dirty="0"/>
              <a:t> ли хора с </a:t>
            </a:r>
            <a:r>
              <a:rPr lang="ru-RU" dirty="0" err="1"/>
              <a:t>правилните</a:t>
            </a:r>
            <a:r>
              <a:rPr lang="ru-RU" dirty="0"/>
              <a:t> умения, или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партньори</a:t>
            </a:r>
            <a:r>
              <a:rPr lang="ru-RU" dirty="0"/>
              <a:t>, за да се </a:t>
            </a:r>
            <a:r>
              <a:rPr lang="ru-RU" dirty="0" err="1"/>
              <a:t>задоволят</a:t>
            </a:r>
            <a:r>
              <a:rPr lang="ru-RU" dirty="0"/>
              <a:t> </a:t>
            </a:r>
            <a:r>
              <a:rPr lang="ru-RU" dirty="0" err="1"/>
              <a:t>определени</a:t>
            </a:r>
            <a:r>
              <a:rPr lang="ru-RU" dirty="0"/>
              <a:t> способности?</a:t>
            </a:r>
          </a:p>
          <a:p>
            <a:pPr lvl="1"/>
            <a:r>
              <a:rPr lang="ru-RU" dirty="0"/>
              <a:t>Цена: Как се </a:t>
            </a:r>
            <a:r>
              <a:rPr lang="ru-RU" dirty="0" err="1"/>
              <a:t>сравнява</a:t>
            </a:r>
            <a:r>
              <a:rPr lang="ru-RU" dirty="0"/>
              <a:t> </a:t>
            </a:r>
            <a:r>
              <a:rPr lang="ru-RU" dirty="0" err="1"/>
              <a:t>цената</a:t>
            </a:r>
            <a:r>
              <a:rPr lang="ru-RU" dirty="0"/>
              <a:t> на аутсорсинг с </a:t>
            </a:r>
            <a:r>
              <a:rPr lang="ru-RU" dirty="0" err="1"/>
              <a:t>цената</a:t>
            </a:r>
            <a:r>
              <a:rPr lang="ru-RU" dirty="0"/>
              <a:t> на </a:t>
            </a:r>
            <a:r>
              <a:rPr lang="ru-RU" dirty="0" err="1"/>
              <a:t>вътрешните</a:t>
            </a:r>
            <a:r>
              <a:rPr lang="ru-RU" dirty="0"/>
              <a:t> способности?</a:t>
            </a:r>
          </a:p>
          <a:p>
            <a:pPr lvl="1"/>
            <a:r>
              <a:rPr lang="ru-RU" dirty="0"/>
              <a:t>Взаимоотношения: </a:t>
            </a:r>
            <a:r>
              <a:rPr lang="ru-RU" dirty="0" err="1"/>
              <a:t>Има</a:t>
            </a:r>
            <a:r>
              <a:rPr lang="ru-RU" dirty="0"/>
              <a:t> ли </a:t>
            </a:r>
            <a:r>
              <a:rPr lang="ru-RU" dirty="0" err="1"/>
              <a:t>добри</a:t>
            </a:r>
            <a:r>
              <a:rPr lang="ru-RU" dirty="0"/>
              <a:t> отношения с </a:t>
            </a:r>
            <a:r>
              <a:rPr lang="ru-RU" dirty="0" err="1"/>
              <a:t>представителите</a:t>
            </a:r>
            <a:r>
              <a:rPr lang="ru-RU" dirty="0"/>
              <a:t> на </a:t>
            </a:r>
            <a:r>
              <a:rPr lang="ru-RU" dirty="0" err="1"/>
              <a:t>доставчика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с </a:t>
            </a:r>
            <a:r>
              <a:rPr lang="ru-RU" dirty="0" err="1"/>
              <a:t>поддръжка</a:t>
            </a:r>
            <a:r>
              <a:rPr lang="ru-RU" dirty="0"/>
              <a:t>? </a:t>
            </a:r>
            <a:r>
              <a:rPr lang="ru-RU" dirty="0" err="1"/>
              <a:t>Реагират</a:t>
            </a:r>
            <a:r>
              <a:rPr lang="ru-RU" dirty="0"/>
              <a:t> ли на </a:t>
            </a:r>
            <a:r>
              <a:rPr lang="ru-RU" dirty="0" err="1"/>
              <a:t>инциденти</a:t>
            </a:r>
            <a:r>
              <a:rPr lang="ru-RU" dirty="0"/>
              <a:t> и заявки за </a:t>
            </a:r>
            <a:r>
              <a:rPr lang="ru-RU" dirty="0" err="1"/>
              <a:t>промяна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Гъвкавост</a:t>
            </a:r>
            <a:r>
              <a:rPr lang="ru-RU" dirty="0"/>
              <a:t>: </a:t>
            </a:r>
            <a:r>
              <a:rPr lang="ru-RU" dirty="0" err="1"/>
              <a:t>Разрешават</a:t>
            </a:r>
            <a:r>
              <a:rPr lang="ru-RU" dirty="0"/>
              <a:t> ли договорите с </a:t>
            </a:r>
            <a:r>
              <a:rPr lang="ru-RU" dirty="0" err="1"/>
              <a:t>доставчици</a:t>
            </a:r>
            <a:r>
              <a:rPr lang="ru-RU" dirty="0"/>
              <a:t> </a:t>
            </a:r>
            <a:r>
              <a:rPr lang="ru-RU" dirty="0" err="1"/>
              <a:t>бързи</a:t>
            </a:r>
            <a:r>
              <a:rPr lang="ru-RU" dirty="0"/>
              <a:t> и </a:t>
            </a:r>
            <a:r>
              <a:rPr lang="ru-RU" dirty="0" err="1"/>
              <a:t>лесни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 без </a:t>
            </a:r>
            <a:r>
              <a:rPr lang="ru-RU" dirty="0" err="1"/>
              <a:t>глоби</a:t>
            </a:r>
            <a:r>
              <a:rPr lang="ru-RU" dirty="0"/>
              <a:t>, или те </a:t>
            </a:r>
            <a:r>
              <a:rPr lang="ru-RU" dirty="0" err="1"/>
              <a:t>изискват</a:t>
            </a:r>
            <a:r>
              <a:rPr lang="ru-RU" dirty="0"/>
              <a:t> </a:t>
            </a:r>
            <a:r>
              <a:rPr lang="ru-RU" dirty="0" err="1"/>
              <a:t>преговори</a:t>
            </a:r>
            <a:r>
              <a:rPr lang="ru-RU" dirty="0"/>
              <a:t>?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60144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2CD-FACF-7792-FF2E-B4287CA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Четирите измерения на </a:t>
            </a:r>
            <a:r>
              <a:rPr lang="en-US" dirty="0"/>
              <a:t>ITIL</a:t>
            </a:r>
            <a:r>
              <a:rPr lang="bg-BG" dirty="0"/>
              <a:t> -</a:t>
            </a:r>
            <a:r>
              <a:rPr lang="en-US" dirty="0"/>
              <a:t> </a:t>
            </a:r>
            <a:r>
              <a:rPr lang="bg-BG" dirty="0"/>
              <a:t>Вътрешни и Външни Влияния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8AA-70B6-1DDF-D357-AF5859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Вътрешните</a:t>
            </a:r>
            <a:r>
              <a:rPr lang="ru-RU" dirty="0"/>
              <a:t> и </a:t>
            </a:r>
            <a:r>
              <a:rPr lang="ru-RU" dirty="0" err="1"/>
              <a:t>външните</a:t>
            </a:r>
            <a:r>
              <a:rPr lang="ru-RU" dirty="0"/>
              <a:t> влияния </a:t>
            </a:r>
            <a:r>
              <a:rPr lang="ru-RU" dirty="0" err="1"/>
              <a:t>са</a:t>
            </a:r>
            <a:r>
              <a:rPr lang="ru-RU" dirty="0"/>
              <a:t> обширен набор от </a:t>
            </a:r>
            <a:r>
              <a:rPr lang="ru-RU" dirty="0" err="1"/>
              <a:t>фактори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влияят</a:t>
            </a:r>
            <a:r>
              <a:rPr lang="ru-RU" dirty="0"/>
              <a:t> на </a:t>
            </a:r>
            <a:r>
              <a:rPr lang="ru-RU" dirty="0" err="1"/>
              <a:t>управлението</a:t>
            </a:r>
            <a:r>
              <a:rPr lang="ru-RU" dirty="0"/>
              <a:t> на услуги.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разгледани</a:t>
            </a:r>
            <a:r>
              <a:rPr lang="ru-RU" dirty="0"/>
              <a:t> при </a:t>
            </a:r>
            <a:r>
              <a:rPr lang="ru-RU" dirty="0" err="1"/>
              <a:t>проектирането</a:t>
            </a:r>
            <a:r>
              <a:rPr lang="ru-RU" dirty="0"/>
              <a:t> и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веригите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, за да се </a:t>
            </a:r>
            <a:r>
              <a:rPr lang="ru-RU" dirty="0" err="1"/>
              <a:t>гарантира</a:t>
            </a:r>
            <a:r>
              <a:rPr lang="ru-RU" dirty="0"/>
              <a:t>, че </a:t>
            </a:r>
            <a:r>
              <a:rPr lang="ru-RU" dirty="0" err="1"/>
              <a:t>услугите</a:t>
            </a:r>
            <a:r>
              <a:rPr lang="ru-RU" dirty="0"/>
              <a:t> се </a:t>
            </a:r>
            <a:r>
              <a:rPr lang="ru-RU" dirty="0" err="1"/>
              <a:t>вписват</a:t>
            </a:r>
            <a:r>
              <a:rPr lang="ru-RU" dirty="0"/>
              <a:t> в </a:t>
            </a:r>
            <a:r>
              <a:rPr lang="ru-RU" dirty="0" err="1"/>
              <a:t>по-широкия</a:t>
            </a:r>
            <a:r>
              <a:rPr lang="ru-RU" dirty="0"/>
              <a:t> контекст на бизнеса и </a:t>
            </a:r>
            <a:r>
              <a:rPr lang="ru-RU" dirty="0" err="1"/>
              <a:t>индустрията</a:t>
            </a:r>
            <a:r>
              <a:rPr lang="ru-RU" dirty="0"/>
              <a:t>.</a:t>
            </a:r>
            <a:endParaRPr lang="en-US" dirty="0"/>
          </a:p>
          <a:p>
            <a:r>
              <a:rPr lang="bg-BG" dirty="0"/>
              <a:t>И</a:t>
            </a:r>
            <a:r>
              <a:rPr lang="ru-RU" dirty="0" err="1"/>
              <a:t>зползва</a:t>
            </a:r>
            <a:r>
              <a:rPr lang="ru-RU" dirty="0"/>
              <a:t> PESTLE </a:t>
            </a:r>
            <a:r>
              <a:rPr lang="ru-RU" dirty="0" err="1"/>
              <a:t>рамката</a:t>
            </a:r>
            <a:r>
              <a:rPr lang="ru-RU" dirty="0"/>
              <a:t> за систематично </a:t>
            </a:r>
            <a:r>
              <a:rPr lang="ru-RU" dirty="0" err="1"/>
              <a:t>разглеждане</a:t>
            </a:r>
            <a:r>
              <a:rPr lang="ru-RU" dirty="0"/>
              <a:t> на Политически, </a:t>
            </a:r>
            <a:r>
              <a:rPr lang="ru-RU" dirty="0" err="1"/>
              <a:t>Икономически</a:t>
            </a:r>
            <a:r>
              <a:rPr lang="ru-RU" dirty="0"/>
              <a:t>, </a:t>
            </a:r>
            <a:r>
              <a:rPr lang="ru-RU" dirty="0" err="1"/>
              <a:t>Социални</a:t>
            </a:r>
            <a:r>
              <a:rPr lang="ru-RU" dirty="0"/>
              <a:t>, </a:t>
            </a:r>
            <a:r>
              <a:rPr lang="ru-RU" dirty="0" err="1"/>
              <a:t>Технологични</a:t>
            </a:r>
            <a:r>
              <a:rPr lang="ru-RU" dirty="0"/>
              <a:t>, </a:t>
            </a:r>
            <a:r>
              <a:rPr lang="ru-RU" dirty="0" err="1"/>
              <a:t>Законови</a:t>
            </a:r>
            <a:r>
              <a:rPr lang="ru-RU" dirty="0"/>
              <a:t> и </a:t>
            </a:r>
            <a:r>
              <a:rPr lang="ru-RU" dirty="0" err="1"/>
              <a:t>Екологични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7110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2CD-FACF-7792-FF2E-B4287CA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Четирите измерения на </a:t>
            </a:r>
            <a:r>
              <a:rPr lang="en-US" dirty="0"/>
              <a:t>ITIL</a:t>
            </a:r>
            <a:r>
              <a:rPr lang="bg-BG" dirty="0"/>
              <a:t> - Балансиране на Четирите Измерения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8AA-70B6-1DDF-D357-AF5859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Приоритетен фокус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което</a:t>
            </a:r>
            <a:r>
              <a:rPr lang="ru-RU" dirty="0"/>
              <a:t> и да е от </a:t>
            </a:r>
            <a:r>
              <a:rPr lang="ru-RU" dirty="0" err="1"/>
              <a:t>четирите</a:t>
            </a:r>
            <a:r>
              <a:rPr lang="ru-RU" dirty="0"/>
              <a:t> измерения </a:t>
            </a:r>
            <a:r>
              <a:rPr lang="ru-RU" dirty="0" err="1"/>
              <a:t>предизвиква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в </a:t>
            </a:r>
            <a:r>
              <a:rPr lang="ru-RU" dirty="0" err="1"/>
              <a:t>другите</a:t>
            </a:r>
            <a:r>
              <a:rPr lang="ru-RU" dirty="0"/>
              <a:t> измерения.</a:t>
            </a:r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веригата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 се </a:t>
            </a:r>
            <a:r>
              <a:rPr lang="ru-RU" dirty="0" err="1"/>
              <a:t>промени</a:t>
            </a:r>
            <a:r>
              <a:rPr lang="ru-RU" dirty="0"/>
              <a:t>,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четири</a:t>
            </a:r>
            <a:r>
              <a:rPr lang="ru-RU" dirty="0"/>
              <a:t> измерения </a:t>
            </a:r>
            <a:r>
              <a:rPr lang="ru-RU" dirty="0" err="1"/>
              <a:t>следва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преосмислени</a:t>
            </a:r>
            <a:r>
              <a:rPr lang="ru-RU" dirty="0"/>
              <a:t>.</a:t>
            </a:r>
          </a:p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не се случи, </a:t>
            </a:r>
            <a:r>
              <a:rPr lang="ru-RU" dirty="0" err="1"/>
              <a:t>веригата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стане </a:t>
            </a:r>
            <a:r>
              <a:rPr lang="ru-RU" dirty="0" err="1"/>
              <a:t>нестабилна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8406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82"/>
            <a:ext cx="10515600" cy="4299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ITIL е </a:t>
            </a:r>
            <a:r>
              <a:rPr lang="ru-RU" dirty="0" err="1"/>
              <a:t>позната</a:t>
            </a:r>
            <a:r>
              <a:rPr lang="ru-RU" dirty="0"/>
              <a:t> и широко </a:t>
            </a:r>
            <a:r>
              <a:rPr lang="ru-RU" dirty="0" err="1"/>
              <a:t>разпространена</a:t>
            </a:r>
            <a:r>
              <a:rPr lang="ru-RU" dirty="0"/>
              <a:t> в </a:t>
            </a:r>
            <a:r>
              <a:rPr lang="ru-RU" dirty="0" err="1"/>
              <a:t>практиката</a:t>
            </a:r>
            <a:r>
              <a:rPr lang="ru-RU" dirty="0"/>
              <a:t> рамка за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услуги. </a:t>
            </a:r>
            <a:r>
              <a:rPr lang="ru-RU" dirty="0" err="1"/>
              <a:t>Извършването</a:t>
            </a:r>
            <a:r>
              <a:rPr lang="ru-RU" dirty="0"/>
              <a:t> на </a:t>
            </a:r>
            <a:r>
              <a:rPr lang="ru-RU" dirty="0" err="1"/>
              <a:t>това</a:t>
            </a:r>
            <a:r>
              <a:rPr lang="ru-RU" dirty="0"/>
              <a:t> управление е </a:t>
            </a:r>
            <a:r>
              <a:rPr lang="ru-RU" dirty="0" err="1"/>
              <a:t>голяма</a:t>
            </a:r>
            <a:r>
              <a:rPr lang="ru-RU" dirty="0"/>
              <a:t> част от </a:t>
            </a:r>
            <a:r>
              <a:rPr lang="ru-RU" dirty="0" err="1"/>
              <a:t>цялостния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по </a:t>
            </a:r>
            <a:r>
              <a:rPr lang="ru-RU" dirty="0" err="1"/>
              <a:t>доставката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услуги и </a:t>
            </a:r>
            <a:r>
              <a:rPr lang="ru-RU" dirty="0" err="1"/>
              <a:t>следователно</a:t>
            </a:r>
            <a:r>
              <a:rPr lang="ru-RU" dirty="0"/>
              <a:t> </a:t>
            </a:r>
            <a:r>
              <a:rPr lang="ru-RU" dirty="0" err="1"/>
              <a:t>процесът</a:t>
            </a:r>
            <a:r>
              <a:rPr lang="ru-RU" dirty="0"/>
              <a:t> по </a:t>
            </a:r>
            <a:r>
              <a:rPr lang="ru-RU" dirty="0" err="1"/>
              <a:t>доставката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(почти) </a:t>
            </a:r>
            <a:r>
              <a:rPr lang="ru-RU" dirty="0" err="1"/>
              <a:t>изцяло</a:t>
            </a:r>
            <a:r>
              <a:rPr lang="ru-RU" dirty="0"/>
              <a:t> </a:t>
            </a:r>
            <a:r>
              <a:rPr lang="ru-RU" dirty="0" err="1"/>
              <a:t>изграден</a:t>
            </a:r>
            <a:r>
              <a:rPr lang="ru-RU" dirty="0"/>
              <a:t> чрез ITIL. Но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е </a:t>
            </a:r>
            <a:r>
              <a:rPr lang="ru-RU" dirty="0" err="1"/>
              <a:t>по-важно</a:t>
            </a:r>
            <a:r>
              <a:rPr lang="ru-RU" dirty="0"/>
              <a:t> е </a:t>
            </a:r>
            <a:r>
              <a:rPr lang="ru-RU" dirty="0" err="1"/>
              <a:t>наличието</a:t>
            </a:r>
            <a:r>
              <a:rPr lang="ru-RU" dirty="0"/>
              <a:t> на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и </a:t>
            </a:r>
            <a:r>
              <a:rPr lang="ru-RU" dirty="0" err="1"/>
              <a:t>ефективното</a:t>
            </a:r>
            <a:r>
              <a:rPr lang="ru-RU" dirty="0"/>
              <a:t> им </a:t>
            </a:r>
            <a:r>
              <a:rPr lang="ru-RU" dirty="0" err="1"/>
              <a:t>следване</a:t>
            </a:r>
            <a:r>
              <a:rPr lang="ru-RU" dirty="0"/>
              <a:t>. </a:t>
            </a:r>
            <a:r>
              <a:rPr lang="ru-RU" dirty="0" err="1"/>
              <a:t>Използването</a:t>
            </a:r>
            <a:r>
              <a:rPr lang="ru-RU" dirty="0"/>
              <a:t> на рамки </a:t>
            </a:r>
            <a:r>
              <a:rPr lang="ru-RU" dirty="0" err="1"/>
              <a:t>като</a:t>
            </a:r>
            <a:r>
              <a:rPr lang="ru-RU" dirty="0"/>
              <a:t> ITIL е най-</a:t>
            </a:r>
            <a:r>
              <a:rPr lang="ru-RU" dirty="0" err="1"/>
              <a:t>ефективния</a:t>
            </a:r>
            <a:r>
              <a:rPr lang="ru-RU" dirty="0"/>
              <a:t> метод за </a:t>
            </a:r>
            <a:r>
              <a:rPr lang="ru-RU" dirty="0" err="1"/>
              <a:t>създаване</a:t>
            </a:r>
            <a:r>
              <a:rPr lang="ru-RU" dirty="0"/>
              <a:t> и управление на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 Но ITIL не е </a:t>
            </a:r>
            <a:r>
              <a:rPr lang="ru-RU" dirty="0" err="1"/>
              <a:t>единствената</a:t>
            </a:r>
            <a:r>
              <a:rPr lang="ru-RU" dirty="0"/>
              <a:t> рамка,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използва</a:t>
            </a:r>
            <a:r>
              <a:rPr lang="ru-RU" dirty="0"/>
              <a:t>. </a:t>
            </a:r>
            <a:r>
              <a:rPr lang="ru-RU" dirty="0" err="1"/>
              <a:t>Въпреки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е много широко </a:t>
            </a:r>
            <a:r>
              <a:rPr lang="ru-RU" dirty="0" err="1"/>
              <a:t>разпространена</a:t>
            </a:r>
            <a:r>
              <a:rPr lang="ru-RU" dirty="0"/>
              <a:t> и </a:t>
            </a:r>
            <a:r>
              <a:rPr lang="ru-RU" dirty="0" err="1"/>
              <a:t>съответно</a:t>
            </a:r>
            <a:r>
              <a:rPr lang="ru-RU" dirty="0"/>
              <a:t> си </a:t>
            </a:r>
            <a:r>
              <a:rPr lang="ru-RU" dirty="0" err="1"/>
              <a:t>заслужава</a:t>
            </a:r>
            <a:r>
              <a:rPr lang="ru-RU" dirty="0"/>
              <a:t> да се </a:t>
            </a:r>
            <a:r>
              <a:rPr lang="ru-RU" dirty="0" err="1"/>
              <a:t>познава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FD9A-2B9A-6684-D651-608B0BC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965D-6C6E-AC8E-BE0E-F4316F04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</a:t>
            </a:r>
            <a:r>
              <a:rPr lang="ru-RU" dirty="0" err="1"/>
              <a:t>омплекс</a:t>
            </a:r>
            <a:r>
              <a:rPr lang="ru-RU" dirty="0"/>
              <a:t> от най-</a:t>
            </a:r>
            <a:r>
              <a:rPr lang="ru-RU" dirty="0" err="1"/>
              <a:t>добри</a:t>
            </a:r>
            <a:r>
              <a:rPr lang="ru-RU" dirty="0"/>
              <a:t> практики в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 и </a:t>
            </a:r>
            <a:r>
              <a:rPr lang="ru-RU" dirty="0" err="1"/>
              <a:t>процесите</a:t>
            </a:r>
            <a:r>
              <a:rPr lang="ru-RU" dirty="0"/>
              <a:t> в </a:t>
            </a:r>
            <a:r>
              <a:rPr lang="ru-RU" dirty="0" err="1"/>
              <a:t>областта</a:t>
            </a:r>
            <a:r>
              <a:rPr lang="ru-RU" dirty="0"/>
              <a:t> на </a:t>
            </a:r>
            <a:r>
              <a:rPr lang="ru-RU" dirty="0" err="1"/>
              <a:t>информационните</a:t>
            </a:r>
            <a:r>
              <a:rPr lang="ru-RU" dirty="0"/>
              <a:t> технологии</a:t>
            </a:r>
          </a:p>
          <a:p>
            <a:r>
              <a:rPr lang="ru-RU" dirty="0" err="1"/>
              <a:t>Създаден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1989 г. от </a:t>
            </a:r>
            <a:r>
              <a:rPr lang="ru-RU" dirty="0" err="1"/>
              <a:t>Централната</a:t>
            </a:r>
            <a:r>
              <a:rPr lang="ru-RU" dirty="0"/>
              <a:t> </a:t>
            </a:r>
            <a:r>
              <a:rPr lang="ru-RU" dirty="0" err="1"/>
              <a:t>агенция</a:t>
            </a:r>
            <a:r>
              <a:rPr lang="ru-RU" dirty="0"/>
              <a:t> за </a:t>
            </a:r>
            <a:r>
              <a:rPr lang="ru-RU" dirty="0" err="1"/>
              <a:t>компютри</a:t>
            </a:r>
            <a:r>
              <a:rPr lang="ru-RU" dirty="0"/>
              <a:t> и </a:t>
            </a:r>
            <a:r>
              <a:rPr lang="ru-RU" dirty="0" err="1"/>
              <a:t>телекомуникации</a:t>
            </a:r>
            <a:r>
              <a:rPr lang="ru-RU" dirty="0"/>
              <a:t> (Central Computer </a:t>
            </a:r>
            <a:r>
              <a:rPr lang="ru-RU" dirty="0" err="1"/>
              <a:t>and</a:t>
            </a:r>
            <a:r>
              <a:rPr lang="ru-RU" dirty="0"/>
              <a:t> Telecommunications Agency) на </a:t>
            </a:r>
            <a:r>
              <a:rPr lang="ru-RU" dirty="0" err="1"/>
              <a:t>Обединеното</a:t>
            </a:r>
            <a:r>
              <a:rPr lang="ru-RU" dirty="0"/>
              <a:t> </a:t>
            </a:r>
            <a:r>
              <a:rPr lang="ru-RU" dirty="0" err="1"/>
              <a:t>кралство</a:t>
            </a:r>
            <a:endParaRPr lang="ru-RU" dirty="0"/>
          </a:p>
          <a:p>
            <a:r>
              <a:rPr lang="ru-RU" dirty="0" err="1"/>
              <a:t>Четири</a:t>
            </a:r>
            <a:r>
              <a:rPr lang="ru-RU" dirty="0"/>
              <a:t> версии и пет книги</a:t>
            </a:r>
          </a:p>
          <a:p>
            <a:r>
              <a:rPr lang="ru-RU" dirty="0"/>
              <a:t>ITIL </a:t>
            </a:r>
            <a:r>
              <a:rPr lang="ru-RU" dirty="0" err="1"/>
              <a:t>играе</a:t>
            </a:r>
            <a:r>
              <a:rPr lang="ru-RU" dirty="0"/>
              <a:t> </a:t>
            </a:r>
            <a:r>
              <a:rPr lang="ru-RU" dirty="0" err="1"/>
              <a:t>ключова</a:t>
            </a:r>
            <a:r>
              <a:rPr lang="ru-RU" dirty="0"/>
              <a:t> роля в </a:t>
            </a:r>
            <a:r>
              <a:rPr lang="ru-RU" dirty="0" err="1"/>
              <a:t>оптимизирането</a:t>
            </a:r>
            <a:r>
              <a:rPr lang="ru-RU" dirty="0"/>
              <a:t> на </a:t>
            </a:r>
            <a:r>
              <a:rPr lang="ru-RU" dirty="0" err="1"/>
              <a:t>процесите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информационните</a:t>
            </a:r>
            <a:r>
              <a:rPr lang="ru-RU" dirty="0"/>
              <a:t> технологии, </a:t>
            </a:r>
            <a:r>
              <a:rPr lang="ru-RU" dirty="0" err="1"/>
              <a:t>което</a:t>
            </a:r>
            <a:r>
              <a:rPr lang="ru-RU" dirty="0"/>
              <a:t> води до </a:t>
            </a:r>
            <a:r>
              <a:rPr lang="ru-RU" dirty="0" err="1"/>
              <a:t>постигане</a:t>
            </a:r>
            <a:r>
              <a:rPr lang="ru-RU" dirty="0"/>
              <a:t> на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ефективност</a:t>
            </a:r>
            <a:r>
              <a:rPr lang="ru-RU" dirty="0"/>
              <a:t>,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регулации</a:t>
            </a:r>
            <a:r>
              <a:rPr lang="ru-RU" dirty="0"/>
              <a:t> и </a:t>
            </a:r>
            <a:r>
              <a:rPr lang="ru-RU" dirty="0" err="1"/>
              <a:t>по-добро</a:t>
            </a:r>
            <a:r>
              <a:rPr lang="ru-RU" dirty="0"/>
              <a:t> удовлетворение на </a:t>
            </a:r>
            <a:r>
              <a:rPr lang="ru-RU" dirty="0" err="1"/>
              <a:t>клиентите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3345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FD9A-2B9A-6684-D651-608B0BC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– цели и предимства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965D-6C6E-AC8E-BE0E-F4316F04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Целите на ITIL </a:t>
            </a: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подобрение</a:t>
            </a:r>
            <a:r>
              <a:rPr lang="ru-RU" dirty="0"/>
              <a:t> на </a:t>
            </a:r>
            <a:r>
              <a:rPr lang="ru-RU" dirty="0" err="1"/>
              <a:t>качеството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, </a:t>
            </a:r>
            <a:r>
              <a:rPr lang="ru-RU" dirty="0" err="1"/>
              <a:t>увеличаване</a:t>
            </a:r>
            <a:r>
              <a:rPr lang="ru-RU" dirty="0"/>
              <a:t> на </a:t>
            </a:r>
            <a:r>
              <a:rPr lang="ru-RU" dirty="0" err="1"/>
              <a:t>оперативната</a:t>
            </a:r>
            <a:r>
              <a:rPr lang="ru-RU" dirty="0"/>
              <a:t> </a:t>
            </a:r>
            <a:r>
              <a:rPr lang="ru-RU" dirty="0" err="1"/>
              <a:t>ефективност</a:t>
            </a:r>
            <a:r>
              <a:rPr lang="ru-RU" dirty="0"/>
              <a:t> и </a:t>
            </a:r>
            <a:r>
              <a:rPr lang="ru-RU" dirty="0" err="1"/>
              <a:t>намаляване</a:t>
            </a:r>
            <a:r>
              <a:rPr lang="ru-RU" dirty="0"/>
              <a:t> на риска при </a:t>
            </a:r>
            <a:r>
              <a:rPr lang="ru-RU" dirty="0" err="1"/>
              <a:t>предоставянето</a:t>
            </a:r>
            <a:r>
              <a:rPr lang="ru-RU" dirty="0"/>
              <a:t> на IT услуги.</a:t>
            </a:r>
          </a:p>
          <a:p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допълнителни</a:t>
            </a:r>
            <a:r>
              <a:rPr lang="ru-RU" dirty="0"/>
              <a:t> причини за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компания да </a:t>
            </a:r>
            <a:r>
              <a:rPr lang="ru-RU" dirty="0" err="1"/>
              <a:t>приведе</a:t>
            </a:r>
            <a:r>
              <a:rPr lang="ru-RU" dirty="0"/>
              <a:t> </a:t>
            </a:r>
            <a:r>
              <a:rPr lang="ru-RU" dirty="0" err="1"/>
              <a:t>своите</a:t>
            </a:r>
            <a:r>
              <a:rPr lang="ru-RU" dirty="0"/>
              <a:t> ИТ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рамката</a:t>
            </a:r>
            <a:r>
              <a:rPr lang="ru-RU" dirty="0"/>
              <a:t> на ITIL </a:t>
            </a:r>
            <a:r>
              <a:rPr lang="ru-RU" dirty="0" err="1"/>
              <a:t>включват</a:t>
            </a:r>
            <a:r>
              <a:rPr lang="ru-RU" dirty="0"/>
              <a:t>:</a:t>
            </a:r>
          </a:p>
          <a:p>
            <a:pPr lvl="1"/>
            <a:r>
              <a:rPr lang="bg-BG" dirty="0"/>
              <a:t>Стандартизация</a:t>
            </a:r>
            <a:endParaRPr lang="ru-RU" dirty="0"/>
          </a:p>
          <a:p>
            <a:pPr lvl="1"/>
            <a:r>
              <a:rPr lang="bg-BG" dirty="0"/>
              <a:t>Прозрачност</a:t>
            </a:r>
            <a:endParaRPr lang="ru-RU" dirty="0"/>
          </a:p>
          <a:p>
            <a:pPr lvl="1"/>
            <a:r>
              <a:rPr lang="bg-BG" dirty="0"/>
              <a:t>Ефективно използване на ресурси</a:t>
            </a:r>
            <a:endParaRPr lang="ru-RU" dirty="0"/>
          </a:p>
          <a:p>
            <a:pPr lvl="1"/>
            <a:r>
              <a:rPr lang="bg-BG" dirty="0"/>
              <a:t>Стратегическо съгласуване</a:t>
            </a:r>
            <a:endParaRPr lang="ru-RU" dirty="0"/>
          </a:p>
          <a:p>
            <a:pPr lvl="1"/>
            <a:r>
              <a:rPr lang="bg-BG" dirty="0"/>
              <a:t>Управление на организационните промени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9552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45B6-8E6E-81D9-08C8-42B5B227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System / SVS)</a:t>
            </a:r>
            <a:endParaRPr lang="en-001" dirty="0"/>
          </a:p>
        </p:txBody>
      </p:sp>
      <p:pic>
        <p:nvPicPr>
          <p:cNvPr id="5" name="Content Placeholder 4" descr="A diagram of service value chain&#10;&#10;Description automatically generated">
            <a:extLst>
              <a:ext uri="{FF2B5EF4-FFF2-40B4-BE49-F238E27FC236}">
                <a16:creationId xmlns:a16="http://schemas.microsoft.com/office/drawing/2014/main" id="{6F4E7DF1-5CC5-8C3A-9685-ADD3E373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57" y="1984631"/>
            <a:ext cx="7314286" cy="4085714"/>
          </a:xfrm>
        </p:spPr>
      </p:pic>
    </p:spTree>
    <p:extLst>
      <p:ext uri="{BB962C8B-B14F-4D97-AF65-F5344CB8AC3E}">
        <p14:creationId xmlns:p14="http://schemas.microsoft.com/office/powerpoint/2010/main" val="169906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6833-22D0-352B-9F7E-DF3700EB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System / SVS) - Вход и </a:t>
            </a:r>
            <a:r>
              <a:rPr lang="ru-RU" dirty="0" err="1"/>
              <a:t>изход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D4B-F2B5-D912-7856-4F330332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Възможностите</a:t>
            </a:r>
            <a:r>
              <a:rPr lang="ru-RU" dirty="0"/>
              <a:t> и </a:t>
            </a:r>
            <a:r>
              <a:rPr lang="ru-RU" dirty="0" err="1"/>
              <a:t>Потребностите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входове</a:t>
            </a:r>
            <a:r>
              <a:rPr lang="ru-RU" dirty="0"/>
              <a:t> за </a:t>
            </a:r>
            <a:r>
              <a:rPr lang="ru-RU" dirty="0" err="1"/>
              <a:t>Системата</a:t>
            </a:r>
            <a:r>
              <a:rPr lang="ru-RU" dirty="0"/>
              <a:t>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. Те </a:t>
            </a:r>
            <a:r>
              <a:rPr lang="ru-RU" dirty="0" err="1"/>
              <a:t>задействат</a:t>
            </a:r>
            <a:r>
              <a:rPr lang="ru-RU" dirty="0"/>
              <a:t> </a:t>
            </a:r>
            <a:r>
              <a:rPr lang="ru-RU" dirty="0" err="1"/>
              <a:t>дейности</a:t>
            </a:r>
            <a:r>
              <a:rPr lang="ru-RU" dirty="0"/>
              <a:t> в </a:t>
            </a:r>
            <a:r>
              <a:rPr lang="ru-RU" dirty="0" err="1"/>
              <a:t>системата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стойност</a:t>
            </a:r>
            <a:r>
              <a:rPr lang="ru-RU" dirty="0"/>
              <a:t> -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задоволяване</a:t>
            </a:r>
            <a:r>
              <a:rPr lang="ru-RU" dirty="0"/>
              <a:t> на потребности или </a:t>
            </a:r>
            <a:r>
              <a:rPr lang="ru-RU" dirty="0" err="1"/>
              <a:t>възползване</a:t>
            </a:r>
            <a:r>
              <a:rPr lang="ru-RU" dirty="0"/>
              <a:t> от </a:t>
            </a:r>
            <a:r>
              <a:rPr lang="ru-RU" dirty="0" err="1"/>
              <a:t>възможности</a:t>
            </a:r>
            <a:endParaRPr lang="ru-RU" dirty="0"/>
          </a:p>
          <a:p>
            <a:r>
              <a:rPr lang="ru-RU" dirty="0" err="1"/>
              <a:t>Потребностите</a:t>
            </a:r>
            <a:r>
              <a:rPr lang="ru-RU" dirty="0"/>
              <a:t> </a:t>
            </a:r>
            <a:r>
              <a:rPr lang="ru-RU" dirty="0" err="1"/>
              <a:t>възникват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</a:t>
            </a:r>
            <a:r>
              <a:rPr lang="ru-RU" dirty="0" err="1"/>
              <a:t>клиентите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нужда от </a:t>
            </a:r>
            <a:r>
              <a:rPr lang="ru-RU" dirty="0" err="1"/>
              <a:t>нещо</a:t>
            </a:r>
            <a:r>
              <a:rPr lang="ru-RU" dirty="0"/>
              <a:t> конкретно и добре </a:t>
            </a:r>
            <a:r>
              <a:rPr lang="ru-RU" dirty="0" err="1"/>
              <a:t>разбрано</a:t>
            </a:r>
            <a:r>
              <a:rPr lang="ru-RU" dirty="0"/>
              <a:t> - те </a:t>
            </a:r>
            <a:r>
              <a:rPr lang="ru-RU" dirty="0" err="1"/>
              <a:t>знаят</a:t>
            </a:r>
            <a:r>
              <a:rPr lang="ru-RU" dirty="0"/>
              <a:t> </a:t>
            </a:r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искат</a:t>
            </a:r>
            <a:r>
              <a:rPr lang="ru-RU" dirty="0"/>
              <a:t>. </a:t>
            </a:r>
            <a:r>
              <a:rPr lang="ru-RU" dirty="0" err="1"/>
              <a:t>Потребностите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разглеждат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клиенти</a:t>
            </a:r>
            <a:r>
              <a:rPr lang="ru-RU" dirty="0"/>
              <a:t>, "</a:t>
            </a:r>
            <a:r>
              <a:rPr lang="ru-RU" dirty="0" err="1"/>
              <a:t>извличащи</a:t>
            </a:r>
            <a:r>
              <a:rPr lang="ru-RU" dirty="0"/>
              <a:t>" </a:t>
            </a:r>
            <a:r>
              <a:rPr lang="ru-RU" dirty="0" err="1"/>
              <a:t>стойност</a:t>
            </a:r>
            <a:r>
              <a:rPr lang="ru-RU" dirty="0"/>
              <a:t> от </a:t>
            </a:r>
            <a:r>
              <a:rPr lang="ru-RU" dirty="0" err="1"/>
              <a:t>доставчика</a:t>
            </a:r>
            <a:r>
              <a:rPr lang="ru-RU" dirty="0"/>
              <a:t> на услуги и </a:t>
            </a:r>
            <a:r>
              <a:rPr lang="ru-RU" dirty="0" err="1"/>
              <a:t>попадат</a:t>
            </a:r>
            <a:r>
              <a:rPr lang="ru-RU" dirty="0"/>
              <a:t> в </a:t>
            </a:r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тези</a:t>
            </a:r>
            <a:r>
              <a:rPr lang="ru-RU" dirty="0"/>
              <a:t> три категории:</a:t>
            </a:r>
          </a:p>
          <a:p>
            <a:pPr lvl="1"/>
            <a:r>
              <a:rPr lang="bg-BG" dirty="0"/>
              <a:t>Потребност за стойност</a:t>
            </a:r>
          </a:p>
          <a:p>
            <a:pPr lvl="1"/>
            <a:r>
              <a:rPr lang="ru-RU" dirty="0" err="1"/>
              <a:t>Потребност</a:t>
            </a:r>
            <a:r>
              <a:rPr lang="ru-RU" dirty="0"/>
              <a:t> за информация</a:t>
            </a:r>
          </a:p>
          <a:p>
            <a:pPr lvl="1"/>
            <a:r>
              <a:rPr lang="ru-RU" dirty="0" err="1"/>
              <a:t>Потребност</a:t>
            </a:r>
            <a:r>
              <a:rPr lang="ru-RU" dirty="0"/>
              <a:t> при </a:t>
            </a:r>
            <a:r>
              <a:rPr lang="ru-RU" dirty="0" err="1"/>
              <a:t>проблеми</a:t>
            </a:r>
            <a:endParaRPr lang="ru-RU" dirty="0"/>
          </a:p>
          <a:p>
            <a:pPr lvl="1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739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6833-22D0-352B-9F7E-DF3700EB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(Service Value System / SVS) - Вход и </a:t>
            </a:r>
            <a:r>
              <a:rPr lang="ru-RU" dirty="0" err="1"/>
              <a:t>изход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D4B-F2B5-D912-7856-4F330332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Възможностите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наличието</a:t>
            </a:r>
            <a:r>
              <a:rPr lang="ru-RU" dirty="0"/>
              <a:t> на </a:t>
            </a:r>
            <a:r>
              <a:rPr lang="ru-RU" dirty="0" err="1"/>
              <a:t>предпоставките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 на нови </a:t>
            </a:r>
            <a:r>
              <a:rPr lang="ru-RU" dirty="0" err="1"/>
              <a:t>продукти</a:t>
            </a:r>
            <a:r>
              <a:rPr lang="ru-RU" dirty="0"/>
              <a:t> или услуги, </a:t>
            </a:r>
            <a:r>
              <a:rPr lang="ru-RU" dirty="0" err="1"/>
              <a:t>трансформиране</a:t>
            </a:r>
            <a:r>
              <a:rPr lang="ru-RU" dirty="0"/>
              <a:t> на начина, по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ru-RU" dirty="0"/>
              <a:t>, или </a:t>
            </a:r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нещо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вече </a:t>
            </a:r>
            <a:r>
              <a:rPr lang="ru-RU" dirty="0" err="1"/>
              <a:t>съществува</a:t>
            </a:r>
            <a:r>
              <a:rPr lang="ru-RU" dirty="0"/>
              <a:t>.</a:t>
            </a:r>
          </a:p>
          <a:p>
            <a:r>
              <a:rPr lang="ru-RU" dirty="0" err="1"/>
              <a:t>Възможностите</a:t>
            </a:r>
            <a:r>
              <a:rPr lang="ru-RU" dirty="0"/>
              <a:t> </a:t>
            </a:r>
            <a:r>
              <a:rPr lang="ru-RU" dirty="0" err="1"/>
              <a:t>подобряват</a:t>
            </a:r>
            <a:r>
              <a:rPr lang="ru-RU" dirty="0"/>
              <a:t> </a:t>
            </a:r>
            <a:r>
              <a:rPr lang="ru-RU" dirty="0" err="1"/>
              <a:t>организацията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създават</a:t>
            </a:r>
            <a:r>
              <a:rPr lang="ru-RU" dirty="0"/>
              <a:t> нови </a:t>
            </a:r>
            <a:r>
              <a:rPr lang="ru-RU" dirty="0" err="1"/>
              <a:t>източници</a:t>
            </a:r>
            <a:r>
              <a:rPr lang="ru-RU" dirty="0"/>
              <a:t> на приходи, </a:t>
            </a:r>
            <a:r>
              <a:rPr lang="ru-RU" dirty="0" err="1"/>
              <a:t>подобряват</a:t>
            </a:r>
            <a:r>
              <a:rPr lang="ru-RU" dirty="0"/>
              <a:t> </a:t>
            </a:r>
            <a:r>
              <a:rPr lang="ru-RU" dirty="0" err="1"/>
              <a:t>потребителското</a:t>
            </a:r>
            <a:r>
              <a:rPr lang="ru-RU" dirty="0"/>
              <a:t> </a:t>
            </a:r>
            <a:r>
              <a:rPr lang="ru-RU" dirty="0" err="1"/>
              <a:t>изживяване</a:t>
            </a:r>
            <a:r>
              <a:rPr lang="ru-RU" dirty="0"/>
              <a:t>, правят </a:t>
            </a:r>
            <a:r>
              <a:rPr lang="ru-RU" dirty="0" err="1"/>
              <a:t>служителите</a:t>
            </a:r>
            <a:r>
              <a:rPr lang="ru-RU" dirty="0"/>
              <a:t> </a:t>
            </a:r>
            <a:r>
              <a:rPr lang="ru-RU" dirty="0" err="1"/>
              <a:t>по-продуктивни</a:t>
            </a:r>
            <a:r>
              <a:rPr lang="ru-RU" dirty="0"/>
              <a:t> или </a:t>
            </a:r>
            <a:r>
              <a:rPr lang="ru-RU" dirty="0" err="1"/>
              <a:t>намаляват</a:t>
            </a:r>
            <a:r>
              <a:rPr lang="ru-RU" dirty="0"/>
              <a:t> </a:t>
            </a:r>
            <a:r>
              <a:rPr lang="ru-RU" dirty="0" err="1"/>
              <a:t>разходите</a:t>
            </a:r>
            <a:r>
              <a:rPr lang="ru-RU" dirty="0"/>
              <a:t> или </a:t>
            </a:r>
            <a:r>
              <a:rPr lang="ru-RU" dirty="0" err="1"/>
              <a:t>рисковете</a:t>
            </a:r>
            <a:r>
              <a:rPr lang="ru-RU" dirty="0"/>
              <a:t>.</a:t>
            </a:r>
          </a:p>
          <a:p>
            <a:r>
              <a:rPr lang="ru-RU" dirty="0" err="1"/>
              <a:t>Разликата</a:t>
            </a:r>
            <a:r>
              <a:rPr lang="ru-RU" dirty="0"/>
              <a:t> между </a:t>
            </a:r>
            <a:r>
              <a:rPr lang="ru-RU" dirty="0" err="1"/>
              <a:t>потребност</a:t>
            </a:r>
            <a:r>
              <a:rPr lang="ru-RU" dirty="0"/>
              <a:t> и </a:t>
            </a:r>
            <a:r>
              <a:rPr lang="ru-RU" dirty="0" err="1"/>
              <a:t>възможност</a:t>
            </a:r>
            <a:r>
              <a:rPr lang="ru-RU" dirty="0"/>
              <a:t> е, че </a:t>
            </a:r>
            <a:r>
              <a:rPr lang="ru-RU" dirty="0" err="1"/>
              <a:t>възможността</a:t>
            </a:r>
            <a:r>
              <a:rPr lang="ru-RU" dirty="0"/>
              <a:t>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иновации</a:t>
            </a:r>
            <a:r>
              <a:rPr lang="ru-RU" dirty="0"/>
              <a:t> и </a:t>
            </a:r>
            <a:r>
              <a:rPr lang="ru-RU" dirty="0" err="1"/>
              <a:t>промени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382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- Седемте ръководещи принципа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C1B3-1691-2768-CB67-B375FD71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Седемте</a:t>
            </a:r>
            <a:r>
              <a:rPr lang="ru-RU" dirty="0"/>
              <a:t> </a:t>
            </a:r>
            <a:r>
              <a:rPr lang="ru-RU" dirty="0" err="1"/>
              <a:t>ръководещи</a:t>
            </a:r>
            <a:r>
              <a:rPr lang="ru-RU" dirty="0"/>
              <a:t> принципа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основна</a:t>
            </a:r>
            <a:r>
              <a:rPr lang="ru-RU" dirty="0"/>
              <a:t> част от </a:t>
            </a:r>
            <a:r>
              <a:rPr lang="ru-RU" dirty="0" err="1"/>
              <a:t>архитектурата</a:t>
            </a:r>
            <a:r>
              <a:rPr lang="ru-RU" dirty="0"/>
              <a:t> на ITIL. Те предоставят </a:t>
            </a:r>
            <a:r>
              <a:rPr lang="ru-RU" dirty="0" err="1"/>
              <a:t>насоки</a:t>
            </a:r>
            <a:r>
              <a:rPr lang="ru-RU" dirty="0"/>
              <a:t>, </a:t>
            </a:r>
            <a:r>
              <a:rPr lang="ru-RU" dirty="0" err="1"/>
              <a:t>подпомагат</a:t>
            </a:r>
            <a:r>
              <a:rPr lang="ru-RU" dirty="0"/>
              <a:t> </a:t>
            </a:r>
            <a:r>
              <a:rPr lang="ru-RU" dirty="0" err="1"/>
              <a:t>вземането</a:t>
            </a:r>
            <a:r>
              <a:rPr lang="ru-RU" dirty="0"/>
              <a:t> на решения и </a:t>
            </a:r>
            <a:r>
              <a:rPr lang="ru-RU" dirty="0" err="1"/>
              <a:t>насърчават</a:t>
            </a:r>
            <a:r>
              <a:rPr lang="ru-RU" dirty="0"/>
              <a:t> </a:t>
            </a:r>
            <a:r>
              <a:rPr lang="ru-RU" dirty="0" err="1"/>
              <a:t>непрекъснато</a:t>
            </a:r>
            <a:r>
              <a:rPr lang="ru-RU" dirty="0"/>
              <a:t> </a:t>
            </a:r>
            <a:r>
              <a:rPr lang="ru-RU" dirty="0" err="1"/>
              <a:t>подобрение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нива. </a:t>
            </a:r>
            <a:r>
              <a:rPr lang="bg-BG" dirty="0"/>
              <a:t>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универсални</a:t>
            </a:r>
            <a:r>
              <a:rPr lang="ru-RU" dirty="0"/>
              <a:t> и </a:t>
            </a:r>
            <a:r>
              <a:rPr lang="ru-RU" dirty="0" err="1"/>
              <a:t>дълготрайни</a:t>
            </a:r>
            <a:r>
              <a:rPr lang="ru-RU" dirty="0"/>
              <a:t>.</a:t>
            </a:r>
          </a:p>
          <a:p>
            <a:r>
              <a:rPr lang="bg-BG" dirty="0"/>
              <a:t>Фокус върху стойността</a:t>
            </a:r>
            <a:endParaRPr lang="ru-RU" dirty="0"/>
          </a:p>
          <a:p>
            <a:r>
              <a:rPr lang="ru-RU" dirty="0" err="1"/>
              <a:t>Започни</a:t>
            </a:r>
            <a:r>
              <a:rPr lang="ru-RU" dirty="0"/>
              <a:t> от </a:t>
            </a:r>
            <a:r>
              <a:rPr lang="ru-RU" dirty="0" err="1"/>
              <a:t>мястото</a:t>
            </a:r>
            <a:r>
              <a:rPr lang="ru-RU" dirty="0"/>
              <a:t>, на </a:t>
            </a:r>
            <a:r>
              <a:rPr lang="ru-RU" dirty="0" err="1"/>
              <a:t>което</a:t>
            </a:r>
            <a:r>
              <a:rPr lang="ru-RU" dirty="0"/>
              <a:t> си</a:t>
            </a:r>
          </a:p>
          <a:p>
            <a:r>
              <a:rPr lang="ru-RU" dirty="0" err="1"/>
              <a:t>Прогресирай</a:t>
            </a:r>
            <a:r>
              <a:rPr lang="ru-RU" dirty="0"/>
              <a:t> итеративно с обратна </a:t>
            </a:r>
            <a:r>
              <a:rPr lang="ru-RU" dirty="0" err="1"/>
              <a:t>връзка</a:t>
            </a:r>
            <a:endParaRPr lang="ru-RU" dirty="0"/>
          </a:p>
          <a:p>
            <a:r>
              <a:rPr lang="ru-RU" dirty="0" err="1"/>
              <a:t>Сътрудничество</a:t>
            </a:r>
            <a:r>
              <a:rPr lang="ru-RU" dirty="0"/>
              <a:t> и </a:t>
            </a:r>
            <a:r>
              <a:rPr lang="ru-RU" dirty="0" err="1"/>
              <a:t>насърчаване</a:t>
            </a:r>
            <a:r>
              <a:rPr lang="ru-RU" dirty="0"/>
              <a:t> на </a:t>
            </a:r>
            <a:r>
              <a:rPr lang="ru-RU" dirty="0" err="1"/>
              <a:t>прозрачност</a:t>
            </a:r>
            <a:endParaRPr lang="ru-RU" dirty="0"/>
          </a:p>
          <a:p>
            <a:r>
              <a:rPr lang="bg-BG" dirty="0"/>
              <a:t>Мисли и работи </a:t>
            </a:r>
            <a:r>
              <a:rPr lang="bg-BG" dirty="0" err="1"/>
              <a:t>холистично</a:t>
            </a:r>
            <a:endParaRPr lang="ru-RU" dirty="0"/>
          </a:p>
          <a:p>
            <a:r>
              <a:rPr lang="ru-RU" dirty="0" err="1"/>
              <a:t>Стремеж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простота и </a:t>
            </a:r>
            <a:r>
              <a:rPr lang="ru-RU" dirty="0" err="1"/>
              <a:t>практичност</a:t>
            </a:r>
            <a:endParaRPr lang="ru-RU" dirty="0"/>
          </a:p>
          <a:p>
            <a:r>
              <a:rPr lang="bg-BG" dirty="0"/>
              <a:t>Оптимизирай и автоматизирай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6899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27-A2D8-E4EE-CAF6-B7D2B05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SVS</a:t>
            </a:r>
            <a:r>
              <a:rPr lang="bg-BG" dirty="0"/>
              <a:t> - Управление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C1B3-1691-2768-CB67-B375FD71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Цялостно</a:t>
            </a:r>
            <a:r>
              <a:rPr lang="ru-RU" dirty="0"/>
              <a:t> </a:t>
            </a:r>
            <a:r>
              <a:rPr lang="ru-RU" dirty="0" err="1"/>
              <a:t>насочено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адаптацията</a:t>
            </a:r>
            <a:r>
              <a:rPr lang="ru-RU" dirty="0"/>
              <a:t> на </a:t>
            </a:r>
            <a:r>
              <a:rPr lang="ru-RU" dirty="0" err="1"/>
              <a:t>дейността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целите на </a:t>
            </a:r>
            <a:r>
              <a:rPr lang="ru-RU" dirty="0" err="1"/>
              <a:t>организацията</a:t>
            </a:r>
            <a:endParaRPr lang="ru-RU" dirty="0"/>
          </a:p>
          <a:p>
            <a:r>
              <a:rPr lang="ru-RU" dirty="0" err="1"/>
              <a:t>Управлението</a:t>
            </a:r>
            <a:r>
              <a:rPr lang="ru-RU" dirty="0"/>
              <a:t> </a:t>
            </a:r>
            <a:r>
              <a:rPr lang="ru-RU" dirty="0" err="1"/>
              <a:t>следва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гъвкаво</a:t>
            </a:r>
            <a:r>
              <a:rPr lang="ru-RU" dirty="0"/>
              <a:t> - </a:t>
            </a:r>
            <a:r>
              <a:rPr lang="ru-RU" dirty="0" err="1"/>
              <a:t>непрекъснато</a:t>
            </a:r>
            <a:r>
              <a:rPr lang="ru-RU" dirty="0"/>
              <a:t> да </a:t>
            </a:r>
            <a:r>
              <a:rPr lang="ru-RU" dirty="0" err="1"/>
              <a:t>оценява</a:t>
            </a:r>
            <a:r>
              <a:rPr lang="ru-RU" dirty="0"/>
              <a:t> и </a:t>
            </a:r>
            <a:r>
              <a:rPr lang="ru-RU" dirty="0" err="1"/>
              <a:t>приспособява</a:t>
            </a:r>
            <a:r>
              <a:rPr lang="ru-RU" dirty="0"/>
              <a:t> </a:t>
            </a:r>
            <a:r>
              <a:rPr lang="ru-RU" dirty="0" err="1"/>
              <a:t>стратегията</a:t>
            </a:r>
            <a:r>
              <a:rPr lang="ru-RU" dirty="0"/>
              <a:t> си, за да се </a:t>
            </a:r>
            <a:r>
              <a:rPr lang="ru-RU" dirty="0" err="1"/>
              <a:t>гарантира</a:t>
            </a:r>
            <a:r>
              <a:rPr lang="ru-RU" dirty="0"/>
              <a:t>, че следи </a:t>
            </a:r>
            <a:r>
              <a:rPr lang="ru-RU" dirty="0" err="1"/>
              <a:t>промените</a:t>
            </a:r>
            <a:r>
              <a:rPr lang="ru-RU" dirty="0"/>
              <a:t> в бизнес </a:t>
            </a:r>
            <a:r>
              <a:rPr lang="ru-RU" dirty="0" err="1"/>
              <a:t>средата</a:t>
            </a:r>
            <a:r>
              <a:rPr lang="ru-RU" dirty="0"/>
              <a:t>. </a:t>
            </a:r>
            <a:r>
              <a:rPr lang="ru-RU" dirty="0" err="1"/>
              <a:t>Непрекъснатото</a:t>
            </a:r>
            <a:r>
              <a:rPr lang="ru-RU" dirty="0"/>
              <a:t> </a:t>
            </a:r>
            <a:r>
              <a:rPr lang="ru-RU" dirty="0" err="1"/>
              <a:t>подобрение</a:t>
            </a:r>
            <a:r>
              <a:rPr lang="ru-RU" dirty="0"/>
              <a:t> се </a:t>
            </a:r>
            <a:r>
              <a:rPr lang="ru-RU" dirty="0" err="1"/>
              <a:t>прилага</a:t>
            </a:r>
            <a:r>
              <a:rPr lang="ru-RU" dirty="0"/>
              <a:t> за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нива, </a:t>
            </a:r>
            <a:r>
              <a:rPr lang="ru-RU" dirty="0" err="1"/>
              <a:t>включително</a:t>
            </a:r>
            <a:r>
              <a:rPr lang="ru-RU" dirty="0"/>
              <a:t> и за </a:t>
            </a:r>
            <a:r>
              <a:rPr lang="ru-RU" dirty="0" err="1"/>
              <a:t>управлението</a:t>
            </a:r>
            <a:r>
              <a:rPr lang="ru-RU" dirty="0"/>
              <a:t>.</a:t>
            </a:r>
          </a:p>
          <a:p>
            <a:r>
              <a:rPr lang="ru-RU" dirty="0" err="1"/>
              <a:t>Управлението</a:t>
            </a:r>
            <a:r>
              <a:rPr lang="ru-RU" dirty="0"/>
              <a:t> е важно за </a:t>
            </a:r>
            <a:r>
              <a:rPr lang="ru-RU" dirty="0" err="1"/>
              <a:t>гарантиране</a:t>
            </a:r>
            <a:r>
              <a:rPr lang="ru-RU" dirty="0"/>
              <a:t>, че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за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Услугата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в </a:t>
            </a:r>
            <a:r>
              <a:rPr lang="ru-RU" dirty="0" err="1"/>
              <a:t>съответствие</a:t>
            </a:r>
            <a:r>
              <a:rPr lang="ru-RU" dirty="0"/>
              <a:t> с целите на </a:t>
            </a:r>
            <a:r>
              <a:rPr lang="ru-RU" dirty="0" err="1"/>
              <a:t>организацията</a:t>
            </a:r>
            <a:endParaRPr lang="ru-RU" dirty="0"/>
          </a:p>
          <a:p>
            <a:r>
              <a:rPr lang="bg-BG" dirty="0"/>
              <a:t>Делегиране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15234416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2385</TotalTime>
  <Words>1699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Същност</vt:lpstr>
      <vt:lpstr>Същност – цели и предимства</vt:lpstr>
      <vt:lpstr>Система за Стойност на Услугата (Service Value System / SVS)</vt:lpstr>
      <vt:lpstr>Система за Стойност на Услугата (Service Value System / SVS) - Вход и изход на системата (1)</vt:lpstr>
      <vt:lpstr>Система за Стойност на Услугата (Service Value System / SVS) - Вход и изход на системата (2)</vt:lpstr>
      <vt:lpstr>Компоненти на SVS - Седемте ръководещи принципа</vt:lpstr>
      <vt:lpstr>Компоненти на SVS - Управление</vt:lpstr>
      <vt:lpstr>Компоненти на SVS - Верига на Стойност на Услугата (Service Value Chain / SVC) (1)</vt:lpstr>
      <vt:lpstr>Компоненти на SVS - Верига на Стойност на Услугата (Service Value Chain / SVC) (2)</vt:lpstr>
      <vt:lpstr>Компоненти на SVS - Верига на Стойност на Услугата (Service Value Chain / SVC) (3)</vt:lpstr>
      <vt:lpstr>Компоненти на SVS - Верига на Стойност на Услугата (Service Value Chain / SVC) (4)</vt:lpstr>
      <vt:lpstr>Компоненти на SVS – Практики</vt:lpstr>
      <vt:lpstr>Компоненти на SVS – Непрекъснато подобрение</vt:lpstr>
      <vt:lpstr>Четирите измерения на ITIL</vt:lpstr>
      <vt:lpstr>Четирите измерения на ITIL - Организации и Хора </vt:lpstr>
      <vt:lpstr>Четирите измерения на ITIL - Потоци на Стойност и Процеси </vt:lpstr>
      <vt:lpstr>Четирите измерения на ITIL - Информация и Технологии</vt:lpstr>
      <vt:lpstr>Четирите измерения на ITIL - Партньори и Доставчици </vt:lpstr>
      <vt:lpstr>Четирите измерения на ITIL - Вътрешни и Външни Влияния </vt:lpstr>
      <vt:lpstr>Четирите измерения на ITIL - Балансиране на Четирите Измерения 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88</cp:revision>
  <dcterms:created xsi:type="dcterms:W3CDTF">2022-10-13T21:13:00Z</dcterms:created>
  <dcterms:modified xsi:type="dcterms:W3CDTF">2024-01-01T14:17:01Z</dcterms:modified>
</cp:coreProperties>
</file>