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</p:sldIdLst>
  <p:sldSz cx="9072563" cy="20375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2189" y="-5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3334613"/>
            <a:ext cx="7711679" cy="7093715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10701889"/>
            <a:ext cx="6804422" cy="491937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1084810"/>
            <a:ext cx="1956271" cy="1726734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1084810"/>
            <a:ext cx="5755407" cy="1726734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5079747"/>
            <a:ext cx="7825086" cy="8475667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13635597"/>
            <a:ext cx="7825086" cy="4457153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1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7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084814"/>
            <a:ext cx="7825086" cy="39383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4994844"/>
            <a:ext cx="3838119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7442740"/>
            <a:ext cx="3838119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4994844"/>
            <a:ext cx="3857021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7442740"/>
            <a:ext cx="3857021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0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80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3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2933708"/>
            <a:ext cx="4592985" cy="1447985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2933708"/>
            <a:ext cx="4592985" cy="1447985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9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1084814"/>
            <a:ext cx="7825086" cy="393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5424050"/>
            <a:ext cx="7825086" cy="129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D715-9A8E-4DDD-9901-2CA7265DC705}" type="datetimeFigureOut">
              <a:rPr lang="nl-NL" smtClean="0"/>
              <a:t>23-2-2024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18885133"/>
            <a:ext cx="3061990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896261-5E8C-89DC-47FD-0C79819A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" y="1"/>
            <a:ext cx="9059779" cy="50961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DFECBFB-3EA6-1A82-1F97-A27D6E51C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2" t="53664"/>
          <a:stretch/>
        </p:blipFill>
        <p:spPr>
          <a:xfrm>
            <a:off x="7065837" y="13142796"/>
            <a:ext cx="2006726" cy="2124594"/>
          </a:xfrm>
          <a:prstGeom prst="rect">
            <a:avLst/>
          </a:prstGeom>
        </p:spPr>
      </p:pic>
      <p:pic>
        <p:nvPicPr>
          <p:cNvPr id="9" name="Graphic 8" descr="Zakelijke groei silhouet">
            <a:extLst>
              <a:ext uri="{FF2B5EF4-FFF2-40B4-BE49-F238E27FC236}">
                <a16:creationId xmlns:a16="http://schemas.microsoft.com/office/drawing/2014/main" id="{9CEBA0E1-D5F0-8DAA-77A6-B1FC9594C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200" y="10691184"/>
            <a:ext cx="5964363" cy="5964363"/>
          </a:xfrm>
          <a:prstGeom prst="rect">
            <a:avLst/>
          </a:prstGeom>
        </p:spPr>
      </p:pic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5A8713CA-D945-5ADA-B98F-021C4BB5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14435"/>
              </p:ext>
            </p:extLst>
          </p:nvPr>
        </p:nvGraphicFramePr>
        <p:xfrm>
          <a:off x="144378" y="4908428"/>
          <a:ext cx="8807117" cy="161724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62220">
                  <a:extLst>
                    <a:ext uri="{9D8B030D-6E8A-4147-A177-3AD203B41FA5}">
                      <a16:colId xmlns:a16="http://schemas.microsoft.com/office/drawing/2014/main" val="3389760633"/>
                    </a:ext>
                  </a:extLst>
                </a:gridCol>
                <a:gridCol w="841339">
                  <a:extLst>
                    <a:ext uri="{9D8B030D-6E8A-4147-A177-3AD203B41FA5}">
                      <a16:colId xmlns:a16="http://schemas.microsoft.com/office/drawing/2014/main" val="571443761"/>
                    </a:ext>
                  </a:extLst>
                </a:gridCol>
                <a:gridCol w="2517342">
                  <a:extLst>
                    <a:ext uri="{9D8B030D-6E8A-4147-A177-3AD203B41FA5}">
                      <a16:colId xmlns:a16="http://schemas.microsoft.com/office/drawing/2014/main" val="945782299"/>
                    </a:ext>
                  </a:extLst>
                </a:gridCol>
                <a:gridCol w="1886216">
                  <a:extLst>
                    <a:ext uri="{9D8B030D-6E8A-4147-A177-3AD203B41FA5}">
                      <a16:colId xmlns:a16="http://schemas.microsoft.com/office/drawing/2014/main" val="4139697860"/>
                    </a:ext>
                  </a:extLst>
                </a:gridCol>
              </a:tblGrid>
              <a:tr h="680987">
                <a:tc>
                  <a:txBody>
                    <a:bodyPr/>
                    <a:lstStyle/>
                    <a:p>
                      <a:pPr marL="0" marR="0" lvl="0" indent="0" algn="l" defTabSz="680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86" b="1" kern="1200" noProof="0" dirty="0">
                          <a:solidFill>
                            <a:schemeClr val="tx1"/>
                          </a:solidFill>
                        </a:rPr>
                        <a:t>CONSIDER to AGREE on</a:t>
                      </a:r>
                      <a:r>
                        <a:rPr lang="en-GB" sz="1339" b="0" u="none" strike="noStrike" kern="1200" baseline="0" noProof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endParaRPr lang="en-GB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noProof="0" dirty="0"/>
                        <a:t>Agreements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If needed, how do we correct each other?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32066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When should we meet as a team?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start time of all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end time of all meetings?</a:t>
                      </a:r>
                      <a:r>
                        <a:rPr lang="en-US" sz="1339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200" noProof="0" dirty="0"/>
                        <a:t>In the OIL time, Discord, After school.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200" noProof="0" dirty="0"/>
                        <a:t>Beginning of OIL time or when we are available.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200" noProof="0" dirty="0"/>
                        <a:t>When we finish the assigned work of that meeting or if OIL is close at 17.00  </a:t>
                      </a:r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First talk. Then collect info. And as last decide what to do as group.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1129031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LISTENING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encourage listening?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discourage interrupting?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200" noProof="0" dirty="0"/>
                        <a:t>We will respect when someone is talking.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200" noProof="0" dirty="0"/>
                        <a:t>By telling them to be quiet politely. 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By telling them to be quiet or shut up.(try it politely.)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0442695"/>
                  </a:ext>
                </a:extLst>
              </a:tr>
              <a:tr h="1555863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CONFIDENTIALITY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the meetings be open?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what we say in the meeting be held in confidence?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can be said after the meeting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No, we will not share data.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Yes,  but talking in general is okey.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Yes, it is okey to talk but keep the details to yourself </a:t>
                      </a:r>
                    </a:p>
                    <a:p>
                      <a:endParaRPr lang="en-US" sz="1200" noProof="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when </a:t>
                      </a:r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CONFIDENTIALITY</a:t>
                      </a:r>
                    </a:p>
                    <a:p>
                      <a:r>
                        <a:rPr lang="en-US" sz="1200" noProof="0" dirty="0"/>
                        <a:t>Is broken we will handle it as a group and speak with the person in question.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1973016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DECISION MAKING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make decisions?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votes need to pass a decision?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deal with conflicts?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Leader decided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Conversations in the group about the issues or else include a teacher.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Conversations in the group about the issues or else include a teacher.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08186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PARTICIPATION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will we insure everyone’s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Will we have an attendance policy?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to deal with missing members?	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By removing the assigned credits that go with your work.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Yes, but it will be okey if there is a reasonable explanation.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Update them after meetings(by mail, chat or talk)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Tell them that they are being missed in the group chat + mailing.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52042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EXPECTATIONS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behavior should be expected from leaders?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Are there any requirements for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is the phone policy for these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Should an agenda be posted the day before a meeting?</a:t>
                      </a:r>
                      <a:r>
                        <a:rPr lang="en-US" sz="1786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Not to dictate but take responsibilities 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Preparation in the work and show the work.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Try not to use it when important things are being  discussed.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Yes, a week schedule that can also be adjusted if needed. 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Talk to the person in question about set behavior and if needed involve the teacher.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10625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give each other feedback?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do we give each other feedback?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Talk about it and write it down yourself and if needed you can get more feedback.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Once a week at the beginning. </a:t>
                      </a:r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Don’t get feedback then</a:t>
                      </a:r>
                      <a:r>
                        <a:rPr lang="nl-NL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10630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divide tasks and roles?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Do we change the roles and tasks?</a:t>
                      </a:r>
                    </a:p>
                    <a:p>
                      <a:pPr marL="0" algn="l" defTabSz="907268" rtl="0" eaLnBrk="1" latinLnBrk="0" hangingPunct="1"/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noProof="0" dirty="0"/>
                        <a:t>Leader – G. </a:t>
                      </a:r>
                      <a:r>
                        <a:rPr lang="en-US" sz="1200" noProof="0" dirty="0" err="1"/>
                        <a:t>Tinchev</a:t>
                      </a:r>
                      <a:endParaRPr lang="en-US" sz="1200" noProof="0" dirty="0"/>
                    </a:p>
                    <a:p>
                      <a:r>
                        <a:rPr lang="en-US" sz="1200" noProof="0" dirty="0"/>
                        <a:t>Engineers – G. Ivanov, Boris Petrov, </a:t>
                      </a:r>
                      <a:r>
                        <a:rPr lang="en-US" sz="1200" noProof="0" dirty="0" err="1"/>
                        <a:t>Matei</a:t>
                      </a:r>
                      <a:r>
                        <a:rPr lang="nl-NL" sz="12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Feedback on the </a:t>
                      </a:r>
                      <a:r>
                        <a:rPr lang="en-US" sz="1200" noProof="0"/>
                        <a:t>roll played. </a:t>
                      </a:r>
                      <a:endParaRPr lang="en-US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8961979"/>
                  </a:ext>
                </a:extLst>
              </a:tr>
              <a:tr h="2867669">
                <a:tc gridSpan="2">
                  <a:txBody>
                    <a:bodyPr/>
                    <a:lstStyle/>
                    <a:p>
                      <a:r>
                        <a:rPr lang="nl-NL" sz="1400" b="1" u="none" strike="noStrike" kern="1200" baseline="0" dirty="0">
                          <a:solidFill>
                            <a:schemeClr val="dk1"/>
                          </a:solidFill>
                        </a:rPr>
                        <a:t>SAMPLE AGREEMENTS</a:t>
                      </a:r>
                      <a:endParaRPr lang="nl-NL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Meet only when there is a meaningful agenda.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Start and end on time.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Plan the retrospectives and/or stand-ups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Allow everyone to contribute an agenda item.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Post the agenda before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interrupting others when they are speaking.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regular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breaks.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a different facilitator and recorder for each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Differentiate between brainstorming and discussion.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Address only groupwork related issues.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Express disagreement with ideas, not individuals.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Maintain confidentiality about disagreements expressed during the meeting.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Reach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decisions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by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consensus.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Listen respectfully to all ideas.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group business in front of the group.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personal business outside of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Silence all cell phones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checking or sending text messages or e-mail messages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personal grooming (brushing hair, applying makeup, cleaning fingernails) during meetings</a:t>
                      </a:r>
                      <a:endParaRPr lang="nl-NL" sz="1400" dirty="0"/>
                    </a:p>
                    <a:p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3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48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ffadb2d4-542b-4831-bc1d-ad3aaf0ba63a" xsi:nil="true"/>
    <Self_Registration_Enabled xmlns="ffadb2d4-542b-4831-bc1d-ad3aaf0ba63a" xsi:nil="true"/>
    <NotebookType xmlns="ffadb2d4-542b-4831-bc1d-ad3aaf0ba63a" xsi:nil="true"/>
    <FolderType xmlns="ffadb2d4-542b-4831-bc1d-ad3aaf0ba63a" xsi:nil="true"/>
    <lcf76f155ced4ddcb4097134ff3c332f xmlns="ffadb2d4-542b-4831-bc1d-ad3aaf0ba63a">
      <Terms xmlns="http://schemas.microsoft.com/office/infopath/2007/PartnerControls"/>
    </lcf76f155ced4ddcb4097134ff3c332f>
    <Members xmlns="ffadb2d4-542b-4831-bc1d-ad3aaf0ba63a">
      <UserInfo>
        <DisplayName/>
        <AccountId xsi:nil="true"/>
        <AccountType/>
      </UserInfo>
    </Members>
    <AppVersion xmlns="ffadb2d4-542b-4831-bc1d-ad3aaf0ba63a" xsi:nil="true"/>
    <IsNotebookLocked xmlns="ffadb2d4-542b-4831-bc1d-ad3aaf0ba63a" xsi:nil="true"/>
    <Owner xmlns="ffadb2d4-542b-4831-bc1d-ad3aaf0ba63a">
      <UserInfo>
        <DisplayName/>
        <AccountId xsi:nil="true"/>
        <AccountType/>
      </UserInfo>
    </Owner>
    <Math_Settings xmlns="ffadb2d4-542b-4831-bc1d-ad3aaf0ba63a" xsi:nil="true"/>
    <Member_Groups xmlns="ffadb2d4-542b-4831-bc1d-ad3aaf0ba63a">
      <UserInfo>
        <DisplayName/>
        <AccountId xsi:nil="true"/>
        <AccountType/>
      </UserInfo>
    </Member_Groups>
    <Has_Leaders_Only_SectionGroup xmlns="ffadb2d4-542b-4831-bc1d-ad3aaf0ba63a" xsi:nil="true"/>
    <DefaultSectionNames xmlns="ffadb2d4-542b-4831-bc1d-ad3aaf0ba63a" xsi:nil="true"/>
    <TeamsChannelId xmlns="ffadb2d4-542b-4831-bc1d-ad3aaf0ba63a" xsi:nil="true"/>
    <Invited_Leaders xmlns="ffadb2d4-542b-4831-bc1d-ad3aaf0ba63a" xsi:nil="true"/>
    <Distribution_Groups xmlns="ffadb2d4-542b-4831-bc1d-ad3aaf0ba63a" xsi:nil="true"/>
    <Templates xmlns="ffadb2d4-542b-4831-bc1d-ad3aaf0ba63a" xsi:nil="true"/>
    <Is_Collaboration_Space_Locked xmlns="ffadb2d4-542b-4831-bc1d-ad3aaf0ba63a" xsi:nil="true"/>
    <Leaders xmlns="ffadb2d4-542b-4831-bc1d-ad3aaf0ba63a">
      <UserInfo>
        <DisplayName/>
        <AccountId xsi:nil="true"/>
        <AccountType/>
      </UserInfo>
    </Leaders>
    <Invited_Members xmlns="ffadb2d4-542b-4831-bc1d-ad3aaf0ba63a" xsi:nil="true"/>
    <Teams_Channel_Section_Location xmlns="ffadb2d4-542b-4831-bc1d-ad3aaf0ba63a" xsi:nil="true"/>
    <LMS_Mappings xmlns="ffadb2d4-542b-4831-bc1d-ad3aaf0ba63a" xsi:nil="true"/>
    <TaxCatchAll xmlns="b3137472-fe9f-4c39-b16e-ffecb02187a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F15B1945CDE4BB10D31CAC4654463" ma:contentTypeVersion="33" ma:contentTypeDescription="Een nieuw document maken." ma:contentTypeScope="" ma:versionID="e9be95c6041ec98d61ca1ca0cafac623">
  <xsd:schema xmlns:xsd="http://www.w3.org/2001/XMLSchema" xmlns:xs="http://www.w3.org/2001/XMLSchema" xmlns:p="http://schemas.microsoft.com/office/2006/metadata/properties" xmlns:ns2="ffadb2d4-542b-4831-bc1d-ad3aaf0ba63a" xmlns:ns3="b3137472-fe9f-4c39-b16e-ffecb02187a0" targetNamespace="http://schemas.microsoft.com/office/2006/metadata/properties" ma:root="true" ma:fieldsID="10808e015c3bb27aacfac4131b391698" ns2:_="" ns3:_="">
    <xsd:import namespace="ffadb2d4-542b-4831-bc1d-ad3aaf0ba63a"/>
    <xsd:import namespace="b3137472-fe9f-4c39-b16e-ffecb02187a0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db2d4-542b-4831-bc1d-ad3aaf0ba63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37472-fe9f-4c39-b16e-ffecb02187a0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9207790b-ec76-40a2-959e-0a59f7ec4160}" ma:internalName="TaxCatchAll" ma:showField="CatchAllData" ma:web="b3137472-fe9f-4c39-b16e-ffecb0218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B1F456-0859-40F9-A73E-B04BB17B442E}">
  <ds:schemaRefs>
    <ds:schemaRef ds:uri="http://schemas.microsoft.com/office/2006/metadata/properties"/>
    <ds:schemaRef ds:uri="http://schemas.microsoft.com/office/infopath/2007/PartnerControls"/>
    <ds:schemaRef ds:uri="ffadb2d4-542b-4831-bc1d-ad3aaf0ba63a"/>
    <ds:schemaRef ds:uri="b3137472-fe9f-4c39-b16e-ffecb02187a0"/>
  </ds:schemaRefs>
</ds:datastoreItem>
</file>

<file path=customXml/itemProps2.xml><?xml version="1.0" encoding="utf-8"?>
<ds:datastoreItem xmlns:ds="http://schemas.openxmlformats.org/officeDocument/2006/customXml" ds:itemID="{FF2F913E-65D9-4DE6-918B-F03D95AA5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db2d4-542b-4831-bc1d-ad3aaf0ba63a"/>
    <ds:schemaRef ds:uri="b3137472-fe9f-4c39-b16e-ffecb0218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8A6276-862A-4FF2-98F5-226FE14217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718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Veerhoff,Lars A.L.</dc:creator>
  <cp:lastModifiedBy>Ivanov,Georgi G.K.</cp:lastModifiedBy>
  <cp:revision>4</cp:revision>
  <dcterms:created xsi:type="dcterms:W3CDTF">2022-10-06T08:58:42Z</dcterms:created>
  <dcterms:modified xsi:type="dcterms:W3CDTF">2024-02-23T08:58:44Z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0x010100F74F15B1945CDE4BB10D31CAC4654463</vt:lpwstr>
  </property>
</Properties>
</file>