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012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BBCAD-7F1C-44A5-9A60-13067544693E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6D32C-C706-4073-83BF-B5F9E01213B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15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6D32C-C706-4073-83BF-B5F9E01213B2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9139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Until</a:t>
            </a:r>
            <a:r>
              <a:rPr lang="fr-CH" dirty="0"/>
              <a:t> </a:t>
            </a:r>
            <a:r>
              <a:rPr lang="fr-CH" dirty="0" err="1"/>
              <a:t>valid_genres</a:t>
            </a:r>
            <a:r>
              <a:rPr lang="fr-CH" dirty="0"/>
              <a:t> = … -&gt; </a:t>
            </a:r>
            <a:r>
              <a:rPr lang="fr-CH" dirty="0" err="1"/>
              <a:t>selection</a:t>
            </a:r>
            <a:r>
              <a:rPr lang="fr-CH" dirty="0"/>
              <a:t> of data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valid</a:t>
            </a:r>
            <a:r>
              <a:rPr lang="fr-CH" dirty="0"/>
              <a:t> genres (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without</a:t>
            </a:r>
            <a:r>
              <a:rPr lang="fr-CH" dirty="0"/>
              <a:t> N/A)</a:t>
            </a:r>
          </a:p>
          <a:p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in the </a:t>
            </a:r>
            <a:r>
              <a:rPr lang="fr-CH" dirty="0" err="1"/>
              <a:t>loop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drop the </a:t>
            </a:r>
            <a:r>
              <a:rPr lang="fr-CH" dirty="0" err="1"/>
              <a:t>columns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dont </a:t>
            </a:r>
            <a:r>
              <a:rPr lang="fr-CH" dirty="0" err="1"/>
              <a:t>want</a:t>
            </a:r>
            <a:r>
              <a:rPr lang="fr-CH" dirty="0"/>
              <a:t> to plot (</a:t>
            </a:r>
            <a:r>
              <a:rPr lang="fr-CH" dirty="0" err="1"/>
              <a:t>since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 </a:t>
            </a:r>
            <a:r>
              <a:rPr lang="fr-CH" dirty="0" err="1"/>
              <a:t>meaning</a:t>
            </a:r>
            <a:r>
              <a:rPr lang="fr-CH" dirty="0"/>
              <a:t> in </a:t>
            </a:r>
            <a:r>
              <a:rPr lang="fr-CH" dirty="0" err="1"/>
              <a:t>computing</a:t>
            </a:r>
            <a:r>
              <a:rPr lang="fr-CH" dirty="0"/>
              <a:t> </a:t>
            </a:r>
            <a:r>
              <a:rPr lang="fr-CH" dirty="0" err="1"/>
              <a:t>those</a:t>
            </a:r>
            <a:r>
              <a:rPr lang="fr-CH" dirty="0"/>
              <a:t> </a:t>
            </a:r>
            <a:r>
              <a:rPr lang="fr-CH" dirty="0" err="1"/>
              <a:t>columns</a:t>
            </a:r>
            <a:r>
              <a:rPr lang="fr-CH" dirty="0"/>
              <a:t> </a:t>
            </a:r>
            <a:r>
              <a:rPr lang="fr-CH" dirty="0" err="1"/>
              <a:t>means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First values are like </a:t>
            </a:r>
          </a:p>
          <a:p>
            <a:r>
              <a:rPr lang="fr-CH" dirty="0"/>
              <a:t>¨</a:t>
            </a:r>
          </a:p>
          <a:p>
            <a:r>
              <a:rPr lang="fr-CH" dirty="0"/>
              <a:t>Param1 param2 param3</a:t>
            </a:r>
          </a:p>
          <a:p>
            <a:r>
              <a:rPr lang="fr-CH" dirty="0"/>
              <a:t>Value    </a:t>
            </a:r>
            <a:r>
              <a:rPr lang="fr-CH" dirty="0" err="1"/>
              <a:t>value</a:t>
            </a:r>
            <a:r>
              <a:rPr lang="fr-CH" dirty="0"/>
              <a:t>    </a:t>
            </a:r>
            <a:r>
              <a:rPr lang="fr-CH" dirty="0" err="1"/>
              <a:t>value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make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</a:p>
          <a:p>
            <a:r>
              <a:rPr lang="fr-CH" dirty="0"/>
              <a:t>Param1 value</a:t>
            </a:r>
          </a:p>
          <a:p>
            <a:r>
              <a:rPr lang="fr-CH" dirty="0"/>
              <a:t>Param2 value</a:t>
            </a:r>
          </a:p>
          <a:p>
            <a:r>
              <a:rPr lang="fr-CH" dirty="0"/>
              <a:t>Param3 value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This </a:t>
            </a:r>
            <a:r>
              <a:rPr lang="fr-CH" dirty="0" err="1"/>
              <a:t>way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easier</a:t>
            </a:r>
            <a:r>
              <a:rPr lang="fr-CH" dirty="0"/>
              <a:t> to deal </a:t>
            </a:r>
            <a:r>
              <a:rPr lang="fr-CH" dirty="0" err="1"/>
              <a:t>with</a:t>
            </a:r>
            <a:endParaRPr lang="fr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6D32C-C706-4073-83BF-B5F9E01213B2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4743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466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48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002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71565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98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23878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489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3520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804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195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1318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59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263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31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287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5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843D-5A83-454B-816A-5BF08868FE40}" type="datetimeFigureOut">
              <a:rPr lang="it-CH" smtClean="0"/>
              <a:t>08.06.2022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58E64F-A912-436F-A98E-E62D487C2B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3196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BD1D5-2890-8775-518F-413F88BC9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Top 2000 Spotify </a:t>
            </a:r>
            <a:r>
              <a:rPr lang="fr-CH" dirty="0" err="1"/>
              <a:t>songs</a:t>
            </a:r>
            <a:r>
              <a:rPr lang="fr-CH" dirty="0"/>
              <a:t> 2000-2019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817FC1-7514-EB08-CAD5-B0674005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897" y="4050833"/>
            <a:ext cx="8586106" cy="1096899"/>
          </a:xfrm>
        </p:spPr>
        <p:txBody>
          <a:bodyPr/>
          <a:lstStyle/>
          <a:p>
            <a:r>
              <a:rPr lang="fr-CH" dirty="0"/>
              <a:t>Data Challenge FALL SEMESTER 2021/2022, Georgiy Farina &amp; </a:t>
            </a:r>
            <a:r>
              <a:rPr lang="fr-CH" dirty="0" err="1"/>
              <a:t>Enkh-Oyu</a:t>
            </a:r>
            <a:r>
              <a:rPr lang="fr-CH" dirty="0"/>
              <a:t> </a:t>
            </a:r>
            <a:r>
              <a:rPr lang="fr-CH" dirty="0" err="1"/>
              <a:t>Nomin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9197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Data </a:t>
            </a:r>
            <a:r>
              <a:rPr lang="fr-CH" sz="2400" dirty="0" err="1"/>
              <a:t>visualization</a:t>
            </a:r>
            <a:r>
              <a:rPr lang="fr-CH" sz="2400" dirty="0"/>
              <a:t>: </a:t>
            </a:r>
            <a:r>
              <a:rPr lang="fr-CH" sz="2400" dirty="0" err="1"/>
              <a:t>average</a:t>
            </a:r>
            <a:r>
              <a:rPr lang="fr-CH" sz="2400" dirty="0"/>
              <a:t> duration of </a:t>
            </a:r>
            <a:r>
              <a:rPr lang="fr-CH" sz="2400" dirty="0" err="1"/>
              <a:t>songs</a:t>
            </a:r>
            <a:r>
              <a:rPr lang="fr-CH" sz="2400" dirty="0"/>
              <a:t> per </a:t>
            </a:r>
            <a:r>
              <a:rPr lang="fr-CH" sz="2400" dirty="0" err="1"/>
              <a:t>year</a:t>
            </a:r>
            <a:endParaRPr lang="it-CH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9ACDD3-D04B-CBF2-784E-A73F41B6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3557"/>
            <a:ext cx="4696480" cy="6668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FDD3E7E-D40F-2126-C867-2A47E7B6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83" y="2009672"/>
            <a:ext cx="6378547" cy="41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6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Analysis</a:t>
            </a:r>
            <a:r>
              <a:rPr lang="fr-CH" dirty="0"/>
              <a:t>: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popularity</a:t>
            </a:r>
            <a:r>
              <a:rPr lang="fr-CH" dirty="0"/>
              <a:t> of </a:t>
            </a:r>
            <a:r>
              <a:rPr lang="fr-CH" dirty="0" err="1"/>
              <a:t>artists</a:t>
            </a:r>
            <a:endParaRPr lang="it-CH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80A8B6-52BD-D34D-E43F-3D10B03E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3" y="1582340"/>
            <a:ext cx="6303713" cy="48860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B4DA61-8F58-B0E6-5DE8-FA336D10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46" y="3429000"/>
            <a:ext cx="4272793" cy="14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200" dirty="0" err="1"/>
              <a:t>Analysis</a:t>
            </a:r>
            <a:r>
              <a:rPr lang="fr-CH" sz="3200" dirty="0"/>
              <a:t>: </a:t>
            </a:r>
            <a:r>
              <a:rPr lang="fr-CH" sz="3200" dirty="0" err="1"/>
              <a:t>Popularity</a:t>
            </a:r>
            <a:r>
              <a:rPr lang="fr-CH" sz="3200" dirty="0"/>
              <a:t> by </a:t>
            </a:r>
            <a:r>
              <a:rPr lang="fr-CH" sz="3200" dirty="0" err="1"/>
              <a:t>N°of</a:t>
            </a:r>
            <a:r>
              <a:rPr lang="fr-CH" sz="3200" dirty="0"/>
              <a:t> </a:t>
            </a:r>
            <a:r>
              <a:rPr lang="fr-CH" sz="3200" dirty="0" err="1"/>
              <a:t>Songs</a:t>
            </a:r>
            <a:endParaRPr lang="it-CH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011CE7-1B15-B4D7-7591-7ACB7783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210902" cy="98121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E8B83F-89C1-95E3-9639-F4ACBFED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156" y="2251212"/>
            <a:ext cx="568721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Analysis</a:t>
            </a:r>
            <a:r>
              <a:rPr lang="fr-CH" sz="2800" dirty="0"/>
              <a:t>: top genres </a:t>
            </a:r>
            <a:endParaRPr lang="it-CH" sz="2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F3A259-1497-F98D-49EC-90BE1B53B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11" y="2176898"/>
            <a:ext cx="4401164" cy="16766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669500-1290-077F-75B4-451442A0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870" y="5342094"/>
            <a:ext cx="6144482" cy="67636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29DB759-D2D4-4FDE-B41C-8C56B0CC6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177721"/>
            <a:ext cx="4569896" cy="36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Analysis</a:t>
            </a:r>
            <a:r>
              <a:rPr lang="fr-CH" sz="2800" dirty="0"/>
              <a:t>: top genres </a:t>
            </a:r>
            <a:endParaRPr lang="it-CH" sz="2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8588D7-C8A3-531F-66A5-19265617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487430" cy="6763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292FF9D-BFFF-9E0E-C4EF-F652EED2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175" y="2084455"/>
            <a:ext cx="4769827" cy="38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Analysis</a:t>
            </a:r>
            <a:r>
              <a:rPr lang="fr-CH" sz="2800" dirty="0"/>
              <a:t>: </a:t>
            </a:r>
            <a:r>
              <a:rPr lang="fr-CH" sz="2800" dirty="0" err="1"/>
              <a:t>mean</a:t>
            </a:r>
            <a:r>
              <a:rPr lang="fr-CH" sz="2800" dirty="0"/>
              <a:t> </a:t>
            </a:r>
            <a:r>
              <a:rPr lang="fr-CH" sz="2800" dirty="0" err="1"/>
              <a:t>technical</a:t>
            </a:r>
            <a:r>
              <a:rPr lang="fr-CH" sz="2800" dirty="0"/>
              <a:t> values per genre</a:t>
            </a:r>
            <a:endParaRPr lang="it-CH" sz="2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DBD642F-5E7A-DD6F-393C-1EC97DB7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44" y="4073584"/>
            <a:ext cx="3250113" cy="243564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100F71C-5C33-36E5-017D-681F4DA4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997" y="4073584"/>
            <a:ext cx="3250113" cy="242984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DC5C9F8-0BED-ABB7-2114-3C3EFB48A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322" y="1235820"/>
            <a:ext cx="6502691" cy="2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0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Analysis</a:t>
            </a:r>
            <a:r>
              <a:rPr lang="fr-CH" sz="2800" dirty="0"/>
              <a:t>: </a:t>
            </a:r>
            <a:r>
              <a:rPr lang="fr-CH" sz="2800" dirty="0" err="1"/>
              <a:t>mean</a:t>
            </a:r>
            <a:r>
              <a:rPr lang="fr-CH" sz="2800" dirty="0"/>
              <a:t> </a:t>
            </a:r>
            <a:r>
              <a:rPr lang="fr-CH" sz="2800" dirty="0" err="1"/>
              <a:t>technical</a:t>
            </a:r>
            <a:r>
              <a:rPr lang="fr-CH" sz="2800" dirty="0"/>
              <a:t> values per genre</a:t>
            </a:r>
            <a:endParaRPr lang="it-CH" sz="2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B60241-B30F-5160-B49F-9CE6BFCF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54" y="1424784"/>
            <a:ext cx="3197667" cy="24292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CE93BDB-45D3-BB11-8C5C-873F02536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57" y="1424784"/>
            <a:ext cx="3197667" cy="245508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C7A9078-AB80-157C-2BD2-786C7A5C6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4" y="4129960"/>
            <a:ext cx="3431782" cy="263600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FD97832-AA56-2DFC-8E83-B18AC7D5A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4087680"/>
            <a:ext cx="3431782" cy="261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Analysis</a:t>
            </a:r>
            <a:r>
              <a:rPr lang="fr-CH" sz="2800" dirty="0"/>
              <a:t>: </a:t>
            </a:r>
            <a:r>
              <a:rPr lang="fr-CH" sz="2800" dirty="0" err="1"/>
              <a:t>mean</a:t>
            </a:r>
            <a:r>
              <a:rPr lang="fr-CH" sz="2800" dirty="0"/>
              <a:t> </a:t>
            </a:r>
            <a:r>
              <a:rPr lang="fr-CH" sz="2800" dirty="0" err="1"/>
              <a:t>technical</a:t>
            </a:r>
            <a:r>
              <a:rPr lang="fr-CH" sz="2800" dirty="0"/>
              <a:t> values per genre</a:t>
            </a:r>
            <a:endParaRPr lang="it-CH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F9EFD0-E46F-885C-FC91-AE70B883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39" y="1262306"/>
            <a:ext cx="3140687" cy="237047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7A1F09-DFB6-791D-505F-992A6C5E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64" y="1254612"/>
            <a:ext cx="3140688" cy="23781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ACD0380-CA91-C931-8ED5-E7F2E570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39" y="4252379"/>
            <a:ext cx="3333192" cy="248804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219A614-5888-99ED-DE5B-CD1C78C6C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4230443"/>
            <a:ext cx="3333192" cy="25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9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Analysis</a:t>
            </a:r>
            <a:r>
              <a:rPr lang="fr-CH" sz="2800" dirty="0"/>
              <a:t>: </a:t>
            </a:r>
            <a:r>
              <a:rPr lang="fr-CH" sz="2800" dirty="0" err="1"/>
              <a:t>mean</a:t>
            </a:r>
            <a:r>
              <a:rPr lang="fr-CH" sz="2800" dirty="0"/>
              <a:t> </a:t>
            </a:r>
            <a:r>
              <a:rPr lang="fr-CH" sz="2800" dirty="0" err="1"/>
              <a:t>technical</a:t>
            </a:r>
            <a:r>
              <a:rPr lang="fr-CH" sz="2800" dirty="0"/>
              <a:t> values per genre</a:t>
            </a:r>
            <a:endParaRPr lang="it-CH" sz="2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B43BF9-44F0-1438-8C78-FD1E059F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68" y="1270000"/>
            <a:ext cx="3038990" cy="23489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54421DD-0E85-DDD9-FD38-99D6B46C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29" y="3846095"/>
            <a:ext cx="2959002" cy="22673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F2CAC-5108-4164-F582-B127765E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29" y="1270000"/>
            <a:ext cx="2959002" cy="22071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A04020E-79D8-FDCC-32F2-1B0F7C045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797" y="3846095"/>
            <a:ext cx="2973261" cy="22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2A47E-ECEE-BA7D-3DA0-763E03B3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Conclusions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F444C-9729-7A2A-B87B-6E912A573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Top genres are: </a:t>
            </a:r>
          </a:p>
          <a:p>
            <a:pPr lvl="1"/>
            <a:r>
              <a:rPr lang="fr-CH" dirty="0"/>
              <a:t>Pop</a:t>
            </a:r>
          </a:p>
          <a:p>
            <a:pPr lvl="1"/>
            <a:r>
              <a:rPr lang="fr-CH" dirty="0"/>
              <a:t>Hip hop</a:t>
            </a:r>
          </a:p>
          <a:p>
            <a:pPr lvl="1"/>
            <a:r>
              <a:rPr lang="fr-CH" dirty="0"/>
              <a:t>R&amp;B</a:t>
            </a:r>
          </a:p>
          <a:p>
            <a:r>
              <a:rPr lang="fr-CH" dirty="0"/>
              <a:t>Hip hop and R&amp;B -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spoken</a:t>
            </a:r>
            <a:r>
              <a:rPr lang="fr-CH" dirty="0"/>
              <a:t> and explicit genres </a:t>
            </a:r>
          </a:p>
          <a:p>
            <a:r>
              <a:rPr lang="fr-CH" dirty="0"/>
              <a:t>Blues and Jazz </a:t>
            </a:r>
            <a:r>
              <a:rPr lang="fr-CH" dirty="0" err="1"/>
              <a:t>most</a:t>
            </a:r>
            <a:r>
              <a:rPr lang="fr-CH" dirty="0"/>
              <a:t> instrumental </a:t>
            </a:r>
            <a:r>
              <a:rPr lang="fr-CH" dirty="0" err="1"/>
              <a:t>ones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The duration of </a:t>
            </a:r>
            <a:r>
              <a:rPr lang="fr-CH" dirty="0" err="1"/>
              <a:t>songs</a:t>
            </a:r>
            <a:r>
              <a:rPr lang="fr-CH" dirty="0"/>
              <a:t> are </a:t>
            </a:r>
            <a:r>
              <a:rPr lang="fr-CH" dirty="0" err="1"/>
              <a:t>decreasing</a:t>
            </a:r>
            <a:endParaRPr lang="fr-CH" dirty="0"/>
          </a:p>
          <a:p>
            <a:r>
              <a:rPr lang="fr-CH" dirty="0"/>
              <a:t>The duration of the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popular</a:t>
            </a:r>
            <a:r>
              <a:rPr lang="fr-CH" dirty="0"/>
              <a:t> </a:t>
            </a:r>
            <a:r>
              <a:rPr lang="fr-CH" dirty="0" err="1"/>
              <a:t>songs</a:t>
            </a:r>
            <a:r>
              <a:rPr lang="fr-CH" dirty="0"/>
              <a:t> </a:t>
            </a:r>
            <a:r>
              <a:rPr lang="fr-CH" dirty="0" err="1"/>
              <a:t>vary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2 and 5 minutes</a:t>
            </a:r>
          </a:p>
          <a:p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songs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strictly</a:t>
            </a:r>
            <a:r>
              <a:rPr lang="fr-CH" dirty="0"/>
              <a:t> </a:t>
            </a:r>
            <a:r>
              <a:rPr lang="fr-CH" dirty="0" err="1"/>
              <a:t>defined</a:t>
            </a:r>
            <a:r>
              <a:rPr lang="fr-CH" dirty="0"/>
              <a:t> by the </a:t>
            </a:r>
            <a:r>
              <a:rPr lang="fr-CH" dirty="0" err="1"/>
              <a:t>average</a:t>
            </a:r>
            <a:r>
              <a:rPr lang="fr-CH" dirty="0"/>
              <a:t> of the </a:t>
            </a:r>
            <a:r>
              <a:rPr lang="fr-CH" dirty="0" err="1"/>
              <a:t>popularity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12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2A47E-ECEE-BA7D-3DA0-763E03B3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Summary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F444C-9729-7A2A-B87B-6E912A573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Data Source</a:t>
            </a:r>
          </a:p>
          <a:p>
            <a:r>
              <a:rPr lang="fr-CH" dirty="0" err="1"/>
              <a:t>Cleanup</a:t>
            </a:r>
            <a:r>
              <a:rPr lang="fr-CH" dirty="0"/>
              <a:t> </a:t>
            </a:r>
          </a:p>
          <a:p>
            <a:r>
              <a:rPr lang="fr-CH" dirty="0" err="1"/>
              <a:t>Preprocessing</a:t>
            </a:r>
            <a:endParaRPr lang="fr-CH" dirty="0"/>
          </a:p>
          <a:p>
            <a:r>
              <a:rPr lang="fr-CH" dirty="0"/>
              <a:t>Data </a:t>
            </a:r>
            <a:r>
              <a:rPr lang="fr-CH" dirty="0" err="1"/>
              <a:t>Visualization</a:t>
            </a:r>
            <a:endParaRPr lang="fr-CH" dirty="0"/>
          </a:p>
          <a:p>
            <a:r>
              <a:rPr lang="fr-CH" dirty="0" err="1"/>
              <a:t>Analysis</a:t>
            </a:r>
            <a:endParaRPr lang="fr-CH" dirty="0"/>
          </a:p>
          <a:p>
            <a:r>
              <a:rPr lang="fr-CH" dirty="0"/>
              <a:t>Conclusions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5335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F444C-9729-7A2A-B87B-6E912A57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94" y="1241572"/>
            <a:ext cx="7946549" cy="39931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H" sz="8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  <a:p>
            <a:pPr marL="0" indent="0" algn="ctr">
              <a:buNone/>
            </a:pPr>
            <a:r>
              <a:rPr lang="fr-CH" sz="4000" dirty="0">
                <a:solidFill>
                  <a:schemeClr val="accent1"/>
                </a:solidFill>
              </a:rPr>
              <a:t>THANK YOU FOR YOUR ATTENTION!</a:t>
            </a:r>
          </a:p>
          <a:p>
            <a:pPr marL="0" indent="0" algn="ctr">
              <a:buNone/>
            </a:pPr>
            <a:r>
              <a:rPr lang="fr-CH" sz="4000" dirty="0">
                <a:solidFill>
                  <a:schemeClr val="accent1"/>
                </a:solidFill>
              </a:rPr>
              <a:t>QUESTIONS ARE WELCOME </a:t>
            </a:r>
            <a:r>
              <a:rPr lang="fr-CH" sz="40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fr-CH" sz="40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CH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1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92338-4B9A-CE3E-F2F2-95FC54FF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687220-FC36-D63E-7CBD-ED31B615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Top 2000 Spotify </a:t>
            </a:r>
            <a:r>
              <a:rPr lang="fr-CH" dirty="0" err="1"/>
              <a:t>songs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2000 to 2019</a:t>
            </a:r>
          </a:p>
          <a:p>
            <a:endParaRPr lang="fr-CH" dirty="0"/>
          </a:p>
          <a:p>
            <a:r>
              <a:rPr lang="fr-CH" dirty="0" err="1"/>
              <a:t>Both</a:t>
            </a:r>
            <a:r>
              <a:rPr lang="fr-CH" dirty="0"/>
              <a:t> </a:t>
            </a:r>
            <a:r>
              <a:rPr lang="fr-CH" dirty="0" err="1"/>
              <a:t>frequent</a:t>
            </a:r>
            <a:r>
              <a:rPr lang="fr-CH" dirty="0"/>
              <a:t> Spotify </a:t>
            </a:r>
            <a:r>
              <a:rPr lang="fr-CH" dirty="0" err="1"/>
              <a:t>users</a:t>
            </a:r>
            <a:r>
              <a:rPr lang="fr-CH" dirty="0"/>
              <a:t>, </a:t>
            </a:r>
            <a:r>
              <a:rPr lang="fr-CH" dirty="0" err="1"/>
              <a:t>interested</a:t>
            </a:r>
            <a:r>
              <a:rPr lang="fr-CH" dirty="0"/>
              <a:t> </a:t>
            </a:r>
            <a:r>
              <a:rPr lang="fr-CH" dirty="0" err="1"/>
              <a:t>because</a:t>
            </a:r>
            <a:r>
              <a:rPr lang="fr-CH" dirty="0"/>
              <a:t> of </a:t>
            </a:r>
            <a:r>
              <a:rPr lang="fr-CH" dirty="0" err="1"/>
              <a:t>that</a:t>
            </a:r>
            <a:endParaRPr lang="fr-CH" dirty="0"/>
          </a:p>
          <a:p>
            <a:endParaRPr lang="fr-CH" dirty="0"/>
          </a:p>
          <a:p>
            <a:r>
              <a:rPr lang="fr-CH" dirty="0"/>
              <a:t>Expectations:</a:t>
            </a:r>
          </a:p>
          <a:p>
            <a:pPr lvl="1"/>
            <a:r>
              <a:rPr lang="fr-CH" dirty="0"/>
              <a:t>Pop on top</a:t>
            </a:r>
          </a:p>
          <a:p>
            <a:pPr lvl="1"/>
            <a:r>
              <a:rPr lang="fr-CH" dirty="0" err="1"/>
              <a:t>Hip&amp;Hop</a:t>
            </a:r>
            <a:r>
              <a:rPr lang="fr-CH" dirty="0"/>
              <a:t> and R&amp;B the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spoken</a:t>
            </a:r>
            <a:r>
              <a:rPr lang="fr-CH" dirty="0"/>
              <a:t> and explicit</a:t>
            </a:r>
          </a:p>
          <a:p>
            <a:pPr lvl="1"/>
            <a:r>
              <a:rPr lang="fr-CH" dirty="0"/>
              <a:t>Duration of </a:t>
            </a:r>
            <a:r>
              <a:rPr lang="fr-CH" dirty="0" err="1"/>
              <a:t>songs</a:t>
            </a:r>
            <a:r>
              <a:rPr lang="fr-CH" dirty="0"/>
              <a:t> </a:t>
            </a:r>
            <a:r>
              <a:rPr lang="fr-CH" dirty="0" err="1"/>
              <a:t>decreasing</a:t>
            </a:r>
            <a:r>
              <a:rPr lang="fr-CH" dirty="0"/>
              <a:t> over the </a:t>
            </a:r>
            <a:r>
              <a:rPr lang="fr-CH" dirty="0" err="1"/>
              <a:t>years</a:t>
            </a: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it-CH" dirty="0"/>
          </a:p>
        </p:txBody>
      </p:sp>
      <p:pic>
        <p:nvPicPr>
          <p:cNvPr id="1028" name="Picture 4" descr="Color-Spotify-Logo | New University | UC Irvine">
            <a:extLst>
              <a:ext uri="{FF2B5EF4-FFF2-40B4-BE49-F238E27FC236}">
                <a16:creationId xmlns:a16="http://schemas.microsoft.com/office/drawing/2014/main" id="{EBCE492C-1026-E273-B7A3-617D4E84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50" y="2971972"/>
            <a:ext cx="2887722" cy="195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3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8EECE-4087-BB46-5555-44DA2A46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 Source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41AC14-861F-538B-49D2-BA88E6AC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Dataset</a:t>
            </a:r>
            <a:r>
              <a:rPr lang="fr-CH" dirty="0"/>
              <a:t> </a:t>
            </a:r>
            <a:r>
              <a:rPr lang="fr-CH" dirty="0" err="1"/>
              <a:t>found</a:t>
            </a:r>
            <a:r>
              <a:rPr lang="fr-CH" dirty="0"/>
              <a:t> on </a:t>
            </a:r>
            <a:r>
              <a:rPr lang="fr-CH" dirty="0" err="1"/>
              <a:t>Kaggle</a:t>
            </a:r>
            <a:r>
              <a:rPr lang="fr-CH" dirty="0"/>
              <a:t> </a:t>
            </a:r>
            <a:r>
              <a:rPr lang="fr-CH" dirty="0" err="1"/>
              <a:t>website</a:t>
            </a:r>
            <a:endParaRPr lang="it-CH" dirty="0"/>
          </a:p>
          <a:p>
            <a:r>
              <a:rPr lang="it-CH" dirty="0"/>
              <a:t>2000 </a:t>
            </a:r>
            <a:r>
              <a:rPr lang="it-CH" dirty="0" err="1"/>
              <a:t>rows</a:t>
            </a:r>
            <a:r>
              <a:rPr lang="it-CH" dirty="0"/>
              <a:t>, 18 </a:t>
            </a:r>
            <a:r>
              <a:rPr lang="it-CH" dirty="0" err="1"/>
              <a:t>columns</a:t>
            </a:r>
            <a:endParaRPr lang="it-CH" dirty="0"/>
          </a:p>
          <a:p>
            <a:pPr lvl="1"/>
            <a:r>
              <a:rPr lang="it-CH" dirty="0" err="1"/>
              <a:t>Each</a:t>
            </a:r>
            <a:r>
              <a:rPr lang="it-CH" dirty="0"/>
              <a:t> </a:t>
            </a:r>
            <a:r>
              <a:rPr lang="it-CH" dirty="0" err="1"/>
              <a:t>row</a:t>
            </a:r>
            <a:r>
              <a:rPr lang="it-CH" dirty="0"/>
              <a:t> </a:t>
            </a:r>
            <a:r>
              <a:rPr lang="it-CH" dirty="0" err="1"/>
              <a:t>represents</a:t>
            </a:r>
            <a:r>
              <a:rPr lang="it-CH" dirty="0"/>
              <a:t> a </a:t>
            </a:r>
            <a:r>
              <a:rPr lang="it-CH" dirty="0" err="1"/>
              <a:t>different</a:t>
            </a:r>
            <a:r>
              <a:rPr lang="it-CH" dirty="0"/>
              <a:t> hit </a:t>
            </a:r>
            <a:r>
              <a:rPr lang="it-CH" dirty="0" err="1"/>
              <a:t>song</a:t>
            </a: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fr-CH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DBB960-82B1-1032-E5FE-324D15F0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70" y="3429000"/>
            <a:ext cx="5907018" cy="32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631280-9E62-5B86-8C9C-34B324C5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Cleanup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0DCF59-BC11-DC5B-2274-C90DE58C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541"/>
            <a:ext cx="8596668" cy="3880773"/>
          </a:xfrm>
        </p:spPr>
        <p:txBody>
          <a:bodyPr/>
          <a:lstStyle/>
          <a:p>
            <a:r>
              <a:rPr lang="fr-CH" dirty="0" err="1"/>
              <a:t>Datatypes</a:t>
            </a:r>
            <a:r>
              <a:rPr lang="fr-CH" dirty="0"/>
              <a:t> </a:t>
            </a:r>
            <a:r>
              <a:rPr lang="fr-CH" dirty="0" err="1"/>
              <a:t>checked</a:t>
            </a:r>
            <a:r>
              <a:rPr lang="fr-CH" dirty="0"/>
              <a:t> -&gt; no </a:t>
            </a:r>
            <a:r>
              <a:rPr lang="fr-CH" dirty="0" err="1"/>
              <a:t>incoherent</a:t>
            </a:r>
            <a:r>
              <a:rPr lang="fr-CH" dirty="0"/>
              <a:t> </a:t>
            </a:r>
            <a:r>
              <a:rPr lang="fr-CH" dirty="0" err="1"/>
              <a:t>datatype</a:t>
            </a:r>
            <a:r>
              <a:rPr lang="fr-CH" dirty="0"/>
              <a:t> w.r.t the </a:t>
            </a:r>
            <a:r>
              <a:rPr lang="fr-CH" dirty="0" err="1"/>
              <a:t>column</a:t>
            </a:r>
            <a:r>
              <a:rPr lang="fr-CH" dirty="0"/>
              <a:t> </a:t>
            </a:r>
            <a:r>
              <a:rPr lang="fr-CH" dirty="0" err="1"/>
              <a:t>names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Year</a:t>
            </a:r>
            <a:r>
              <a:rPr lang="fr-CH" dirty="0"/>
              <a:t> </a:t>
            </a:r>
            <a:r>
              <a:rPr lang="fr-CH" dirty="0" err="1"/>
              <a:t>outliers</a:t>
            </a:r>
            <a:r>
              <a:rPr lang="fr-CH" dirty="0"/>
              <a:t> handling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B918707-A696-F3B2-113C-9833A26D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43" y="2462992"/>
            <a:ext cx="841625" cy="41038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E6BF407-E4A4-0BDF-C0F8-53B85489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96" y="2462992"/>
            <a:ext cx="964107" cy="4103853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DD57244-BD30-F602-D0E7-9722AD4B6B9D}"/>
              </a:ext>
            </a:extLst>
          </p:cNvPr>
          <p:cNvSpPr/>
          <p:nvPr/>
        </p:nvSpPr>
        <p:spPr>
          <a:xfrm>
            <a:off x="5264819" y="4337107"/>
            <a:ext cx="1124125" cy="590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006DF29-6CE9-9485-00E0-08C14455EAFF}"/>
              </a:ext>
            </a:extLst>
          </p:cNvPr>
          <p:cNvSpPr/>
          <p:nvPr/>
        </p:nvSpPr>
        <p:spPr>
          <a:xfrm>
            <a:off x="3960243" y="2600587"/>
            <a:ext cx="1090568" cy="4117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6F8095A-202B-80D7-B7E7-96E883A8ABEE}"/>
              </a:ext>
            </a:extLst>
          </p:cNvPr>
          <p:cNvSpPr/>
          <p:nvPr/>
        </p:nvSpPr>
        <p:spPr>
          <a:xfrm>
            <a:off x="4009571" y="6296750"/>
            <a:ext cx="1090568" cy="3575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655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5D32E-14D7-7485-7B4E-DE76D48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Preprocessing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3A985-E72F-B5E1-353B-03228F06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it-CH" dirty="0"/>
              <a:t>Minor mode </a:t>
            </a:r>
            <a:r>
              <a:rPr lang="it-CH" dirty="0" err="1"/>
              <a:t>column</a:t>
            </a:r>
            <a:r>
              <a:rPr lang="it-CH" dirty="0"/>
              <a:t> </a:t>
            </a:r>
            <a:r>
              <a:rPr lang="it-CH" dirty="0" err="1"/>
              <a:t>changed</a:t>
            </a:r>
            <a:r>
              <a:rPr lang="it-CH" dirty="0"/>
              <a:t> from 0 &amp; 1 to «minor» and «major»</a:t>
            </a:r>
          </a:p>
          <a:p>
            <a:endParaRPr lang="it-CH" dirty="0"/>
          </a:p>
          <a:p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  <a:p>
            <a:r>
              <a:rPr lang="it-CH" dirty="0"/>
              <a:t>Duration </a:t>
            </a:r>
            <a:r>
              <a:rPr lang="it-CH" dirty="0" err="1"/>
              <a:t>transformed</a:t>
            </a:r>
            <a:r>
              <a:rPr lang="it-CH" dirty="0"/>
              <a:t> from </a:t>
            </a:r>
            <a:r>
              <a:rPr lang="it-CH" dirty="0" err="1"/>
              <a:t>miliseconds</a:t>
            </a:r>
            <a:r>
              <a:rPr lang="it-CH" dirty="0"/>
              <a:t> to minutes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7692F7-4DB9-ECE2-8401-69A40D5DF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87"/>
          <a:stretch/>
        </p:blipFill>
        <p:spPr>
          <a:xfrm>
            <a:off x="2280219" y="2440299"/>
            <a:ext cx="5390898" cy="26934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130DC25-FE67-0E4B-D42C-3B195F70D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665"/>
          <a:stretch/>
        </p:blipFill>
        <p:spPr>
          <a:xfrm>
            <a:off x="2280219" y="4478778"/>
            <a:ext cx="5390898" cy="4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5D32E-14D7-7485-7B4E-DE76D48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Preprocessing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3A985-E72F-B5E1-353B-03228F06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it-CH" dirty="0"/>
          </a:p>
          <a:p>
            <a:r>
              <a:rPr lang="it-CH" dirty="0" err="1"/>
              <a:t>Rescaled</a:t>
            </a:r>
            <a:r>
              <a:rPr lang="it-CH" dirty="0"/>
              <a:t> some </a:t>
            </a:r>
            <a:r>
              <a:rPr lang="it-CH" dirty="0" err="1"/>
              <a:t>columns</a:t>
            </a:r>
            <a:r>
              <a:rPr lang="it-CH" dirty="0"/>
              <a:t>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needed</a:t>
            </a:r>
            <a:r>
              <a:rPr lang="it-CH" dirty="0"/>
              <a:t> </a:t>
            </a:r>
            <a:r>
              <a:rPr lang="it-CH" dirty="0" err="1"/>
              <a:t>it</a:t>
            </a: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r>
              <a:rPr lang="it-CH" dirty="0"/>
              <a:t>set() </a:t>
            </a:r>
            <a:r>
              <a:rPr lang="it-CH" dirty="0" err="1"/>
              <a:t>values</a:t>
            </a:r>
            <a:r>
              <a:rPr lang="it-CH" dirty="0"/>
              <a:t> in </a:t>
            </a:r>
            <a:r>
              <a:rPr lang="it-CH" dirty="0" err="1"/>
              <a:t>genre</a:t>
            </a:r>
            <a:r>
              <a:rPr lang="it-CH" dirty="0"/>
              <a:t> </a:t>
            </a:r>
            <a:r>
              <a:rPr lang="it-CH" dirty="0" err="1"/>
              <a:t>column</a:t>
            </a: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FDA1A2F-8BFC-C27E-C113-6B3944EF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69" y="2482692"/>
            <a:ext cx="4563023" cy="6534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D7FFDAF-9FF3-8CF1-036B-F571DFF2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976" y="2158693"/>
            <a:ext cx="2731476" cy="146816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211A24C-B8FD-178A-D8DA-611CD0428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420" y="3425502"/>
            <a:ext cx="2731476" cy="5918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8418F0-4E61-D494-F874-9E6B27DF4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269" y="4916885"/>
            <a:ext cx="3667637" cy="9050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5C31D0E-14EF-0F67-F3A0-27D2EF49C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046" y="4583463"/>
            <a:ext cx="3600953" cy="1571844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7301F2D-D920-49AE-E9ED-54BF98AA9ED3}"/>
              </a:ext>
            </a:extLst>
          </p:cNvPr>
          <p:cNvSpPr/>
          <p:nvPr/>
        </p:nvSpPr>
        <p:spPr>
          <a:xfrm>
            <a:off x="5300981" y="5205799"/>
            <a:ext cx="744136" cy="327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4775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 </a:t>
            </a:r>
            <a:r>
              <a:rPr lang="fr-CH" dirty="0" err="1"/>
              <a:t>visualization</a:t>
            </a:r>
            <a:r>
              <a:rPr lang="fr-CH" dirty="0"/>
              <a:t>: </a:t>
            </a:r>
            <a:r>
              <a:rPr lang="fr-CH" dirty="0" err="1"/>
              <a:t>N°of</a:t>
            </a:r>
            <a:r>
              <a:rPr lang="fr-CH" dirty="0"/>
              <a:t> </a:t>
            </a:r>
            <a:r>
              <a:rPr lang="fr-CH" dirty="0" err="1"/>
              <a:t>tracks</a:t>
            </a:r>
            <a:r>
              <a:rPr lang="fr-CH" dirty="0"/>
              <a:t> per </a:t>
            </a:r>
            <a:r>
              <a:rPr lang="fr-CH" dirty="0" err="1"/>
              <a:t>artist</a:t>
            </a:r>
            <a:r>
              <a:rPr lang="fr-CH" dirty="0"/>
              <a:t> </a:t>
            </a:r>
            <a:endParaRPr lang="it-CH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14C940-6C81-52CB-2F9E-2E909891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7" y="1489867"/>
            <a:ext cx="6829458" cy="53681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40BDFE7-1E73-19D5-702D-FE9803662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26" y="3778606"/>
            <a:ext cx="6829457" cy="8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38B20-D815-DB21-0B49-9CBEE5B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Data </a:t>
            </a:r>
            <a:r>
              <a:rPr lang="fr-CH" sz="2800" dirty="0" err="1"/>
              <a:t>visualization</a:t>
            </a:r>
            <a:r>
              <a:rPr lang="fr-CH" sz="2800" dirty="0"/>
              <a:t>: </a:t>
            </a:r>
            <a:r>
              <a:rPr lang="fr-CH" sz="2800" dirty="0" err="1"/>
              <a:t>popularity</a:t>
            </a:r>
            <a:r>
              <a:rPr lang="fr-CH" sz="2800" dirty="0"/>
              <a:t> by </a:t>
            </a:r>
            <a:r>
              <a:rPr lang="fr-CH" sz="2800" dirty="0" err="1"/>
              <a:t>song</a:t>
            </a:r>
            <a:r>
              <a:rPr lang="fr-CH" sz="2800" dirty="0"/>
              <a:t> durations</a:t>
            </a:r>
            <a:endParaRPr lang="it-CH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C14990B-CF0C-03F3-9272-3BDA7164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10" y="1299815"/>
            <a:ext cx="4391638" cy="7144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B49850-4C8C-B24B-2CE8-E2BBCB60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96" y="2014290"/>
            <a:ext cx="6580290" cy="42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5704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879</TotalTime>
  <Words>365</Words>
  <Application>Microsoft Office PowerPoint</Application>
  <PresentationFormat>Widescreen</PresentationFormat>
  <Paragraphs>100</Paragraphs>
  <Slides>20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Sfaccettatura</vt:lpstr>
      <vt:lpstr>Top 2000 Spotify songs 2000-2019</vt:lpstr>
      <vt:lpstr>Summary</vt:lpstr>
      <vt:lpstr>Introduction</vt:lpstr>
      <vt:lpstr>Data Source</vt:lpstr>
      <vt:lpstr>Cleanup</vt:lpstr>
      <vt:lpstr>Preprocessing</vt:lpstr>
      <vt:lpstr>Preprocessing</vt:lpstr>
      <vt:lpstr>Data visualization: N°of tracks per artist </vt:lpstr>
      <vt:lpstr>Data visualization: popularity by song durations</vt:lpstr>
      <vt:lpstr>Data visualization: average duration of songs per year</vt:lpstr>
      <vt:lpstr>Analysis: average popularity of artists</vt:lpstr>
      <vt:lpstr>Analysis: Popularity by N°of Songs</vt:lpstr>
      <vt:lpstr>Analysis: top genres </vt:lpstr>
      <vt:lpstr>Analysis: top genres </vt:lpstr>
      <vt:lpstr>Analysis: mean technical values per genre</vt:lpstr>
      <vt:lpstr>Analysis: mean technical values per genre</vt:lpstr>
      <vt:lpstr>Analysis: mean technical values per genre</vt:lpstr>
      <vt:lpstr>Analysis: mean technical values per genre</vt:lpstr>
      <vt:lpstr>Conclusions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2000 Spotify songs 2000-2019</dc:title>
  <dc:creator>Georgiy Farina</dc:creator>
  <cp:lastModifiedBy>Georgiy Farina</cp:lastModifiedBy>
  <cp:revision>7</cp:revision>
  <dcterms:created xsi:type="dcterms:W3CDTF">2022-06-07T17:08:30Z</dcterms:created>
  <dcterms:modified xsi:type="dcterms:W3CDTF">2022-06-08T09:13:31Z</dcterms:modified>
</cp:coreProperties>
</file>