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29"/>
  </p:notesMasterIdLst>
  <p:sldIdLst>
    <p:sldId id="276" r:id="rId6"/>
    <p:sldId id="293" r:id="rId7"/>
    <p:sldId id="294" r:id="rId8"/>
    <p:sldId id="292" r:id="rId9"/>
    <p:sldId id="295" r:id="rId10"/>
    <p:sldId id="296" r:id="rId11"/>
    <p:sldId id="289" r:id="rId12"/>
    <p:sldId id="290" r:id="rId13"/>
    <p:sldId id="260" r:id="rId14"/>
    <p:sldId id="297" r:id="rId15"/>
    <p:sldId id="277" r:id="rId16"/>
    <p:sldId id="279" r:id="rId17"/>
    <p:sldId id="278" r:id="rId18"/>
    <p:sldId id="298" r:id="rId19"/>
    <p:sldId id="281" r:id="rId20"/>
    <p:sldId id="282" r:id="rId21"/>
    <p:sldId id="283" r:id="rId22"/>
    <p:sldId id="284" r:id="rId23"/>
    <p:sldId id="291" r:id="rId24"/>
    <p:sldId id="285" r:id="rId25"/>
    <p:sldId id="287" r:id="rId26"/>
    <p:sldId id="300" r:id="rId27"/>
    <p:sldId id="299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7A6C9-36E0-425A-A909-04D489ECDE01}" v="6" dt="2022-02-16T15:28:12.74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4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8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902E2C-3E8B-4953-A66E-F024D1BD23AD}"/>
              </a:ext>
            </a:extLst>
          </p:cNvPr>
          <p:cNvSpPr txBox="1"/>
          <p:nvPr userDrawn="1"/>
        </p:nvSpPr>
        <p:spPr>
          <a:xfrm>
            <a:off x="7877802" y="5746070"/>
            <a:ext cx="379908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r">
              <a:spcBef>
                <a:spcPts val="0"/>
              </a:spcBef>
              <a:defRPr sz="22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/>
              <a:t>EXCEEDING EXPECTATIONS.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A380EB-59D4-4E20-8AB9-B8A0E8CF2F39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-elements4.jpg" descr="back-elements4.jpg">
            <a:extLst>
              <a:ext uri="{FF2B5EF4-FFF2-40B4-BE49-F238E27FC236}">
                <a16:creationId xmlns:a16="http://schemas.microsoft.com/office/drawing/2014/main" id="{7990119D-4B61-4222-842F-42D627364D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" name="logo.tif" descr="logo.tif">
            <a:extLst>
              <a:ext uri="{FF2B5EF4-FFF2-40B4-BE49-F238E27FC236}">
                <a16:creationId xmlns:a16="http://schemas.microsoft.com/office/drawing/2014/main" id="{F88A0884-8E77-4EF1-8F03-489266E1F6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B72610-9A14-4A32-90AB-046047A6B3E3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466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277C4-D8A1-4133-82E3-A621F8433DCC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716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D7230-C87F-4C68-A386-89756C26A7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344168"/>
            <a:ext cx="10515600" cy="43525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EFFF75-B70A-4727-BE9A-F782CABF1E0B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038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8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1F3A86-00A7-41B2-91B7-98101C821B61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58" r:id="rId5"/>
    <p:sldLayoutId id="2147483660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eorgi.yolovski" TargetMode="External"/><Relationship Id="rId2" Type="http://schemas.openxmlformats.org/officeDocument/2006/relationships/hyperlink" Target="mailto:georgi.yolovski@accedia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ccedia.com/team/grow/" TargetMode="External"/><Relationship Id="rId5" Type="http://schemas.openxmlformats.org/officeDocument/2006/relationships/hyperlink" Target="https://accedia.com/team/careers/" TargetMode="External"/><Relationship Id="rId4" Type="http://schemas.openxmlformats.org/officeDocument/2006/relationships/hyperlink" Target="https://www.linkedin.com/in/georgi-yolovski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Elixir, Java and What Wen</a:t>
            </a:r>
            <a:r>
              <a:rPr lang="bg-BG" sz="6000" dirty="0"/>
              <a:t>Т</a:t>
            </a:r>
            <a:r>
              <a:rPr lang="en-US" sz="6000" dirty="0"/>
              <a:t> Wrong with 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r>
              <a:rPr lang="en-US" dirty="0"/>
              <a:t>Georgi Yolovski</a:t>
            </a:r>
          </a:p>
        </p:txBody>
      </p:sp>
    </p:spTree>
    <p:extLst>
      <p:ext uri="{BB962C8B-B14F-4D97-AF65-F5344CB8AC3E}">
        <p14:creationId xmlns:p14="http://schemas.microsoft.com/office/powerpoint/2010/main" val="32601588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elixir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in 2012 by Jose </a:t>
            </a:r>
            <a:r>
              <a:rPr lang="en-US" dirty="0" err="1"/>
              <a:t>Valim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Runs on BEAM</a:t>
            </a:r>
            <a:endParaRPr lang="bg-BG" dirty="0"/>
          </a:p>
          <a:p>
            <a:pPr lvl="1"/>
            <a:r>
              <a:rPr lang="en-US" dirty="0"/>
              <a:t>Used by Discord, Pinterest, Spotify</a:t>
            </a:r>
          </a:p>
          <a:p>
            <a:pPr lvl="1"/>
            <a:endParaRPr lang="en-US" dirty="0"/>
          </a:p>
          <a:p>
            <a:r>
              <a:rPr lang="en-US" dirty="0"/>
              <a:t>Main features</a:t>
            </a:r>
          </a:p>
          <a:p>
            <a:pPr lvl="1"/>
            <a:r>
              <a:rPr lang="en-US" dirty="0"/>
              <a:t>Immutable data structures</a:t>
            </a:r>
          </a:p>
          <a:p>
            <a:pPr lvl="1"/>
            <a:r>
              <a:rPr lang="en-US" dirty="0"/>
              <a:t>Functional paradigm</a:t>
            </a:r>
          </a:p>
          <a:p>
            <a:pPr lvl="1"/>
            <a:r>
              <a:rPr lang="en-US" dirty="0"/>
              <a:t>Pattern matching</a:t>
            </a:r>
          </a:p>
          <a:p>
            <a:pPr lvl="1"/>
            <a:r>
              <a:rPr lang="en-US" dirty="0"/>
              <a:t>REPL and documentation as first-class citizen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B6A5B-082F-4C55-8D01-931CB11F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954" y="3163418"/>
            <a:ext cx="5660846" cy="1357211"/>
          </a:xfrm>
          <a:prstGeom prst="rect">
            <a:avLst/>
          </a:prstGeom>
        </p:spPr>
      </p:pic>
      <p:pic>
        <p:nvPicPr>
          <p:cNvPr id="2050" name="Picture 2" descr="Elixir, lang, logo Icon in Vector Logo">
            <a:extLst>
              <a:ext uri="{FF2B5EF4-FFF2-40B4-BE49-F238E27FC236}">
                <a16:creationId xmlns:a16="http://schemas.microsoft.com/office/drawing/2014/main" id="{E510E199-5DD1-C825-C683-08694C4A7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6005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1433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C7E2-E618-4878-9F4C-36481B82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74CAE-CD68-4EC4-A539-88AB0E62D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Elixir everything is immutable</a:t>
            </a:r>
          </a:p>
          <a:p>
            <a:pPr lvl="1"/>
            <a:r>
              <a:rPr lang="en-US" dirty="0"/>
              <a:t>A better way to achieve</a:t>
            </a:r>
            <a:br>
              <a:rPr lang="en-US" dirty="0"/>
            </a:br>
            <a:r>
              <a:rPr lang="en-US" dirty="0"/>
              <a:t>encapsulation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B0262-DB58-6FAC-B63C-3D6CF75E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9" y="3133620"/>
            <a:ext cx="6625406" cy="21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3787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351E-19A1-4D3F-8458-4295D6E4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5960-B113-45DB-865B-E92578845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actions and business logic, not on objects and instances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6DEEEF-FA56-4A59-B33B-E8633352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392950"/>
            <a:ext cx="4648200" cy="225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06F4A3-8E03-670A-2D39-98BA820C6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8868"/>
            <a:ext cx="5143500" cy="302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774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6DE6-B506-4DD3-BF06-3B48398B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C31B-1473-4AE2-8054-FBBE022B1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Popular in functional languages</a:t>
            </a:r>
          </a:p>
          <a:p>
            <a:endParaRPr lang="en-US" dirty="0"/>
          </a:p>
          <a:p>
            <a:r>
              <a:rPr lang="en-US" dirty="0"/>
              <a:t>Test whether the object matches a given expression</a:t>
            </a:r>
          </a:p>
          <a:p>
            <a:endParaRPr lang="en-US" dirty="0"/>
          </a:p>
          <a:p>
            <a:r>
              <a:rPr lang="en-US" dirty="0"/>
              <a:t>Cleaner control flow statements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84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33271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4A67-B6FB-4575-B032-95A9E47F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 and </a:t>
            </a:r>
            <a:r>
              <a:rPr lang="en-US" dirty="0" err="1"/>
              <a:t>doctests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FC978-9800-4DCC-A901-81D68DD65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Elixir has a built-in REPL (Read–eval–print loop)</a:t>
            </a:r>
          </a:p>
          <a:p>
            <a:pPr lvl="1"/>
            <a:r>
              <a:rPr lang="en-US" dirty="0"/>
              <a:t>Execute simple expressions</a:t>
            </a:r>
          </a:p>
          <a:p>
            <a:pPr lvl="1"/>
            <a:r>
              <a:rPr lang="en-US" dirty="0"/>
              <a:t>Start as part of the app</a:t>
            </a:r>
          </a:p>
          <a:p>
            <a:pPr lvl="1"/>
            <a:r>
              <a:rPr lang="en-US" dirty="0"/>
              <a:t>Attach to a running app</a:t>
            </a:r>
          </a:p>
          <a:p>
            <a:pPr lvl="1"/>
            <a:endParaRPr lang="en-US" dirty="0"/>
          </a:p>
          <a:p>
            <a:r>
              <a:rPr lang="en-US" dirty="0" err="1"/>
              <a:t>Doctests</a:t>
            </a:r>
            <a:endParaRPr lang="en-US" dirty="0"/>
          </a:p>
          <a:p>
            <a:pPr lvl="1"/>
            <a:r>
              <a:rPr lang="en-US" dirty="0"/>
              <a:t>Mix between unit tests and documentation</a:t>
            </a:r>
          </a:p>
          <a:p>
            <a:pPr lvl="1"/>
            <a:r>
              <a:rPr lang="en-US" dirty="0"/>
              <a:t>Keeps the documentation up to date</a:t>
            </a:r>
          </a:p>
        </p:txBody>
      </p:sp>
    </p:spTree>
    <p:extLst>
      <p:ext uri="{BB962C8B-B14F-4D97-AF65-F5344CB8AC3E}">
        <p14:creationId xmlns:p14="http://schemas.microsoft.com/office/powerpoint/2010/main" val="9967264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270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D63B-0CCD-4FCA-BF96-BA8845A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concurrency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FB00-AE79-4C8E-A13D-F1BE28381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BEAM VM has its own scheduler</a:t>
            </a:r>
          </a:p>
          <a:p>
            <a:pPr lvl="1"/>
            <a:r>
              <a:rPr lang="en-US" dirty="0"/>
              <a:t>Runs lightweight processes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shared state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Communication via </a:t>
            </a:r>
            <a:br>
              <a:rPr lang="en-US" dirty="0"/>
            </a:br>
            <a:r>
              <a:rPr lang="en-US" dirty="0"/>
              <a:t>message passing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… sounds familiar?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F6765-B42E-4337-B35B-3AB41325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65" y="1282951"/>
            <a:ext cx="5577635" cy="31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93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4558-4D95-45AE-9C9E-71ADB108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model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9FDE-B070-469E-BCB0-2A1E623C0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Better performance (no locks)</a:t>
            </a:r>
          </a:p>
          <a:p>
            <a:endParaRPr lang="en-US" dirty="0"/>
          </a:p>
          <a:p>
            <a:r>
              <a:rPr lang="en-US" dirty="0"/>
              <a:t>Fault tolerance</a:t>
            </a:r>
          </a:p>
          <a:p>
            <a:endParaRPr lang="en-US" dirty="0"/>
          </a:p>
          <a:p>
            <a:r>
              <a:rPr lang="en-US" dirty="0"/>
              <a:t>Easier to distribute</a:t>
            </a:r>
          </a:p>
          <a:p>
            <a:pPr lvl="1"/>
            <a:r>
              <a:rPr lang="en-US" dirty="0"/>
              <a:t>Built-in load balancing</a:t>
            </a:r>
          </a:p>
          <a:p>
            <a:pPr lvl="1"/>
            <a:r>
              <a:rPr lang="en-US" dirty="0"/>
              <a:t>Hot deployment</a:t>
            </a:r>
          </a:p>
          <a:p>
            <a:endParaRPr lang="en-US" dirty="0"/>
          </a:p>
          <a:p>
            <a:r>
              <a:rPr lang="en-US" dirty="0"/>
              <a:t>Scalability – up to ~268M running processes</a:t>
            </a:r>
          </a:p>
          <a:p>
            <a:endParaRPr lang="en-US" dirty="0"/>
          </a:p>
          <a:p>
            <a:r>
              <a:rPr lang="en-US" dirty="0"/>
              <a:t>Virtual Threads in Java 19 – a step in the right direction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9359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44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1091" y="1760428"/>
            <a:ext cx="6807200" cy="3133943"/>
          </a:xfrm>
        </p:spPr>
        <p:txBody>
          <a:bodyPr>
            <a:normAutofit/>
          </a:bodyPr>
          <a:lstStyle/>
          <a:p>
            <a:r>
              <a:rPr lang="en-US" dirty="0"/>
              <a:t>Software Consultant @ </a:t>
            </a:r>
            <a:r>
              <a:rPr lang="en-US" dirty="0" err="1"/>
              <a:t>Accedia</a:t>
            </a:r>
            <a:r>
              <a:rPr lang="en-US" dirty="0"/>
              <a:t> since 2013</a:t>
            </a:r>
          </a:p>
          <a:p>
            <a:endParaRPr lang="en-US" dirty="0"/>
          </a:p>
          <a:p>
            <a:r>
              <a:rPr lang="en-US" dirty="0"/>
              <a:t>Experience with Java, C#, Python, NodeJS </a:t>
            </a:r>
            <a:br>
              <a:rPr lang="en-US" dirty="0"/>
            </a:br>
            <a:r>
              <a:rPr lang="en-US" dirty="0"/>
              <a:t>and more</a:t>
            </a:r>
          </a:p>
          <a:p>
            <a:endParaRPr lang="en-US" dirty="0"/>
          </a:p>
          <a:p>
            <a:r>
              <a:rPr lang="en-US" dirty="0"/>
              <a:t>Enjoys playing with new languages and frameworks</a:t>
            </a:r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FE153EC3-0DA5-1EF3-9BBD-EDA844295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814"/>
          <a:stretch/>
        </p:blipFill>
        <p:spPr bwMode="auto">
          <a:xfrm>
            <a:off x="838200" y="1760428"/>
            <a:ext cx="2897075" cy="306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10253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8060-0365-4BE3-8B57-42830190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chose Elixir?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9AFB5-4135-4950-9A83-31097D3F4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clarity</a:t>
            </a:r>
          </a:p>
          <a:p>
            <a:endParaRPr lang="en-US" dirty="0"/>
          </a:p>
          <a:p>
            <a:r>
              <a:rPr lang="en-US" dirty="0"/>
              <a:t>Less bugs</a:t>
            </a:r>
          </a:p>
          <a:p>
            <a:endParaRPr lang="en-US" dirty="0"/>
          </a:p>
          <a:p>
            <a:r>
              <a:rPr lang="en-US" dirty="0"/>
              <a:t>Development experience</a:t>
            </a:r>
          </a:p>
          <a:p>
            <a:endParaRPr lang="en-US" dirty="0"/>
          </a:p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48963309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807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A5672E-2A92-F3F2-C0B7-1C7B6928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BDC7F-AD9D-638A-6A28-9D2A29C3A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Personal</a:t>
            </a:r>
          </a:p>
          <a:p>
            <a:pPr lvl="1"/>
            <a:r>
              <a:rPr lang="en-US" dirty="0"/>
              <a:t>Mail: </a:t>
            </a:r>
            <a:r>
              <a:rPr lang="en-US" dirty="0">
                <a:hlinkClick r:id="rId2"/>
              </a:rPr>
              <a:t>georgi.yolovski@accedia.com</a:t>
            </a:r>
            <a:endParaRPr lang="en-US" dirty="0"/>
          </a:p>
          <a:p>
            <a:pPr lvl="1"/>
            <a:r>
              <a:rPr lang="en-US" dirty="0"/>
              <a:t>FB: </a:t>
            </a:r>
            <a:r>
              <a:rPr lang="en-US" dirty="0">
                <a:hlinkClick r:id="rId3"/>
              </a:rPr>
              <a:t>fb.com/</a:t>
            </a:r>
            <a:r>
              <a:rPr lang="en-US" dirty="0" err="1">
                <a:hlinkClick r:id="rId3"/>
              </a:rPr>
              <a:t>georgi.yolovski</a:t>
            </a:r>
            <a:endParaRPr lang="en-US" dirty="0"/>
          </a:p>
          <a:p>
            <a:pPr lvl="1"/>
            <a:r>
              <a:rPr lang="en-US" dirty="0"/>
              <a:t>LinkedIn: </a:t>
            </a:r>
            <a:r>
              <a:rPr lang="en-US" dirty="0">
                <a:hlinkClick r:id="rId4"/>
              </a:rPr>
              <a:t>linkedin.com/in/</a:t>
            </a:r>
            <a:r>
              <a:rPr lang="en-US" dirty="0" err="1">
                <a:hlinkClick r:id="rId4"/>
              </a:rPr>
              <a:t>georgi-yolovski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Accedia</a:t>
            </a:r>
            <a:endParaRPr lang="en-US" dirty="0"/>
          </a:p>
          <a:p>
            <a:pPr lvl="1"/>
            <a:r>
              <a:rPr lang="en-US" dirty="0"/>
              <a:t>Join us: </a:t>
            </a:r>
            <a:r>
              <a:rPr lang="en-US" dirty="0">
                <a:hlinkClick r:id="rId5"/>
              </a:rPr>
              <a:t>accedia.com/careers</a:t>
            </a:r>
            <a:endParaRPr lang="en-US" dirty="0"/>
          </a:p>
          <a:p>
            <a:pPr lvl="1"/>
            <a:r>
              <a:rPr lang="en-US" dirty="0"/>
              <a:t>Start your career: </a:t>
            </a:r>
            <a:r>
              <a:rPr lang="en-US" dirty="0">
                <a:hlinkClick r:id="rId6"/>
              </a:rPr>
              <a:t>accedia.com/grow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2117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07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programming paradigm </a:t>
            </a:r>
          </a:p>
          <a:p>
            <a:endParaRPr lang="en-US" dirty="0"/>
          </a:p>
          <a:p>
            <a:r>
              <a:rPr lang="en-US" dirty="0"/>
              <a:t>Based on the concept of objects</a:t>
            </a:r>
          </a:p>
          <a:p>
            <a:endParaRPr lang="en-US" dirty="0"/>
          </a:p>
          <a:p>
            <a:r>
              <a:rPr lang="en-US" dirty="0"/>
              <a:t>Map real-world objects and processes to digital counterparts</a:t>
            </a:r>
          </a:p>
          <a:p>
            <a:endParaRPr lang="en-US" dirty="0"/>
          </a:p>
          <a:p>
            <a:r>
              <a:rPr lang="en-US" dirty="0"/>
              <a:t>Use classes to define objects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 according to Wikipedia</a:t>
            </a:r>
          </a:p>
        </p:txBody>
      </p:sp>
    </p:spTree>
    <p:extLst>
      <p:ext uri="{BB962C8B-B14F-4D97-AF65-F5344CB8AC3E}">
        <p14:creationId xmlns:p14="http://schemas.microsoft.com/office/powerpoint/2010/main" val="3757713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Original concept of 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term is coined by Alan Kay (a biologist) in the 1960s</a:t>
            </a:r>
          </a:p>
          <a:p>
            <a:endParaRPr lang="en-US" dirty="0"/>
          </a:p>
          <a:p>
            <a:r>
              <a:rPr lang="en-US" dirty="0"/>
              <a:t>Simulating the cells in living organisms</a:t>
            </a:r>
          </a:p>
          <a:p>
            <a:pPr lvl="1"/>
            <a:r>
              <a:rPr lang="en-US" dirty="0"/>
              <a:t>Internal state (data)</a:t>
            </a:r>
          </a:p>
          <a:p>
            <a:pPr lvl="1"/>
            <a:r>
              <a:rPr lang="en-US" dirty="0"/>
              <a:t>Decoupled from each other</a:t>
            </a:r>
          </a:p>
          <a:p>
            <a:pPr lvl="1"/>
            <a:r>
              <a:rPr lang="en-US" dirty="0"/>
              <a:t>Communicate through messages</a:t>
            </a:r>
          </a:p>
          <a:p>
            <a:pPr lvl="1"/>
            <a:endParaRPr lang="en-US" dirty="0"/>
          </a:p>
          <a:p>
            <a:r>
              <a:rPr lang="en-US" dirty="0"/>
              <a:t>Proved to be quite useful</a:t>
            </a:r>
          </a:p>
          <a:p>
            <a:pPr lvl="1"/>
            <a:r>
              <a:rPr lang="en-US" dirty="0"/>
              <a:t>Internet</a:t>
            </a:r>
          </a:p>
          <a:p>
            <a:pPr lvl="1"/>
            <a:r>
              <a:rPr lang="en-US" dirty="0"/>
              <a:t>Microservices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64244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A0BA-D389-4116-8171-C89BB0B0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the classes?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D6443-A7BB-4E10-9E07-ECE255A9D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“If I could do Java over again, I would leave out classes.” – James Gosling</a:t>
            </a:r>
          </a:p>
          <a:p>
            <a:endParaRPr lang="en-US" dirty="0"/>
          </a:p>
          <a:p>
            <a:r>
              <a:rPr lang="en-US" dirty="0"/>
              <a:t>“OOP to me means only messaging, local retention and protection and hiding of state-process, and extreme late-binding of all things.” – Alan Kay</a:t>
            </a:r>
          </a:p>
          <a:p>
            <a:endParaRPr lang="en-US" dirty="0"/>
          </a:p>
          <a:p>
            <a:r>
              <a:rPr lang="en-US" dirty="0"/>
              <a:t>It’s about encapsulation and message passing</a:t>
            </a:r>
          </a:p>
          <a:p>
            <a:pPr lvl="1"/>
            <a:r>
              <a:rPr lang="en-US" dirty="0"/>
              <a:t>Not about classes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401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BCE2-8B54-499C-9031-3DC9FCB2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0DF2-924D-4E08-8116-D0486DEEF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the difference?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9C6852-FFDB-40E9-9482-1A665E89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345994"/>
            <a:ext cx="4648200" cy="3019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C7FF18-D6BB-4252-916D-14C0F201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6" y="1345995"/>
            <a:ext cx="46482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323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44EF-082A-CC47-0172-8D52B7C9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encapsulation then?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2D7EA-9DFB-0F75-1105-463E75A2B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Avoiding shared mutable state </a:t>
            </a:r>
          </a:p>
          <a:p>
            <a:pPr lvl="1"/>
            <a:r>
              <a:rPr lang="en-US" dirty="0"/>
              <a:t>Reduce side effects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endParaRPr lang="en-US" dirty="0"/>
          </a:p>
          <a:p>
            <a:r>
              <a:rPr lang="en-US" dirty="0"/>
              <a:t>Forget about getters and setters</a:t>
            </a:r>
          </a:p>
          <a:p>
            <a:endParaRPr lang="en-US" dirty="0"/>
          </a:p>
          <a:p>
            <a:r>
              <a:rPr lang="en-US" dirty="0"/>
              <a:t>Records in Java (since JDK 14) are a </a:t>
            </a:r>
            <a:br>
              <a:rPr lang="en-US" dirty="0"/>
            </a:br>
            <a:r>
              <a:rPr lang="en-US" dirty="0"/>
              <a:t>step in the right direction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786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787E68-5AD7-D385-1E1C-80FD4049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OOP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FA5B2-07E9-B42A-1EA3-029D39C03077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Elixir?</a:t>
            </a:r>
          </a:p>
        </p:txBody>
      </p:sp>
    </p:spTree>
    <p:extLst>
      <p:ext uri="{BB962C8B-B14F-4D97-AF65-F5344CB8AC3E}">
        <p14:creationId xmlns:p14="http://schemas.microsoft.com/office/powerpoint/2010/main" val="3542109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started with erlang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Developed in the 1980s by Ericsson</a:t>
            </a:r>
          </a:p>
          <a:p>
            <a:endParaRPr lang="en-US" dirty="0"/>
          </a:p>
          <a:p>
            <a:r>
              <a:rPr lang="en-US" dirty="0"/>
              <a:t>Runs on BEAM virtual machine</a:t>
            </a:r>
          </a:p>
          <a:p>
            <a:endParaRPr lang="en-US" dirty="0"/>
          </a:p>
          <a:p>
            <a:r>
              <a:rPr lang="en-US" dirty="0"/>
              <a:t>Suitable for telecoms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Fault-tolerant</a:t>
            </a:r>
          </a:p>
          <a:p>
            <a:pPr lvl="1"/>
            <a:r>
              <a:rPr lang="en-US" dirty="0"/>
              <a:t>High-availability</a:t>
            </a:r>
          </a:p>
          <a:p>
            <a:pPr lvl="1"/>
            <a:endParaRPr lang="en-US" dirty="0"/>
          </a:p>
          <a:p>
            <a:r>
              <a:rPr lang="en-US" dirty="0"/>
              <a:t>Used by WhatsApp, RabbitMQ, Motorola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25DE8-266C-4473-89DA-26BD87BA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498" y="2898275"/>
            <a:ext cx="5745302" cy="1848386"/>
          </a:xfrm>
          <a:prstGeom prst="rect">
            <a:avLst/>
          </a:prstGeom>
        </p:spPr>
      </p:pic>
      <p:pic>
        <p:nvPicPr>
          <p:cNvPr id="1026" name="Picture 2" descr="Erlang, logo Icon in Vector Logo">
            <a:extLst>
              <a:ext uri="{FF2B5EF4-FFF2-40B4-BE49-F238E27FC236}">
                <a16:creationId xmlns:a16="http://schemas.microsoft.com/office/drawing/2014/main" id="{571D8DB2-9E97-AEBE-9EFC-691055521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59104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4259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e5a019c-1afb-4a7f-aa3c-a300d54b8a94">4ZA6FPYH4N22-134279970-49061</_dlc_DocId>
    <_dlc_DocIdUrl xmlns="ee5a019c-1afb-4a7f-aa3c-a300d54b8a94">
      <Url>https://accedia.sharepoint.com/sites/fileshare/bizdev/_layouts/15/DocIdRedir.aspx?ID=4ZA6FPYH4N22-134279970-49061</Url>
      <Description>4ZA6FPYH4N22-134279970-49061</Description>
    </_dlc_DocIdUrl>
    <TaxCatchAll xmlns="ee5a019c-1afb-4a7f-aa3c-a300d54b8a94" xsi:nil="true"/>
    <lcf76f155ced4ddcb4097134ff3c332f xmlns="3d51c85a-c808-4fa3-a7c4-399d30d41b71">
      <Terms xmlns="http://schemas.microsoft.com/office/infopath/2007/PartnerControls"/>
    </lcf76f155ced4ddcb4097134ff3c332f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18A156F01C84E8E5E451D60C9243C" ma:contentTypeVersion="18" ma:contentTypeDescription="Create a new document." ma:contentTypeScope="" ma:versionID="81bba4710e6ed34fea4bd7f33693d27f">
  <xsd:schema xmlns:xsd="http://www.w3.org/2001/XMLSchema" xmlns:xs="http://www.w3.org/2001/XMLSchema" xmlns:p="http://schemas.microsoft.com/office/2006/metadata/properties" xmlns:ns2="ee5a019c-1afb-4a7f-aa3c-a300d54b8a94" xmlns:ns3="3d51c85a-c808-4fa3-a7c4-399d30d41b71" xmlns:ns4="cabbaafa-9d61-4c96-bf36-3d40c487f168" targetNamespace="http://schemas.microsoft.com/office/2006/metadata/properties" ma:root="true" ma:fieldsID="ea50bd8bc227bb2cc5fe2d0a23ee5167" ns2:_="" ns3:_="" ns4:_="">
    <xsd:import namespace="ee5a019c-1afb-4a7f-aa3c-a300d54b8a94"/>
    <xsd:import namespace="3d51c85a-c808-4fa3-a7c4-399d30d41b71"/>
    <xsd:import namespace="cabbaafa-9d61-4c96-bf36-3d40c487f16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a019c-1afb-4a7f-aa3c-a300d54b8a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4" nillable="true" ma:displayName="Taxonomy Catch All Column" ma:hidden="true" ma:list="{895e6f97-7e4b-4a12-bb55-b673daed68db}" ma:internalName="TaxCatchAll" ma:showField="CatchAllData" ma:web="ee5a019c-1afb-4a7f-aa3c-a300d54b8a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1c85a-c808-4fa3-a7c4-399d30d41b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d416f1c9-5f58-44a0-9efe-23f65ced0d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baafa-9d61-4c96-bf36-3d40c487f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013F97-F744-428B-8504-911AB7D87FBC}">
  <ds:schemaRefs>
    <ds:schemaRef ds:uri="ee5a019c-1afb-4a7f-aa3c-a300d54b8a94"/>
    <ds:schemaRef ds:uri="http://schemas.microsoft.com/office/2006/metadata/properties"/>
    <ds:schemaRef ds:uri="http://schemas.microsoft.com/office/infopath/2007/PartnerControls"/>
    <ds:schemaRef ds:uri="3d51c85a-c808-4fa3-a7c4-399d30d41b71"/>
  </ds:schemaRefs>
</ds:datastoreItem>
</file>

<file path=customXml/itemProps3.xml><?xml version="1.0" encoding="utf-8"?>
<ds:datastoreItem xmlns:ds="http://schemas.openxmlformats.org/officeDocument/2006/customXml" ds:itemID="{23731FFE-AA89-41C8-A8D1-96335015AC7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75CE82B-2AB8-470D-8DBA-A4AFD7F9BD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a019c-1afb-4a7f-aa3c-a300d54b8a94"/>
    <ds:schemaRef ds:uri="3d51c85a-c808-4fa3-a7c4-399d30d41b71"/>
    <ds:schemaRef ds:uri="cabbaafa-9d61-4c96-bf36-3d40c487f1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502</Words>
  <Application>Microsoft Office PowerPoint</Application>
  <PresentationFormat>Widescreen</PresentationFormat>
  <Paragraphs>142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AccordAlternate Bold</vt:lpstr>
      <vt:lpstr>AccordAlternate ExtraLight</vt:lpstr>
      <vt:lpstr>AccordAlternate Regular</vt:lpstr>
      <vt:lpstr>Arial</vt:lpstr>
      <vt:lpstr>Calibri</vt:lpstr>
      <vt:lpstr>Office Theme</vt:lpstr>
      <vt:lpstr>Elixir, Java and What WenТ Wrong with OOP</vt:lpstr>
      <vt:lpstr>About Me</vt:lpstr>
      <vt:lpstr>What is OOP?</vt:lpstr>
      <vt:lpstr>The Original concept of OOP</vt:lpstr>
      <vt:lpstr>Where are the classes?</vt:lpstr>
      <vt:lpstr>Let’s talk about encapsulation</vt:lpstr>
      <vt:lpstr>What is encapsulation then?</vt:lpstr>
      <vt:lpstr>True OOP examples</vt:lpstr>
      <vt:lpstr>It all started with erlang</vt:lpstr>
      <vt:lpstr>Enter elixir</vt:lpstr>
      <vt:lpstr>The real encapsulation</vt:lpstr>
      <vt:lpstr>Functional programming</vt:lpstr>
      <vt:lpstr>Pattern matching</vt:lpstr>
      <vt:lpstr>Demo</vt:lpstr>
      <vt:lpstr>REPL and doctests</vt:lpstr>
      <vt:lpstr>Demo</vt:lpstr>
      <vt:lpstr>BEAM concurrency model</vt:lpstr>
      <vt:lpstr>Concurrency model benefits</vt:lpstr>
      <vt:lpstr>Demo</vt:lpstr>
      <vt:lpstr>Why chose Elixir?</vt:lpstr>
      <vt:lpstr>Q &amp; A</vt:lpstr>
      <vt:lpstr>Contacts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 Doshkova</dc:creator>
  <cp:lastModifiedBy>Georgi Yolovski</cp:lastModifiedBy>
  <cp:revision>7</cp:revision>
  <dcterms:modified xsi:type="dcterms:W3CDTF">2022-10-05T12:11:07Z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0x0101003F118A156F01C84E8E5E451D60C9243C</vt:lpwstr>
  </property>
  <property fmtid="{D5CDD505-2E9C-101B-9397-08002B2CF9AE}" pid="3" name="_dlc_DocIdItemGuid">
    <vt:lpwstr>fe0679da-e084-41f7-b78a-072633b4b90f</vt:lpwstr>
  </property>
</Properties>
</file>