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39"/>
  </p:notesMasterIdLst>
  <p:sldIdLst>
    <p:sldId id="276" r:id="rId6"/>
    <p:sldId id="322" r:id="rId7"/>
    <p:sldId id="323" r:id="rId8"/>
    <p:sldId id="260" r:id="rId9"/>
    <p:sldId id="297" r:id="rId10"/>
    <p:sldId id="300" r:id="rId11"/>
    <p:sldId id="301" r:id="rId12"/>
    <p:sldId id="324" r:id="rId13"/>
    <p:sldId id="325" r:id="rId14"/>
    <p:sldId id="326" r:id="rId15"/>
    <p:sldId id="327" r:id="rId16"/>
    <p:sldId id="314" r:id="rId17"/>
    <p:sldId id="302" r:id="rId18"/>
    <p:sldId id="303" r:id="rId19"/>
    <p:sldId id="304" r:id="rId20"/>
    <p:sldId id="328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316" r:id="rId29"/>
    <p:sldId id="315" r:id="rId30"/>
    <p:sldId id="317" r:id="rId31"/>
    <p:sldId id="318" r:id="rId32"/>
    <p:sldId id="319" r:id="rId33"/>
    <p:sldId id="320" r:id="rId34"/>
    <p:sldId id="321" r:id="rId35"/>
    <p:sldId id="291" r:id="rId36"/>
    <p:sldId id="287" r:id="rId37"/>
    <p:sldId id="299" r:id="rId3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1pPr>
    <a:lvl2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2pPr>
    <a:lvl3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3pPr>
    <a:lvl4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4pPr>
    <a:lvl5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5pPr>
    <a:lvl6pPr marL="2540000" marR="0" indent="-25400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Pct val="100000"/>
      <a:buFontTx/>
      <a:buChar char="•"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6pPr>
    <a:lvl7pPr marL="2997200" marR="0" indent="-25400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Pct val="100000"/>
      <a:buFontTx/>
      <a:buChar char="•"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7pPr>
    <a:lvl8pPr marL="3454400" marR="0" indent="-25400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Pct val="100000"/>
      <a:buFontTx/>
      <a:buChar char="•"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8pPr>
    <a:lvl9pPr marL="3911600" marR="0" indent="-25400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Pct val="100000"/>
      <a:buFontTx/>
      <a:buChar char="•"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F9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07A6C9-36E0-425A-A909-04D489ECDE01}" v="6" dt="2022-02-16T15:28:12.741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microsoft.com/office/2015/10/relationships/revisionInfo" Target="revisionInfo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ableStyles" Target="tableStyle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432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280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ack-elements1.jpg" descr="back-elements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896144" y="1284404"/>
            <a:ext cx="7614424" cy="1997788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48940" y="2883580"/>
            <a:ext cx="5031977" cy="12467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Tx/>
              <a:buSzTx/>
              <a:buFontTx/>
              <a:buNone/>
            </a:lvl1pPr>
            <a:lvl2pPr marL="0" indent="0">
              <a:buClrTx/>
              <a:buSzTx/>
              <a:buFontTx/>
              <a:buNone/>
            </a:lvl2pPr>
            <a:lvl3pPr marL="0" indent="0">
              <a:buClrTx/>
              <a:buSzTx/>
              <a:buFontTx/>
              <a:buNone/>
            </a:lvl3pPr>
            <a:lvl4pPr marL="0" indent="0">
              <a:buClrTx/>
              <a:buSzTx/>
              <a:buFontTx/>
              <a:buNone/>
            </a:lvl4pPr>
            <a:lvl5pPr marL="0" indent="0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8" name="logo col.tif" descr="logo col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0" y="5346700"/>
            <a:ext cx="3124074" cy="880021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1902E2C-3E8B-4953-A66E-F024D1BD23AD}"/>
              </a:ext>
            </a:extLst>
          </p:cNvPr>
          <p:cNvSpPr txBox="1"/>
          <p:nvPr userDrawn="1"/>
        </p:nvSpPr>
        <p:spPr>
          <a:xfrm>
            <a:off x="7877802" y="5746070"/>
            <a:ext cx="3799086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pPr algn="r">
              <a:spcBef>
                <a:spcPts val="0"/>
              </a:spcBef>
              <a:defRPr sz="2200" cap="all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rPr lang="en-US"/>
              <a:t>EXCEEDING EXPECTATIONS.</a:t>
            </a:r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n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back-elements1.jpg" descr="back-elements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Title Text"/>
          <p:cNvSpPr txBox="1">
            <a:spLocks noGrp="1"/>
          </p:cNvSpPr>
          <p:nvPr>
            <p:ph type="title"/>
          </p:nvPr>
        </p:nvSpPr>
        <p:spPr>
          <a:xfrm>
            <a:off x="896144" y="1284404"/>
            <a:ext cx="7614424" cy="199778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85440" y="2794680"/>
            <a:ext cx="6863784" cy="24659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Tx/>
              <a:buSzTx/>
              <a:buFontTx/>
              <a:buNone/>
            </a:lvl1pPr>
            <a:lvl2pPr marL="0" indent="0">
              <a:buClrTx/>
              <a:buSzTx/>
              <a:buFontTx/>
              <a:buNone/>
            </a:lvl2pPr>
            <a:lvl3pPr marL="0" indent="0">
              <a:buClrTx/>
              <a:buSzTx/>
              <a:buFontTx/>
              <a:buNone/>
            </a:lvl3pPr>
            <a:lvl4pPr marL="0" indent="0">
              <a:buClrTx/>
              <a:buSzTx/>
              <a:buFontTx/>
              <a:buNone/>
            </a:lvl4pPr>
            <a:lvl5pPr marL="0" indent="0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30" name="logo col.tif" descr="logo col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00" y="6184900"/>
            <a:ext cx="1447800" cy="407832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5A380EB-59D4-4E20-8AB9-B8A0E8CF2F39}"/>
              </a:ext>
            </a:extLst>
          </p:cNvPr>
          <p:cNvSpPr txBox="1"/>
          <p:nvPr userDrawn="1"/>
        </p:nvSpPr>
        <p:spPr>
          <a:xfrm>
            <a:off x="9194165" y="6340792"/>
            <a:ext cx="2218562" cy="251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8" tIns="45718" rIns="45718" bIns="45718" anchor="ctr" anchorCtr="0">
            <a:normAutofit fontScale="92500" lnSpcReduction="10000"/>
          </a:bodyPr>
          <a:lstStyle/>
          <a:p>
            <a:pPr algn="r">
              <a:spcBef>
                <a:spcPts val="0"/>
              </a:spcBef>
              <a:defRPr sz="1300" cap="all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rPr lang="en-US">
                <a:solidFill>
                  <a:schemeClr val="tx1"/>
                </a:solidFill>
              </a:rPr>
              <a:t>Exceeding expectations.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2_Title and Content Minimal 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ck-elements4.jpg" descr="back-elements4.jpg">
            <a:extLst>
              <a:ext uri="{FF2B5EF4-FFF2-40B4-BE49-F238E27FC236}">
                <a16:creationId xmlns:a16="http://schemas.microsoft.com/office/drawing/2014/main" id="{7990119D-4B61-4222-842F-42D627364D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9" name="logo.tif" descr="logo.tif">
            <a:extLst>
              <a:ext uri="{FF2B5EF4-FFF2-40B4-BE49-F238E27FC236}">
                <a16:creationId xmlns:a16="http://schemas.microsoft.com/office/drawing/2014/main" id="{F88A0884-8E77-4EF1-8F03-489266E1F6D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89000" y="6183753"/>
            <a:ext cx="1446787" cy="407547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5B72610-9A14-4A32-90AB-046047A6B3E3}"/>
              </a:ext>
            </a:extLst>
          </p:cNvPr>
          <p:cNvSpPr txBox="1"/>
          <p:nvPr userDrawn="1"/>
        </p:nvSpPr>
        <p:spPr>
          <a:xfrm>
            <a:off x="9194165" y="6340792"/>
            <a:ext cx="2218562" cy="251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8" tIns="45718" rIns="45718" bIns="45718" anchor="ctr" anchorCtr="0">
            <a:normAutofit fontScale="92500" lnSpcReduction="10000"/>
          </a:bodyPr>
          <a:lstStyle/>
          <a:p>
            <a:pPr algn="r">
              <a:spcBef>
                <a:spcPts val="0"/>
              </a:spcBef>
              <a:defRPr sz="1300" cap="all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rPr lang="en-US">
                <a:solidFill>
                  <a:schemeClr val="tx1"/>
                </a:solidFill>
              </a:rPr>
              <a:t>Exceeding expectations.</a:t>
            </a:r>
            <a:endParaRPr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446640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1_Title and Content Minimal 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50" name="logo col.tif" descr="logo col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6184900"/>
            <a:ext cx="1447800" cy="407832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C2277C4-D8A1-4133-82E3-A621F8433DCC}"/>
              </a:ext>
            </a:extLst>
          </p:cNvPr>
          <p:cNvSpPr txBox="1"/>
          <p:nvPr userDrawn="1"/>
        </p:nvSpPr>
        <p:spPr>
          <a:xfrm>
            <a:off x="9194165" y="6340792"/>
            <a:ext cx="2218562" cy="251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8" tIns="45718" rIns="45718" bIns="45718" anchor="ctr" anchorCtr="0">
            <a:normAutofit fontScale="92500" lnSpcReduction="10000"/>
          </a:bodyPr>
          <a:lstStyle/>
          <a:p>
            <a:pPr algn="r">
              <a:spcBef>
                <a:spcPts val="0"/>
              </a:spcBef>
              <a:defRPr sz="1300" cap="all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rPr lang="en-US">
                <a:solidFill>
                  <a:srgbClr val="CC0000"/>
                </a:solidFill>
              </a:rPr>
              <a:t>Exceeding expectations.</a:t>
            </a:r>
            <a:endParaRPr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671610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and Content Minimal 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pic>
        <p:nvPicPr>
          <p:cNvPr id="50" name="logo col.tif" descr="logo col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6184900"/>
            <a:ext cx="1447800" cy="407832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ED7230-C87F-4C68-A386-89756C26A72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1344168"/>
            <a:ext cx="10515600" cy="4352544"/>
          </a:xfrm>
        </p:spPr>
        <p:txBody>
          <a:bodyPr/>
          <a:lstStyle/>
          <a:p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8EFFF75-B70A-4727-BE9A-F782CABF1E0B}"/>
              </a:ext>
            </a:extLst>
          </p:cNvPr>
          <p:cNvSpPr txBox="1"/>
          <p:nvPr userDrawn="1"/>
        </p:nvSpPr>
        <p:spPr>
          <a:xfrm>
            <a:off x="9194165" y="6340792"/>
            <a:ext cx="2218562" cy="251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8" tIns="45718" rIns="45718" bIns="45718" anchor="ctr" anchorCtr="0">
            <a:normAutofit fontScale="92500" lnSpcReduction="10000"/>
          </a:bodyPr>
          <a:lstStyle/>
          <a:p>
            <a:pPr algn="r">
              <a:spcBef>
                <a:spcPts val="0"/>
              </a:spcBef>
              <a:defRPr sz="1300" cap="all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rPr lang="en-US">
                <a:solidFill>
                  <a:srgbClr val="CC0000"/>
                </a:solidFill>
              </a:rPr>
              <a:t>Exceeding expectations.</a:t>
            </a:r>
            <a:endParaRPr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10383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t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288925"/>
            <a:ext cx="10515600" cy="892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345995"/>
            <a:ext cx="10515600" cy="435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2pPr marL="746521" indent="-289321"/>
            <a:lvl3pPr marL="1234879" indent="-320479"/>
            <a:lvl4pPr marL="1714500" indent="-342900"/>
            <a:lvl5pPr marL="2184888" indent="-356088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" name="back-elements2.jpg" descr="back-elements2.jpg"/>
          <p:cNvPicPr>
            <a:picLocks noChangeAspect="1"/>
          </p:cNvPicPr>
          <p:nvPr/>
        </p:nvPicPr>
        <p:blipFill>
          <a:blip r:embed="rId8"/>
          <a:srcRect t="31108" b="55870"/>
          <a:stretch>
            <a:fillRect/>
          </a:stretch>
        </p:blipFill>
        <p:spPr>
          <a:xfrm>
            <a:off x="0" y="6000820"/>
            <a:ext cx="12192000" cy="892920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logo.tif" descr="logo.ti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9000" y="6183753"/>
            <a:ext cx="1446787" cy="407547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53800" y="6340793"/>
            <a:ext cx="323087" cy="396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41F3A86-00A7-41B2-91B7-98101C821B61}"/>
              </a:ext>
            </a:extLst>
          </p:cNvPr>
          <p:cNvSpPr txBox="1"/>
          <p:nvPr userDrawn="1"/>
        </p:nvSpPr>
        <p:spPr>
          <a:xfrm>
            <a:off x="9194165" y="6340792"/>
            <a:ext cx="2218562" cy="251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8" tIns="45718" rIns="45718" bIns="45718" anchor="ctr" anchorCtr="0">
            <a:normAutofit fontScale="92500" lnSpcReduction="10000"/>
          </a:bodyPr>
          <a:lstStyle/>
          <a:p>
            <a:pPr algn="r">
              <a:spcBef>
                <a:spcPts val="0"/>
              </a:spcBef>
              <a:defRPr sz="1300" cap="all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rPr lang="en-US">
                <a:solidFill>
                  <a:schemeClr val="tx1"/>
                </a:solidFill>
              </a:rPr>
              <a:t>Exceeding expectations.</a:t>
            </a:r>
            <a:endParaRPr>
              <a:solidFill>
                <a:schemeClr val="tx1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58" r:id="rId5"/>
    <p:sldLayoutId id="2147483660" r:id="rId6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9pPr>
    </p:titleStyle>
    <p:bodyStyle>
      <a:lvl1pPr marL="315001" marR="0" indent="-315001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4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1pPr>
      <a:lvl2pPr marL="704850" marR="0" indent="-24765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2pPr>
      <a:lvl3pPr marL="1211580" marR="0" indent="-29718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3pPr>
      <a:lvl4pPr marL="17018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4pPr>
      <a:lvl5pPr marL="21590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5pPr>
      <a:lvl6pPr marL="26162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6pPr>
      <a:lvl7pPr marL="30734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7pPr>
      <a:lvl8pPr marL="35306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8pPr>
      <a:lvl9pPr marL="39878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9pPr>
    </p:bodyStyle>
    <p:otherStyle>
      <a:lvl1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1pPr>
      <a:lvl2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2pPr>
      <a:lvl3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3pPr>
      <a:lvl4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4pPr>
      <a:lvl5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5pPr>
      <a:lvl6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6pPr>
      <a:lvl7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7pPr>
      <a:lvl8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8pPr>
      <a:lvl9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hexdocs.pm/elixir/Enum.html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71D81A-91E6-4935-B9A6-3679B2E6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/>
              <a:t>Elixir workshop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19CC02-EE0D-4226-9747-86D183432E83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96144" y="3649838"/>
            <a:ext cx="5282714" cy="1246787"/>
          </a:xfrm>
        </p:spPr>
        <p:txBody>
          <a:bodyPr/>
          <a:lstStyle/>
          <a:p>
            <a:r>
              <a:rPr lang="en-US" dirty="0"/>
              <a:t>Day 1</a:t>
            </a:r>
          </a:p>
        </p:txBody>
      </p:sp>
    </p:spTree>
    <p:extLst>
      <p:ext uri="{BB962C8B-B14F-4D97-AF65-F5344CB8AC3E}">
        <p14:creationId xmlns:p14="http://schemas.microsoft.com/office/powerpoint/2010/main" val="3260158889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B8CCF-3FF6-B81F-5674-778AAC611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lists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37CEF-3C99-5362-A690-9212DC834B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Dictionary-like data structure</a:t>
            </a:r>
          </a:p>
          <a:p>
            <a:endParaRPr lang="en-US" dirty="0"/>
          </a:p>
          <a:p>
            <a:r>
              <a:rPr lang="en-US" dirty="0"/>
              <a:t>Defined as a list of </a:t>
            </a:r>
            <a:r>
              <a:rPr lang="en-US" dirty="0" err="1"/>
              <a:t>key:value</a:t>
            </a:r>
            <a:r>
              <a:rPr lang="en-US" dirty="0"/>
              <a:t> pairs</a:t>
            </a:r>
          </a:p>
          <a:p>
            <a:pPr lvl="1"/>
            <a:r>
              <a:rPr lang="en-US" dirty="0"/>
              <a:t>They key is an atom</a:t>
            </a:r>
          </a:p>
          <a:p>
            <a:pPr lvl="1"/>
            <a:endParaRPr lang="en-US" dirty="0"/>
          </a:p>
          <a:p>
            <a:r>
              <a:rPr lang="en-US" dirty="0"/>
              <a:t>Mostly used when defining optional arguments for a function</a:t>
            </a:r>
            <a:endParaRPr lang="bg-B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EA3BB6-F217-3F76-FBBA-312445E4AA2D}"/>
              </a:ext>
            </a:extLst>
          </p:cNvPr>
          <p:cNvSpPr/>
          <p:nvPr/>
        </p:nvSpPr>
        <p:spPr>
          <a:xfrm>
            <a:off x="838200" y="4221399"/>
            <a:ext cx="6940296" cy="1290606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>
              <a:lnSpc>
                <a:spcPts val="1425"/>
              </a:lnSpc>
            </a:pPr>
            <a:r>
              <a:rPr lang="en-US" sz="1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options </a:t>
            </a:r>
            <a:r>
              <a:rPr lang="en-US" sz="18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en-US" sz="1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[</a:t>
            </a:r>
            <a:r>
              <a:rPr lang="en-US" sz="18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capitalize:</a:t>
            </a:r>
            <a:r>
              <a:rPr lang="en-US" sz="1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true</a:t>
            </a:r>
            <a:r>
              <a:rPr lang="en-US" sz="1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, </a:t>
            </a:r>
            <a:r>
              <a:rPr lang="en-US" sz="18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limit:</a:t>
            </a:r>
            <a:r>
              <a:rPr lang="en-US" sz="1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10</a:t>
            </a:r>
            <a:r>
              <a:rPr lang="en-US" sz="1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]</a:t>
            </a:r>
          </a:p>
          <a:p>
            <a:pPr>
              <a:lnSpc>
                <a:spcPts val="1425"/>
              </a:lnSpc>
            </a:pPr>
            <a:endParaRPr lang="en-US" sz="18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options[</a:t>
            </a:r>
            <a:r>
              <a:rPr lang="en-US" sz="18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:limit</a:t>
            </a:r>
            <a:r>
              <a:rPr lang="en-US" sz="1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]                           </a:t>
            </a:r>
            <a:r>
              <a:rPr lang="en-US" sz="1800" b="0" dirty="0">
                <a:solidFill>
                  <a:srgbClr val="6A737D"/>
                </a:solidFill>
                <a:effectLst/>
                <a:latin typeface="Cascadia Code" panose="020B0609020000020004" pitchFamily="49" charset="0"/>
              </a:rPr>
              <a:t># 10</a:t>
            </a:r>
            <a:endParaRPr lang="en-US" sz="18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2117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CBB8-92C0-8F07-1DE2-4E4B48981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E63A8-746C-02E3-3EBA-7B210E807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45995"/>
            <a:ext cx="5023104" cy="4351339"/>
          </a:xfrm>
        </p:spPr>
        <p:txBody>
          <a:bodyPr/>
          <a:lstStyle/>
          <a:p>
            <a:r>
              <a:rPr lang="en-US" dirty="0"/>
              <a:t>Dictionary-like data structure</a:t>
            </a:r>
          </a:p>
          <a:p>
            <a:endParaRPr lang="en-US" dirty="0"/>
          </a:p>
          <a:p>
            <a:r>
              <a:rPr lang="en-US" dirty="0"/>
              <a:t>The keys and values can be of any type</a:t>
            </a:r>
          </a:p>
          <a:p>
            <a:endParaRPr lang="en-US" dirty="0"/>
          </a:p>
          <a:p>
            <a:r>
              <a:rPr lang="en-US" dirty="0"/>
              <a:t>When the key is an atom:</a:t>
            </a:r>
          </a:p>
          <a:p>
            <a:pPr lvl="1"/>
            <a:r>
              <a:rPr lang="en-US" dirty="0"/>
              <a:t>We use the </a:t>
            </a:r>
            <a:r>
              <a:rPr lang="en-US" b="1" dirty="0" err="1"/>
              <a:t>key:value</a:t>
            </a:r>
            <a:r>
              <a:rPr lang="en-US" b="1" dirty="0"/>
              <a:t> </a:t>
            </a:r>
            <a:r>
              <a:rPr lang="en-US" dirty="0"/>
              <a:t>format, rather than </a:t>
            </a:r>
            <a:r>
              <a:rPr lang="en-US" b="1" dirty="0"/>
              <a:t>key =&gt; value</a:t>
            </a:r>
          </a:p>
          <a:p>
            <a:pPr lvl="1"/>
            <a:r>
              <a:rPr lang="en-US" dirty="0"/>
              <a:t>We can access the value by using the </a:t>
            </a:r>
            <a:r>
              <a:rPr lang="en-US" b="1" dirty="0"/>
              <a:t>dot notation</a:t>
            </a:r>
            <a:endParaRPr lang="bg-BG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E3CB8E-26B1-2FBF-F215-06BB76226852}"/>
              </a:ext>
            </a:extLst>
          </p:cNvPr>
          <p:cNvSpPr/>
          <p:nvPr/>
        </p:nvSpPr>
        <p:spPr>
          <a:xfrm>
            <a:off x="6096000" y="1977653"/>
            <a:ext cx="5690616" cy="3088021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>
              <a:lnSpc>
                <a:spcPts val="1425"/>
              </a:lnSpc>
            </a:pPr>
            <a:r>
              <a:rPr lang="en-US" sz="1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map1 </a:t>
            </a:r>
            <a:r>
              <a:rPr lang="en-US" sz="18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en-US" sz="1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%{</a:t>
            </a:r>
            <a:r>
              <a:rPr lang="en-US" sz="1800" b="0" dirty="0">
                <a:solidFill>
                  <a:srgbClr val="22863A"/>
                </a:solidFill>
                <a:effectLst/>
                <a:latin typeface="Cascadia Code" panose="020B0609020000020004" pitchFamily="49" charset="0"/>
              </a:rPr>
              <a:t>"name"</a:t>
            </a:r>
            <a:r>
              <a:rPr lang="en-US" sz="1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=&gt;</a:t>
            </a:r>
            <a:r>
              <a:rPr lang="en-US" sz="1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22863A"/>
                </a:solidFill>
                <a:effectLst/>
                <a:latin typeface="Cascadia Code" panose="020B0609020000020004" pitchFamily="49" charset="0"/>
              </a:rPr>
              <a:t>"Peter"</a:t>
            </a:r>
            <a:r>
              <a:rPr lang="en-US" sz="1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, </a:t>
            </a:r>
            <a:r>
              <a:rPr lang="en-US" sz="1800" b="0" dirty="0">
                <a:solidFill>
                  <a:srgbClr val="22863A"/>
                </a:solidFill>
                <a:effectLst/>
                <a:latin typeface="Cascadia Code" panose="020B0609020000020004" pitchFamily="49" charset="0"/>
              </a:rPr>
              <a:t>"age"</a:t>
            </a:r>
            <a:r>
              <a:rPr lang="en-US" sz="1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=&gt;</a:t>
            </a:r>
            <a:r>
              <a:rPr lang="en-US" sz="1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10</a:t>
            </a:r>
            <a:r>
              <a:rPr lang="en-US" sz="1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r>
              <a:rPr lang="en-US" sz="1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map2 </a:t>
            </a:r>
            <a:r>
              <a:rPr lang="en-US" sz="18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en-US" sz="1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%{</a:t>
            </a:r>
            <a:r>
              <a:rPr lang="en-US" sz="18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name:</a:t>
            </a:r>
            <a:r>
              <a:rPr lang="en-US" sz="1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22863A"/>
                </a:solidFill>
                <a:effectLst/>
                <a:latin typeface="Cascadia Code" panose="020B0609020000020004" pitchFamily="49" charset="0"/>
              </a:rPr>
              <a:t>"Peter"</a:t>
            </a:r>
            <a:r>
              <a:rPr lang="en-US" sz="1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, </a:t>
            </a:r>
            <a:r>
              <a:rPr lang="en-US" sz="18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age:</a:t>
            </a:r>
            <a:r>
              <a:rPr lang="en-US" sz="1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22863A"/>
                </a:solidFill>
                <a:effectLst/>
                <a:latin typeface="Cascadia Code" panose="020B0609020000020004" pitchFamily="49" charset="0"/>
              </a:rPr>
              <a:t>"10"</a:t>
            </a:r>
            <a:r>
              <a:rPr lang="en-US" sz="1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} </a:t>
            </a:r>
          </a:p>
          <a:p>
            <a:pPr>
              <a:lnSpc>
                <a:spcPts val="1425"/>
              </a:lnSpc>
            </a:pPr>
            <a:endParaRPr lang="en-US" sz="18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pPr>
              <a:lnSpc>
                <a:spcPts val="1425"/>
              </a:lnSpc>
            </a:pPr>
            <a:br>
              <a:rPr lang="en-US" sz="1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</a:br>
            <a:r>
              <a:rPr lang="en-US" sz="1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map1[</a:t>
            </a:r>
            <a:r>
              <a:rPr lang="en-US" sz="1800" b="0" dirty="0">
                <a:solidFill>
                  <a:srgbClr val="22863A"/>
                </a:solidFill>
                <a:effectLst/>
                <a:latin typeface="Cascadia Code" panose="020B0609020000020004" pitchFamily="49" charset="0"/>
              </a:rPr>
              <a:t>"name"</a:t>
            </a:r>
            <a:r>
              <a:rPr lang="en-US" sz="1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] </a:t>
            </a:r>
            <a:r>
              <a:rPr lang="en-US" sz="1800" b="0" dirty="0">
                <a:solidFill>
                  <a:srgbClr val="6A737D"/>
                </a:solidFill>
                <a:effectLst/>
                <a:latin typeface="Cascadia Code" panose="020B0609020000020004" pitchFamily="49" charset="0"/>
              </a:rPr>
              <a:t># Peter</a:t>
            </a:r>
            <a:endParaRPr lang="en-US" sz="18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map1.name    </a:t>
            </a:r>
            <a:r>
              <a:rPr lang="en-US" sz="1800" b="0" dirty="0">
                <a:solidFill>
                  <a:srgbClr val="6A737D"/>
                </a:solidFill>
                <a:effectLst/>
                <a:latin typeface="Cascadia Code" panose="020B0609020000020004" pitchFamily="49" charset="0"/>
              </a:rPr>
              <a:t># error: key :name not found</a:t>
            </a:r>
          </a:p>
          <a:p>
            <a:pPr>
              <a:lnSpc>
                <a:spcPts val="1425"/>
              </a:lnSpc>
            </a:pPr>
            <a:r>
              <a:rPr lang="en-US" sz="1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            </a:t>
            </a:r>
            <a:r>
              <a:rPr lang="en-US" sz="1800" b="0" dirty="0">
                <a:solidFill>
                  <a:srgbClr val="6A737D"/>
                </a:solidFill>
                <a:effectLst/>
                <a:latin typeface="Cascadia Code" panose="020B0609020000020004" pitchFamily="49" charset="0"/>
              </a:rPr>
              <a:t># in …</a:t>
            </a:r>
            <a:endParaRPr lang="en-US" sz="18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pPr>
              <a:lnSpc>
                <a:spcPts val="1425"/>
              </a:lnSpc>
            </a:pPr>
            <a:br>
              <a:rPr lang="en-US" sz="1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</a:br>
            <a:r>
              <a:rPr lang="en-US" sz="1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map2[</a:t>
            </a:r>
            <a:r>
              <a:rPr lang="en-US" sz="18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:name</a:t>
            </a:r>
            <a:r>
              <a:rPr lang="en-US" sz="1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]  </a:t>
            </a:r>
            <a:r>
              <a:rPr lang="en-US" sz="1800" b="0" dirty="0">
                <a:solidFill>
                  <a:srgbClr val="6A737D"/>
                </a:solidFill>
                <a:effectLst/>
                <a:latin typeface="Cascadia Code" panose="020B0609020000020004" pitchFamily="49" charset="0"/>
              </a:rPr>
              <a:t># Peter</a:t>
            </a:r>
            <a:endParaRPr lang="en-US" sz="18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map2.name    </a:t>
            </a:r>
            <a:r>
              <a:rPr lang="en-US" sz="1800" b="0" dirty="0">
                <a:solidFill>
                  <a:srgbClr val="6A737D"/>
                </a:solidFill>
                <a:effectLst/>
                <a:latin typeface="Cascadia Code" panose="020B0609020000020004" pitchFamily="49" charset="0"/>
              </a:rPr>
              <a:t># Peter</a:t>
            </a:r>
            <a:endParaRPr lang="en-US" sz="18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endParaRPr lang="en-US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21738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5F6649-48D7-4E9B-98EA-8A431F04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</a:t>
            </a:r>
            <a:r>
              <a:rPr lang="bg-BG" dirty="0"/>
              <a:t> (2)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DD4583-6376-AC3A-3C2E-6E1FC9BAB0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Maps are immutable</a:t>
            </a:r>
          </a:p>
          <a:p>
            <a:pPr lvl="1"/>
            <a:r>
              <a:rPr lang="en-US" dirty="0"/>
              <a:t>When we want to update a property, we get a new copy of the object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bg-B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138170-E994-164C-29F3-C51ED9AB3B78}"/>
              </a:ext>
            </a:extLst>
          </p:cNvPr>
          <p:cNvSpPr/>
          <p:nvPr/>
        </p:nvSpPr>
        <p:spPr>
          <a:xfrm>
            <a:off x="838200" y="2801291"/>
            <a:ext cx="9366504" cy="1749193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person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%{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"name"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"John"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"age"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20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}</a:t>
            </a:r>
          </a:p>
          <a:p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updated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%{person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|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"age"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25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}  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%{"age" =&gt; 25, "name“ =&gt;"John"}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employee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%{person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|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"title"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"Developer"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} </a:t>
            </a:r>
          </a:p>
          <a:p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** (</a:t>
            </a:r>
            <a:r>
              <a:rPr lang="en-US" sz="1800" b="0" dirty="0" err="1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KeyError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 key "title" not found in: %{"age" =&gt; 20, "name" =&gt; "John"}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31188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5F6649-48D7-4E9B-98EA-8A431F04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Operations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DD4583-6376-AC3A-3C2E-6E1FC9BAB0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bg-B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C132AE-BCFD-7E0B-89CA-560EF353AE68}"/>
              </a:ext>
            </a:extLst>
          </p:cNvPr>
          <p:cNvSpPr/>
          <p:nvPr/>
        </p:nvSpPr>
        <p:spPr>
          <a:xfrm>
            <a:off x="838200" y="1364152"/>
            <a:ext cx="6940296" cy="4315023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1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+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2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         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3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5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*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5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         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25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10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/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2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         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5.0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div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10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2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      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5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div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10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2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     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5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rem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10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3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     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1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round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3.58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    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4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 err="1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is_integer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1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  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true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 err="1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is_float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1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    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false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1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0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or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1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&lt;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0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 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true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1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0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and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1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&lt;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0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false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nil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||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3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       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3</a:t>
            </a:r>
            <a:endParaRPr lang="en-US" sz="16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72659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5F6649-48D7-4E9B-98EA-8A431F04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Operations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DD4583-6376-AC3A-3C2E-6E1FC9BAB0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bg-B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C132AE-BCFD-7E0B-89CA-560EF353AE68}"/>
              </a:ext>
            </a:extLst>
          </p:cNvPr>
          <p:cNvSpPr/>
          <p:nvPr/>
        </p:nvSpPr>
        <p:spPr>
          <a:xfrm>
            <a:off x="838200" y="1345995"/>
            <a:ext cx="9009888" cy="2259076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"hello "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&lt;&gt;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"world!"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           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"hello world!"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str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"world!"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"hello #{str}!"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                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"hello world!"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 err="1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String</a:t>
            </a:r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</a:t>
            </a:r>
            <a:r>
              <a:rPr lang="en-US" sz="1800" b="0" dirty="0" err="1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length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(str)              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6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dirty="0">
                <a:solidFill>
                  <a:srgbClr val="24292E"/>
                </a:solidFill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 err="1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String</a:t>
            </a:r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</a:t>
            </a:r>
            <a:r>
              <a:rPr lang="en-US" sz="1800" b="0" dirty="0" err="1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split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"1,2,3,4"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","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    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["1", "2", "3", "4"]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endParaRPr lang="en-US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01842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5F6649-48D7-4E9B-98EA-8A431F04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and Tuples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DD4583-6376-AC3A-3C2E-6E1FC9BAB0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bg-B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C132AE-BCFD-7E0B-89CA-560EF353AE68}"/>
              </a:ext>
            </a:extLst>
          </p:cNvPr>
          <p:cNvSpPr/>
          <p:nvPr/>
        </p:nvSpPr>
        <p:spPr>
          <a:xfrm>
            <a:off x="838200" y="1345995"/>
            <a:ext cx="9009888" cy="3963132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lst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[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1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2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3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]</a:t>
            </a: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length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lst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           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3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lst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++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[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4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5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6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]      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[1, 2, 3, 4, 5, 6]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 err="1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hd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lst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               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1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 err="1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tl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lst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               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[2, 3]</a:t>
            </a:r>
          </a:p>
          <a:p>
            <a:endParaRPr lang="en-US" sz="1800" b="0" dirty="0">
              <a:solidFill>
                <a:srgbClr val="6A737D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tup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{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:ok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"hello"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}</a:t>
            </a: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 err="1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tuple_size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(tup)       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2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 err="1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elem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(tup,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1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          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"hello"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 err="1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put_elem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(tup,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1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"hi"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{:ok, "hi"}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20381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C7D22-BDE9-581C-DBE5-16AB9EBDB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- introduction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EBA7D-C98D-94E5-0B8C-7F0EDBE345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Pattern matching is a mechanism to make decisions based on the structure of the data</a:t>
            </a:r>
          </a:p>
          <a:p>
            <a:pPr lvl="1"/>
            <a:r>
              <a:rPr lang="en-US" dirty="0"/>
              <a:t>Especially popular in functional languages</a:t>
            </a:r>
          </a:p>
          <a:p>
            <a:pPr lvl="1"/>
            <a:endParaRPr lang="en-US" dirty="0"/>
          </a:p>
          <a:p>
            <a:r>
              <a:rPr lang="en-US" dirty="0"/>
              <a:t>Improves the code in several aspects</a:t>
            </a:r>
          </a:p>
          <a:p>
            <a:pPr lvl="1"/>
            <a:r>
              <a:rPr lang="en-US" dirty="0"/>
              <a:t>Readability</a:t>
            </a:r>
          </a:p>
          <a:p>
            <a:pPr lvl="1"/>
            <a:r>
              <a:rPr lang="en-US" dirty="0"/>
              <a:t>Simplicity</a:t>
            </a:r>
          </a:p>
          <a:p>
            <a:pPr lvl="1"/>
            <a:r>
              <a:rPr lang="en-US" dirty="0"/>
              <a:t>Error handling</a:t>
            </a:r>
          </a:p>
        </p:txBody>
      </p:sp>
    </p:spTree>
    <p:extLst>
      <p:ext uri="{BB962C8B-B14F-4D97-AF65-F5344CB8AC3E}">
        <p14:creationId xmlns:p14="http://schemas.microsoft.com/office/powerpoint/2010/main" val="307895360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5F6649-48D7-4E9B-98EA-8A431F04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In Elixir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DD4583-6376-AC3A-3C2E-6E1FC9BAB0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Elixir, the equals sign (</a:t>
            </a:r>
            <a:r>
              <a:rPr lang="en-US" i="1" dirty="0"/>
              <a:t>=</a:t>
            </a:r>
            <a:r>
              <a:rPr lang="en-US" dirty="0"/>
              <a:t>) is called the </a:t>
            </a:r>
            <a:r>
              <a:rPr lang="en-US" i="1" dirty="0"/>
              <a:t>match operator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r>
              <a:rPr lang="en-US" dirty="0"/>
              <a:t>We can also match against tuples, lists and maps</a:t>
            </a:r>
          </a:p>
          <a:p>
            <a:endParaRPr lang="bg-B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7FE0096-58AF-E60A-7842-29D18497F6E2}"/>
              </a:ext>
            </a:extLst>
          </p:cNvPr>
          <p:cNvSpPr/>
          <p:nvPr/>
        </p:nvSpPr>
        <p:spPr>
          <a:xfrm>
            <a:off x="838200" y="1791230"/>
            <a:ext cx="9009888" cy="1499894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x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1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1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1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x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1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2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x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** (</a:t>
            </a:r>
            <a:r>
              <a:rPr lang="en-US" sz="1800" b="0" dirty="0" err="1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MatchError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 no match of right hand side value: 1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352E8B-4015-2B89-CEAC-EB2E444DB101}"/>
              </a:ext>
            </a:extLst>
          </p:cNvPr>
          <p:cNvSpPr/>
          <p:nvPr/>
        </p:nvSpPr>
        <p:spPr>
          <a:xfrm>
            <a:off x="838200" y="4238990"/>
            <a:ext cx="9009888" cy="1416794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6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result </a:t>
            </a:r>
            <a:r>
              <a:rPr lang="en-US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{</a:t>
            </a:r>
            <a:r>
              <a:rPr lang="en-US" sz="16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:ok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6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100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}</a:t>
            </a:r>
          </a:p>
          <a:p>
            <a:r>
              <a:rPr lang="en-US" sz="16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{</a:t>
            </a:r>
            <a:r>
              <a:rPr lang="en-US" sz="16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:ok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value} </a:t>
            </a:r>
            <a:r>
              <a:rPr lang="en-US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result</a:t>
            </a:r>
          </a:p>
          <a:p>
            <a:r>
              <a:rPr lang="en-US" sz="16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value </a:t>
            </a:r>
            <a:r>
              <a:rPr lang="en-US" sz="16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100</a:t>
            </a:r>
            <a:endParaRPr lang="en-US" sz="16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71575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5F6649-48D7-4E9B-98EA-8A431F04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In Elixir (2)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DD4583-6376-AC3A-3C2E-6E1FC9BAB0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bg-B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4BE8FA-7D2E-ACEE-1875-E332BBDB41B3}"/>
              </a:ext>
            </a:extLst>
          </p:cNvPr>
          <p:cNvSpPr/>
          <p:nvPr/>
        </p:nvSpPr>
        <p:spPr>
          <a:xfrm>
            <a:off x="838200" y="1345995"/>
            <a:ext cx="9009888" cy="3259350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items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[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1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2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3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4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5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]</a:t>
            </a: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[a, b, c,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_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_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]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items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a = 1, b = 2, c = 3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[first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|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_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]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items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first = 1</a:t>
            </a: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first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1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person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%{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"name"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"Peter"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"age"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10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}</a:t>
            </a: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%{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"age"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age}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person</a:t>
            </a: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age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10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62444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5F6649-48D7-4E9B-98EA-8A431F04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pin Operator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DD4583-6376-AC3A-3C2E-6E1FC9BAB0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Objects in Elixir are immutable, but variables can be reassigned</a:t>
            </a:r>
          </a:p>
          <a:p>
            <a:endParaRPr lang="en-US" dirty="0"/>
          </a:p>
          <a:p>
            <a:r>
              <a:rPr lang="en-US" dirty="0"/>
              <a:t>We use the pin (^) operator to bind against a variable’s existing value, without rebinding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bg-B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07E6FC-FDEF-7B73-41FB-AD0367E133C6}"/>
              </a:ext>
            </a:extLst>
          </p:cNvPr>
          <p:cNvSpPr/>
          <p:nvPr/>
        </p:nvSpPr>
        <p:spPr>
          <a:xfrm>
            <a:off x="838200" y="3305251"/>
            <a:ext cx="9887712" cy="1389094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6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x </a:t>
            </a:r>
            <a:r>
              <a:rPr lang="en-US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1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           </a:t>
            </a:r>
            <a:r>
              <a:rPr lang="en-US" sz="16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x = 1</a:t>
            </a:r>
            <a:endParaRPr lang="en-US" sz="16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6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{x, y} </a:t>
            </a:r>
            <a:r>
              <a:rPr lang="en-US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{</a:t>
            </a:r>
            <a:r>
              <a:rPr lang="en-US" sz="16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2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6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2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}  </a:t>
            </a:r>
            <a:r>
              <a:rPr lang="en-US" sz="16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x = 2</a:t>
            </a:r>
            <a:endParaRPr lang="en-US" sz="16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6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{</a:t>
            </a:r>
            <a:r>
              <a:rPr lang="en-US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^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x, y} </a:t>
            </a:r>
            <a:r>
              <a:rPr lang="en-US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{</a:t>
            </a:r>
            <a:r>
              <a:rPr lang="en-US" sz="16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3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6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3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} </a:t>
            </a:r>
            <a:r>
              <a:rPr lang="en-US" sz="16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** (</a:t>
            </a:r>
            <a:r>
              <a:rPr lang="en-US" sz="1600" b="0" dirty="0" err="1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MatchError</a:t>
            </a:r>
            <a:r>
              <a:rPr lang="en-US" sz="16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 no match of right hand side value: {3, 3}</a:t>
            </a:r>
          </a:p>
          <a:p>
            <a:endParaRPr lang="en-US" sz="16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19138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F1135F-A5AE-275E-635F-E42C54920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start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2F1185-9E50-11DA-84BF-DD10C8B26A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following skills would be helpful</a:t>
            </a:r>
          </a:p>
          <a:p>
            <a:pPr lvl="1"/>
            <a:r>
              <a:rPr lang="en-US" dirty="0"/>
              <a:t>Basic programming knowledge</a:t>
            </a:r>
          </a:p>
          <a:p>
            <a:pPr lvl="1"/>
            <a:r>
              <a:rPr lang="en-US" dirty="0"/>
              <a:t>Basic level of familiarity with terminal/CMD/PowerShell etc.</a:t>
            </a:r>
          </a:p>
          <a:p>
            <a:endParaRPr lang="en-US" dirty="0"/>
          </a:p>
          <a:p>
            <a:r>
              <a:rPr lang="en-US" dirty="0"/>
              <a:t>We won’t cover all of the language features</a:t>
            </a:r>
          </a:p>
          <a:p>
            <a:endParaRPr lang="en-US" dirty="0"/>
          </a:p>
          <a:p>
            <a:r>
              <a:rPr lang="en-US" dirty="0"/>
              <a:t>We will spend more time on certain topics and less on others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55586247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5F6649-48D7-4E9B-98EA-8A431F04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DD4583-6376-AC3A-3C2E-6E1FC9BAB0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If/else is rarely used in Elixir</a:t>
            </a:r>
          </a:p>
          <a:p>
            <a:r>
              <a:rPr lang="en-US" dirty="0"/>
              <a:t>The preferred way is </a:t>
            </a:r>
            <a:r>
              <a:rPr lang="en-US" i="1" dirty="0"/>
              <a:t>case</a:t>
            </a:r>
            <a:r>
              <a:rPr lang="en-US" dirty="0"/>
              <a:t> + pattern matching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bg-B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138170-E994-164C-29F3-C51ED9AB3B78}"/>
              </a:ext>
            </a:extLst>
          </p:cNvPr>
          <p:cNvSpPr/>
          <p:nvPr/>
        </p:nvSpPr>
        <p:spPr>
          <a:xfrm>
            <a:off x="838200" y="2277276"/>
            <a:ext cx="8863584" cy="3445042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response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{:ok, </a:t>
            </a:r>
            <a:r>
              <a:rPr lang="en-US" sz="14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"Data updated successfully!"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}</a:t>
            </a:r>
          </a:p>
          <a:p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case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response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do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{:ok, message}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-&gt;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  </a:t>
            </a:r>
            <a:r>
              <a:rPr lang="en-US" sz="1400" b="0" dirty="0" err="1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IO</a:t>
            </a:r>
            <a:r>
              <a:rPr lang="en-US" sz="14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.puts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sz="14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"Success, response is: #{message}"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</a:t>
            </a:r>
          </a:p>
          <a:p>
            <a:b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</a:b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{:error, </a:t>
            </a:r>
            <a:r>
              <a:rPr lang="en-US" sz="14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error_msg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}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-&gt;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  </a:t>
            </a:r>
            <a:r>
              <a:rPr lang="en-US" sz="1400" b="0" dirty="0" err="1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IO</a:t>
            </a:r>
            <a:r>
              <a:rPr lang="en-US" sz="14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.puts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sz="14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"Failed with #{error_msg}"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</a:t>
            </a:r>
          </a:p>
          <a:p>
            <a:b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</a:b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4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_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-&gt;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  </a:t>
            </a:r>
            <a:r>
              <a:rPr lang="en-US" sz="1400" b="0" dirty="0" err="1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IO</a:t>
            </a:r>
            <a:r>
              <a:rPr lang="en-US" sz="14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.puts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sz="14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"Nothing happened"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</a:t>
            </a:r>
          </a:p>
          <a:p>
            <a:r>
              <a:rPr lang="en-US" sz="1400" dirty="0">
                <a:solidFill>
                  <a:srgbClr val="D73A49"/>
                </a:solidFill>
                <a:highlight>
                  <a:srgbClr val="F9F9F9"/>
                </a:highlight>
                <a:latin typeface="Cascadia Code" panose="020B0609020000020004" pitchFamily="49" charset="0"/>
              </a:rPr>
              <a:t>e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nd</a:t>
            </a:r>
          </a:p>
          <a:p>
            <a:r>
              <a:rPr lang="en-US" sz="14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Success, response is: Data updated successfully!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905642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5F6649-48D7-4E9B-98EA-8A431F04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(2)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DD4583-6376-AC3A-3C2E-6E1FC9BAB0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still have if/else</a:t>
            </a:r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bg-B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138170-E994-164C-29F3-C51ED9AB3B78}"/>
              </a:ext>
            </a:extLst>
          </p:cNvPr>
          <p:cNvSpPr/>
          <p:nvPr/>
        </p:nvSpPr>
        <p:spPr>
          <a:xfrm>
            <a:off x="838200" y="2033501"/>
            <a:ext cx="8863584" cy="3156758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{status, message}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{:ok, 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"Data updated successfully!"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}</a:t>
            </a:r>
          </a:p>
          <a:p>
            <a:b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</a:b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if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status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==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:ok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do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800" b="0" dirty="0" err="1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IO</a:t>
            </a:r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.puts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"Success, response is: #{message}"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</a:t>
            </a:r>
          </a:p>
          <a:p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else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                               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what about else if??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800" b="0" dirty="0" err="1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IO</a:t>
            </a:r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.puts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"Nothing happened"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</a:t>
            </a:r>
          </a:p>
          <a:p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end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Success, response is: Data updated successfully!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239541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5F6649-48D7-4E9B-98EA-8A431F04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(3)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DD4583-6376-AC3A-3C2E-6E1FC9BAB0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if/else if/else we use </a:t>
            </a:r>
            <a:r>
              <a:rPr lang="en-US" i="1" dirty="0" err="1"/>
              <a:t>cond</a:t>
            </a:r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bg-B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138170-E994-164C-29F3-C51ED9AB3B78}"/>
              </a:ext>
            </a:extLst>
          </p:cNvPr>
          <p:cNvSpPr/>
          <p:nvPr/>
        </p:nvSpPr>
        <p:spPr>
          <a:xfrm>
            <a:off x="838200" y="1738367"/>
            <a:ext cx="8863584" cy="4204224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{status, message} </a:t>
            </a:r>
            <a:r>
              <a:rPr lang="en-US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{:ok, </a:t>
            </a:r>
            <a:r>
              <a:rPr lang="en-US" sz="16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"Data updated successfully!"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}</a:t>
            </a:r>
          </a:p>
          <a:p>
            <a:b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</a:br>
            <a:r>
              <a:rPr lang="en-US" sz="1600" b="0" dirty="0" err="1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cond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do</a:t>
            </a:r>
            <a:endParaRPr lang="en-US" sz="16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status </a:t>
            </a:r>
            <a:r>
              <a:rPr lang="en-US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==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:ok </a:t>
            </a:r>
            <a:r>
              <a:rPr lang="en-US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-&gt;</a:t>
            </a:r>
            <a:endParaRPr lang="en-US" sz="16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  </a:t>
            </a:r>
            <a:r>
              <a:rPr lang="en-US" sz="1600" b="0" dirty="0" err="1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IO</a:t>
            </a:r>
            <a:r>
              <a:rPr lang="en-US" sz="16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.puts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sz="16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"Success, response is: #{message}"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</a:p>
          <a:p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status </a:t>
            </a:r>
            <a:r>
              <a:rPr lang="en-US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==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:error </a:t>
            </a:r>
            <a:r>
              <a:rPr lang="en-US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-&gt;</a:t>
            </a:r>
            <a:endParaRPr lang="en-US" sz="16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  </a:t>
            </a:r>
            <a:r>
              <a:rPr lang="en-US" sz="1600" b="0" dirty="0" err="1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IO</a:t>
            </a:r>
            <a:r>
              <a:rPr lang="en-US" sz="16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.puts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sz="16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"Failed with #{message}"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</a:p>
          <a:p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6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true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-&gt;</a:t>
            </a:r>
            <a:endParaRPr lang="en-US" sz="16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  </a:t>
            </a:r>
            <a:r>
              <a:rPr lang="en-US" sz="1600" b="0" dirty="0" err="1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IO</a:t>
            </a:r>
            <a:r>
              <a:rPr lang="en-US" sz="16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.puts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sz="16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"Nothing happened"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end</a:t>
            </a:r>
            <a:endParaRPr lang="en-US" sz="16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Success, response is: Data updated successfully!</a:t>
            </a:r>
            <a:endParaRPr lang="en-US" sz="16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473089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5F6649-48D7-4E9B-98EA-8A431F04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(4)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DD4583-6376-AC3A-3C2E-6E1FC9BAB0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 then there is </a:t>
            </a:r>
            <a:r>
              <a:rPr lang="en-US" i="1" dirty="0"/>
              <a:t>unless</a:t>
            </a:r>
          </a:p>
          <a:p>
            <a:endParaRPr lang="en-US" i="1" dirty="0"/>
          </a:p>
          <a:p>
            <a:endParaRPr lang="en-US" i="1" dirty="0"/>
          </a:p>
          <a:p>
            <a:endParaRPr lang="bg-B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138170-E994-164C-29F3-C51ED9AB3B78}"/>
              </a:ext>
            </a:extLst>
          </p:cNvPr>
          <p:cNvSpPr/>
          <p:nvPr/>
        </p:nvSpPr>
        <p:spPr>
          <a:xfrm>
            <a:off x="838200" y="2070927"/>
            <a:ext cx="8863584" cy="2350383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{status, message}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{:ok, 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"Data updated successfully!"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}</a:t>
            </a:r>
          </a:p>
          <a:p>
            <a:b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</a:b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unless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status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==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:ok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do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800" b="0" dirty="0" err="1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IO</a:t>
            </a:r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.puts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"Success, response is: #{message}"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</a:t>
            </a:r>
          </a:p>
          <a:p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end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b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</a:b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Success, response is: Data updated successfully!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407243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5E89EB-6726-48BB-A178-4BC22FD7E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440" y="1597396"/>
            <a:ext cx="4939048" cy="1076082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2FCB95-0201-4B34-8F73-1B60BBEDA319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85440" y="2805606"/>
            <a:ext cx="5031977" cy="124678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0A4FE67-659A-44B9-A2F9-A88C6BE1E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320" y="1387603"/>
            <a:ext cx="25717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4553144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5F6649-48D7-4E9B-98EA-8A431F04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and functions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DD4583-6376-AC3A-3C2E-6E1FC9BAB0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Modules are the main building blocks in Elixir</a:t>
            </a:r>
          </a:p>
          <a:p>
            <a:r>
              <a:rPr lang="en-US" dirty="0"/>
              <a:t>Each module can have a number of public/private functions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bg-B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063D96-25F9-DC46-CC3F-444A28DDB7BD}"/>
              </a:ext>
            </a:extLst>
          </p:cNvPr>
          <p:cNvSpPr/>
          <p:nvPr/>
        </p:nvSpPr>
        <p:spPr>
          <a:xfrm>
            <a:off x="838200" y="2467689"/>
            <a:ext cx="10515600" cy="3148550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400" b="0" dirty="0" err="1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defmodule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400" b="0" dirty="0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Math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do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def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400" b="0" dirty="0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add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(a, b)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do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  a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+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b</a:t>
            </a:r>
          </a:p>
          <a:p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end</a:t>
            </a:r>
            <a:b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</a:b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400" b="0" dirty="0" err="1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defp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400" b="0" dirty="0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sub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(a, b)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do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  a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-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b</a:t>
            </a:r>
          </a:p>
          <a:p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end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end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b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</a:br>
            <a:r>
              <a:rPr lang="en-US" sz="1400" b="0" dirty="0" err="1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IO</a:t>
            </a:r>
            <a:r>
              <a:rPr lang="en-US" sz="14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.puts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sz="1400" b="0" dirty="0" err="1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Math</a:t>
            </a:r>
            <a:r>
              <a:rPr lang="en-US" sz="14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.add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1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2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))  </a:t>
            </a:r>
            <a:r>
              <a:rPr lang="en-US" sz="14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3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400" b="0" dirty="0" err="1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IO</a:t>
            </a:r>
            <a:r>
              <a:rPr lang="en-US" sz="14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.puts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sz="1400" b="0" dirty="0" err="1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Math</a:t>
            </a:r>
            <a:r>
              <a:rPr lang="en-US" sz="14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.sub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10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5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)) </a:t>
            </a:r>
            <a:r>
              <a:rPr lang="en-US" sz="14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** (</a:t>
            </a:r>
            <a:r>
              <a:rPr lang="en-US" sz="1400" b="0" dirty="0" err="1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UndefinedFunctionError</a:t>
            </a:r>
            <a:r>
              <a:rPr lang="en-US" sz="14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 function </a:t>
            </a:r>
            <a:r>
              <a:rPr lang="en-US" sz="1400" b="0" dirty="0" err="1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Math.sub</a:t>
            </a:r>
            <a:r>
              <a:rPr lang="en-US" sz="14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/2 is undefined or private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606018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5F6649-48D7-4E9B-98EA-8A431F04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and functions (2)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DD4583-6376-AC3A-3C2E-6E1FC9BAB0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Functions can have guards ad can be defined multiple times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bg-B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063D96-25F9-DC46-CC3F-444A28DDB7BD}"/>
              </a:ext>
            </a:extLst>
          </p:cNvPr>
          <p:cNvSpPr/>
          <p:nvPr/>
        </p:nvSpPr>
        <p:spPr>
          <a:xfrm>
            <a:off x="838200" y="2055675"/>
            <a:ext cx="9366504" cy="3259350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800" b="0" dirty="0" err="1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defmodule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 err="1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DiscountCalculator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do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def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percentage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(age)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when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age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&lt;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20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do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 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50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end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</a:p>
          <a:p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def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percentage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(age)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do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 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50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-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age</a:t>
            </a:r>
          </a:p>
          <a:p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end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end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659667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5F6649-48D7-4E9B-98EA-8A431F04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and functions (3)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DD4583-6376-AC3A-3C2E-6E1FC9BAB0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use pattern matching in the function definition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bg-B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063D96-25F9-DC46-CC3F-444A28DDB7BD}"/>
              </a:ext>
            </a:extLst>
          </p:cNvPr>
          <p:cNvSpPr/>
          <p:nvPr/>
        </p:nvSpPr>
        <p:spPr>
          <a:xfrm>
            <a:off x="838200" y="1862396"/>
            <a:ext cx="9366504" cy="3999039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600" b="0" dirty="0" err="1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defmodule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ApiClient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do</a:t>
            </a:r>
            <a:endParaRPr lang="en-US" sz="16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def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process_response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({:error, </a:t>
            </a:r>
            <a:r>
              <a:rPr lang="en-US" sz="16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error_message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}) </a:t>
            </a:r>
            <a:r>
              <a:rPr lang="en-US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do</a:t>
            </a:r>
            <a:endParaRPr lang="en-US" sz="16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  </a:t>
            </a:r>
            <a:r>
              <a:rPr lang="en-US" sz="16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"An error occurred: #{error_message}"</a:t>
            </a:r>
            <a:endParaRPr lang="en-US" sz="16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end</a:t>
            </a:r>
            <a:endParaRPr lang="en-US" sz="16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b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</a:b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def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process_response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({:ok, %{ </a:t>
            </a:r>
            <a:r>
              <a:rPr lang="en-US" sz="16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"status"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=&gt;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404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}}) </a:t>
            </a:r>
            <a:r>
              <a:rPr lang="en-US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do</a:t>
            </a:r>
            <a:endParaRPr lang="en-US" sz="16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  </a:t>
            </a:r>
            <a:r>
              <a:rPr lang="en-US" sz="16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"Resource not found"</a:t>
            </a:r>
            <a:endParaRPr lang="en-US" sz="16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end</a:t>
            </a:r>
            <a:endParaRPr lang="en-US" sz="16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b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</a:b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def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process_response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({:ok, data}) </a:t>
            </a:r>
            <a:r>
              <a:rPr lang="en-US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do</a:t>
            </a:r>
            <a:endParaRPr lang="en-US" sz="16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  </a:t>
            </a:r>
            <a:r>
              <a:rPr lang="en-US" sz="16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"Received data from server: #{data}"</a:t>
            </a:r>
            <a:endParaRPr lang="en-US" sz="16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end</a:t>
            </a:r>
            <a:b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</a:br>
            <a:r>
              <a:rPr lang="en-US" sz="1600" b="0" dirty="0" err="1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end</a:t>
            </a:r>
            <a:endParaRPr lang="en-US" sz="16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16319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5F6649-48D7-4E9B-98EA-8A431F04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and functions (4)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DD4583-6376-AC3A-3C2E-6E1FC9BAB0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define default parameters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bg-B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063D96-25F9-DC46-CC3F-444A28DDB7BD}"/>
              </a:ext>
            </a:extLst>
          </p:cNvPr>
          <p:cNvSpPr/>
          <p:nvPr/>
        </p:nvSpPr>
        <p:spPr>
          <a:xfrm>
            <a:off x="838200" y="2348684"/>
            <a:ext cx="9366504" cy="3026465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b="0" dirty="0" err="1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defmodule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b="0" dirty="0" err="1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WeatherForecast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do</a:t>
            </a:r>
            <a:endParaRPr lang="en-US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def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get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(city </a:t>
            </a:r>
            <a:r>
              <a:rPr lang="en-US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\\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"Sofia"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 </a:t>
            </a:r>
            <a:r>
              <a:rPr lang="en-US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do</a:t>
            </a:r>
            <a:endParaRPr lang="en-US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  </a:t>
            </a:r>
            <a:r>
              <a:rPr lang="en-US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"The weather in #{city} will be sunny"</a:t>
            </a:r>
            <a:endParaRPr lang="en-US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end</a:t>
            </a:r>
            <a:endParaRPr lang="en-US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end</a:t>
            </a:r>
            <a:endParaRPr lang="en-US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br>
              <a:rPr lang="en-US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</a:br>
            <a:r>
              <a:rPr lang="en-US" b="0" dirty="0" err="1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IO</a:t>
            </a:r>
            <a:r>
              <a:rPr lang="en-US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.inspect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b="0" dirty="0" err="1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WeatherForecast</a:t>
            </a:r>
            <a:r>
              <a:rPr lang="en-US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.get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"London"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))</a:t>
            </a:r>
          </a:p>
          <a:p>
            <a:r>
              <a:rPr lang="en-US" b="0" dirty="0" err="1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IO</a:t>
            </a:r>
            <a:r>
              <a:rPr lang="en-US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.inspect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b="0" dirty="0" err="1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WeatherForecast</a:t>
            </a:r>
            <a:r>
              <a:rPr lang="en-US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.get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611630511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5F6649-48D7-4E9B-98EA-8A431F04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 Operator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DD4583-6376-AC3A-3C2E-6E1FC9BAB0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pipe (|&gt;) operator is used for passing the result of a function as the first argument of the next function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bg-B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063D96-25F9-DC46-CC3F-444A28DDB7BD}"/>
              </a:ext>
            </a:extLst>
          </p:cNvPr>
          <p:cNvSpPr/>
          <p:nvPr/>
        </p:nvSpPr>
        <p:spPr>
          <a:xfrm>
            <a:off x="838200" y="2487184"/>
            <a:ext cx="9366504" cy="2749467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b="0" dirty="0" err="1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IO</a:t>
            </a:r>
            <a:r>
              <a:rPr lang="en-US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.inspect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b="0" dirty="0" err="1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WeatherForecast</a:t>
            </a:r>
            <a:r>
              <a:rPr lang="en-US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.get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"London"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))</a:t>
            </a:r>
          </a:p>
          <a:p>
            <a:endParaRPr lang="en-US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can be written as </a:t>
            </a:r>
          </a:p>
          <a:p>
            <a:endParaRPr lang="en-US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"London"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|&gt;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b="0" dirty="0" err="1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WeatherForecast</a:t>
            </a:r>
            <a:r>
              <a:rPr lang="en-US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.get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() 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|&gt;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b="0" dirty="0" err="1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IO</a:t>
            </a:r>
            <a:r>
              <a:rPr lang="en-US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.inspect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8786746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B2B6A-DB1B-5D75-5935-088ABDBA7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35C05-BE9A-1BBC-D1AB-EE7AF025A2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Day 1</a:t>
            </a:r>
          </a:p>
          <a:p>
            <a:pPr lvl="1"/>
            <a:r>
              <a:rPr lang="en-US" dirty="0"/>
              <a:t>Introduction</a:t>
            </a:r>
          </a:p>
          <a:p>
            <a:pPr lvl="1"/>
            <a:r>
              <a:rPr lang="en-US" dirty="0"/>
              <a:t>Basic language features</a:t>
            </a:r>
          </a:p>
          <a:p>
            <a:r>
              <a:rPr lang="en-US" dirty="0"/>
              <a:t>Day 2</a:t>
            </a:r>
          </a:p>
          <a:p>
            <a:pPr lvl="1"/>
            <a:r>
              <a:rPr lang="en-US" dirty="0"/>
              <a:t>Creating applications</a:t>
            </a:r>
          </a:p>
          <a:p>
            <a:pPr lvl="1"/>
            <a:r>
              <a:rPr lang="en-US" dirty="0"/>
              <a:t>Working with processes/concurrency</a:t>
            </a:r>
          </a:p>
          <a:p>
            <a:r>
              <a:rPr lang="en-US" dirty="0"/>
              <a:t>Day 3</a:t>
            </a:r>
          </a:p>
          <a:p>
            <a:pPr lvl="1"/>
            <a:r>
              <a:rPr lang="en-US" dirty="0"/>
              <a:t>Introduction to Phoenix</a:t>
            </a:r>
          </a:p>
          <a:p>
            <a:pPr lvl="1"/>
            <a:r>
              <a:rPr lang="en-US" dirty="0"/>
              <a:t>Developing web APIs</a:t>
            </a:r>
          </a:p>
          <a:p>
            <a:pPr lvl="1"/>
            <a:r>
              <a:rPr lang="en-US" dirty="0"/>
              <a:t>Introduction to </a:t>
            </a:r>
            <a:r>
              <a:rPr lang="en-US" dirty="0" err="1"/>
              <a:t>LiveView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24100827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DE905-E80D-EB5F-0754-A2EE07A9B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Enumerables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72892-8DB0-4319-C80F-175F3073E7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Enum module provides a set of functions for working with lists/</a:t>
            </a:r>
            <a:r>
              <a:rPr lang="en-US" dirty="0" err="1"/>
              <a:t>enumerables</a:t>
            </a:r>
            <a:endParaRPr lang="en-US" dirty="0"/>
          </a:p>
          <a:p>
            <a:r>
              <a:rPr lang="en-US" dirty="0"/>
              <a:t>Reference - </a:t>
            </a:r>
            <a:r>
              <a:rPr lang="en-US" dirty="0">
                <a:hlinkClick r:id="rId2"/>
              </a:rPr>
              <a:t>https://hexdocs.pm/elixir/Enum.html</a:t>
            </a:r>
            <a:endParaRPr lang="bg-B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9E6B8E-0965-7BCB-2147-311E50AC3447}"/>
              </a:ext>
            </a:extLst>
          </p:cNvPr>
          <p:cNvSpPr/>
          <p:nvPr/>
        </p:nvSpPr>
        <p:spPr>
          <a:xfrm>
            <a:off x="838200" y="2956438"/>
            <a:ext cx="9366504" cy="2555567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 err="1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Enum</a:t>
            </a:r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.map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([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1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2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3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], </a:t>
            </a:r>
            <a:r>
              <a:rPr lang="en-US" sz="1800" b="0" dirty="0" err="1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fn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x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-&gt;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x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*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2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end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                 </a:t>
            </a:r>
          </a:p>
          <a:p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[2, 4, 6]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 err="1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Enum</a:t>
            </a:r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.filter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([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1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2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3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], </a:t>
            </a:r>
            <a:r>
              <a:rPr lang="en-US" sz="1800" b="0" dirty="0" err="1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fn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x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-&gt;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rem(x,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2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==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0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end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     </a:t>
            </a:r>
          </a:p>
          <a:p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[2]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 err="1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Enum</a:t>
            </a:r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.reduce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([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1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2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3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], </a:t>
            </a:r>
            <a:r>
              <a:rPr lang="en-US" sz="1800" b="0" dirty="0" err="1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fn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curr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acc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-&gt;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acc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+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curr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end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 </a:t>
            </a:r>
          </a:p>
          <a:p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6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350549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5E89EB-6726-48BB-A178-4BC22FD7E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440" y="1597396"/>
            <a:ext cx="4939048" cy="1076082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2FCB95-0201-4B34-8F73-1B60BBEDA319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85440" y="2805606"/>
            <a:ext cx="5031977" cy="124678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0A4FE67-659A-44B9-A2F9-A88C6BE1E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320" y="1387603"/>
            <a:ext cx="25717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84492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08F3-5D90-4DF6-96DA-31714BCF3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EDDDB-BF45-4C61-823B-9FB45ED6F51F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28072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08F3-5D90-4DF6-96DA-31714BCF3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EDDDB-BF45-4C61-823B-9FB45ED6F51F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2070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5F6649-48D7-4E9B-98EA-8A431F04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all started with erlang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BF426A-51D6-44C7-81E3-E520C705BA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Developed in the 1980s by Ericsson</a:t>
            </a:r>
          </a:p>
          <a:p>
            <a:endParaRPr lang="en-US" dirty="0"/>
          </a:p>
          <a:p>
            <a:r>
              <a:rPr lang="en-US" dirty="0"/>
              <a:t>Runs on BEAM virtual machine</a:t>
            </a:r>
          </a:p>
          <a:p>
            <a:endParaRPr lang="en-US" dirty="0"/>
          </a:p>
          <a:p>
            <a:r>
              <a:rPr lang="en-US" dirty="0"/>
              <a:t>Suitable for telecoms</a:t>
            </a:r>
          </a:p>
          <a:p>
            <a:pPr lvl="1"/>
            <a:r>
              <a:rPr lang="en-US" dirty="0"/>
              <a:t>Distributed</a:t>
            </a:r>
          </a:p>
          <a:p>
            <a:pPr lvl="1"/>
            <a:r>
              <a:rPr lang="en-US" dirty="0"/>
              <a:t>Fault-tolerant</a:t>
            </a:r>
          </a:p>
          <a:p>
            <a:pPr lvl="1"/>
            <a:r>
              <a:rPr lang="en-US" dirty="0"/>
              <a:t>High-availability</a:t>
            </a:r>
          </a:p>
          <a:p>
            <a:pPr lvl="1"/>
            <a:endParaRPr lang="en-US" dirty="0"/>
          </a:p>
          <a:p>
            <a:r>
              <a:rPr lang="en-US" dirty="0"/>
              <a:t>Used by WhatsApp, RabbitMQ, Motorola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B25DE8-266C-4473-89DA-26BD87BA5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498" y="2898275"/>
            <a:ext cx="5745302" cy="1848386"/>
          </a:xfrm>
          <a:prstGeom prst="rect">
            <a:avLst/>
          </a:prstGeom>
        </p:spPr>
      </p:pic>
      <p:pic>
        <p:nvPicPr>
          <p:cNvPr id="1026" name="Picture 2" descr="Erlang, logo Icon in Vector Logo">
            <a:extLst>
              <a:ext uri="{FF2B5EF4-FFF2-40B4-BE49-F238E27FC236}">
                <a16:creationId xmlns:a16="http://schemas.microsoft.com/office/drawing/2014/main" id="{571D8DB2-9E97-AEBE-9EFC-691055521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675" y="59104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42593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5F6649-48D7-4E9B-98EA-8A431F04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elixir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BF426A-51D6-44C7-81E3-E520C705BA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Created in 2012 by Jose </a:t>
            </a:r>
            <a:r>
              <a:rPr lang="en-US" dirty="0" err="1"/>
              <a:t>Valim</a:t>
            </a:r>
            <a:endParaRPr lang="en-US" dirty="0"/>
          </a:p>
          <a:p>
            <a:endParaRPr lang="en-US" dirty="0"/>
          </a:p>
          <a:p>
            <a:r>
              <a:rPr lang="en-US" dirty="0"/>
              <a:t>Runs on BEAM</a:t>
            </a:r>
            <a:endParaRPr lang="bg-BG" dirty="0"/>
          </a:p>
          <a:p>
            <a:pPr lvl="1"/>
            <a:r>
              <a:rPr lang="en-US" dirty="0"/>
              <a:t>Used by Discord, Pinterest, Spotify</a:t>
            </a:r>
          </a:p>
          <a:p>
            <a:pPr lvl="1"/>
            <a:endParaRPr lang="en-US" dirty="0"/>
          </a:p>
          <a:p>
            <a:r>
              <a:rPr lang="en-US" dirty="0"/>
              <a:t>Main features</a:t>
            </a:r>
          </a:p>
          <a:p>
            <a:pPr lvl="1"/>
            <a:r>
              <a:rPr lang="en-US" dirty="0"/>
              <a:t>Immutable data structures</a:t>
            </a:r>
          </a:p>
          <a:p>
            <a:pPr lvl="1"/>
            <a:r>
              <a:rPr lang="en-US" dirty="0"/>
              <a:t>Functional paradigm</a:t>
            </a:r>
          </a:p>
          <a:p>
            <a:pPr lvl="1"/>
            <a:r>
              <a:rPr lang="en-US" dirty="0"/>
              <a:t>Pattern matching</a:t>
            </a:r>
          </a:p>
          <a:p>
            <a:pPr lvl="1"/>
            <a:r>
              <a:rPr lang="en-US" dirty="0"/>
              <a:t>REPL and documentation as first-class citizen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FB6A5B-082F-4C55-8D01-931CB11F3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2954" y="3163418"/>
            <a:ext cx="5660846" cy="1357211"/>
          </a:xfrm>
          <a:prstGeom prst="rect">
            <a:avLst/>
          </a:prstGeom>
        </p:spPr>
      </p:pic>
      <p:pic>
        <p:nvPicPr>
          <p:cNvPr id="2050" name="Picture 2" descr="Elixir, lang, logo Icon in Vector Logo">
            <a:extLst>
              <a:ext uri="{FF2B5EF4-FFF2-40B4-BE49-F238E27FC236}">
                <a16:creationId xmlns:a16="http://schemas.microsoft.com/office/drawing/2014/main" id="{E510E199-5DD1-C825-C683-08694C4A7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675" y="60055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314335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5F6649-48D7-4E9B-98EA-8A431F04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Commands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BF426A-51D6-44C7-81E3-E520C705BA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Opening the Elixir shell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Running scripts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66221E-C0CE-A854-C947-27F111C8821B}"/>
              </a:ext>
            </a:extLst>
          </p:cNvPr>
          <p:cNvSpPr/>
          <p:nvPr/>
        </p:nvSpPr>
        <p:spPr>
          <a:xfrm>
            <a:off x="838200" y="1865152"/>
            <a:ext cx="7135368" cy="1851785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800" dirty="0">
                <a:solidFill>
                  <a:srgbClr val="24292E"/>
                </a:solidFill>
                <a:highlight>
                  <a:srgbClr val="F9F9F9"/>
                </a:highlight>
                <a:latin typeface="Cascadia Code" panose="020B0609020000020004" pitchFamily="49" charset="0"/>
              </a:rPr>
              <a:t>$ </a:t>
            </a:r>
            <a:r>
              <a:rPr lang="en-US" sz="1800" dirty="0" err="1">
                <a:solidFill>
                  <a:srgbClr val="24292E"/>
                </a:solidFill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endParaRPr lang="en-US" sz="1800" dirty="0">
              <a:solidFill>
                <a:srgbClr val="24292E"/>
              </a:solidFill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(1) &gt; 1 + 2</a:t>
            </a:r>
          </a:p>
          <a:p>
            <a:r>
              <a:rPr lang="en-US" sz="1800" dirty="0">
                <a:solidFill>
                  <a:srgbClr val="24292E"/>
                </a:solidFill>
                <a:highlight>
                  <a:srgbClr val="F9F9F9"/>
                </a:highlight>
                <a:latin typeface="Cascadia Code" panose="020B0609020000020004" pitchFamily="49" charset="0"/>
              </a:rPr>
              <a:t>3</a:t>
            </a: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(2) </a:t>
            </a:r>
            <a:r>
              <a:rPr lang="en-US" sz="1800" dirty="0">
                <a:solidFill>
                  <a:srgbClr val="24292E"/>
                </a:solidFill>
                <a:highlight>
                  <a:srgbClr val="F9F9F9"/>
                </a:highlight>
                <a:latin typeface="Cascadia Code" panose="020B0609020000020004" pitchFamily="49" charset="0"/>
              </a:rPr>
              <a:t>&gt; </a:t>
            </a:r>
            <a:r>
              <a:rPr lang="en-US" sz="1800" b="0" dirty="0" err="1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IO</a:t>
            </a:r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.puts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“Hello world"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</a:t>
            </a:r>
          </a:p>
          <a:p>
            <a:r>
              <a:rPr lang="en-US" sz="1800" dirty="0">
                <a:solidFill>
                  <a:srgbClr val="24292E"/>
                </a:solidFill>
                <a:highlight>
                  <a:srgbClr val="F9F9F9"/>
                </a:highlight>
                <a:latin typeface="Cascadia Code" panose="020B0609020000020004" pitchFamily="49" charset="0"/>
              </a:rPr>
              <a:t>Hello world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627982-928E-383F-12DA-071D7AD97BAB}"/>
              </a:ext>
            </a:extLst>
          </p:cNvPr>
          <p:cNvSpPr/>
          <p:nvPr/>
        </p:nvSpPr>
        <p:spPr>
          <a:xfrm>
            <a:off x="838200" y="4698940"/>
            <a:ext cx="7135368" cy="796111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800" dirty="0">
                <a:solidFill>
                  <a:srgbClr val="24292E"/>
                </a:solidFill>
                <a:highlight>
                  <a:srgbClr val="F9F9F9"/>
                </a:highlight>
                <a:latin typeface="Cascadia Code" panose="020B0609020000020004" pitchFamily="49" charset="0"/>
              </a:rPr>
              <a:t>$ elixir </a:t>
            </a:r>
            <a:r>
              <a:rPr lang="en-US" sz="1800" dirty="0" err="1">
                <a:solidFill>
                  <a:srgbClr val="24292E"/>
                </a:solidFill>
                <a:highlight>
                  <a:srgbClr val="F9F9F9"/>
                </a:highlight>
                <a:latin typeface="Cascadia Code" panose="020B0609020000020004" pitchFamily="49" charset="0"/>
              </a:rPr>
              <a:t>file.ex</a:t>
            </a:r>
            <a:endParaRPr lang="en-US" sz="1800" dirty="0">
              <a:solidFill>
                <a:srgbClr val="24292E"/>
              </a:solidFill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350109179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5F6649-48D7-4E9B-98EA-8A431F04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Types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DD4583-6376-AC3A-3C2E-6E1FC9BAB0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bg-B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C132AE-BCFD-7E0B-89CA-560EF353AE68}"/>
              </a:ext>
            </a:extLst>
          </p:cNvPr>
          <p:cNvSpPr/>
          <p:nvPr/>
        </p:nvSpPr>
        <p:spPr>
          <a:xfrm>
            <a:off x="838200" y="1345995"/>
            <a:ext cx="6940296" cy="3583541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1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                     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integer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0x1F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                 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integer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1.0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                   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float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true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                 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</a:t>
            </a:r>
            <a:r>
              <a:rPr lang="en-US" sz="1800" b="0" dirty="0" err="1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boolean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:atom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                 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atom / symbol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"elixir"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             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string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[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1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2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3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]              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list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{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1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2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3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}              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tuple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%{ 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"name"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"Peter"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}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map/hash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[name: 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"Peter"</a:t>
            </a:r>
            <a:r>
              <a:rPr lang="en-US" sz="1800" dirty="0">
                <a:solidFill>
                  <a:srgbClr val="24292E"/>
                </a:solidFill>
                <a:highlight>
                  <a:srgbClr val="F9F9F9"/>
                </a:highlight>
                <a:latin typeface="Cascadia Code" panose="020B0609020000020004" pitchFamily="49" charset="0"/>
              </a:rPr>
              <a:t>]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      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keyword list</a:t>
            </a:r>
            <a:endParaRPr lang="en-US" sz="16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01258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A593D-6EA7-E5B2-F95D-749BEA97F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atoms?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23A43-6750-8238-7012-CFE859A31B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Constants whose values are their own names (“constant strings”)</a:t>
            </a:r>
          </a:p>
          <a:p>
            <a:pPr lvl="1"/>
            <a:r>
              <a:rPr lang="en-US" dirty="0"/>
              <a:t>Similar to symbols in Ruby</a:t>
            </a:r>
          </a:p>
          <a:p>
            <a:endParaRPr lang="en-US" dirty="0"/>
          </a:p>
          <a:p>
            <a:r>
              <a:rPr lang="en-US" dirty="0"/>
              <a:t>Often used like </a:t>
            </a:r>
            <a:r>
              <a:rPr lang="en-US" dirty="0" err="1"/>
              <a:t>enum</a:t>
            </a:r>
            <a:r>
              <a:rPr lang="en-US" dirty="0"/>
              <a:t> values, or to represent the state of an operation, e.g. :ok, :error</a:t>
            </a:r>
          </a:p>
          <a:p>
            <a:pPr lvl="1"/>
            <a:r>
              <a:rPr lang="en-US" dirty="0"/>
              <a:t>Comparing atoms is faster than comparing strings</a:t>
            </a:r>
          </a:p>
          <a:p>
            <a:endParaRPr lang="en-US" dirty="0"/>
          </a:p>
          <a:p>
            <a:r>
              <a:rPr lang="en-US" dirty="0"/>
              <a:t>Atoms are not garbage collected</a:t>
            </a:r>
          </a:p>
          <a:p>
            <a:pPr lvl="1"/>
            <a:r>
              <a:rPr lang="en-US" dirty="0"/>
              <a:t>Avoid using them when working with user-generated objects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3890309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EB98F-323D-37F1-97E5-42AE58892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tuples?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60283-C9F7-9D35-D454-698945C410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of Algebraic Data Types (ADT)</a:t>
            </a:r>
          </a:p>
          <a:p>
            <a:endParaRPr lang="en-US" dirty="0"/>
          </a:p>
          <a:p>
            <a:r>
              <a:rPr lang="en-US" dirty="0"/>
              <a:t>Fixed-size containers of multiple elements</a:t>
            </a:r>
          </a:p>
          <a:p>
            <a:pPr lvl="1"/>
            <a:r>
              <a:rPr lang="en-US" dirty="0"/>
              <a:t>The elements can have different types (strings, integers, atoms etc.)</a:t>
            </a:r>
          </a:p>
          <a:p>
            <a:pPr lvl="1"/>
            <a:r>
              <a:rPr lang="en-US" dirty="0"/>
              <a:t>We cannot add or remove elements from a tuple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387EF0-1367-7376-A572-1A3180979C3A}"/>
              </a:ext>
            </a:extLst>
          </p:cNvPr>
          <p:cNvSpPr/>
          <p:nvPr/>
        </p:nvSpPr>
        <p:spPr>
          <a:xfrm>
            <a:off x="838200" y="3885206"/>
            <a:ext cx="6940296" cy="1120303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800" dirty="0">
                <a:solidFill>
                  <a:srgbClr val="24292E"/>
                </a:solidFill>
                <a:highlight>
                  <a:srgbClr val="F9F9F9"/>
                </a:highlight>
                <a:latin typeface="Cascadia Code" panose="020B0609020000020004" pitchFamily="49" charset="0"/>
              </a:rPr>
              <a:t>tuple1 = {:ok,</a:t>
            </a:r>
            <a:r>
              <a:rPr lang="en-US" sz="1800" dirty="0">
                <a:solidFill>
                  <a:srgbClr val="22863A"/>
                </a:solidFill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"Peter"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} </a:t>
            </a:r>
            <a:endParaRPr lang="en-US" sz="1800" b="0" dirty="0">
              <a:solidFill>
                <a:srgbClr val="22863A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dirty="0">
                <a:solidFill>
                  <a:srgbClr val="24292E"/>
                </a:solidFill>
                <a:highlight>
                  <a:srgbClr val="F9F9F9"/>
                </a:highlight>
                <a:latin typeface="Cascadia Code" panose="020B0609020000020004" pitchFamily="49" charset="0"/>
              </a:rPr>
              <a:t>tuple2 = {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1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2, 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%{ 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"name"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"Peter"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}}            </a:t>
            </a:r>
            <a:r>
              <a:rPr lang="en-US" sz="1800" dirty="0">
                <a:solidFill>
                  <a:srgbClr val="24292E"/>
                </a:solidFill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endParaRPr lang="en-US" sz="16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29748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AccordAlternate Bold"/>
        <a:ea typeface="AccordAlternate Bold"/>
        <a:cs typeface="AccordAlternate Bold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ccordAlternate Regular"/>
            <a:ea typeface="AccordAlternate Regular"/>
            <a:cs typeface="AccordAlternate Regular"/>
            <a:sym typeface="AccordAlternate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90000"/>
          </a:lnSpc>
          <a:spcBef>
            <a:spcPts val="8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ccordAlternate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AccordAlternate Bold"/>
        <a:ea typeface="AccordAlternate Bold"/>
        <a:cs typeface="AccordAlternate Bold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ccordAlternate Regular"/>
            <a:ea typeface="AccordAlternate Regular"/>
            <a:cs typeface="AccordAlternate Regular"/>
            <a:sym typeface="AccordAlternate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90000"/>
          </a:lnSpc>
          <a:spcBef>
            <a:spcPts val="8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ccordAlternate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e5a019c-1afb-4a7f-aa3c-a300d54b8a94">4ZA6FPYH4N22-134279970-49061</_dlc_DocId>
    <_dlc_DocIdUrl xmlns="ee5a019c-1afb-4a7f-aa3c-a300d54b8a94">
      <Url>https://accedia.sharepoint.com/sites/fileshare/bizdev/_layouts/15/DocIdRedir.aspx?ID=4ZA6FPYH4N22-134279970-49061</Url>
      <Description>4ZA6FPYH4N22-134279970-49061</Description>
    </_dlc_DocIdUrl>
    <TaxCatchAll xmlns="ee5a019c-1afb-4a7f-aa3c-a300d54b8a94" xsi:nil="true"/>
    <lcf76f155ced4ddcb4097134ff3c332f xmlns="3d51c85a-c808-4fa3-a7c4-399d30d41b71">
      <Terms xmlns="http://schemas.microsoft.com/office/infopath/2007/PartnerControls"/>
    </lcf76f155ced4ddcb4097134ff3c332f>
  </documentManagement>
</p:properti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118A156F01C84E8E5E451D60C9243C" ma:contentTypeVersion="18" ma:contentTypeDescription="Create a new document." ma:contentTypeScope="" ma:versionID="81bba4710e6ed34fea4bd7f33693d27f">
  <xsd:schema xmlns:xsd="http://www.w3.org/2001/XMLSchema" xmlns:xs="http://www.w3.org/2001/XMLSchema" xmlns:p="http://schemas.microsoft.com/office/2006/metadata/properties" xmlns:ns2="ee5a019c-1afb-4a7f-aa3c-a300d54b8a94" xmlns:ns3="3d51c85a-c808-4fa3-a7c4-399d30d41b71" xmlns:ns4="cabbaafa-9d61-4c96-bf36-3d40c487f168" targetNamespace="http://schemas.microsoft.com/office/2006/metadata/properties" ma:root="true" ma:fieldsID="ea50bd8bc227bb2cc5fe2d0a23ee5167" ns2:_="" ns3:_="" ns4:_="">
    <xsd:import namespace="ee5a019c-1afb-4a7f-aa3c-a300d54b8a94"/>
    <xsd:import namespace="3d51c85a-c808-4fa3-a7c4-399d30d41b71"/>
    <xsd:import namespace="cabbaafa-9d61-4c96-bf36-3d40c487f168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4:SharedWithUsers" minOccurs="0"/>
                <xsd:element ref="ns4:SharedWithDetail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2:TaxCatchAll" minOccurs="0"/>
                <xsd:element ref="ns3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5a019c-1afb-4a7f-aa3c-a300d54b8a94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24" nillable="true" ma:displayName="Taxonomy Catch All Column" ma:hidden="true" ma:list="{895e6f97-7e4b-4a12-bb55-b673daed68db}" ma:internalName="TaxCatchAll" ma:showField="CatchAllData" ma:web="ee5a019c-1afb-4a7f-aa3c-a300d54b8a9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51c85a-c808-4fa3-a7c4-399d30d41b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3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6" nillable="true" ma:taxonomy="true" ma:internalName="lcf76f155ced4ddcb4097134ff3c332f" ma:taxonomyFieldName="MediaServiceImageTags" ma:displayName="Image Tags" ma:readOnly="false" ma:fieldId="{5cf76f15-5ced-4ddc-b409-7134ff3c332f}" ma:taxonomyMulti="true" ma:sspId="d416f1c9-5f58-44a0-9efe-23f65ced0d7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bbaafa-9d61-4c96-bf36-3d40c487f16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50D9D61-AB1C-42DB-97B3-F16948BBEDA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013F97-F744-428B-8504-911AB7D87FBC}">
  <ds:schemaRefs>
    <ds:schemaRef ds:uri="ee5a019c-1afb-4a7f-aa3c-a300d54b8a94"/>
    <ds:schemaRef ds:uri="http://schemas.microsoft.com/office/2006/metadata/properties"/>
    <ds:schemaRef ds:uri="http://schemas.microsoft.com/office/infopath/2007/PartnerControls"/>
    <ds:schemaRef ds:uri="3d51c85a-c808-4fa3-a7c4-399d30d41b71"/>
  </ds:schemaRefs>
</ds:datastoreItem>
</file>

<file path=customXml/itemProps3.xml><?xml version="1.0" encoding="utf-8"?>
<ds:datastoreItem xmlns:ds="http://schemas.openxmlformats.org/officeDocument/2006/customXml" ds:itemID="{23731FFE-AA89-41C8-A8D1-96335015AC7D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D75CE82B-2AB8-470D-8DBA-A4AFD7F9BD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e5a019c-1afb-4a7f-aa3c-a300d54b8a94"/>
    <ds:schemaRef ds:uri="3d51c85a-c808-4fa3-a7c4-399d30d41b71"/>
    <ds:schemaRef ds:uri="cabbaafa-9d61-4c96-bf36-3d40c487f1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2145</TotalTime>
  <Words>2013</Words>
  <Application>Microsoft Office PowerPoint</Application>
  <PresentationFormat>Widescreen</PresentationFormat>
  <Paragraphs>319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AccordAlternate Bold</vt:lpstr>
      <vt:lpstr>AccordAlternate ExtraLight</vt:lpstr>
      <vt:lpstr>AccordAlternate Regular</vt:lpstr>
      <vt:lpstr>Arial</vt:lpstr>
      <vt:lpstr>Calibri</vt:lpstr>
      <vt:lpstr>Cascadia Code</vt:lpstr>
      <vt:lpstr>Office Theme</vt:lpstr>
      <vt:lpstr>Elixir workshop</vt:lpstr>
      <vt:lpstr>Before we start</vt:lpstr>
      <vt:lpstr>Agenda</vt:lpstr>
      <vt:lpstr>It all started with erlang</vt:lpstr>
      <vt:lpstr>Enter elixir</vt:lpstr>
      <vt:lpstr>Basic Commands</vt:lpstr>
      <vt:lpstr>Basic Types</vt:lpstr>
      <vt:lpstr>What are atoms?</vt:lpstr>
      <vt:lpstr>What are tuples?</vt:lpstr>
      <vt:lpstr>Keyword lists</vt:lpstr>
      <vt:lpstr>Maps</vt:lpstr>
      <vt:lpstr>Maps (2)</vt:lpstr>
      <vt:lpstr>Basic Operations</vt:lpstr>
      <vt:lpstr>String Operations</vt:lpstr>
      <vt:lpstr>Lists and Tuples</vt:lpstr>
      <vt:lpstr>Pattern matching - introduction</vt:lpstr>
      <vt:lpstr>Pattern Matching In Elixir</vt:lpstr>
      <vt:lpstr>Pattern Matching In Elixir (2)</vt:lpstr>
      <vt:lpstr>The pin Operator</vt:lpstr>
      <vt:lpstr>Control Flow</vt:lpstr>
      <vt:lpstr>Control Flow (2)</vt:lpstr>
      <vt:lpstr>Control Flow (3)</vt:lpstr>
      <vt:lpstr>Control Flow (4)</vt:lpstr>
      <vt:lpstr>Demo</vt:lpstr>
      <vt:lpstr>Modules and functions</vt:lpstr>
      <vt:lpstr>Modules and functions (2)</vt:lpstr>
      <vt:lpstr>Modules and functions (3)</vt:lpstr>
      <vt:lpstr>Modules and functions (4)</vt:lpstr>
      <vt:lpstr>Pipe Operator</vt:lpstr>
      <vt:lpstr>Enumerables</vt:lpstr>
      <vt:lpstr>Demo</vt:lpstr>
      <vt:lpstr>Q &amp; A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Yana Doshkova</dc:creator>
  <cp:lastModifiedBy>Georgi Yolovski</cp:lastModifiedBy>
  <cp:revision>16</cp:revision>
  <dcterms:modified xsi:type="dcterms:W3CDTF">2024-11-15T16:12:08Z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0x0101003F118A156F01C84E8E5E451D60C9243C</vt:lpwstr>
  </property>
  <property fmtid="{D5CDD505-2E9C-101B-9397-08002B2CF9AE}" pid="3" name="_dlc_DocIdItemGuid">
    <vt:lpwstr>fe0679da-e084-41f7-b78a-072633b4b90f</vt:lpwstr>
  </property>
</Properties>
</file>