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8"/>
  </p:notesMasterIdLst>
  <p:sldIdLst>
    <p:sldId id="276" r:id="rId6"/>
    <p:sldId id="344" r:id="rId7"/>
    <p:sldId id="330" r:id="rId8"/>
    <p:sldId id="328" r:id="rId9"/>
    <p:sldId id="323" r:id="rId10"/>
    <p:sldId id="333" r:id="rId11"/>
    <p:sldId id="334" r:id="rId12"/>
    <p:sldId id="335" r:id="rId13"/>
    <p:sldId id="336" r:id="rId14"/>
    <p:sldId id="337" r:id="rId15"/>
    <p:sldId id="338" r:id="rId16"/>
    <p:sldId id="332" r:id="rId17"/>
    <p:sldId id="345" r:id="rId18"/>
    <p:sldId id="346" r:id="rId19"/>
    <p:sldId id="339" r:id="rId20"/>
    <p:sldId id="340" r:id="rId21"/>
    <p:sldId id="341" r:id="rId22"/>
    <p:sldId id="343" r:id="rId23"/>
    <p:sldId id="342" r:id="rId24"/>
    <p:sldId id="347" r:id="rId25"/>
    <p:sldId id="287" r:id="rId26"/>
    <p:sldId id="299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7A54-7D01-115E-16B0-4A92BD32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6AA28-8F57-1394-D690-69960B61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5FDA0-67CC-B0AC-3B4D-F28ED715C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9E87-4A16-5D51-ADD9-DEA33E9B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4331-0C03-F74A-EDBD-B9F688BC3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AAC1-AAA0-20C5-1FA6-7CE0CF9E5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plug/1.15.3/Plug.Conn.html#functions" TargetMode="External"/><Relationship Id="rId2" Type="http://schemas.openxmlformats.org/officeDocument/2006/relationships/hyperlink" Target="https://hexdocs.pm/phoenix/Phoenix.Controller.html#func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phoenix/Mix.Tasks.Phx.New.html" TargetMode="External"/><Relationship Id="rId2" Type="http://schemas.openxmlformats.org/officeDocument/2006/relationships/hyperlink" Target="https://github.com/georgiyolovski/elixir-workshop/tree/main/day3/homework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xdocs.pm/phoenix/Mix.Tasks.Phx.Gen.Js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rvey.stackoverflow.co/2024/technology#1-web-frameworks-and-technologi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phx_new/1.7.13/Mix.Tasks.Phx.Ne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123-AC4B-96DD-2F22-F88813EE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ACE2-20A6-D0E1-0380-303EE9C7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modules define actions, which are triggered in response to HTTP requests</a:t>
            </a:r>
          </a:p>
          <a:p>
            <a:r>
              <a:rPr lang="en-US" dirty="0"/>
              <a:t>Each action is a simple function that accepts two parameters</a:t>
            </a:r>
          </a:p>
          <a:p>
            <a:pPr lvl="1"/>
            <a:r>
              <a:rPr lang="en-US" b="1" dirty="0"/>
              <a:t>conn</a:t>
            </a:r>
            <a:r>
              <a:rPr lang="en-US" dirty="0"/>
              <a:t> – contains information about the HTTP request (host, headers, session etc.)</a:t>
            </a:r>
          </a:p>
          <a:p>
            <a:pPr lvl="1"/>
            <a:r>
              <a:rPr lang="en-US" b="1" dirty="0"/>
              <a:t>params</a:t>
            </a:r>
            <a:r>
              <a:rPr lang="en-US" dirty="0"/>
              <a:t> – holds the query/path parameters passed to the request</a:t>
            </a:r>
          </a:p>
          <a:p>
            <a:r>
              <a:rPr lang="en-US" dirty="0"/>
              <a:t>The actions returns an object of type </a:t>
            </a:r>
            <a:r>
              <a:rPr lang="en-US" b="1" dirty="0" err="1"/>
              <a:t>Plug.Conn</a:t>
            </a:r>
            <a:endParaRPr lang="en-US" b="1" dirty="0"/>
          </a:p>
          <a:p>
            <a:r>
              <a:rPr lang="en-US" dirty="0"/>
              <a:t>There are helper functions that can be used for formatting the response</a:t>
            </a:r>
          </a:p>
          <a:p>
            <a:pPr lvl="1"/>
            <a:r>
              <a:rPr lang="en-US" dirty="0"/>
              <a:t>Each of them accepts the connection as the first parameter</a:t>
            </a:r>
          </a:p>
        </p:txBody>
      </p:sp>
    </p:spTree>
    <p:extLst>
      <p:ext uri="{BB962C8B-B14F-4D97-AF65-F5344CB8AC3E}">
        <p14:creationId xmlns:p14="http://schemas.microsoft.com/office/powerpoint/2010/main" val="1099343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6E1-609B-A35E-5287-88100B2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</a:t>
            </a:r>
            <a:r>
              <a:rPr lang="en-US" dirty="0"/>
              <a:t> Helper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BA60-E349-550F-12E4-43706253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text/2 – returns the data as plain text</a:t>
            </a:r>
          </a:p>
          <a:p>
            <a:r>
              <a:rPr lang="en-US" dirty="0" err="1"/>
              <a:t>json</a:t>
            </a:r>
            <a:r>
              <a:rPr lang="en-US" dirty="0"/>
              <a:t>/2 – returns the data in JSON format</a:t>
            </a:r>
          </a:p>
          <a:p>
            <a:r>
              <a:rPr lang="en-US" dirty="0"/>
              <a:t>html/2 – renders HTML</a:t>
            </a:r>
            <a:r>
              <a:rPr lang="bg-BG" dirty="0"/>
              <a:t> </a:t>
            </a:r>
            <a:r>
              <a:rPr lang="en-US" dirty="0"/>
              <a:t>content</a:t>
            </a:r>
          </a:p>
          <a:p>
            <a:r>
              <a:rPr lang="en-US" dirty="0"/>
              <a:t>render/3 – renders a resource in the according format (HTML/JSON)</a:t>
            </a:r>
          </a:p>
          <a:p>
            <a:r>
              <a:rPr lang="en-US" dirty="0" err="1"/>
              <a:t>send_resp</a:t>
            </a:r>
            <a:r>
              <a:rPr lang="en-US" dirty="0"/>
              <a:t>/3 – return a raw response, with a status code and content</a:t>
            </a:r>
          </a:p>
          <a:p>
            <a:r>
              <a:rPr lang="en-US" dirty="0"/>
              <a:t>redirect/2 – redirect to an action/external URL</a:t>
            </a:r>
          </a:p>
          <a:p>
            <a:r>
              <a:rPr lang="en-US" dirty="0">
                <a:hlinkClick r:id="rId2"/>
              </a:rPr>
              <a:t>Phoenix controller functions reference</a:t>
            </a:r>
            <a:endParaRPr lang="en-US" dirty="0"/>
          </a:p>
          <a:p>
            <a:r>
              <a:rPr lang="en-US" dirty="0">
                <a:hlinkClick r:id="rId3"/>
              </a:rPr>
              <a:t>Plug.Conn functions reference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83070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F92DB-329F-801C-6442-772929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resources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5F3B-A8DB-3F98-5F7D-52B47F71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Phoenix supports scaffolding CRUD features for a given resource</a:t>
            </a:r>
          </a:p>
          <a:p>
            <a:endParaRPr lang="en-US" dirty="0"/>
          </a:p>
          <a:p>
            <a:r>
              <a:rPr lang="en-US" dirty="0"/>
              <a:t>We can easily generate DB migrations, entities, contexts, controller actions and routes</a:t>
            </a:r>
          </a:p>
          <a:p>
            <a:endParaRPr lang="en-US" dirty="0"/>
          </a:p>
          <a:p>
            <a:r>
              <a:rPr lang="en-US" dirty="0"/>
              <a:t>Sample commands</a:t>
            </a:r>
          </a:p>
          <a:p>
            <a:pPr lvl="1"/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E607-AB4D-15B3-064B-4CF48DAA6413}"/>
              </a:ext>
            </a:extLst>
          </p:cNvPr>
          <p:cNvSpPr/>
          <p:nvPr/>
        </p:nvSpPr>
        <p:spPr>
          <a:xfrm>
            <a:off x="1194816" y="4237639"/>
            <a:ext cx="101589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phx.gen.html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UserService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User users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name:string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age:integer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23297-0DC9-2852-35F7-E058AABB15F3}"/>
              </a:ext>
            </a:extLst>
          </p:cNvPr>
          <p:cNvSpPr/>
          <p:nvPr/>
        </p:nvSpPr>
        <p:spPr>
          <a:xfrm>
            <a:off x="1194816" y="5189237"/>
            <a:ext cx="101589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phx.gen.json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UserService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User users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name:string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age:integer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215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348A-54B5-9C45-6FA7-F37DAA8F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34E17-8B4F-8AF4-DBD2-C5B86122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2FDF0-0FD8-62D2-CA4D-B16744C0F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52D58D-C443-AFAE-FE7B-E9397268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49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39344-6101-DB74-ACE7-6B18C4F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Phoenix </a:t>
            </a:r>
            <a:r>
              <a:rPr lang="en-US" dirty="0" err="1"/>
              <a:t>LiveView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8816-01F6-9C92-A5FA-46A142C3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developing responsive and real-time web applications</a:t>
            </a:r>
          </a:p>
          <a:p>
            <a:endParaRPr lang="en-US" dirty="0"/>
          </a:p>
          <a:p>
            <a:r>
              <a:rPr lang="en-US" dirty="0"/>
              <a:t>SPA-like behavior with server-rendered HTML</a:t>
            </a:r>
          </a:p>
          <a:p>
            <a:endParaRPr lang="en-US" dirty="0"/>
          </a:p>
          <a:p>
            <a:r>
              <a:rPr lang="en-US" dirty="0"/>
              <a:t>Implement complex logic and user interactions without JS</a:t>
            </a:r>
          </a:p>
          <a:p>
            <a:endParaRPr lang="en-US" dirty="0"/>
          </a:p>
          <a:p>
            <a:r>
              <a:rPr lang="en-US" dirty="0"/>
              <a:t>Support for hybrid apps with </a:t>
            </a:r>
            <a:r>
              <a:rPr lang="en-US" dirty="0" err="1"/>
              <a:t>LiveView</a:t>
            </a:r>
            <a:r>
              <a:rPr lang="en-US" dirty="0"/>
              <a:t> Native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2600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E131-85B5-3BC7-8580-B855C08C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76A57-3324-9B58-5C8A-333A68B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96D5-124D-79D9-5E8D-45739CB6D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client loads the page, a stateful connection is established</a:t>
            </a:r>
          </a:p>
          <a:p>
            <a:endParaRPr lang="en-US" dirty="0"/>
          </a:p>
          <a:p>
            <a:r>
              <a:rPr lang="en-US" dirty="0"/>
              <a:t>Every client interaction sends a message to the server through a WebSocket</a:t>
            </a:r>
          </a:p>
          <a:p>
            <a:pPr lvl="1"/>
            <a:r>
              <a:rPr lang="en-US" dirty="0"/>
              <a:t>The server can push messages to the client as well</a:t>
            </a:r>
          </a:p>
          <a:p>
            <a:pPr lvl="1"/>
            <a:endParaRPr lang="en-US" dirty="0"/>
          </a:p>
          <a:p>
            <a:r>
              <a:rPr lang="en-US" dirty="0"/>
              <a:t>Once the server receives the message, it determines the UI diff and sends it back to the client to visualize it</a:t>
            </a:r>
          </a:p>
        </p:txBody>
      </p:sp>
    </p:spTree>
    <p:extLst>
      <p:ext uri="{BB962C8B-B14F-4D97-AF65-F5344CB8AC3E}">
        <p14:creationId xmlns:p14="http://schemas.microsoft.com/office/powerpoint/2010/main" val="16495813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D38-95CA-9DD7-477F-846C6390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8628-919A-380A-B574-D3316FA0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4675632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is a module with the following methods</a:t>
            </a:r>
          </a:p>
          <a:p>
            <a:endParaRPr lang="en-US" dirty="0"/>
          </a:p>
          <a:p>
            <a:pPr lvl="1"/>
            <a:r>
              <a:rPr lang="en-US" b="1" dirty="0"/>
              <a:t>render</a:t>
            </a:r>
            <a:r>
              <a:rPr lang="en-US" dirty="0"/>
              <a:t> – returns the </a:t>
            </a:r>
            <a:r>
              <a:rPr lang="en-US" dirty="0" err="1"/>
              <a:t>HEEx</a:t>
            </a:r>
            <a:r>
              <a:rPr lang="en-US" dirty="0"/>
              <a:t> template of the component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mount</a:t>
            </a:r>
            <a:r>
              <a:rPr lang="en-US" dirty="0"/>
              <a:t> – </a:t>
            </a:r>
            <a:r>
              <a:rPr lang="en-US" dirty="0" err="1"/>
              <a:t>entrypoint</a:t>
            </a:r>
            <a:r>
              <a:rPr lang="en-US" dirty="0"/>
              <a:t> of the component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handle_event</a:t>
            </a:r>
            <a:r>
              <a:rPr lang="en-US" b="1" dirty="0"/>
              <a:t> </a:t>
            </a:r>
            <a:r>
              <a:rPr lang="en-US" dirty="0"/>
              <a:t>– used for handling user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C4603-2F17-30C5-60DF-0CE3AA6B8DC3}"/>
              </a:ext>
            </a:extLst>
          </p:cNvPr>
          <p:cNvSpPr/>
          <p:nvPr/>
        </p:nvSpPr>
        <p:spPr>
          <a:xfrm>
            <a:off x="6370320" y="475130"/>
            <a:ext cx="5675376" cy="51449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LiveExampleWeb.Components.Counter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LiveExampleWeb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live_view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render(assigns)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~H"""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 value: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@value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phx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-click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mount(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_params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_session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assign(socket,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handle_event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params, socket)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noreply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bg-BG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bg-BG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update(socket,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x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75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91711-81CD-A9B7-4C1F-F674C84D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BAE9-0B54-2FA8-0D58-DF52E37A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LiveView</a:t>
            </a:r>
            <a:r>
              <a:rPr lang="en-US" dirty="0"/>
              <a:t> components – </a:t>
            </a:r>
            <a:r>
              <a:rPr lang="en-US" dirty="0" err="1"/>
              <a:t>Genservers</a:t>
            </a:r>
            <a:r>
              <a:rPr lang="en-US"/>
              <a:t>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7D0D-EA4C-A01E-8370-8D7A1F9C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LiveView</a:t>
            </a:r>
            <a:r>
              <a:rPr lang="en-US" dirty="0"/>
              <a:t> component is a process</a:t>
            </a:r>
          </a:p>
          <a:p>
            <a:endParaRPr lang="en-US" dirty="0"/>
          </a:p>
          <a:p>
            <a:r>
              <a:rPr lang="en-US" dirty="0"/>
              <a:t>It keeps track of it’s own state</a:t>
            </a:r>
          </a:p>
          <a:p>
            <a:endParaRPr lang="en-US" dirty="0"/>
          </a:p>
          <a:p>
            <a:r>
              <a:rPr lang="en-US" dirty="0"/>
              <a:t>It handles messages, and can send messages as well</a:t>
            </a:r>
          </a:p>
          <a:p>
            <a:endParaRPr lang="en-US" dirty="0"/>
          </a:p>
          <a:p>
            <a:r>
              <a:rPr lang="en-US" dirty="0"/>
              <a:t>Does it sound similar?</a:t>
            </a:r>
          </a:p>
        </p:txBody>
      </p:sp>
    </p:spTree>
    <p:extLst>
      <p:ext uri="{BB962C8B-B14F-4D97-AF65-F5344CB8AC3E}">
        <p14:creationId xmlns:p14="http://schemas.microsoft.com/office/powerpoint/2010/main" val="11165735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CD0F-E248-0987-3CD3-C37F1007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823D6-3475-8F21-BBF7-81C4C99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6D009-7706-E795-AFE9-8040254A2F0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645586-E409-E836-3D19-A701C967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29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Gradle/Vite/dotnet CLI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672842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B4D1E-4C6A-1383-A14F-192220A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5E72-557E-33D1-C34E-79235E33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https://github.com/georgiyolovski/elixir-workshop/tree/main/day3/homework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module references might be helpful:</a:t>
            </a:r>
          </a:p>
          <a:p>
            <a:pPr lvl="1"/>
            <a:r>
              <a:rPr lang="en-US" dirty="0">
                <a:hlinkClick r:id="rId3"/>
              </a:rPr>
              <a:t>https://hexdocs.pm/phoenix/Mix.Tasks.Phx.New.html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https://hexdocs.pm/phoenix/Mix.Tasks.Phx.Gen.Json.html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20238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Phoenix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7336536" cy="4351339"/>
          </a:xfrm>
        </p:spPr>
        <p:txBody>
          <a:bodyPr/>
          <a:lstStyle/>
          <a:p>
            <a:r>
              <a:rPr lang="en-US" dirty="0"/>
              <a:t>The most popular web development framework for Elixir</a:t>
            </a:r>
          </a:p>
          <a:p>
            <a:endParaRPr lang="en-US" dirty="0"/>
          </a:p>
          <a:p>
            <a:r>
              <a:rPr lang="en-US" dirty="0"/>
              <a:t>The most admired web framework according to the </a:t>
            </a:r>
            <a:r>
              <a:rPr lang="en-US" dirty="0">
                <a:hlinkClick r:id="rId2"/>
              </a:rPr>
              <a:t>Stack Overflow Annual Survey in 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to Rails and Django</a:t>
            </a:r>
          </a:p>
          <a:p>
            <a:endParaRPr lang="en-US" dirty="0"/>
          </a:p>
          <a:p>
            <a:r>
              <a:rPr lang="en-US" dirty="0"/>
              <a:t>Can be used for different types of apps/APIs (MVC, REST,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WebSockets</a:t>
            </a:r>
            <a:r>
              <a:rPr lang="en-US" dirty="0"/>
              <a:t> etc.)</a:t>
            </a:r>
            <a:endParaRPr lang="bg-BG" dirty="0"/>
          </a:p>
        </p:txBody>
      </p:sp>
      <p:pic>
        <p:nvPicPr>
          <p:cNvPr id="1028" name="Picture 4" descr="Phoenix Framework 1.7 — What's New &amp; Why It Matters">
            <a:extLst>
              <a:ext uri="{FF2B5EF4-FFF2-40B4-BE49-F238E27FC236}">
                <a16:creationId xmlns:a16="http://schemas.microsoft.com/office/drawing/2014/main" id="{D4A3AE1D-AF09-C045-E83C-1B0AC34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6" y="1747467"/>
            <a:ext cx="4032504" cy="1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install Hex (a package manager for Elixir)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install the Phoenix CLI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26E1-ABC9-2A98-6E64-4FF01BA957A6}"/>
              </a:ext>
            </a:extLst>
          </p:cNvPr>
          <p:cNvSpPr/>
          <p:nvPr/>
        </p:nvSpPr>
        <p:spPr>
          <a:xfrm>
            <a:off x="1194816" y="231854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B8605-5572-6501-D2D3-7C240096DDFE}"/>
              </a:ext>
            </a:extLst>
          </p:cNvPr>
          <p:cNvSpPr/>
          <p:nvPr/>
        </p:nvSpPr>
        <p:spPr>
          <a:xfrm>
            <a:off x="1194816" y="3990933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archive.install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hex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phx_new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22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phx.new</a:t>
            </a:r>
            <a:r>
              <a:rPr lang="en-US" dirty="0"/>
              <a:t> command to bootstrap a new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we get a MVC app with database connection setup</a:t>
            </a:r>
          </a:p>
          <a:p>
            <a:endParaRPr lang="en-US" dirty="0"/>
          </a:p>
          <a:p>
            <a:r>
              <a:rPr lang="en-US" dirty="0"/>
              <a:t>We can turn on/off some features when generating a project</a:t>
            </a:r>
          </a:p>
          <a:p>
            <a:pPr lvl="1"/>
            <a:r>
              <a:rPr lang="en-US" dirty="0"/>
              <a:t>Full reference - </a:t>
            </a:r>
            <a:r>
              <a:rPr lang="en-US" dirty="0" err="1">
                <a:hlinkClick r:id="rId2"/>
              </a:rPr>
              <a:t>Mix.Tasks.Phx.New</a:t>
            </a:r>
            <a:endParaRPr lang="en-US" dirty="0"/>
          </a:p>
          <a:p>
            <a:pPr lvl="1"/>
            <a:r>
              <a:rPr lang="en-US" dirty="0"/>
              <a:t>Example for a REST API: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2704-A159-06AB-4CD1-840733535C72}"/>
              </a:ext>
            </a:extLst>
          </p:cNvPr>
          <p:cNvSpPr/>
          <p:nvPr/>
        </p:nvSpPr>
        <p:spPr>
          <a:xfrm>
            <a:off x="1194816" y="199850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5FA3-1D0B-43A3-8724-B3524E57A8E4}"/>
              </a:ext>
            </a:extLst>
          </p:cNvPr>
          <p:cNvSpPr/>
          <p:nvPr/>
        </p:nvSpPr>
        <p:spPr>
          <a:xfrm>
            <a:off x="1194816" y="4935482"/>
            <a:ext cx="9558528" cy="94281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api_example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--no-html --no-assets --no-live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esbuild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--no-tailwind --no-dashboard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gettext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--no-mailer --database sqlite3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6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Modules/functions that operate on connections</a:t>
            </a:r>
          </a:p>
          <a:p>
            <a:pPr lvl="1"/>
            <a:endParaRPr lang="bg-BG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middlewares</a:t>
            </a:r>
            <a:r>
              <a:rPr lang="en-US" dirty="0"/>
              <a:t> in other frameworks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example usages</a:t>
            </a:r>
          </a:p>
          <a:p>
            <a:pPr lvl="2"/>
            <a:r>
              <a:rPr lang="en-US" dirty="0"/>
              <a:t>Logging/telemetry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Keeping state (session)</a:t>
            </a:r>
          </a:p>
          <a:p>
            <a:pPr lvl="2"/>
            <a:r>
              <a:rPr lang="en-US" dirty="0"/>
              <a:t>Parsing/formatting content (e.g.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478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Special router modules are used for matching HTTP requests to controller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Routes can be grouped into several scopes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 </a:t>
            </a:r>
            <a:r>
              <a:rPr lang="en-US" dirty="0"/>
              <a:t>scope for REST endpoints, </a:t>
            </a:r>
            <a:r>
              <a:rPr lang="en-US" i="1" dirty="0"/>
              <a:t>/admin</a:t>
            </a:r>
            <a:r>
              <a:rPr lang="en-US" dirty="0"/>
              <a:t> for admin panel pages</a:t>
            </a:r>
          </a:p>
          <a:p>
            <a:pPr lvl="1"/>
            <a:r>
              <a:rPr lang="en-US" dirty="0"/>
              <a:t>Common behavior can be defined with pipelines</a:t>
            </a:r>
          </a:p>
          <a:p>
            <a:pPr lvl="2"/>
            <a:r>
              <a:rPr lang="en-US" dirty="0"/>
              <a:t>A pipeline is a series of plugs applied sequentially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application routes can be examined by running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F31B-B96A-0CA9-0073-4743D54EA22F}"/>
              </a:ext>
            </a:extLst>
          </p:cNvPr>
          <p:cNvSpPr/>
          <p:nvPr/>
        </p:nvSpPr>
        <p:spPr>
          <a:xfrm>
            <a:off x="1624584" y="5417215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phx.routes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4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28325</TotalTime>
  <Words>1003</Words>
  <Application>Microsoft Office PowerPoint</Application>
  <PresentationFormat>Widescreen</PresentationFormat>
  <Paragraphs>162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Consolas</vt:lpstr>
      <vt:lpstr>Office Theme</vt:lpstr>
      <vt:lpstr>Elixir Workshop</vt:lpstr>
      <vt:lpstr>Introduction to Mix</vt:lpstr>
      <vt:lpstr>Applications</vt:lpstr>
      <vt:lpstr>Demo</vt:lpstr>
      <vt:lpstr>Introduction to Phoenix</vt:lpstr>
      <vt:lpstr>Installation</vt:lpstr>
      <vt:lpstr>Creating a new project</vt:lpstr>
      <vt:lpstr>Plugs</vt:lpstr>
      <vt:lpstr>Routing</vt:lpstr>
      <vt:lpstr>Controllers</vt:lpstr>
      <vt:lpstr>ControllEr Helper Functions</vt:lpstr>
      <vt:lpstr>Demo</vt:lpstr>
      <vt:lpstr>Working with resources</vt:lpstr>
      <vt:lpstr>Demo</vt:lpstr>
      <vt:lpstr>Phoenix LiveView</vt:lpstr>
      <vt:lpstr>How it works?</vt:lpstr>
      <vt:lpstr>Sample component</vt:lpstr>
      <vt:lpstr>LiveView components – Genservers?</vt:lpstr>
      <vt:lpstr>Demo</vt:lpstr>
      <vt:lpstr>Homework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39</cp:revision>
  <dcterms:modified xsi:type="dcterms:W3CDTF">2024-11-26T10:55:20Z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