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42"/>
  </p:notesMasterIdLst>
  <p:sldIdLst>
    <p:sldId id="276" r:id="rId6"/>
    <p:sldId id="322" r:id="rId7"/>
    <p:sldId id="323" r:id="rId8"/>
    <p:sldId id="260" r:id="rId9"/>
    <p:sldId id="297" r:id="rId10"/>
    <p:sldId id="300" r:id="rId11"/>
    <p:sldId id="329" r:id="rId12"/>
    <p:sldId id="301" r:id="rId13"/>
    <p:sldId id="324" r:id="rId14"/>
    <p:sldId id="325" r:id="rId15"/>
    <p:sldId id="326" r:id="rId16"/>
    <p:sldId id="327" r:id="rId17"/>
    <p:sldId id="314" r:id="rId18"/>
    <p:sldId id="302" r:id="rId19"/>
    <p:sldId id="303" r:id="rId20"/>
    <p:sldId id="304" r:id="rId21"/>
    <p:sldId id="315" r:id="rId22"/>
    <p:sldId id="317" r:id="rId23"/>
    <p:sldId id="319" r:id="rId24"/>
    <p:sldId id="331" r:id="rId25"/>
    <p:sldId id="330" r:id="rId26"/>
    <p:sldId id="328" r:id="rId27"/>
    <p:sldId id="305" r:id="rId28"/>
    <p:sldId id="306" r:id="rId29"/>
    <p:sldId id="308" r:id="rId30"/>
    <p:sldId id="318" r:id="rId31"/>
    <p:sldId id="307" r:id="rId32"/>
    <p:sldId id="309" r:id="rId33"/>
    <p:sldId id="310" r:id="rId34"/>
    <p:sldId id="311" r:id="rId35"/>
    <p:sldId id="316" r:id="rId36"/>
    <p:sldId id="320" r:id="rId37"/>
    <p:sldId id="321" r:id="rId38"/>
    <p:sldId id="291" r:id="rId39"/>
    <p:sldId id="287" r:id="rId40"/>
    <p:sldId id="299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8CAF0-DF18-8A91-5F50-9FADC027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36BF1-C785-8572-CFF6-A45737207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394B8-005E-5D9D-2D8C-432C7CD0D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elixir/Enum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B98F-323D-37F1-97E5-42AE5889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tuples?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0283-C9F7-9D35-D454-698945C41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Algebraic Data Types (ADT)</a:t>
            </a:r>
          </a:p>
          <a:p>
            <a:endParaRPr lang="en-US" dirty="0"/>
          </a:p>
          <a:p>
            <a:r>
              <a:rPr lang="en-US" dirty="0"/>
              <a:t>Fixed-size containers of multiple elements</a:t>
            </a:r>
          </a:p>
          <a:p>
            <a:pPr lvl="1"/>
            <a:r>
              <a:rPr lang="en-US" dirty="0"/>
              <a:t>The elements can have different types (strings, integers, atoms etc.)</a:t>
            </a:r>
          </a:p>
          <a:p>
            <a:pPr lvl="1"/>
            <a:r>
              <a:rPr lang="en-US" dirty="0"/>
              <a:t>We cannot add or remove elements from a tuple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87EF0-1367-7376-A572-1A3180979C3A}"/>
              </a:ext>
            </a:extLst>
          </p:cNvPr>
          <p:cNvSpPr/>
          <p:nvPr/>
        </p:nvSpPr>
        <p:spPr>
          <a:xfrm>
            <a:off x="838200" y="3885206"/>
            <a:ext cx="6940296" cy="11203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tuple1 = {:ok,</a:t>
            </a:r>
            <a:r>
              <a:rPr lang="en-US" sz="1800" dirty="0">
                <a:solidFill>
                  <a:srgbClr val="22863A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endParaRPr lang="en-US" sz="1800" b="0" dirty="0">
              <a:solidFill>
                <a:srgbClr val="22863A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tuple2 =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2, 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%{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}}            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974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8CCF-3FF6-B81F-5674-778AAC61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lists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7CEF-3C99-5362-A690-9212DC834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Dictionary-like data structure</a:t>
            </a:r>
          </a:p>
          <a:p>
            <a:endParaRPr lang="en-US" dirty="0"/>
          </a:p>
          <a:p>
            <a:r>
              <a:rPr lang="en-US" dirty="0"/>
              <a:t>Defined as a list of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  <a:p>
            <a:pPr lvl="1"/>
            <a:r>
              <a:rPr lang="en-US" dirty="0"/>
              <a:t>They key is an atom</a:t>
            </a:r>
          </a:p>
          <a:p>
            <a:pPr lvl="1"/>
            <a:endParaRPr lang="en-US" dirty="0"/>
          </a:p>
          <a:p>
            <a:r>
              <a:rPr lang="en-US" dirty="0"/>
              <a:t>Mostly used when defining optional arguments for a function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BB6-F217-3F76-FBBA-312445E4AA2D}"/>
              </a:ext>
            </a:extLst>
          </p:cNvPr>
          <p:cNvSpPr/>
          <p:nvPr/>
        </p:nvSpPr>
        <p:spPr>
          <a:xfrm>
            <a:off x="838200" y="4221399"/>
            <a:ext cx="6940296" cy="129060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options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capitalize: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limit: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options[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:limit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10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11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CBB8-92C0-8F07-1DE2-4E4B4898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63A8-746C-02E3-3EBA-7B210E8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023104" cy="4351339"/>
          </a:xfrm>
        </p:spPr>
        <p:txBody>
          <a:bodyPr/>
          <a:lstStyle/>
          <a:p>
            <a:r>
              <a:rPr lang="en-US" dirty="0"/>
              <a:t>Dictionary-like data structure</a:t>
            </a:r>
          </a:p>
          <a:p>
            <a:endParaRPr lang="en-US" dirty="0"/>
          </a:p>
          <a:p>
            <a:r>
              <a:rPr lang="en-US" dirty="0"/>
              <a:t>The keys and values can be of any type</a:t>
            </a:r>
          </a:p>
          <a:p>
            <a:endParaRPr lang="en-US" dirty="0"/>
          </a:p>
          <a:p>
            <a:r>
              <a:rPr lang="en-US" dirty="0"/>
              <a:t>When the key is an atom:</a:t>
            </a:r>
          </a:p>
          <a:p>
            <a:pPr lvl="1"/>
            <a:r>
              <a:rPr lang="en-US" dirty="0"/>
              <a:t>We use the </a:t>
            </a:r>
            <a:r>
              <a:rPr lang="en-US" b="1" dirty="0" err="1"/>
              <a:t>key:value</a:t>
            </a:r>
            <a:r>
              <a:rPr lang="en-US" b="1" dirty="0"/>
              <a:t> </a:t>
            </a:r>
            <a:r>
              <a:rPr lang="en-US" dirty="0"/>
              <a:t>format, rather than </a:t>
            </a:r>
            <a:r>
              <a:rPr lang="en-US" b="1" dirty="0"/>
              <a:t>key =&gt; value</a:t>
            </a:r>
          </a:p>
          <a:p>
            <a:pPr lvl="1"/>
            <a:r>
              <a:rPr lang="en-US" dirty="0"/>
              <a:t>We can access the value by using the </a:t>
            </a:r>
            <a:r>
              <a:rPr lang="en-US" b="1" dirty="0"/>
              <a:t>dot notation</a:t>
            </a:r>
            <a:endParaRPr lang="bg-B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3CB8E-26B1-2FBF-F215-06BB76226852}"/>
              </a:ext>
            </a:extLst>
          </p:cNvPr>
          <p:cNvSpPr/>
          <p:nvPr/>
        </p:nvSpPr>
        <p:spPr>
          <a:xfrm>
            <a:off x="6096000" y="1977653"/>
            <a:ext cx="5690616" cy="308802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name: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age: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"10"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 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map1[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map1.name  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error: key :name not found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          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in …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:name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map2.name  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173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Maps are immutable</a:t>
            </a:r>
          </a:p>
          <a:p>
            <a:pPr lvl="1"/>
            <a:r>
              <a:rPr lang="en-US" dirty="0"/>
              <a:t>When we want to update a property, we get a new copy of the object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801291"/>
            <a:ext cx="9366504" cy="174919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updated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%{"age" =&gt; 25, "name“ =&gt;"John"}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employee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"title"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"Developer"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KeyError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key "title" not found in: %{"age" =&gt; 20, "name" =&gt; 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118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64152"/>
            <a:ext cx="6940296" cy="431502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5.0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div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div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round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3.58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4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is_integer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is_float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nil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265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225907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str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#{str}!"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(str)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split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"1,2,3,4"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","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["1", "2", "3", "4"]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184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396313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6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[1, 2, 3, 4, 5,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3]</a:t>
            </a:r>
          </a:p>
          <a:p>
            <a:endParaRPr lang="en-US" sz="1800" b="0" dirty="0">
              <a:solidFill>
                <a:srgbClr val="6A737D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tup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tuple_size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(tup)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put_elem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"hi"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"hi"}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38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are the main building blocks in Elixir</a:t>
            </a:r>
          </a:p>
          <a:p>
            <a:r>
              <a:rPr lang="en-US" dirty="0"/>
              <a:t>Each module can have a number of public/private functions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467689"/>
            <a:ext cx="10515600" cy="31485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 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UndefinedFunctionError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function 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Math.sub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/2 is undefined or private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060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have guards and can be defined multiple times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055675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DiscountCalculator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when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596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default parameters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348684"/>
            <a:ext cx="9366504" cy="302646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(city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\\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"Sofia"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"The weather in #{city} will be sunny"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116305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1135F-A5AE-275E-635F-E42C549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F1185-9E50-11DA-84BF-DD10C8B26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skills would be helpful</a:t>
            </a:r>
          </a:p>
          <a:p>
            <a:pPr lvl="1"/>
            <a:r>
              <a:rPr lang="en-US" dirty="0"/>
              <a:t>Basic programming knowledge</a:t>
            </a:r>
          </a:p>
          <a:p>
            <a:pPr lvl="1"/>
            <a:r>
              <a:rPr lang="en-US" dirty="0"/>
              <a:t>Basic level of familiarity with terminal/CMD/PowerShell etc.</a:t>
            </a:r>
          </a:p>
          <a:p>
            <a:endParaRPr lang="en-US" dirty="0"/>
          </a:p>
          <a:p>
            <a:r>
              <a:rPr lang="en-US" dirty="0"/>
              <a:t>We won’t cover all of the language features</a:t>
            </a:r>
          </a:p>
          <a:p>
            <a:endParaRPr lang="en-US" dirty="0"/>
          </a:p>
          <a:p>
            <a:r>
              <a:rPr lang="en-US" dirty="0"/>
              <a:t>We will spend more time on certain topics and less on others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58624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3ECE-8403-DA94-8A44-9CEC91B2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4B057-94CC-BF34-F335-DA7AD82A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526024" cy="4351339"/>
          </a:xfrm>
        </p:spPr>
        <p:txBody>
          <a:bodyPr/>
          <a:lstStyle/>
          <a:p>
            <a:r>
              <a:rPr lang="en-US" dirty="0"/>
              <a:t>Structs are special types of maps, which have a pre-defined structure</a:t>
            </a:r>
          </a:p>
          <a:p>
            <a:r>
              <a:rPr lang="en-US" dirty="0"/>
              <a:t>They take the name of the module they are defined in</a:t>
            </a:r>
          </a:p>
          <a:p>
            <a:r>
              <a:rPr lang="en-US" dirty="0"/>
              <a:t>The property names are defined as atoms</a:t>
            </a:r>
          </a:p>
          <a:p>
            <a:r>
              <a:rPr lang="en-US" dirty="0"/>
              <a:t>We can provide default values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D9CAA-7859-E705-C55C-09AA43D54A09}"/>
              </a:ext>
            </a:extLst>
          </p:cNvPr>
          <p:cNvSpPr/>
          <p:nvPr/>
        </p:nvSpPr>
        <p:spPr>
          <a:xfrm>
            <a:off x="6364224" y="1006752"/>
            <a:ext cx="5193792" cy="383694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User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defstruct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:name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age: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TestUsers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call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john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</a:t>
            </a:r>
            <a:r>
              <a:rPr lang="en-US" sz="1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User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name: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(john)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TestUsers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call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19460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4A444-6DC7-6DE2-64A7-0A87F463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52442F-33B0-48E2-78ED-6E811847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91B27-0CA3-FC1C-20C0-CE793B1721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30E5E8-FBB2-B838-977C-09C978A2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3514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7D22-BDE9-581C-DBE5-16AB9EB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- introduction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BA7D-C98D-94E5-0B8C-7F0EDBE34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matching is a mechanism to make decisions based on the structure of the data</a:t>
            </a:r>
          </a:p>
          <a:p>
            <a:pPr lvl="1"/>
            <a:r>
              <a:rPr lang="en-US" dirty="0"/>
              <a:t>Especially popular in functional languages</a:t>
            </a:r>
          </a:p>
          <a:p>
            <a:pPr lvl="1"/>
            <a:endParaRPr lang="en-US" dirty="0"/>
          </a:p>
          <a:p>
            <a:r>
              <a:rPr lang="en-US" dirty="0"/>
              <a:t>Improves the code in several aspects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789536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Elixir, the equals sign (</a:t>
            </a:r>
            <a:r>
              <a:rPr lang="en-US" i="1" dirty="0"/>
              <a:t>=</a:t>
            </a:r>
            <a:r>
              <a:rPr lang="en-US" dirty="0"/>
              <a:t>) is called the </a:t>
            </a:r>
            <a:r>
              <a:rPr lang="en-US" i="1" dirty="0"/>
              <a:t>match operator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We can also match against tuples, lists and maps</a:t>
            </a:r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E0096-58AF-E60A-7842-29D18497F6E2}"/>
              </a:ext>
            </a:extLst>
          </p:cNvPr>
          <p:cNvSpPr/>
          <p:nvPr/>
        </p:nvSpPr>
        <p:spPr>
          <a:xfrm>
            <a:off x="838200" y="1791230"/>
            <a:ext cx="9009888" cy="14998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52E8B-4015-2B89-CEAC-EB2E444DB101}"/>
              </a:ext>
            </a:extLst>
          </p:cNvPr>
          <p:cNvSpPr/>
          <p:nvPr/>
        </p:nvSpPr>
        <p:spPr>
          <a:xfrm>
            <a:off x="838200" y="4238990"/>
            <a:ext cx="9009888" cy="14167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100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value}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value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100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157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E8FA-7D2E-ACEE-1875-E332BBDB41B3}"/>
              </a:ext>
            </a:extLst>
          </p:cNvPr>
          <p:cNvSpPr/>
          <p:nvPr/>
        </p:nvSpPr>
        <p:spPr>
          <a:xfrm>
            <a:off x="838200" y="1345995"/>
            <a:ext cx="9009888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[a, b, c,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 = 1, b = 2, c =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[first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first = 1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first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244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If/else is rarely used in Elixir</a:t>
            </a:r>
          </a:p>
          <a:p>
            <a:r>
              <a:rPr lang="en-US" dirty="0"/>
              <a:t>The preferred way is </a:t>
            </a:r>
            <a:r>
              <a:rPr lang="en-US" i="1" dirty="0"/>
              <a:t>case</a:t>
            </a:r>
            <a:r>
              <a:rPr lang="en-US" dirty="0"/>
              <a:t> + pattern matching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277276"/>
            <a:ext cx="8863584" cy="344504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{:ok, message}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{:error,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error_msg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#{error_msg}"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D73A49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nd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056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in Elixir (4)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pattern matching in the function definition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1862396"/>
            <a:ext cx="9366504" cy="399903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ApiClient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({:error, 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error_message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"An error occurred: #{error_message}"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%{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"status"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404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"Resource not found"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data})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"Received data from server: #{data}"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63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pin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in Elixir are immutable, but variables can be reassigned</a:t>
            </a:r>
          </a:p>
          <a:p>
            <a:endParaRPr lang="en-US" dirty="0"/>
          </a:p>
          <a:p>
            <a:r>
              <a:rPr lang="en-US" dirty="0"/>
              <a:t>We use the pin (^) operator to bind against a variable’s existing value, without rebinding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7E6FC-FDEF-7B73-41FB-AD0367E133C6}"/>
              </a:ext>
            </a:extLst>
          </p:cNvPr>
          <p:cNvSpPr/>
          <p:nvPr/>
        </p:nvSpPr>
        <p:spPr>
          <a:xfrm>
            <a:off x="838200" y="3305251"/>
            <a:ext cx="9887712" cy="13890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1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2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^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6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{3, 3}</a:t>
            </a: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913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still have if/else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33501"/>
            <a:ext cx="8863584" cy="3156758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else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what about else if??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395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if/else if/else we use </a:t>
            </a:r>
            <a:r>
              <a:rPr lang="en-US" i="1" dirty="0" err="1"/>
              <a:t>cond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1738367"/>
            <a:ext cx="8863584" cy="420422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cond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:error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730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2B6A-DB1B-5D75-5935-088ABDBA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C05-BE9A-1BBC-D1AB-EE7AF025A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Basic language features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Creating applications</a:t>
            </a:r>
          </a:p>
          <a:p>
            <a:pPr lvl="1"/>
            <a:r>
              <a:rPr lang="en-US" dirty="0"/>
              <a:t>Working with processes/concurrency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Introduction to Phoenix</a:t>
            </a:r>
          </a:p>
          <a:p>
            <a:pPr lvl="1"/>
            <a:r>
              <a:rPr lang="en-US" dirty="0"/>
              <a:t>Developing web APIs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LiveView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41008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then there is </a:t>
            </a:r>
            <a:r>
              <a:rPr lang="en-US" i="1" dirty="0"/>
              <a:t>unless</a:t>
            </a:r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70927"/>
            <a:ext cx="8863584" cy="235038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unless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2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531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pipe (|&gt;) operator is used for passing the result of a function as the first argument of the next function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487184"/>
            <a:ext cx="9366504" cy="27494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can be written as </a:t>
            </a: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78674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Enumerables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Enum module provides a set of functions for working with lists/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Reference - </a:t>
            </a:r>
            <a:r>
              <a:rPr lang="en-US" dirty="0">
                <a:hlinkClick r:id="rId2"/>
              </a:rPr>
              <a:t>https://hexdocs.pm/elixir/Enum.html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E6B8E-0965-7BCB-2147-311E50AC3447}"/>
              </a:ext>
            </a:extLst>
          </p:cNvPr>
          <p:cNvSpPr/>
          <p:nvPr/>
        </p:nvSpPr>
        <p:spPr>
          <a:xfrm>
            <a:off x="838200" y="2956438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.map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4,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.filter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rem(x,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.reduce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8" y="2898275"/>
            <a:ext cx="5745302" cy="1848386"/>
          </a:xfrm>
          <a:prstGeom prst="rect">
            <a:avLst/>
          </a:prstGeom>
        </p:spPr>
      </p:pic>
      <p:pic>
        <p:nvPicPr>
          <p:cNvPr id="1026" name="Picture 2" descr="Erlang, logo Icon in Vector Logo">
            <a:extLst>
              <a:ext uri="{FF2B5EF4-FFF2-40B4-BE49-F238E27FC236}">
                <a16:creationId xmlns:a16="http://schemas.microsoft.com/office/drawing/2014/main" id="{571D8DB2-9E97-AEBE-9EFC-69105552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5910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54" y="3163418"/>
            <a:ext cx="5660846" cy="1357211"/>
          </a:xfrm>
          <a:prstGeom prst="rect">
            <a:avLst/>
          </a:prstGeom>
        </p:spPr>
      </p:pic>
      <p:pic>
        <p:nvPicPr>
          <p:cNvPr id="2050" name="Picture 2" descr="Elixir, lang, logo Icon in Vector Logo">
            <a:extLst>
              <a:ext uri="{FF2B5EF4-FFF2-40B4-BE49-F238E27FC236}">
                <a16:creationId xmlns:a16="http://schemas.microsoft.com/office/drawing/2014/main" id="{E510E199-5DD1-C825-C683-08694C4A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6005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the Elixir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scripts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6221E-C0CE-A854-C947-27F111C8821B}"/>
              </a:ext>
            </a:extLst>
          </p:cNvPr>
          <p:cNvSpPr/>
          <p:nvPr/>
        </p:nvSpPr>
        <p:spPr>
          <a:xfrm>
            <a:off x="838200" y="1865152"/>
            <a:ext cx="7135368" cy="18517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endParaRPr lang="en-US" sz="1800" dirty="0">
              <a:solidFill>
                <a:srgbClr val="24292E"/>
              </a:solidFill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(1) &gt; 1 + 2</a:t>
            </a: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(2) 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&gt;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“Hello world"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Hello world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27982-928E-383F-12DA-071D7AD97BAB}"/>
              </a:ext>
            </a:extLst>
          </p:cNvPr>
          <p:cNvSpPr/>
          <p:nvPr/>
        </p:nvSpPr>
        <p:spPr>
          <a:xfrm>
            <a:off x="838200" y="4698940"/>
            <a:ext cx="7135368" cy="79611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elixir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file.ex</a:t>
            </a:r>
            <a:endParaRPr lang="en-US" sz="1800" dirty="0">
              <a:solidFill>
                <a:srgbClr val="24292E"/>
              </a:solidFill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01091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2F13-0562-5CD2-64E2-90E762C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Elixir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9EFE1-5131-BFED-6C76-491D4D0D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is a dynamically-typed language</a:t>
            </a:r>
          </a:p>
          <a:p>
            <a:endParaRPr lang="en-US" dirty="0"/>
          </a:p>
          <a:p>
            <a:r>
              <a:rPr lang="en-US" dirty="0"/>
              <a:t>We do not specify the variable type when declaring the variable</a:t>
            </a:r>
          </a:p>
          <a:p>
            <a:pPr lvl="1"/>
            <a:r>
              <a:rPr lang="en-US" dirty="0"/>
              <a:t>It is checked at runtime</a:t>
            </a:r>
          </a:p>
          <a:p>
            <a:pPr lvl="1"/>
            <a:endParaRPr lang="en-US" dirty="0"/>
          </a:p>
          <a:p>
            <a:r>
              <a:rPr lang="en-US" dirty="0"/>
              <a:t>The Elixir team currently works on adding a static type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8981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69402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0x1F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1.0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float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boolean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:atom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atom / symbol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"elixir"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string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list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tuple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map/hash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[name: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keyword list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125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593D-6EA7-E5B2-F95D-749BEA97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atoms?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3A43-6750-8238-7012-CFE859A31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whose values are their own names (“constant strings”)</a:t>
            </a:r>
          </a:p>
          <a:p>
            <a:pPr lvl="1"/>
            <a:r>
              <a:rPr lang="en-US" dirty="0"/>
              <a:t>Similar to symbols in Ruby</a:t>
            </a:r>
          </a:p>
          <a:p>
            <a:endParaRPr lang="en-US" dirty="0"/>
          </a:p>
          <a:p>
            <a:r>
              <a:rPr lang="en-US" dirty="0"/>
              <a:t>Often used like </a:t>
            </a:r>
            <a:r>
              <a:rPr lang="en-US" dirty="0" err="1"/>
              <a:t>enum</a:t>
            </a:r>
            <a:r>
              <a:rPr lang="en-US" dirty="0"/>
              <a:t> values, or to represent the state of an operation, e.g. :ok, :error</a:t>
            </a:r>
          </a:p>
          <a:p>
            <a:pPr lvl="1"/>
            <a:r>
              <a:rPr lang="en-US" dirty="0"/>
              <a:t>Comparing atoms is faster than comparing strings</a:t>
            </a:r>
          </a:p>
          <a:p>
            <a:endParaRPr lang="en-US" dirty="0"/>
          </a:p>
          <a:p>
            <a:r>
              <a:rPr lang="en-US" dirty="0"/>
              <a:t>Atoms are not garbage collected</a:t>
            </a:r>
          </a:p>
          <a:p>
            <a:pPr lvl="1"/>
            <a:r>
              <a:rPr lang="en-US" dirty="0"/>
              <a:t>Avoid using them when working with user-generated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8903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2136</Words>
  <Application>Microsoft Office PowerPoint</Application>
  <PresentationFormat>Widescreen</PresentationFormat>
  <Paragraphs>344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 workshop</vt:lpstr>
      <vt:lpstr>Before we start</vt:lpstr>
      <vt:lpstr>Agenda</vt:lpstr>
      <vt:lpstr>It all started with erlang</vt:lpstr>
      <vt:lpstr>Enter elixir</vt:lpstr>
      <vt:lpstr>Basic Commands</vt:lpstr>
      <vt:lpstr>Types in Elixir</vt:lpstr>
      <vt:lpstr>Basic Types</vt:lpstr>
      <vt:lpstr>What are atoms?</vt:lpstr>
      <vt:lpstr>What are tuples?</vt:lpstr>
      <vt:lpstr>Keyword lists</vt:lpstr>
      <vt:lpstr>Maps</vt:lpstr>
      <vt:lpstr>Maps (2)</vt:lpstr>
      <vt:lpstr>Basic Operations</vt:lpstr>
      <vt:lpstr>String Operations</vt:lpstr>
      <vt:lpstr>Lists and Tuples</vt:lpstr>
      <vt:lpstr>Modules and functions</vt:lpstr>
      <vt:lpstr>Modules and functions (2)</vt:lpstr>
      <vt:lpstr>Modules and functions (3)</vt:lpstr>
      <vt:lpstr>Structs</vt:lpstr>
      <vt:lpstr>Demo</vt:lpstr>
      <vt:lpstr>Pattern matching - introduction</vt:lpstr>
      <vt:lpstr>Pattern Matching In Elixir</vt:lpstr>
      <vt:lpstr>Pattern Matching In Elixir (2)</vt:lpstr>
      <vt:lpstr>Pattern Matching in Elixir (3)</vt:lpstr>
      <vt:lpstr>Pattern Matching in Elixir (4)</vt:lpstr>
      <vt:lpstr>The pin Operator</vt:lpstr>
      <vt:lpstr>Control Flow</vt:lpstr>
      <vt:lpstr>Control Flow (2)</vt:lpstr>
      <vt:lpstr>Control Flow (3)</vt:lpstr>
      <vt:lpstr>Demo</vt:lpstr>
      <vt:lpstr>Pipe Operator</vt:lpstr>
      <vt:lpstr>Enumerables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18</cp:revision>
  <dcterms:modified xsi:type="dcterms:W3CDTF">2024-11-18T15:11:36Z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