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4"/>
  </p:notesMasterIdLst>
  <p:sldIdLst>
    <p:sldId id="276" r:id="rId6"/>
    <p:sldId id="331" r:id="rId7"/>
    <p:sldId id="335" r:id="rId8"/>
    <p:sldId id="336" r:id="rId9"/>
    <p:sldId id="337" r:id="rId10"/>
    <p:sldId id="338" r:id="rId11"/>
    <p:sldId id="339" r:id="rId12"/>
    <p:sldId id="324" r:id="rId13"/>
    <p:sldId id="340" r:id="rId14"/>
    <p:sldId id="341" r:id="rId15"/>
    <p:sldId id="342" r:id="rId16"/>
    <p:sldId id="343" r:id="rId17"/>
    <p:sldId id="344" r:id="rId18"/>
    <p:sldId id="283" r:id="rId19"/>
    <p:sldId id="284" r:id="rId20"/>
    <p:sldId id="321" r:id="rId21"/>
    <p:sldId id="322" r:id="rId22"/>
    <p:sldId id="325" r:id="rId23"/>
    <p:sldId id="346" r:id="rId24"/>
    <p:sldId id="291" r:id="rId25"/>
    <p:sldId id="326" r:id="rId26"/>
    <p:sldId id="329" r:id="rId27"/>
    <p:sldId id="333" r:id="rId28"/>
    <p:sldId id="334" r:id="rId29"/>
    <p:sldId id="345" r:id="rId30"/>
    <p:sldId id="332" r:id="rId31"/>
    <p:sldId id="287" r:id="rId32"/>
    <p:sldId id="299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CA529-B28D-C4FF-C530-2AA0D517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F7F43-B964-FCD4-93B8-D01605010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C3F6D-EF7F-CFA3-6D1F-85B25829F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elixir/GenServer.html" TargetMode="External"/><Relationship Id="rId2" Type="http://schemas.openxmlformats.org/officeDocument/2006/relationships/hyperlink" Target="https://github.com/georgiyolovski/elixir-workshop/tree/main/day2/homework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bg-BG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3AA-BB8C-FECC-51C4-1A2412BB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multi-tasking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5DF08-323A-7CE0-0E34-557B7FBCF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Pre-emptive</a:t>
            </a:r>
          </a:p>
          <a:p>
            <a:pPr lvl="1"/>
            <a:r>
              <a:rPr lang="en-US" dirty="0"/>
              <a:t>The OS gives some CPU time to a process</a:t>
            </a:r>
          </a:p>
          <a:p>
            <a:pPr lvl="1"/>
            <a:r>
              <a:rPr lang="en-US" dirty="0"/>
              <a:t>If the process doesn’t complete, the OS switches to another process</a:t>
            </a:r>
          </a:p>
          <a:p>
            <a:pPr lvl="2"/>
            <a:r>
              <a:rPr lang="en-US" dirty="0"/>
              <a:t>This is called context switching</a:t>
            </a:r>
          </a:p>
          <a:p>
            <a:pPr lvl="1"/>
            <a:r>
              <a:rPr lang="en-US" dirty="0"/>
              <a:t>Processes have priority</a:t>
            </a:r>
          </a:p>
          <a:p>
            <a:r>
              <a:rPr lang="en-US" dirty="0"/>
              <a:t>Cooperative</a:t>
            </a:r>
          </a:p>
          <a:p>
            <a:pPr lvl="1"/>
            <a:r>
              <a:rPr lang="en-US" dirty="0"/>
              <a:t>The OS gives CPU time to a process</a:t>
            </a:r>
          </a:p>
          <a:p>
            <a:pPr lvl="1"/>
            <a:r>
              <a:rPr lang="en-US" dirty="0"/>
              <a:t>Then waits for the process to voluntarily release CPU</a:t>
            </a:r>
          </a:p>
          <a:p>
            <a:pPr lvl="1"/>
            <a:r>
              <a:rPr lang="en-US" dirty="0"/>
              <a:t>It’s rarely used nowadays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07305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2BD1-DC84-2EA0-6CFB-3ADE6AA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OS threads?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A8D8-6F8C-75AC-DE3D-BDBE0815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434584" cy="4351339"/>
          </a:xfrm>
        </p:spPr>
        <p:txBody>
          <a:bodyPr/>
          <a:lstStyle/>
          <a:p>
            <a:r>
              <a:rPr lang="en-US" dirty="0"/>
              <a:t>A sequence of instructions</a:t>
            </a:r>
          </a:p>
          <a:p>
            <a:endParaRPr lang="en-US" dirty="0"/>
          </a:p>
          <a:p>
            <a:r>
              <a:rPr lang="en-US" dirty="0"/>
              <a:t>More lightweight than OS processes</a:t>
            </a:r>
          </a:p>
          <a:p>
            <a:endParaRPr lang="en-US" dirty="0"/>
          </a:p>
          <a:p>
            <a:r>
              <a:rPr lang="en-US" dirty="0"/>
              <a:t>Each OS process can run multiple threads in parallel</a:t>
            </a:r>
          </a:p>
          <a:p>
            <a:endParaRPr lang="en-US" dirty="0"/>
          </a:p>
          <a:p>
            <a:r>
              <a:rPr lang="en-US" dirty="0"/>
              <a:t>Managed by the OS</a:t>
            </a:r>
            <a:endParaRPr lang="bg-BG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B01A305-EFB7-537F-83A2-165E4A29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36" y="1181894"/>
            <a:ext cx="4014364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1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DB0-5D9D-E8D7-97A8-722F985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 vs user threads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869A-E399-807E-D06A-6A36F831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568440" cy="4524453"/>
          </a:xfrm>
        </p:spPr>
        <p:txBody>
          <a:bodyPr>
            <a:normAutofit/>
          </a:bodyPr>
          <a:lstStyle/>
          <a:p>
            <a:r>
              <a:rPr lang="en-US" dirty="0"/>
              <a:t>OS (Kernel) threads disadvantages:</a:t>
            </a:r>
          </a:p>
          <a:p>
            <a:pPr lvl="1"/>
            <a:r>
              <a:rPr lang="en-US" dirty="0"/>
              <a:t>Expensive creation and management</a:t>
            </a:r>
          </a:p>
          <a:p>
            <a:pPr lvl="1"/>
            <a:r>
              <a:rPr lang="en-US" dirty="0"/>
              <a:t>Context-switching is slow</a:t>
            </a:r>
          </a:p>
          <a:p>
            <a:r>
              <a:rPr lang="en-US" dirty="0"/>
              <a:t>User (application) threads come to the rescue</a:t>
            </a:r>
          </a:p>
          <a:p>
            <a:pPr lvl="1"/>
            <a:r>
              <a:rPr lang="en-US" dirty="0"/>
              <a:t>Also named green threads, routines etc.</a:t>
            </a:r>
          </a:p>
          <a:p>
            <a:pPr lvl="1"/>
            <a:r>
              <a:rPr lang="en-US" dirty="0"/>
              <a:t>Managed by the application</a:t>
            </a:r>
          </a:p>
          <a:p>
            <a:pPr lvl="2"/>
            <a:r>
              <a:rPr lang="en-US" dirty="0"/>
              <a:t>Lighter, fast context switching</a:t>
            </a:r>
          </a:p>
          <a:p>
            <a:pPr lvl="1"/>
            <a:r>
              <a:rPr lang="en-US" dirty="0"/>
              <a:t>True parallelism (on multiple cores) is not always easy</a:t>
            </a:r>
          </a:p>
          <a:p>
            <a:r>
              <a:rPr lang="en-US" dirty="0"/>
              <a:t>Both types share the same memory</a:t>
            </a:r>
            <a:endParaRPr lang="bg-BG" dirty="0"/>
          </a:p>
        </p:txBody>
      </p:sp>
      <p:pic>
        <p:nvPicPr>
          <p:cNvPr id="2050" name="Picture 2" descr="Why must User Threads be mapped to Kernel Thread">
            <a:extLst>
              <a:ext uri="{FF2B5EF4-FFF2-40B4-BE49-F238E27FC236}">
                <a16:creationId xmlns:a16="http://schemas.microsoft.com/office/drawing/2014/main" id="{13AB5611-DCEE-4A25-CB11-8D5E9021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714500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2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005-52DC-6871-5ADE-C833C167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concurrency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788B5-DB42-19CD-4945-E303D683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Concurrency, parallelism and multithreading are not the same thing</a:t>
            </a:r>
          </a:p>
          <a:p>
            <a:endParaRPr lang="en-US" dirty="0"/>
          </a:p>
          <a:p>
            <a:r>
              <a:rPr lang="en-US" dirty="0"/>
              <a:t>We can achieve true parallelism only with multiple cores</a:t>
            </a:r>
          </a:p>
          <a:p>
            <a:endParaRPr lang="en-US" dirty="0"/>
          </a:p>
          <a:p>
            <a:r>
              <a:rPr lang="en-US" dirty="0"/>
              <a:t>We can have concurrency with a single OS thread (e.g. NodeJS, green threads)</a:t>
            </a:r>
          </a:p>
          <a:p>
            <a:endParaRPr lang="en-US" dirty="0"/>
          </a:p>
          <a:p>
            <a:r>
              <a:rPr lang="en-US" dirty="0"/>
              <a:t>2x more threads doesn’t mean 2x faster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70895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4487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All cores are used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Elixir runs inside a process</a:t>
            </a:r>
          </a:p>
          <a:p>
            <a:endParaRPr lang="en-US" dirty="0"/>
          </a:p>
          <a:p>
            <a:r>
              <a:rPr lang="en-US" dirty="0"/>
              <a:t>Spawning a new process is very easy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spawned, the process receives an ID from the scheduler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3066090"/>
            <a:ext cx="9366504" cy="10926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spawn(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da-DK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#PID&lt;0.113.0&gt;</a:t>
            </a:r>
            <a:endParaRPr lang="da-DK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/>
              <a:t>receive</a:t>
            </a:r>
            <a:r>
              <a:rPr lang="en-US" dirty="0"/>
              <a:t> functions for communication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2243880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parent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self()      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PID&lt;0.41.0&gt;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spawn(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send(parent, {:hello, self()})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PID&lt;0.48.0&gt;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receive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{:hello,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"Got hello from #{inspect </a:t>
            </a:r>
            <a:r>
              <a:rPr lang="en-US" sz="1800" b="0" dirty="0" err="1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"Got hello from #PID&lt;0.48.0&gt;"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9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processes are independent</a:t>
            </a:r>
          </a:p>
          <a:p>
            <a:endParaRPr lang="en-US" dirty="0"/>
          </a:p>
          <a:p>
            <a:r>
              <a:rPr lang="en-US" dirty="0"/>
              <a:t>If we want the error in a child process to propagate to the parent, we use </a:t>
            </a:r>
            <a:r>
              <a:rPr lang="en-US" i="1" dirty="0" err="1"/>
              <a:t>spawn_link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Linking is a core feature of BEAM</a:t>
            </a:r>
          </a:p>
          <a:p>
            <a:endParaRPr lang="en-US" dirty="0"/>
          </a:p>
          <a:p>
            <a:r>
              <a:rPr lang="en-US" dirty="0"/>
              <a:t>Used in patterns like</a:t>
            </a:r>
            <a:r>
              <a:rPr lang="en-US" b="1" dirty="0"/>
              <a:t> supervisor trees</a:t>
            </a:r>
          </a:p>
        </p:txBody>
      </p:sp>
    </p:spTree>
    <p:extLst>
      <p:ext uri="{BB962C8B-B14F-4D97-AF65-F5344CB8AC3E}">
        <p14:creationId xmlns:p14="http://schemas.microsoft.com/office/powerpoint/2010/main" val="32557784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707-3F94-5E22-8631-E5C71BD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it crash?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99BA-F219-DB40-CA6F-94D68677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705600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“fail fast” approach</a:t>
            </a:r>
            <a:endParaRPr lang="bg-BG" dirty="0"/>
          </a:p>
          <a:p>
            <a:endParaRPr lang="en-US" dirty="0"/>
          </a:p>
          <a:p>
            <a:r>
              <a:rPr lang="en-US" dirty="0"/>
              <a:t>Error-handling is decoupled from the business logic</a:t>
            </a:r>
          </a:p>
          <a:p>
            <a:pPr lvl="1"/>
            <a:r>
              <a:rPr lang="en-US" dirty="0"/>
              <a:t>Supervisors take care of errors</a:t>
            </a:r>
          </a:p>
          <a:p>
            <a:pPr lvl="1"/>
            <a:r>
              <a:rPr lang="en-US" dirty="0"/>
              <a:t>We handle edge cases in the code</a:t>
            </a:r>
          </a:p>
          <a:p>
            <a:endParaRPr lang="en-US" dirty="0"/>
          </a:p>
          <a:p>
            <a:r>
              <a:rPr lang="en-US" dirty="0"/>
              <a:t>Since processes are isolated and cheap, a process crashing is not a big deal</a:t>
            </a:r>
          </a:p>
          <a:p>
            <a:pPr lvl="1"/>
            <a:r>
              <a:rPr lang="en-US" dirty="0"/>
              <a:t>We can always restart a process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01785-AA6F-4088-6262-4DD0853B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76" y="735409"/>
            <a:ext cx="3554824" cy="4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54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alias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alias</a:t>
            </a:r>
            <a:r>
              <a:rPr lang="en-US" dirty="0"/>
              <a:t> for setting-up module aliases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as: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BCBE0-66E8-593D-21A5-7C3BFA4FBFE1}"/>
              </a:ext>
            </a:extLst>
          </p:cNvPr>
          <p:cNvSpPr/>
          <p:nvPr/>
        </p:nvSpPr>
        <p:spPr>
          <a:xfrm>
            <a:off x="6541008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801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wrappers for processes</a:t>
            </a:r>
          </a:p>
          <a:p>
            <a:endParaRPr lang="en-US" dirty="0"/>
          </a:p>
          <a:p>
            <a:r>
              <a:rPr lang="en-US" dirty="0"/>
              <a:t>The Task module provides functions for starting, linking and awaiting tasks</a:t>
            </a:r>
            <a:endParaRPr lang="bg-BG" dirty="0"/>
          </a:p>
          <a:p>
            <a:endParaRPr lang="bg-BG" dirty="0"/>
          </a:p>
          <a:p>
            <a:r>
              <a:rPr lang="en-US" dirty="0"/>
              <a:t>We can create complex task hierarchies with the </a:t>
            </a:r>
            <a:r>
              <a:rPr lang="en-US" dirty="0" err="1"/>
              <a:t>Task.Supervisor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464910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 access the process state by default (immutable state)</a:t>
            </a:r>
          </a:p>
          <a:p>
            <a:r>
              <a:rPr lang="en-US" dirty="0"/>
              <a:t>In order to keep and access state, we use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428601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{:ok,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.start_link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#PID&lt;0.124.0&gt;}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.update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Map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(state,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%{"name" =&gt; "John"}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2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 behavior for implementing a server module</a:t>
            </a:r>
          </a:p>
          <a:p>
            <a:r>
              <a:rPr lang="en-US" dirty="0"/>
              <a:t>Can handle both sync and async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284458"/>
            <a:ext cx="9366504" cy="354763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initial_state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initial state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handle_call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_from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handle_cast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element},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async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...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7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interact with the </a:t>
            </a:r>
            <a:r>
              <a:rPr lang="en-US" dirty="0" err="1"/>
              <a:t>GenServer</a:t>
            </a:r>
            <a:r>
              <a:rPr lang="en-US" dirty="0"/>
              <a:t> like it’s a regular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126007"/>
            <a:ext cx="9366504" cy="19625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start_link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world"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"test"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:ok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08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7688-8E8D-3DC9-1DBC-B5C462A5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BAA37-117B-9B9D-354D-9495B27A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2FC89-AE23-9B5A-BAE0-560B0294FA4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8DC07-69E2-9347-EA08-C7F44FC7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544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B4D1E-4C6A-1383-A14F-192220A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5E72-557E-33D1-C34E-79235E33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https://github.com/georgiyolovski/elixir-workshop/tree/main/day2/homework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module references might be helpful:</a:t>
            </a:r>
          </a:p>
          <a:p>
            <a:pPr lvl="1"/>
            <a:r>
              <a:rPr lang="en-US" dirty="0">
                <a:hlinkClick r:id="rId3"/>
              </a:rPr>
              <a:t>https://hexdocs.pm/elixir/GenServer.html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20238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import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import</a:t>
            </a:r>
            <a:r>
              <a:rPr lang="en-US" dirty="0"/>
              <a:t> for accessing public module functions without referencing the full function name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2540825"/>
            <a:ext cx="7071360" cy="290745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D73A4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from Calculator module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2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a way to generate custom code at compile time</a:t>
            </a:r>
          </a:p>
          <a:p>
            <a:endParaRPr lang="en-US" dirty="0"/>
          </a:p>
          <a:p>
            <a:r>
              <a:rPr lang="en-US" dirty="0"/>
              <a:t>Used for metaprogramming/DSL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i="1" dirty="0"/>
              <a:t>use</a:t>
            </a:r>
            <a:r>
              <a:rPr lang="en-US" dirty="0"/>
              <a:t> injects code from a macro by calling the </a:t>
            </a:r>
            <a:r>
              <a:rPr lang="en-US" i="1" dirty="0"/>
              <a:t>__using__ </a:t>
            </a:r>
            <a:r>
              <a:rPr lang="en-US" dirty="0"/>
              <a:t>callback</a:t>
            </a:r>
          </a:p>
          <a:p>
            <a:endParaRPr lang="en-US" dirty="0"/>
          </a:p>
          <a:p>
            <a:r>
              <a:rPr lang="en-US" dirty="0"/>
              <a:t>Macros are often used when defining “interface” modules, with functions that have to be implemented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5706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838200" y="1345995"/>
            <a:ext cx="4620768" cy="377744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defmacro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__using__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(opts)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opts[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:financial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quote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bg-BG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bg-BG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</a:t>
            </a:r>
            <a:r>
              <a:rPr lang="bg-BG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"Adding sums of money..."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6464806" y="1345995"/>
            <a:ext cx="4888994" cy="32316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use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financial: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start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Adding sums of money...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4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 modules are like interfaces in other languages</a:t>
            </a:r>
          </a:p>
          <a:p>
            <a:endParaRPr lang="en-US" dirty="0"/>
          </a:p>
          <a:p>
            <a:r>
              <a:rPr lang="en-US" dirty="0"/>
              <a:t>They contain method definitions only, annotated with @callback</a:t>
            </a:r>
          </a:p>
          <a:p>
            <a:endParaRPr lang="en-US" dirty="0"/>
          </a:p>
          <a:p>
            <a:r>
              <a:rPr lang="en-US" dirty="0"/>
              <a:t>The module that implements the behavior uses the @behavior and @impl annotations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1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(2)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2847594" y="1181894"/>
            <a:ext cx="6496812" cy="17132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@callback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0B72-4FC4-983B-E8F1-BF19B6E1AC22}"/>
              </a:ext>
            </a:extLst>
          </p:cNvPr>
          <p:cNvSpPr/>
          <p:nvPr/>
        </p:nvSpPr>
        <p:spPr>
          <a:xfrm>
            <a:off x="2847594" y="3092839"/>
            <a:ext cx="6496812" cy="25832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MyApp.JsonFormatter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@behaviour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Formatter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@impl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format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(content)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{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"Here is some JSON content: #{content}"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601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0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D91-39C6-04BE-94A4-B99CE06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multitasking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A19C-E23A-3BE4-5DE3-F7A9326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76" y="1181894"/>
            <a:ext cx="6083808" cy="4351339"/>
          </a:xfrm>
        </p:spPr>
        <p:txBody>
          <a:bodyPr/>
          <a:lstStyle/>
          <a:p>
            <a:r>
              <a:rPr lang="en-US" dirty="0"/>
              <a:t>The first operating systems were single-tasked</a:t>
            </a:r>
          </a:p>
          <a:p>
            <a:pPr lvl="1"/>
            <a:r>
              <a:rPr lang="en-US" dirty="0"/>
              <a:t>You can execute one operation at a time</a:t>
            </a:r>
          </a:p>
          <a:p>
            <a:pPr lvl="1"/>
            <a:r>
              <a:rPr lang="en-US" dirty="0"/>
              <a:t>The user experience was bad</a:t>
            </a:r>
          </a:p>
          <a:p>
            <a:pPr lvl="1"/>
            <a:r>
              <a:rPr lang="en-US" dirty="0"/>
              <a:t>The resources were not utilized properly</a:t>
            </a:r>
          </a:p>
          <a:p>
            <a:pPr lvl="1"/>
            <a:endParaRPr lang="en-US" dirty="0"/>
          </a:p>
          <a:p>
            <a:r>
              <a:rPr lang="en-US" dirty="0"/>
              <a:t>To solve this, multi-tasking OS were created</a:t>
            </a:r>
            <a:endParaRPr lang="bg-BG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9347A07-10F4-92A3-CA18-309D836E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0" y="1181894"/>
            <a:ext cx="3470910" cy="34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980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22548</TotalTime>
  <Words>1302</Words>
  <Application>Microsoft Office PowerPoint</Application>
  <PresentationFormat>Widescreen</PresentationFormat>
  <Paragraphs>222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Working with Modules - alias</vt:lpstr>
      <vt:lpstr>Working with Modules - import</vt:lpstr>
      <vt:lpstr>Macros and use</vt:lpstr>
      <vt:lpstr>Macros and use (2)</vt:lpstr>
      <vt:lpstr>Behaviors</vt:lpstr>
      <vt:lpstr>Behaviors (2)</vt:lpstr>
      <vt:lpstr>Demo</vt:lpstr>
      <vt:lpstr>A brief history of multitasking</vt:lpstr>
      <vt:lpstr>Types of multi-tasking</vt:lpstr>
      <vt:lpstr>What are OS threads?</vt:lpstr>
      <vt:lpstr>Kernel threads vs user threads</vt:lpstr>
      <vt:lpstr>Some thoughts on concurrency</vt:lpstr>
      <vt:lpstr>BEAM concurrency model</vt:lpstr>
      <vt:lpstr>Concurrency model benefits</vt:lpstr>
      <vt:lpstr>Processes</vt:lpstr>
      <vt:lpstr>Sending and receiving messages</vt:lpstr>
      <vt:lpstr>Linking Processes</vt:lpstr>
      <vt:lpstr>Let it crash?</vt:lpstr>
      <vt:lpstr>Demo</vt:lpstr>
      <vt:lpstr>Tasks</vt:lpstr>
      <vt:lpstr>Agents</vt:lpstr>
      <vt:lpstr>GenServers</vt:lpstr>
      <vt:lpstr>GenServers (2)</vt:lpstr>
      <vt:lpstr>Demo</vt:lpstr>
      <vt:lpstr>Homework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28</cp:revision>
  <dcterms:modified xsi:type="dcterms:W3CDTF">2024-11-25T12:29:45Z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