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B0E"/>
    <a:srgbClr val="FFFFFF"/>
    <a:srgbClr val="FFFFCC"/>
    <a:srgbClr val="92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50"/>
  </p:normalViewPr>
  <p:slideViewPr>
    <p:cSldViewPr snapToGrid="0">
      <p:cViewPr varScale="1">
        <p:scale>
          <a:sx n="106" d="100"/>
          <a:sy n="106" d="100"/>
        </p:scale>
        <p:origin x="1216" y="76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8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8914" y="1557084"/>
            <a:ext cx="7772400" cy="1138773"/>
          </a:xfrm>
        </p:spPr>
        <p:txBody>
          <a:bodyPr/>
          <a:lstStyle/>
          <a:p>
            <a:pPr eaLnBrk="1" hangingPunct="1"/>
            <a:r>
              <a:rPr lang="en-US" altLang="en-US" dirty="0"/>
              <a:t>Measuring Malaria in Complex Transmission Systems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Alec </a:t>
            </a:r>
            <a:r>
              <a:rPr lang="en-US" altLang="en-US" dirty="0" err="1"/>
              <a:t>Georgoff</a:t>
            </a:r>
            <a:endParaRPr lang="en-US" altLang="en-US" dirty="0"/>
          </a:p>
          <a:p>
            <a:pPr eaLnBrk="1" hangingPunct="1"/>
            <a:r>
              <a:rPr lang="en-US" altLang="en-US" dirty="0"/>
              <a:t>MMC Meeting, Bangkok, Thailand</a:t>
            </a:r>
          </a:p>
          <a:p>
            <a:pPr eaLnBrk="1" hangingPunct="1"/>
            <a:r>
              <a:rPr lang="en-US" altLang="en-US" dirty="0"/>
              <a:t>November 30,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F880D-78B8-8845-B98D-8146E8D61F4D}"/>
              </a:ext>
            </a:extLst>
          </p:cNvPr>
          <p:cNvSpPr txBox="1">
            <a:spLocks/>
          </p:cNvSpPr>
          <p:nvPr/>
        </p:nvSpPr>
        <p:spPr bwMode="auto">
          <a:xfrm>
            <a:off x="401139" y="2772171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kern="0" dirty="0">
                <a:solidFill>
                  <a:schemeClr val="accent4"/>
                </a:solidFill>
              </a:rPr>
              <a:t>A Time-at-Risk Based Approach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7040-375B-DA48-BE15-41750F7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by Time-at-Risk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1458F-3547-BC44-8825-F7E27A130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81307" y="3080188"/>
            <a:ext cx="7181386" cy="665087"/>
            <a:chOff x="981307" y="3080188"/>
            <a:chExt cx="7181386" cy="6650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4659D1-8D0A-A747-813A-B58C9952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307" y="3112725"/>
              <a:ext cx="2996201" cy="6325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90990B-AB15-DD47-9A60-708D0660D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6492" y="3080188"/>
              <a:ext cx="2996201" cy="665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820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24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F0401-DDCB-FC4A-B52A-B2DA0B18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3921376"/>
            <a:ext cx="5583044" cy="104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E2521-8D5D-7C45-8251-6C49B1AB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07" y="1982499"/>
            <a:ext cx="6891454" cy="1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4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78F6-FAA5-DD4B-9C07-E5A30904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7C3E7F-1B0C-9B4C-8F12-D2A5C2F1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2C3C5-91D9-9C40-8464-96598992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7" y="1789083"/>
            <a:ext cx="7486185" cy="109986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29990" y="3969051"/>
            <a:ext cx="6884020" cy="918005"/>
            <a:chOff x="1129990" y="3969051"/>
            <a:chExt cx="6884020" cy="918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3C704D-792C-684B-A1CF-19B84F09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990" y="3969052"/>
              <a:ext cx="2529052" cy="9180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CF88DB-F4B2-9946-84B6-2D813790C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5930" y="3969051"/>
              <a:ext cx="1628080" cy="912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256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6D35-1130-FA49-BA72-B7DFD15D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F7B6D-91B0-4C4C-B036-0AAFD1887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675CB-3B8E-B346-8231-65216A01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5" y="1258792"/>
            <a:ext cx="5783766" cy="244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DDFD3-D6B9-F94B-829C-7967D920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12" y="4183505"/>
            <a:ext cx="3335676" cy="13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9BDA8-8DF9-344A-9DD4-7F77ED0F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9A7E9-176D-FA4F-B762-B4E9B874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2" y="2952977"/>
            <a:ext cx="7144215" cy="9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17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9BDA8-8DF9-344A-9DD4-7F77ED0F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5AE6-1534-744F-91DA-BB0052C7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75" y="1096263"/>
            <a:ext cx="6731850" cy="2605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1F793-6E7E-1747-9728-369A2BD2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28" y="4240267"/>
            <a:ext cx="5409343" cy="15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5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E83C4-4C8C-0743-B43F-798712D4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1503596"/>
            <a:ext cx="6222380" cy="952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9F4CB-825B-9D4C-8983-0B85140A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80" y="3180283"/>
            <a:ext cx="6452839" cy="25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7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185EA-DAC3-EA4D-A60D-D6F328E4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1314203"/>
            <a:ext cx="2564780" cy="71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5F2AD-5222-4344-A059-697BB4F3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78" y="849844"/>
            <a:ext cx="3281640" cy="1639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6E1E0-5725-5C45-84EF-551616CA7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778" y="2667124"/>
            <a:ext cx="3526718" cy="1523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50592-95C3-CC4A-8CA8-A3C494046A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22"/>
          <a:stretch/>
        </p:blipFill>
        <p:spPr>
          <a:xfrm>
            <a:off x="3369778" y="4377084"/>
            <a:ext cx="5367454" cy="150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1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31D63-5702-9747-A47B-C2EB4F6E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19" y="1096819"/>
            <a:ext cx="5434361" cy="775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7437-6171-B843-9CD0-A4C1D5081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0" y="2503040"/>
            <a:ext cx="8452624" cy="1387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CD542-9CB8-0248-8F25-225F9222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18" y="4521678"/>
            <a:ext cx="8296507" cy="15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5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79783" y="1094874"/>
            <a:ext cx="6637194" cy="3276600"/>
            <a:chOff x="679783" y="1094874"/>
            <a:chExt cx="6637194" cy="3276600"/>
          </a:xfrm>
        </p:grpSpPr>
        <p:sp>
          <p:nvSpPr>
            <p:cNvPr id="3" name="TextBox 2"/>
            <p:cNvSpPr txBox="1"/>
            <p:nvPr/>
          </p:nvSpPr>
          <p:spPr>
            <a:xfrm>
              <a:off x="679783" y="1094874"/>
              <a:ext cx="256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FFC000"/>
                  </a:solidFill>
                </a:rPr>
                <a:t>Infected Humans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7479" y="2051384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80911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19935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14274" y="39624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65620" y="1094874"/>
            <a:ext cx="5834200" cy="3569368"/>
            <a:chOff x="2565620" y="1094874"/>
            <a:chExt cx="5834200" cy="3569368"/>
          </a:xfrm>
        </p:grpSpPr>
        <p:sp>
          <p:nvSpPr>
            <p:cNvPr id="10" name="TextBox 9"/>
            <p:cNvSpPr txBox="1"/>
            <p:nvPr/>
          </p:nvSpPr>
          <p:spPr>
            <a:xfrm>
              <a:off x="5348038" y="1094874"/>
              <a:ext cx="3051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00B0F0"/>
                  </a:solidFill>
                </a:rPr>
                <a:t>Infected Mosquitoes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3749" y="2051384"/>
              <a:ext cx="39704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5901" y="4255168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7916" y="4255168"/>
              <a:ext cx="35805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5620" y="3970421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099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740-4ECA-D745-8434-23469B49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Time-at-Risk (</a:t>
            </a:r>
            <a:r>
              <a:rPr lang="en-US" dirty="0" err="1"/>
              <a:t>TaR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BB8E-7AF2-F54E-A13C-6F6A3D946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3AC9-C5CF-9A49-BD82-A74D8176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3" y="1169043"/>
            <a:ext cx="3947714" cy="2543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BAA02-CA49-2A43-B093-136D2DF5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77" y="4347227"/>
            <a:ext cx="3784922" cy="1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0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12DFF-8DB8-FB45-AE1F-6BE80913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9121"/>
            <a:ext cx="4091066" cy="89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3C4E8-4F2F-1749-80FA-95303481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93" y="910172"/>
            <a:ext cx="2523281" cy="1011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B502E-4D67-5845-AB79-EAA18D967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667" y="1931052"/>
            <a:ext cx="6136341" cy="89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21114-EC2D-CA47-89E4-F05A2DC3A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22" y="2872488"/>
            <a:ext cx="5641955" cy="1041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3CF5E-B5CA-EF42-90D8-D08A29405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733" y="4011496"/>
            <a:ext cx="981195" cy="758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BEE5EF-2292-1241-97BA-F5E847C34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235" y="3995674"/>
            <a:ext cx="1870698" cy="78997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E717-A591-3D40-BE36-7A4B13F3FF93}"/>
              </a:ext>
            </a:extLst>
          </p:cNvPr>
          <p:cNvGrpSpPr/>
          <p:nvPr/>
        </p:nvGrpSpPr>
        <p:grpSpPr>
          <a:xfrm>
            <a:off x="445625" y="1053296"/>
            <a:ext cx="2214833" cy="1759070"/>
            <a:chOff x="445625" y="1053296"/>
            <a:chExt cx="2214833" cy="17590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4CA60C-D23B-0943-B7DC-BBC8F722BF18}"/>
                </a:ext>
              </a:extLst>
            </p:cNvPr>
            <p:cNvSpPr/>
            <p:nvPr/>
          </p:nvSpPr>
          <p:spPr>
            <a:xfrm>
              <a:off x="445625" y="1053296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527EF9-089D-BF46-B075-926F9F9218E4}"/>
                </a:ext>
              </a:extLst>
            </p:cNvPr>
            <p:cNvSpPr/>
            <p:nvPr/>
          </p:nvSpPr>
          <p:spPr>
            <a:xfrm>
              <a:off x="1516991" y="2002138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4917899"/>
            <a:chOff x="1629645" y="995622"/>
            <a:chExt cx="6607906" cy="49178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210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5625" y="910172"/>
            <a:ext cx="7913949" cy="3875474"/>
            <a:chOff x="445625" y="910172"/>
            <a:chExt cx="7913949" cy="38754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12DFF-8DB8-FB45-AE1F-6BE809137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969121"/>
              <a:ext cx="4091066" cy="8944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13C4E8-4F2F-1749-80FA-95303481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6293" y="910172"/>
              <a:ext cx="2523281" cy="1011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9B502E-4D67-5845-AB79-EAA18D96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667" y="1931052"/>
              <a:ext cx="6136341" cy="8944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B21114-EC2D-CA47-89E4-F05A2DC3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1022" y="2872488"/>
              <a:ext cx="5641955" cy="10415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13CF5E-B5CA-EF42-90D8-D08A2940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2733" y="4011496"/>
              <a:ext cx="981195" cy="7583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BEE5EF-2292-1241-97BA-F5E847C3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7235" y="3995674"/>
              <a:ext cx="1870698" cy="78997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50E717-A591-3D40-BE36-7A4B13F3FF93}"/>
                </a:ext>
              </a:extLst>
            </p:cNvPr>
            <p:cNvGrpSpPr/>
            <p:nvPr/>
          </p:nvGrpSpPr>
          <p:grpSpPr>
            <a:xfrm>
              <a:off x="445625" y="1053296"/>
              <a:ext cx="2214833" cy="1759070"/>
              <a:chOff x="445625" y="1053296"/>
              <a:chExt cx="2214833" cy="17590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4CA60C-D23B-0943-B7DC-BBC8F722BF18}"/>
                  </a:ext>
                </a:extLst>
              </p:cNvPr>
              <p:cNvSpPr/>
              <p:nvPr/>
            </p:nvSpPr>
            <p:spPr>
              <a:xfrm>
                <a:off x="445625" y="1053296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27EF9-089D-BF46-B075-926F9F9218E4}"/>
                  </a:ext>
                </a:extLst>
              </p:cNvPr>
              <p:cNvSpPr/>
              <p:nvPr/>
            </p:nvSpPr>
            <p:spPr>
              <a:xfrm>
                <a:off x="1516991" y="2002138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4917899"/>
            <a:chOff x="1629645" y="995622"/>
            <a:chExt cx="6607906" cy="49178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364317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grpSp>
          <p:nvGrpSpPr>
            <p:cNvPr id="14" name="Group 13"/>
            <p:cNvGrpSpPr/>
            <p:nvPr/>
          </p:nvGrpSpPr>
          <p:grpSpPr>
            <a:xfrm>
              <a:off x="2464578" y="5001536"/>
              <a:ext cx="4408519" cy="946292"/>
              <a:chOff x="2464578" y="5001536"/>
              <a:chExt cx="4408519" cy="94629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4578" y="5001536"/>
                <a:ext cx="4408519" cy="9462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706" t="34279" r="78198" b="28849"/>
              <a:stretch/>
            </p:blipFill>
            <p:spPr>
              <a:xfrm>
                <a:off x="3098289" y="5335139"/>
                <a:ext cx="312822" cy="34891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880439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0.19549 -0.5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-2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Reproductive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8</a:t>
            </a:fld>
            <a:endParaRPr lang="en-US"/>
          </a:p>
        </p:txBody>
      </p:sp>
      <p:grpSp>
        <p:nvGrpSpPr>
          <p:cNvPr id="25" name="Group 24" descr="Down:  Group 23"/>
          <p:cNvGrpSpPr/>
          <p:nvPr/>
        </p:nvGrpSpPr>
        <p:grpSpPr>
          <a:xfrm>
            <a:off x="1310728" y="1376381"/>
            <a:ext cx="3374073" cy="625436"/>
            <a:chOff x="3098289" y="5288085"/>
            <a:chExt cx="3374073" cy="62543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5D4CEB-F1FC-1F40-85B1-A274CBF17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9"/>
          <a:stretch/>
        </p:blipFill>
        <p:spPr>
          <a:xfrm>
            <a:off x="1695774" y="1109743"/>
            <a:ext cx="1899814" cy="892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EBBFB-EFB1-7740-8448-E2E9AAFDC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39" y="3259800"/>
            <a:ext cx="6214946" cy="14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95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B5A-E6A9-3442-ABD8-8A2C861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ECD60-65E1-9644-9E28-DAC438B66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99D6BC-B93B-E74D-BD01-5142A73DD551}"/>
              </a:ext>
            </a:extLst>
          </p:cNvPr>
          <p:cNvGrpSpPr/>
          <p:nvPr/>
        </p:nvGrpSpPr>
        <p:grpSpPr>
          <a:xfrm>
            <a:off x="840737" y="2329270"/>
            <a:ext cx="3228955" cy="2199459"/>
            <a:chOff x="1781643" y="2615485"/>
            <a:chExt cx="3228955" cy="21994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80259C-4B77-9A4B-A918-866A694D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643" y="2624254"/>
              <a:ext cx="1330882" cy="21819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9C48D6-F142-5F43-AD3B-EB6787A7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9715" y="2615485"/>
              <a:ext cx="1330883" cy="219945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CBE65F-F0EB-4640-A82E-E8A34359E506}"/>
              </a:ext>
            </a:extLst>
          </p:cNvPr>
          <p:cNvGrpSpPr/>
          <p:nvPr/>
        </p:nvGrpSpPr>
        <p:grpSpPr>
          <a:xfrm>
            <a:off x="5074310" y="2329270"/>
            <a:ext cx="3478895" cy="2199457"/>
            <a:chOff x="5074309" y="2438400"/>
            <a:chExt cx="3478895" cy="21994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3B297B-E903-BF43-8D91-28B64281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046" y="2438400"/>
              <a:ext cx="1451158" cy="21906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D9AA6E-E18C-6C43-96AE-8AF0E96E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4309" y="2447166"/>
              <a:ext cx="1462794" cy="219069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DC9E538-4F40-2542-AE4D-5E952719E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071" y="1406001"/>
            <a:ext cx="2591475" cy="39868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1CD5E-4C74-9F4A-A76B-644335D407F0}"/>
              </a:ext>
            </a:extLst>
          </p:cNvPr>
          <p:cNvGrpSpPr/>
          <p:nvPr/>
        </p:nvGrpSpPr>
        <p:grpSpPr>
          <a:xfrm>
            <a:off x="5563178" y="1242968"/>
            <a:ext cx="3077737" cy="724754"/>
            <a:chOff x="6475140" y="1305080"/>
            <a:chExt cx="3077737" cy="7247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F3356FA-FA57-014C-98C7-4AD01E11B4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8974"/>
            <a:stretch/>
          </p:blipFill>
          <p:spPr>
            <a:xfrm>
              <a:off x="6943491" y="1305080"/>
              <a:ext cx="2141033" cy="36237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DA7760-3457-4A45-AC19-19FF669BB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1026"/>
            <a:stretch/>
          </p:blipFill>
          <p:spPr>
            <a:xfrm>
              <a:off x="6475140" y="1667457"/>
              <a:ext cx="3077737" cy="362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801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983</TotalTime>
  <Words>120</Words>
  <Application>Microsoft Office PowerPoint</Application>
  <PresentationFormat>On-screen Show (4:3)</PresentationFormat>
  <Paragraphs>44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IHME ppt template_1109</vt:lpstr>
      <vt:lpstr>Measuring Malaria in Complex Transmission Systems</vt:lpstr>
      <vt:lpstr>Introduction</vt:lpstr>
      <vt:lpstr>Ross-Macdonald Equations</vt:lpstr>
      <vt:lpstr>Time-at-Risk (TaR)</vt:lpstr>
      <vt:lpstr>Equilibrium Assumptions</vt:lpstr>
      <vt:lpstr>Equilibrium Assumptions</vt:lpstr>
      <vt:lpstr>Equilibrium Assumptions</vt:lpstr>
      <vt:lpstr>Reproductive Rate</vt:lpstr>
      <vt:lpstr>Vectors of Variables</vt:lpstr>
      <vt:lpstr>Scaling by Time-at-Risk</vt:lpstr>
      <vt:lpstr>Ross-Macdonald Equations</vt:lpstr>
      <vt:lpstr>Ross-Macdonald Equations</vt:lpstr>
      <vt:lpstr>Equilibrium Assumptions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Alec Georgoff</cp:lastModifiedBy>
  <cp:revision>75</cp:revision>
  <dcterms:created xsi:type="dcterms:W3CDTF">2009-11-17T17:26:05Z</dcterms:created>
  <dcterms:modified xsi:type="dcterms:W3CDTF">2018-11-08T18:50:44Z</dcterms:modified>
</cp:coreProperties>
</file>