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B0E"/>
    <a:srgbClr val="FFFFFF"/>
    <a:srgbClr val="FFFFCC"/>
    <a:srgbClr val="92C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50"/>
  </p:normalViewPr>
  <p:slideViewPr>
    <p:cSldViewPr snapToGrid="0">
      <p:cViewPr varScale="1">
        <p:scale>
          <a:sx n="172" d="100"/>
          <a:sy n="172" d="100"/>
        </p:scale>
        <p:origin x="1560" y="200"/>
      </p:cViewPr>
      <p:guideLst>
        <p:guide orient="horz" pos="2156"/>
        <p:guide orient="horz" pos="147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F7F0950-DD71-48EC-948F-2D6829375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5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07A12EE-3DAA-4326-A5B3-7EB1C5029C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18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010842"/>
            <a:ext cx="9151963" cy="85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lum bright="-30000"/>
          </a:blip>
          <a:srcRect l="13858"/>
          <a:stretch/>
        </p:blipFill>
        <p:spPr>
          <a:xfrm>
            <a:off x="830580" y="5662124"/>
            <a:ext cx="2320859" cy="215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lum/>
          </a:blip>
          <a:srcRect r="87556"/>
          <a:stretch/>
        </p:blipFill>
        <p:spPr>
          <a:xfrm>
            <a:off x="457201" y="5662124"/>
            <a:ext cx="335280" cy="215539"/>
          </a:xfrm>
          <a:prstGeom prst="rect">
            <a:avLst/>
          </a:prstGeom>
        </p:spPr>
      </p:pic>
      <p:pic>
        <p:nvPicPr>
          <p:cNvPr id="11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799" y="5685189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8914" y="2384115"/>
            <a:ext cx="7772400" cy="705283"/>
          </a:xfrm>
        </p:spPr>
        <p:txBody>
          <a:bodyPr anchor="b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3676" y="3648706"/>
            <a:ext cx="7789863" cy="43088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3361198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714A3-8C98-954A-ABBD-D68695BA954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5" y="166304"/>
            <a:ext cx="2448859" cy="12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916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1311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60272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60272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062453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062453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9159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50266"/>
            <a:ext cx="2336800" cy="4656500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200400" y="1250266"/>
            <a:ext cx="5438775" cy="4667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39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95191"/>
            <a:ext cx="8229600" cy="648966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8265" y="1214439"/>
            <a:ext cx="8234362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253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57" y="2372551"/>
            <a:ext cx="4120953" cy="3150274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54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491732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975132"/>
            <a:ext cx="8229600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0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834670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581933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11677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83796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71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52582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13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16104"/>
          </a:xfrm>
        </p:spPr>
        <p:txBody>
          <a:bodyPr/>
          <a:lstStyle>
            <a:lvl1pPr marL="344488" indent="-344488">
              <a:buClr>
                <a:schemeClr val="accent1"/>
              </a:buClr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47700" indent="-285750">
              <a:buSzPct val="90000"/>
              <a:buFont typeface="+mj-lt"/>
              <a:buAutoNum type="alphaLcPeriod"/>
              <a:defRPr sz="2000">
                <a:solidFill>
                  <a:schemeClr val="tx1"/>
                </a:solidFill>
              </a:defRPr>
            </a:lvl2pPr>
            <a:lvl3pPr marL="889000" indent="-198438">
              <a:buSzPct val="90000"/>
              <a:buFont typeface="+mj-lt"/>
              <a:buAutoNum type="romanLcPeriod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4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11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86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36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1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7803"/>
            <a:ext cx="4040188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799"/>
            <a:ext cx="4040188" cy="4053386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9679"/>
            <a:ext cx="4041775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40675"/>
            <a:ext cx="4041775" cy="405515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5734"/>
            <a:ext cx="8191500" cy="660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86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734"/>
            <a:ext cx="8191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4588"/>
            <a:ext cx="8199438" cy="423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562896" y="6145848"/>
            <a:ext cx="3441754" cy="289456"/>
            <a:chOff x="562896" y="6361681"/>
            <a:chExt cx="3441754" cy="289456"/>
          </a:xfrm>
        </p:grpSpPr>
        <p:pic>
          <p:nvPicPr>
            <p:cNvPr id="8" name="Picture 7" descr="IHME_logo_acr_RGB_sm.png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96" y="6361681"/>
              <a:ext cx="770386" cy="250575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 userDrawn="1"/>
          </p:nvCxnSpPr>
          <p:spPr>
            <a:xfrm>
              <a:off x="1495275" y="6361681"/>
              <a:ext cx="0" cy="28945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0">
              <a:lum bright="-30000"/>
            </a:blip>
            <a:srcRect l="13858"/>
            <a:stretch/>
          </p:blipFill>
          <p:spPr>
            <a:xfrm>
              <a:off x="1955028" y="6396816"/>
              <a:ext cx="2049622" cy="19034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0">
              <a:lum/>
            </a:blip>
            <a:srcRect r="87556"/>
            <a:stretch/>
          </p:blipFill>
          <p:spPr>
            <a:xfrm>
              <a:off x="1625286" y="6396816"/>
              <a:ext cx="296096" cy="190349"/>
            </a:xfrm>
            <a:prstGeom prst="rect">
              <a:avLst/>
            </a:prstGeom>
          </p:spPr>
        </p:pic>
      </p:grpSp>
      <p:pic>
        <p:nvPicPr>
          <p:cNvPr id="13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6" y="6192078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8" r:id="rId2"/>
    <p:sldLayoutId id="2147483687" r:id="rId3"/>
    <p:sldLayoutId id="2147483686" r:id="rId4"/>
    <p:sldLayoutId id="2147483681" r:id="rId5"/>
    <p:sldLayoutId id="2147483682" r:id="rId6"/>
    <p:sldLayoutId id="2147483688" r:id="rId7"/>
    <p:sldLayoutId id="2147483679" r:id="rId8"/>
    <p:sldLayoutId id="2147483680" r:id="rId9"/>
    <p:sldLayoutId id="2147483689" r:id="rId10"/>
    <p:sldLayoutId id="2147483690" r:id="rId11"/>
    <p:sldLayoutId id="2147483691" r:id="rId12"/>
    <p:sldLayoutId id="2147483694" r:id="rId13"/>
    <p:sldLayoutId id="2147483695" r:id="rId14"/>
    <p:sldLayoutId id="2147483696" r:id="rId15"/>
    <p:sldLayoutId id="2147483697" r:id="rId16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20663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2pPr>
      <a:lvl3pPr marL="912813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>
          <a:solidFill>
            <a:schemeClr val="tx1"/>
          </a:solidFill>
          <a:latin typeface="+mn-lt"/>
        </a:defRPr>
      </a:lvl3pPr>
      <a:lvl4pPr marL="1258888" indent="-231775" algn="l" rtl="0" eaLnBrk="0" fontAlgn="base" hangingPunct="0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600">
          <a:solidFill>
            <a:srgbClr val="404040"/>
          </a:solidFill>
          <a:latin typeface="+mn-lt"/>
        </a:defRPr>
      </a:lvl4pPr>
      <a:lvl5pPr marL="1597025" indent="-223838" algn="l" rtl="0" eaLnBrk="0" fontAlgn="base" hangingPunct="0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542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5114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9686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4258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78914" y="1557084"/>
            <a:ext cx="7772400" cy="1138773"/>
          </a:xfrm>
        </p:spPr>
        <p:txBody>
          <a:bodyPr/>
          <a:lstStyle/>
          <a:p>
            <a:pPr eaLnBrk="1" hangingPunct="1"/>
            <a:r>
              <a:rPr lang="en-US" altLang="en-US" dirty="0"/>
              <a:t>Measuring Malaria in Complex Transmission Systems</a:t>
            </a:r>
          </a:p>
        </p:txBody>
      </p:sp>
      <p:sp>
        <p:nvSpPr>
          <p:cNvPr id="4100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Alec </a:t>
            </a:r>
            <a:r>
              <a:rPr lang="en-US" altLang="en-US" dirty="0" err="1"/>
              <a:t>Georgoff</a:t>
            </a:r>
            <a:endParaRPr lang="en-US" altLang="en-US" dirty="0"/>
          </a:p>
          <a:p>
            <a:pPr eaLnBrk="1" hangingPunct="1"/>
            <a:r>
              <a:rPr lang="en-US" altLang="en-US" dirty="0"/>
              <a:t>MMC Meeting, Bangkok, Thailand</a:t>
            </a:r>
          </a:p>
          <a:p>
            <a:pPr eaLnBrk="1" hangingPunct="1"/>
            <a:r>
              <a:rPr lang="en-US" altLang="en-US" dirty="0"/>
              <a:t>November 30, 2018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FF880D-78B8-8845-B98D-8146E8D61F4D}"/>
              </a:ext>
            </a:extLst>
          </p:cNvPr>
          <p:cNvSpPr txBox="1">
            <a:spLocks/>
          </p:cNvSpPr>
          <p:nvPr/>
        </p:nvSpPr>
        <p:spPr bwMode="auto">
          <a:xfrm>
            <a:off x="401139" y="2772171"/>
            <a:ext cx="777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kern="0" dirty="0">
                <a:solidFill>
                  <a:schemeClr val="accent4"/>
                </a:solidFill>
              </a:rPr>
              <a:t>A Time-at-Risk Based Approach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7040-375B-DA48-BE15-41750F7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by Time-at-Risk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1458F-3547-BC44-8825-F7E27A130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659D1-8D0A-A747-813A-B58C9952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07" y="3112725"/>
            <a:ext cx="2996201" cy="632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0990B-AB15-DD47-9A60-708D0660D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492" y="3080188"/>
            <a:ext cx="2996201" cy="6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203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1A26-5203-7E4F-9A64-2D61C19C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1982499"/>
            <a:ext cx="5497975" cy="29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242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F0401-DDCB-FC4A-B52A-B2DA0B18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3921376"/>
            <a:ext cx="5583044" cy="1040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E2521-8D5D-7C45-8251-6C49B1AB8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807" y="1982499"/>
            <a:ext cx="6891454" cy="10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445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78F6-FAA5-DD4B-9C07-E5A30904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7C3E7F-1B0C-9B4C-8F12-D2A5C2F1A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2C3C5-91D9-9C40-8464-96598992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07" y="1789083"/>
            <a:ext cx="7486185" cy="1099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C704D-792C-684B-A1CF-19B84F094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90" y="3969052"/>
            <a:ext cx="2529052" cy="918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CF88DB-F4B2-9946-84B6-2D813790C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930" y="3969051"/>
            <a:ext cx="1628080" cy="91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564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6D35-1130-FA49-BA72-B7DFD15D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F7B6D-91B0-4C4C-B036-0AAFD1887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675CB-3B8E-B346-8231-65216A01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55" y="1258792"/>
            <a:ext cx="5783766" cy="2445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DDFD3-D6B9-F94B-829C-7967D920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112" y="4183505"/>
            <a:ext cx="3335676" cy="135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44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0613-3DEF-8D42-B700-22C64E6E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29BDA8-8DF9-344A-9DD4-7F77ED0F0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9A7E9-176D-FA4F-B762-B4E9B874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92" y="2952977"/>
            <a:ext cx="7144215" cy="95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1718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0613-3DEF-8D42-B700-22C64E6E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29BDA8-8DF9-344A-9DD4-7F77ED0F0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A5AE6-1534-744F-91DA-BB0052C7B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75" y="1096263"/>
            <a:ext cx="6731850" cy="2605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1F793-6E7E-1747-9728-369A2BD2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328" y="4240267"/>
            <a:ext cx="5409343" cy="15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0555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D4F-A837-E44D-826A-7501F245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77064-C7F2-9E45-96C2-A3BCC524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E83C4-4C8C-0743-B43F-798712D4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0" y="1503596"/>
            <a:ext cx="6222380" cy="952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9F4CB-825B-9D4C-8983-0B85140A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80" y="3180283"/>
            <a:ext cx="6452839" cy="253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9745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D4F-A837-E44D-826A-7501F245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77064-C7F2-9E45-96C2-A3BCC524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185EA-DAC3-EA4D-A60D-D6F328E4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8" y="1314203"/>
            <a:ext cx="2564780" cy="719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E5F2AD-5222-4344-A059-697BB4F3A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778" y="849844"/>
            <a:ext cx="3281640" cy="1639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56E1E0-5725-5C45-84EF-551616CA7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778" y="2667124"/>
            <a:ext cx="3526718" cy="1523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850592-95C3-CC4A-8CA8-A3C494046A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22"/>
          <a:stretch/>
        </p:blipFill>
        <p:spPr>
          <a:xfrm>
            <a:off x="3369778" y="4377084"/>
            <a:ext cx="5367454" cy="150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317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D4F-A837-E44D-826A-7501F245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77064-C7F2-9E45-96C2-A3BCC524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31D63-5702-9747-A47B-C2EB4F6E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819" y="1096819"/>
            <a:ext cx="5434361" cy="775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17437-6171-B843-9CD0-A4C1D5081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60" y="2503040"/>
            <a:ext cx="8452624" cy="1387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CD542-9CB8-0248-8F25-225F92227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18" y="4521678"/>
            <a:ext cx="8296507" cy="15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50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903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1A26-5203-7E4F-9A64-2D61C19C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1982499"/>
            <a:ext cx="5497975" cy="297946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79783" y="1094874"/>
            <a:ext cx="6637194" cy="3276600"/>
            <a:chOff x="679783" y="1094874"/>
            <a:chExt cx="6637194" cy="3276600"/>
          </a:xfrm>
        </p:grpSpPr>
        <p:sp>
          <p:nvSpPr>
            <p:cNvPr id="3" name="TextBox 2"/>
            <p:cNvSpPr txBox="1"/>
            <p:nvPr/>
          </p:nvSpPr>
          <p:spPr>
            <a:xfrm>
              <a:off x="679783" y="1094874"/>
              <a:ext cx="2562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4"/>
                </a:spcBef>
                <a:buClr>
                  <a:schemeClr val="accent1"/>
                </a:buClr>
                <a:buSzPct val="110000"/>
              </a:pPr>
              <a:r>
                <a:rPr lang="en-US" sz="2400" i="1" dirty="0">
                  <a:solidFill>
                    <a:srgbClr val="FFC000"/>
                  </a:solidFill>
                </a:rPr>
                <a:t>Infected Humans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87479" y="2051384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80911" y="23241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19935" y="23241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14274" y="39624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53749" y="1094874"/>
            <a:ext cx="4146071" cy="3569368"/>
            <a:chOff x="4253749" y="1094874"/>
            <a:chExt cx="4146071" cy="3569368"/>
          </a:xfrm>
        </p:grpSpPr>
        <p:sp>
          <p:nvSpPr>
            <p:cNvPr id="10" name="TextBox 9"/>
            <p:cNvSpPr txBox="1"/>
            <p:nvPr/>
          </p:nvSpPr>
          <p:spPr>
            <a:xfrm>
              <a:off x="5348038" y="1094874"/>
              <a:ext cx="30517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4"/>
                </a:spcBef>
                <a:buClr>
                  <a:schemeClr val="accent1"/>
                </a:buClr>
                <a:buSzPct val="110000"/>
              </a:pPr>
              <a:r>
                <a:rPr lang="en-US" sz="2400" i="1" dirty="0">
                  <a:solidFill>
                    <a:srgbClr val="00B0F0"/>
                  </a:solidFill>
                </a:rPr>
                <a:t>Infected Mosquitoes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3749" y="2051384"/>
              <a:ext cx="397042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95901" y="4255168"/>
              <a:ext cx="352926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87916" y="4255168"/>
              <a:ext cx="358052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70990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A740-4ECA-D745-8434-23469B49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Time-at-Risk (</a:t>
            </a:r>
            <a:r>
              <a:rPr lang="en-US" dirty="0" err="1"/>
              <a:t>TaR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CBB8E-7AF2-F54E-A13C-6F6A3D946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C3AC9-C5CF-9A49-BD82-A74D8176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93" y="1169043"/>
            <a:ext cx="3947714" cy="2543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BAA02-CA49-2A43-B093-136D2DF55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77" y="4347227"/>
            <a:ext cx="3784922" cy="11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701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4578" y="5001536"/>
              <a:ext cx="4408519" cy="9462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12DFF-8DB8-FB45-AE1F-6BE80913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9121"/>
            <a:ext cx="4091066" cy="894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3C4E8-4F2F-1749-80FA-95303481F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293" y="910172"/>
            <a:ext cx="2523281" cy="1011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B502E-4D67-5845-AB79-EAA18D967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667" y="1931052"/>
            <a:ext cx="6136341" cy="894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21114-EC2D-CA47-89E4-F05A2DC3A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022" y="2872488"/>
            <a:ext cx="5641955" cy="1041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3CF5E-B5CA-EF42-90D8-D08A29405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2733" y="4011496"/>
            <a:ext cx="981195" cy="758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BEE5EF-2292-1241-97BA-F5E847C34F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235" y="3995674"/>
            <a:ext cx="1870698" cy="78997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B50E717-A591-3D40-BE36-7A4B13F3FF93}"/>
              </a:ext>
            </a:extLst>
          </p:cNvPr>
          <p:cNvGrpSpPr/>
          <p:nvPr/>
        </p:nvGrpSpPr>
        <p:grpSpPr>
          <a:xfrm>
            <a:off x="445625" y="1053296"/>
            <a:ext cx="2214833" cy="1759070"/>
            <a:chOff x="445625" y="1053296"/>
            <a:chExt cx="2214833" cy="17590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4CA60C-D23B-0943-B7DC-BBC8F722BF18}"/>
                </a:ext>
              </a:extLst>
            </p:cNvPr>
            <p:cNvSpPr/>
            <p:nvPr/>
          </p:nvSpPr>
          <p:spPr>
            <a:xfrm>
              <a:off x="445625" y="1053296"/>
              <a:ext cx="1143467" cy="8102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527EF9-089D-BF46-B075-926F9F9218E4}"/>
                </a:ext>
              </a:extLst>
            </p:cNvPr>
            <p:cNvSpPr/>
            <p:nvPr/>
          </p:nvSpPr>
          <p:spPr>
            <a:xfrm>
              <a:off x="1516991" y="2002138"/>
              <a:ext cx="1143467" cy="8102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E4A82F-9FE6-C842-8AF4-1E9A3DBCF9F6}"/>
              </a:ext>
            </a:extLst>
          </p:cNvPr>
          <p:cNvGrpSpPr/>
          <p:nvPr/>
        </p:nvGrpSpPr>
        <p:grpSpPr>
          <a:xfrm>
            <a:off x="1629645" y="995622"/>
            <a:ext cx="6607906" cy="4917899"/>
            <a:chOff x="1629645" y="995622"/>
            <a:chExt cx="6607906" cy="49178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B7AC37-1FD5-1544-9F4B-9EAD5C91A0B5}"/>
                </a:ext>
              </a:extLst>
            </p:cNvPr>
            <p:cNvSpPr/>
            <p:nvPr/>
          </p:nvSpPr>
          <p:spPr>
            <a:xfrm>
              <a:off x="1629645" y="995622"/>
              <a:ext cx="6607906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6E001E-A975-DD4D-B3A4-F67714EC63ED}"/>
                </a:ext>
              </a:extLst>
            </p:cNvPr>
            <p:cNvSpPr/>
            <p:nvPr/>
          </p:nvSpPr>
          <p:spPr>
            <a:xfrm>
              <a:off x="2696427" y="1988802"/>
              <a:ext cx="5040581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9E35DD-7DB9-4641-A9CC-9C8F5818506B}"/>
                </a:ext>
              </a:extLst>
            </p:cNvPr>
            <p:cNvSpPr/>
            <p:nvPr/>
          </p:nvSpPr>
          <p:spPr>
            <a:xfrm>
              <a:off x="1751022" y="3009541"/>
              <a:ext cx="5595523" cy="1775089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978079" y="5288085"/>
              <a:ext cx="49428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210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4578" y="5001536"/>
              <a:ext cx="4408519" cy="9462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5625" y="910172"/>
            <a:ext cx="7913949" cy="3875474"/>
            <a:chOff x="445625" y="910172"/>
            <a:chExt cx="7913949" cy="38754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D12DFF-8DB8-FB45-AE1F-6BE809137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969121"/>
              <a:ext cx="4091066" cy="8944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13C4E8-4F2F-1749-80FA-95303481F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6293" y="910172"/>
              <a:ext cx="2523281" cy="10111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9B502E-4D67-5845-AB79-EAA18D96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0667" y="1931052"/>
              <a:ext cx="6136341" cy="8944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B21114-EC2D-CA47-89E4-F05A2DC3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1022" y="2872488"/>
              <a:ext cx="5641955" cy="10415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13CF5E-B5CA-EF42-90D8-D08A2940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2733" y="4011496"/>
              <a:ext cx="981195" cy="75832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BEE5EF-2292-1241-97BA-F5E847C34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7235" y="3995674"/>
              <a:ext cx="1870698" cy="78997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B50E717-A591-3D40-BE36-7A4B13F3FF93}"/>
                </a:ext>
              </a:extLst>
            </p:cNvPr>
            <p:cNvGrpSpPr/>
            <p:nvPr/>
          </p:nvGrpSpPr>
          <p:grpSpPr>
            <a:xfrm>
              <a:off x="445625" y="1053296"/>
              <a:ext cx="2214833" cy="1759070"/>
              <a:chOff x="445625" y="1053296"/>
              <a:chExt cx="2214833" cy="175907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4CA60C-D23B-0943-B7DC-BBC8F722BF18}"/>
                  </a:ext>
                </a:extLst>
              </p:cNvPr>
              <p:cNvSpPr/>
              <p:nvPr/>
            </p:nvSpPr>
            <p:spPr>
              <a:xfrm>
                <a:off x="445625" y="1053296"/>
                <a:ext cx="1143467" cy="810228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7527EF9-089D-BF46-B075-926F9F9218E4}"/>
                  </a:ext>
                </a:extLst>
              </p:cNvPr>
              <p:cNvSpPr/>
              <p:nvPr/>
            </p:nvSpPr>
            <p:spPr>
              <a:xfrm>
                <a:off x="1516991" y="2002138"/>
                <a:ext cx="1143467" cy="810228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E4A82F-9FE6-C842-8AF4-1E9A3DBCF9F6}"/>
              </a:ext>
            </a:extLst>
          </p:cNvPr>
          <p:cNvGrpSpPr/>
          <p:nvPr/>
        </p:nvGrpSpPr>
        <p:grpSpPr>
          <a:xfrm>
            <a:off x="1629645" y="995622"/>
            <a:ext cx="6607906" cy="4917899"/>
            <a:chOff x="1629645" y="995622"/>
            <a:chExt cx="6607906" cy="49178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B7AC37-1FD5-1544-9F4B-9EAD5C91A0B5}"/>
                </a:ext>
              </a:extLst>
            </p:cNvPr>
            <p:cNvSpPr/>
            <p:nvPr/>
          </p:nvSpPr>
          <p:spPr>
            <a:xfrm>
              <a:off x="1629645" y="995622"/>
              <a:ext cx="6607906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6E001E-A975-DD4D-B3A4-F67714EC63ED}"/>
                </a:ext>
              </a:extLst>
            </p:cNvPr>
            <p:cNvSpPr/>
            <p:nvPr/>
          </p:nvSpPr>
          <p:spPr>
            <a:xfrm>
              <a:off x="2696427" y="1988802"/>
              <a:ext cx="5040581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9E35DD-7DB9-4641-A9CC-9C8F5818506B}"/>
                </a:ext>
              </a:extLst>
            </p:cNvPr>
            <p:cNvSpPr/>
            <p:nvPr/>
          </p:nvSpPr>
          <p:spPr>
            <a:xfrm>
              <a:off x="1751022" y="3009541"/>
              <a:ext cx="5595523" cy="1775089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978079" y="5288085"/>
              <a:ext cx="49428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4364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7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grpSp>
          <p:nvGrpSpPr>
            <p:cNvPr id="14" name="Group 13"/>
            <p:cNvGrpSpPr/>
            <p:nvPr/>
          </p:nvGrpSpPr>
          <p:grpSpPr>
            <a:xfrm>
              <a:off x="2464578" y="5001536"/>
              <a:ext cx="4408519" cy="946292"/>
              <a:chOff x="2464578" y="5001536"/>
              <a:chExt cx="4408519" cy="94629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4F23342-32A3-184E-9D57-647F218CA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64578" y="5001536"/>
                <a:ext cx="4408519" cy="94629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4F23342-32A3-184E-9D57-647F218CA9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706" t="34279" r="78198" b="28849"/>
              <a:stretch/>
            </p:blipFill>
            <p:spPr>
              <a:xfrm>
                <a:off x="3098289" y="5335139"/>
                <a:ext cx="312822" cy="348916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978079" y="5288085"/>
              <a:ext cx="49428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9880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-0.19549 -0.5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-2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Reproductive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8</a:t>
            </a:fld>
            <a:endParaRPr lang="en-US"/>
          </a:p>
        </p:txBody>
      </p:sp>
      <p:grpSp>
        <p:nvGrpSpPr>
          <p:cNvPr id="25" name="Group 24" descr="Down:  Group 23"/>
          <p:cNvGrpSpPr/>
          <p:nvPr/>
        </p:nvGrpSpPr>
        <p:grpSpPr>
          <a:xfrm>
            <a:off x="1310728" y="1376381"/>
            <a:ext cx="3374073" cy="625436"/>
            <a:chOff x="3098289" y="5288085"/>
            <a:chExt cx="3374073" cy="62543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978079" y="5288085"/>
              <a:ext cx="49428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55D4CEB-F1FC-1F40-85B1-A274CBF17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09"/>
          <a:stretch/>
        </p:blipFill>
        <p:spPr>
          <a:xfrm>
            <a:off x="1695774" y="1109743"/>
            <a:ext cx="1899814" cy="892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EBBFB-EFB1-7740-8448-E2E9AAFDC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139" y="3259800"/>
            <a:ext cx="6214946" cy="146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95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EB5A-E6A9-3442-ABD8-8A2C8615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1ECD60-65E1-9644-9E28-DAC438B66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99D6BC-B93B-E74D-BD01-5142A73DD551}"/>
              </a:ext>
            </a:extLst>
          </p:cNvPr>
          <p:cNvGrpSpPr/>
          <p:nvPr/>
        </p:nvGrpSpPr>
        <p:grpSpPr>
          <a:xfrm>
            <a:off x="840737" y="2329270"/>
            <a:ext cx="3228955" cy="2199459"/>
            <a:chOff x="1781643" y="2615485"/>
            <a:chExt cx="3228955" cy="21994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80259C-4B77-9A4B-A918-866A694D9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1643" y="2624254"/>
              <a:ext cx="1330882" cy="218192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9C48D6-F142-5F43-AD3B-EB6787A76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9715" y="2615485"/>
              <a:ext cx="1330883" cy="2199459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CBE65F-F0EB-4640-A82E-E8A34359E506}"/>
              </a:ext>
            </a:extLst>
          </p:cNvPr>
          <p:cNvGrpSpPr/>
          <p:nvPr/>
        </p:nvGrpSpPr>
        <p:grpSpPr>
          <a:xfrm>
            <a:off x="5074310" y="2329270"/>
            <a:ext cx="3478895" cy="2199457"/>
            <a:chOff x="5074309" y="2438400"/>
            <a:chExt cx="3478895" cy="21994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3B297B-E903-BF43-8D91-28B64281C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2046" y="2438400"/>
              <a:ext cx="1451158" cy="21906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D9AA6E-E18C-6C43-96AE-8AF0E96E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4309" y="2447166"/>
              <a:ext cx="1462794" cy="219069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DC9E538-4F40-2542-AE4D-5E952719E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071" y="1406001"/>
            <a:ext cx="2591475" cy="39868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1CD5E-4C74-9F4A-A76B-644335D407F0}"/>
              </a:ext>
            </a:extLst>
          </p:cNvPr>
          <p:cNvGrpSpPr/>
          <p:nvPr/>
        </p:nvGrpSpPr>
        <p:grpSpPr>
          <a:xfrm>
            <a:off x="5563178" y="1242968"/>
            <a:ext cx="3077737" cy="724754"/>
            <a:chOff x="6475140" y="1305080"/>
            <a:chExt cx="3077737" cy="7247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F3356FA-FA57-014C-98C7-4AD01E11B4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8974"/>
            <a:stretch/>
          </p:blipFill>
          <p:spPr>
            <a:xfrm>
              <a:off x="6943491" y="1305080"/>
              <a:ext cx="2141033" cy="36237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1DA7760-3457-4A45-AC19-19FF669BB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1026"/>
            <a:stretch/>
          </p:blipFill>
          <p:spPr>
            <a:xfrm>
              <a:off x="6475140" y="1667457"/>
              <a:ext cx="3077737" cy="362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18015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IHME ppt template_1109</Template>
  <TotalTime>934</TotalTime>
  <Words>120</Words>
  <Application>Microsoft Macintosh PowerPoint</Application>
  <PresentationFormat>On-screen Show (4:3)</PresentationFormat>
  <Paragraphs>44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IHME ppt template_1109</vt:lpstr>
      <vt:lpstr>Measuring Malaria in Complex Transmission Systems</vt:lpstr>
      <vt:lpstr>Introduction</vt:lpstr>
      <vt:lpstr>Ross-Macdonald Equations</vt:lpstr>
      <vt:lpstr>Time-at-Risk (TaR)</vt:lpstr>
      <vt:lpstr>Equilibrium Assumptions</vt:lpstr>
      <vt:lpstr>Equilibrium Assumptions</vt:lpstr>
      <vt:lpstr>Equilibrium Assumptions</vt:lpstr>
      <vt:lpstr>Reproductive Rate</vt:lpstr>
      <vt:lpstr>Vectors of Variables</vt:lpstr>
      <vt:lpstr>Scaling by Time-at-Risk</vt:lpstr>
      <vt:lpstr>Ross-Macdonald Equations</vt:lpstr>
      <vt:lpstr>Ross-Macdonald Equations</vt:lpstr>
      <vt:lpstr>Equilibrium Assumptions</vt:lpstr>
      <vt:lpstr>Simple Example: One Village, One Forest</vt:lpstr>
      <vt:lpstr>Simple Example: One Village, One Forest</vt:lpstr>
      <vt:lpstr>Simple Example: One Village, One Forest</vt:lpstr>
      <vt:lpstr>Simple Example: One Village, One Forest</vt:lpstr>
      <vt:lpstr>Simple Example: One Village, One Forest</vt:lpstr>
      <vt:lpstr>Simple Example: One Village, One Forest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Information</dc:title>
  <dc:creator>Nebula</dc:creator>
  <cp:lastModifiedBy>Alec Georgoff</cp:lastModifiedBy>
  <cp:revision>71</cp:revision>
  <dcterms:created xsi:type="dcterms:W3CDTF">2009-11-17T17:26:05Z</dcterms:created>
  <dcterms:modified xsi:type="dcterms:W3CDTF">2018-11-08T00:37:25Z</dcterms:modified>
</cp:coreProperties>
</file>