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9"/>
  </p:notesMasterIdLst>
  <p:sldIdLst>
    <p:sldId id="256" r:id="rId4"/>
    <p:sldId id="299" r:id="rId5"/>
    <p:sldId id="278" r:id="rId6"/>
    <p:sldId id="300" r:id="rId7"/>
    <p:sldId id="270"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53" autoAdjust="0"/>
  </p:normalViewPr>
  <p:slideViewPr>
    <p:cSldViewPr>
      <p:cViewPr varScale="1">
        <p:scale>
          <a:sx n="125" d="100"/>
          <a:sy n="125" d="100"/>
        </p:scale>
        <p:origin x="1116"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611CE-420B-4477-8F93-1168B3F1AF50}" type="datetimeFigureOut">
              <a:rPr lang="en-US" smtClean="0"/>
              <a:t>30-Nov-18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219CB-FC4E-4A6A-A9A8-9515BF8D45EC}" type="slidenum">
              <a:rPr lang="en-US" smtClean="0"/>
              <a:t>‹#›</a:t>
            </a:fld>
            <a:endParaRPr lang="en-US"/>
          </a:p>
        </p:txBody>
      </p:sp>
    </p:spTree>
    <p:extLst>
      <p:ext uri="{BB962C8B-B14F-4D97-AF65-F5344CB8AC3E}">
        <p14:creationId xmlns:p14="http://schemas.microsoft.com/office/powerpoint/2010/main" val="423662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Guys</a:t>
            </a:r>
            <a:r>
              <a:rPr lang="en-US" baseline="0" dirty="0" smtClean="0"/>
              <a:t> It’s </a:t>
            </a:r>
            <a:r>
              <a:rPr lang="en-US" baseline="0" dirty="0" smtClean="0"/>
              <a:t>Dani </a:t>
            </a:r>
            <a:r>
              <a:rPr lang="en-US" baseline="0" dirty="0" smtClean="0"/>
              <a:t>here. In this tutorial I will show you how to use the RXJS MAP operator. </a:t>
            </a:r>
          </a:p>
          <a:p>
            <a:endParaRPr lang="en-US" baseline="0" dirty="0" smtClean="0"/>
          </a:p>
          <a:p>
            <a:r>
              <a:rPr lang="en-US" baseline="0" dirty="0" smtClean="0"/>
              <a:t>Then I will make 2 demo projects from scratch in Angular 7 and we will use material design in order to see the result in the browser.  </a:t>
            </a:r>
          </a:p>
        </p:txBody>
      </p:sp>
      <p:sp>
        <p:nvSpPr>
          <p:cNvPr id="4" name="Slide Number Placeholder 3"/>
          <p:cNvSpPr>
            <a:spLocks noGrp="1"/>
          </p:cNvSpPr>
          <p:nvPr>
            <p:ph type="sldNum" sz="quarter" idx="10"/>
          </p:nvPr>
        </p:nvSpPr>
        <p:spPr/>
        <p:txBody>
          <a:bodyPr/>
          <a:lstStyle/>
          <a:p>
            <a:fld id="{C08219CB-FC4E-4A6A-A9A8-9515BF8D45EC}" type="slidenum">
              <a:rPr lang="en-US" smtClean="0"/>
              <a:t>1</a:t>
            </a:fld>
            <a:endParaRPr lang="en-US"/>
          </a:p>
        </p:txBody>
      </p:sp>
    </p:spTree>
    <p:extLst>
      <p:ext uri="{BB962C8B-B14F-4D97-AF65-F5344CB8AC3E}">
        <p14:creationId xmlns:p14="http://schemas.microsoft.com/office/powerpoint/2010/main" val="367530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have ever used the map function from ECMAScript 2015 over arrays you will be very familiar with it</a:t>
            </a:r>
            <a:r>
              <a:rPr lang="en-US" dirty="0" smtClean="0"/>
              <a:t>. It</a:t>
            </a:r>
            <a:r>
              <a:rPr lang="en-US" sz="1200" b="0" i="0" kern="1200" dirty="0" smtClean="0">
                <a:solidFill>
                  <a:schemeClr val="tx1"/>
                </a:solidFill>
                <a:effectLst/>
                <a:latin typeface="+mn-lt"/>
                <a:ea typeface="+mn-ea"/>
                <a:cs typeface="+mn-cs"/>
              </a:rPr>
              <a:t> works exactly the same for Observables as it does for arrays. You can use </a:t>
            </a:r>
            <a:r>
              <a:rPr lang="en-US" dirty="0" smtClean="0"/>
              <a:t>map operator</a:t>
            </a:r>
            <a:r>
              <a:rPr lang="en-US" sz="1200" b="0" i="0" kern="1200" dirty="0" smtClean="0">
                <a:solidFill>
                  <a:schemeClr val="tx1"/>
                </a:solidFill>
                <a:effectLst/>
                <a:latin typeface="+mn-lt"/>
                <a:ea typeface="+mn-ea"/>
                <a:cs typeface="+mn-cs"/>
              </a:rPr>
              <a:t> to transform a collection of items into a collection of different items. Transforms the items emitted by an Observable by applying a function to each item (or converting from one item type into another). This is one of the most commonly used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look at</a:t>
            </a:r>
            <a:r>
              <a:rPr lang="en-US" sz="1200" b="0" i="0" kern="1200" baseline="0" dirty="0" smtClean="0">
                <a:solidFill>
                  <a:schemeClr val="tx1"/>
                </a:solidFill>
                <a:effectLst/>
                <a:latin typeface="+mn-lt"/>
                <a:ea typeface="+mn-ea"/>
                <a:cs typeface="+mn-cs"/>
              </a:rPr>
              <a:t> the </a:t>
            </a:r>
            <a:r>
              <a:rPr lang="en-US" sz="1200" b="1" i="0" kern="1200" baseline="0" dirty="0" smtClean="0">
                <a:solidFill>
                  <a:schemeClr val="tx1"/>
                </a:solidFill>
                <a:effectLst/>
                <a:latin typeface="+mn-lt"/>
                <a:ea typeface="+mn-ea"/>
                <a:cs typeface="+mn-cs"/>
              </a:rPr>
              <a:t>Marble Diagram. </a:t>
            </a:r>
            <a:r>
              <a:rPr lang="en-US" sz="1200" b="0" i="0" kern="1200" baseline="0" dirty="0" smtClean="0">
                <a:solidFill>
                  <a:schemeClr val="tx1"/>
                </a:solidFill>
                <a:effectLst/>
                <a:latin typeface="+mn-lt"/>
                <a:ea typeface="+mn-ea"/>
                <a:cs typeface="+mn-cs"/>
              </a:rPr>
              <a:t>We r</a:t>
            </a:r>
            <a:r>
              <a:rPr lang="en-US" sz="1200" b="0" i="0" kern="1200" dirty="0" smtClean="0">
                <a:solidFill>
                  <a:schemeClr val="tx1"/>
                </a:solidFill>
                <a:effectLst/>
                <a:latin typeface="+mn-lt"/>
                <a:ea typeface="+mn-ea"/>
                <a:cs typeface="+mn-cs"/>
              </a:rPr>
              <a:t>ead the 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left to right.</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source Observable stream contains 3 items with numeric values (1, 2 and 3 in that order). We apply the </a:t>
            </a:r>
            <a:r>
              <a:rPr lang="en-US" dirty="0" smtClean="0"/>
              <a:t>map()</a:t>
            </a:r>
            <a:r>
              <a:rPr lang="en-US" sz="1200" b="0" i="0" kern="1200" dirty="0" smtClean="0">
                <a:solidFill>
                  <a:schemeClr val="tx1"/>
                </a:solidFill>
                <a:effectLst/>
                <a:latin typeface="+mn-lt"/>
                <a:ea typeface="+mn-ea"/>
                <a:cs typeface="+mn-cs"/>
              </a:rPr>
              <a:t> operator which takes numeric value of each item (x) and multiplies it by 10. The result Observable contains items with numeric values </a:t>
            </a:r>
            <a:r>
              <a:rPr lang="en-US" sz="1200" b="1" i="0"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(10 * 1), </a:t>
            </a:r>
            <a:r>
              <a:rPr lang="en-US" sz="1200" b="1" i="0" kern="1200" dirty="0" smtClean="0">
                <a:solidFill>
                  <a:schemeClr val="tx1"/>
                </a:solidFill>
                <a:effectLst/>
                <a:latin typeface="+mn-lt"/>
                <a:ea typeface="+mn-ea"/>
                <a:cs typeface="+mn-cs"/>
              </a:rPr>
              <a:t>20</a:t>
            </a:r>
            <a:r>
              <a:rPr lang="en-US" sz="1200" b="0" i="0" kern="1200" dirty="0" smtClean="0">
                <a:solidFill>
                  <a:schemeClr val="tx1"/>
                </a:solidFill>
                <a:effectLst/>
                <a:latin typeface="+mn-lt"/>
                <a:ea typeface="+mn-ea"/>
                <a:cs typeface="+mn-cs"/>
              </a:rPr>
              <a:t> (10 * 2) and </a:t>
            </a:r>
            <a:r>
              <a:rPr lang="en-US" sz="1200" b="1" i="0" kern="1200" dirty="0" smtClean="0">
                <a:solidFill>
                  <a:schemeClr val="tx1"/>
                </a:solidFill>
                <a:effectLst/>
                <a:latin typeface="+mn-lt"/>
                <a:ea typeface="+mn-ea"/>
                <a:cs typeface="+mn-cs"/>
              </a:rPr>
              <a:t>30</a:t>
            </a:r>
            <a:r>
              <a:rPr lang="en-US" sz="1200" b="0" i="0" kern="1200" dirty="0" smtClean="0">
                <a:solidFill>
                  <a:schemeClr val="tx1"/>
                </a:solidFill>
                <a:effectLst/>
                <a:latin typeface="+mn-lt"/>
                <a:ea typeface="+mn-ea"/>
                <a:cs typeface="+mn-cs"/>
              </a:rPr>
              <a:t> (10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can see the</a:t>
            </a:r>
            <a:r>
              <a:rPr lang="en-US" sz="1200" b="0" i="0" kern="1200" baseline="0" dirty="0" smtClean="0">
                <a:solidFill>
                  <a:schemeClr val="tx1"/>
                </a:solidFill>
                <a:effectLst/>
                <a:latin typeface="+mn-lt"/>
                <a:ea typeface="+mn-ea"/>
                <a:cs typeface="+mn-cs"/>
              </a:rPr>
              <a:t> official documentation at </a:t>
            </a:r>
            <a:r>
              <a:rPr lang="en-US" sz="1200" b="1" i="0" kern="1200" baseline="0" dirty="0" smtClean="0">
                <a:solidFill>
                  <a:schemeClr val="tx1"/>
                </a:solidFill>
                <a:effectLst/>
                <a:latin typeface="+mn-lt"/>
                <a:ea typeface="+mn-ea"/>
                <a:cs typeface="+mn-cs"/>
              </a:rPr>
              <a:t>reactivex.io</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2</a:t>
            </a:fld>
            <a:endParaRPr lang="en-US"/>
          </a:p>
        </p:txBody>
      </p:sp>
    </p:spTree>
    <p:extLst>
      <p:ext uri="{BB962C8B-B14F-4D97-AF65-F5344CB8AC3E}">
        <p14:creationId xmlns:p14="http://schemas.microsoft.com/office/powerpoint/2010/main" val="213817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see the first demo in Angular application. We will write it from scratch in Angular 7 and we will use Material Design components in order to visualize the result.</a:t>
            </a:r>
          </a:p>
          <a:p>
            <a:r>
              <a:rPr lang="en-US" dirty="0" smtClean="0"/>
              <a:t>As</a:t>
            </a:r>
            <a:r>
              <a:rPr lang="en-US" baseline="0" dirty="0" smtClean="0"/>
              <a:t> in the Marble diagram we will use </a:t>
            </a:r>
            <a:r>
              <a:rPr lang="en-US" baseline="0" smtClean="0"/>
              <a:t>map </a:t>
            </a:r>
            <a:r>
              <a:rPr lang="en-US" baseline="0" smtClean="0"/>
              <a:t>operator in </a:t>
            </a:r>
            <a:r>
              <a:rPr lang="en-US" baseline="0" dirty="0" smtClean="0"/>
              <a:t>order to multiply each number by 10.</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3</a:t>
            </a:fld>
            <a:endParaRPr lang="en-US"/>
          </a:p>
        </p:txBody>
      </p:sp>
    </p:spTree>
    <p:extLst>
      <p:ext uri="{BB962C8B-B14F-4D97-AF65-F5344CB8AC3E}">
        <p14:creationId xmlns:p14="http://schemas.microsoft.com/office/powerpoint/2010/main" val="175437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a:t>
            </a:r>
            <a:r>
              <a:rPr lang="en-US" baseline="0" dirty="0" smtClean="0"/>
              <a:t> at the next demo in which we will transform the source observable from an array of objects to an array of strings. We will take only the name property of the given object.</a:t>
            </a:r>
          </a:p>
          <a:p>
            <a:r>
              <a:rPr lang="en-US" baseline="0" dirty="0" smtClean="0"/>
              <a:t>And then loop threw the result and show it in the browser.</a:t>
            </a:r>
          </a:p>
        </p:txBody>
      </p:sp>
      <p:sp>
        <p:nvSpPr>
          <p:cNvPr id="4" name="Slide Number Placeholder 3"/>
          <p:cNvSpPr>
            <a:spLocks noGrp="1"/>
          </p:cNvSpPr>
          <p:nvPr>
            <p:ph type="sldNum" sz="quarter" idx="10"/>
          </p:nvPr>
        </p:nvSpPr>
        <p:spPr/>
        <p:txBody>
          <a:bodyPr/>
          <a:lstStyle/>
          <a:p>
            <a:fld id="{C08219CB-FC4E-4A6A-A9A8-9515BF8D45EC}" type="slidenum">
              <a:rPr lang="en-US" smtClean="0"/>
              <a:t>4</a:t>
            </a:fld>
            <a:endParaRPr lang="en-US"/>
          </a:p>
        </p:txBody>
      </p:sp>
    </p:spTree>
    <p:extLst>
      <p:ext uri="{BB962C8B-B14F-4D97-AF65-F5344CB8AC3E}">
        <p14:creationId xmlns:p14="http://schemas.microsoft.com/office/powerpoint/2010/main" val="2073217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yeah the</a:t>
            </a:r>
            <a:r>
              <a:rPr lang="en-US" baseline="0" dirty="0" smtClean="0"/>
              <a:t> MAP operator easy </a:t>
            </a:r>
            <a:r>
              <a:rPr lang="en-US" baseline="0" dirty="0" err="1" smtClean="0"/>
              <a:t>pizi</a:t>
            </a:r>
            <a:r>
              <a:rPr lang="en-US" baseline="0" dirty="0" smtClean="0"/>
              <a:t>. Thank you guys for watching. If you think it was helpful, please </a:t>
            </a:r>
            <a:r>
              <a:rPr lang="en-US" b="1" baseline="0" dirty="0" smtClean="0"/>
              <a:t>THUMBS UP, SUBSCRIBE</a:t>
            </a:r>
            <a:r>
              <a:rPr lang="en-US" baseline="0" dirty="0" smtClean="0"/>
              <a:t> and I will see you next time. </a:t>
            </a:r>
            <a:endParaRPr lang="en-US" dirty="0"/>
          </a:p>
        </p:txBody>
      </p:sp>
      <p:sp>
        <p:nvSpPr>
          <p:cNvPr id="4" name="Slide Number Placeholder 3"/>
          <p:cNvSpPr>
            <a:spLocks noGrp="1"/>
          </p:cNvSpPr>
          <p:nvPr>
            <p:ph type="sldNum" sz="quarter" idx="10"/>
          </p:nvPr>
        </p:nvSpPr>
        <p:spPr/>
        <p:txBody>
          <a:bodyPr/>
          <a:lstStyle/>
          <a:p>
            <a:fld id="{C08219CB-FC4E-4A6A-A9A8-9515BF8D45EC}" type="slidenum">
              <a:rPr lang="en-US" smtClean="0"/>
              <a:t>5</a:t>
            </a:fld>
            <a:endParaRPr lang="en-US"/>
          </a:p>
        </p:txBody>
      </p:sp>
    </p:spTree>
    <p:extLst>
      <p:ext uri="{BB962C8B-B14F-4D97-AF65-F5344CB8AC3E}">
        <p14:creationId xmlns:p14="http://schemas.microsoft.com/office/powerpoint/2010/main" val="3128994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reactivex.io/documentation/operators/map.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smtClean="0">
                <a:ea typeface="맑은 고딕" pitchFamily="50" charset="-127"/>
              </a:rPr>
              <a:t>MAP </a:t>
            </a:r>
            <a:r>
              <a:rPr lang="en-US" altLang="ko-KR" dirty="0"/>
              <a:t>RXJS </a:t>
            </a:r>
            <a:r>
              <a:rPr lang="en-US" altLang="ko-KR" dirty="0" smtClean="0"/>
              <a:t>Operator</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Angular 7 + Material Design</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539552" y="236135"/>
            <a:ext cx="3456384"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solidFill>
                  <a:schemeClr val="accent1"/>
                </a:solidFill>
                <a:latin typeface="+mj-lt"/>
                <a:cs typeface="Arial" pitchFamily="34" charset="0"/>
              </a:rPr>
              <a:t>Explanation</a:t>
            </a:r>
            <a:endParaRPr lang="en-US" altLang="ko-KR" b="1"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C0195580-1A31-4462-8F77-7DDADC7122AD}"/>
              </a:ext>
            </a:extLst>
          </p:cNvPr>
          <p:cNvSpPr txBox="1"/>
          <p:nvPr/>
        </p:nvSpPr>
        <p:spPr>
          <a:xfrm>
            <a:off x="4932040" y="596175"/>
            <a:ext cx="3384376" cy="830997"/>
          </a:xfrm>
          <a:prstGeom prst="rect">
            <a:avLst/>
          </a:prstGeom>
          <a:noFill/>
        </p:spPr>
        <p:txBody>
          <a:bodyPr wrap="square" rtlCol="0" anchor="ctr">
            <a:spAutoFit/>
          </a:bodyPr>
          <a:lstStyle/>
          <a:p>
            <a:r>
              <a:rPr lang="en-US" altLang="ko-KR" sz="1200" dirty="0">
                <a:solidFill>
                  <a:schemeClr val="bg1"/>
                </a:solidFill>
                <a:cs typeface="Arial" pitchFamily="34" charset="0"/>
              </a:rPr>
              <a:t>The Map operator applies a function of your choosing to each item emitted by the source Observable, and returns an Observable that emits the results of these function applications.</a:t>
            </a:r>
          </a:p>
        </p:txBody>
      </p:sp>
      <p:sp>
        <p:nvSpPr>
          <p:cNvPr id="3" name="그림 개체 틀 2">
            <a:extLst>
              <a:ext uri="{FF2B5EF4-FFF2-40B4-BE49-F238E27FC236}">
                <a16:creationId xmlns:a16="http://schemas.microsoft.com/office/drawing/2014/main" id="{3930C711-2FB7-4B7A-B695-851F67E0BB38}"/>
              </a:ext>
            </a:extLst>
          </p:cNvPr>
          <p:cNvSpPr>
            <a:spLocks noGrp="1"/>
          </p:cNvSpPr>
          <p:nvPr>
            <p:ph type="pic" idx="1"/>
          </p:nvPr>
        </p:nvSpPr>
        <p:spPr/>
      </p:sp>
      <p:pic>
        <p:nvPicPr>
          <p:cNvPr id="4" name="Picture 3"/>
          <p:cNvPicPr>
            <a:picLocks noChangeAspect="1"/>
          </p:cNvPicPr>
          <p:nvPr/>
        </p:nvPicPr>
        <p:blipFill>
          <a:blip r:embed="rId3"/>
          <a:stretch>
            <a:fillRect/>
          </a:stretch>
        </p:blipFill>
        <p:spPr>
          <a:xfrm>
            <a:off x="1043607" y="2049289"/>
            <a:ext cx="7095238" cy="866667"/>
          </a:xfrm>
          <a:prstGeom prst="rect">
            <a:avLst/>
          </a:prstGeom>
        </p:spPr>
      </p:pic>
      <p:pic>
        <p:nvPicPr>
          <p:cNvPr id="8" name="Picture 7"/>
          <p:cNvPicPr>
            <a:picLocks noChangeAspect="1"/>
          </p:cNvPicPr>
          <p:nvPr/>
        </p:nvPicPr>
        <p:blipFill>
          <a:blip r:embed="rId4"/>
          <a:stretch>
            <a:fillRect/>
          </a:stretch>
        </p:blipFill>
        <p:spPr>
          <a:xfrm>
            <a:off x="1043608" y="3003798"/>
            <a:ext cx="7095238" cy="847619"/>
          </a:xfrm>
          <a:prstGeom prst="rect">
            <a:avLst/>
          </a:prstGeom>
        </p:spPr>
      </p:pic>
      <p:pic>
        <p:nvPicPr>
          <p:cNvPr id="10" name="Picture 9"/>
          <p:cNvPicPr>
            <a:picLocks noChangeAspect="1"/>
          </p:cNvPicPr>
          <p:nvPr/>
        </p:nvPicPr>
        <p:blipFill>
          <a:blip r:embed="rId5"/>
          <a:stretch>
            <a:fillRect/>
          </a:stretch>
        </p:blipFill>
        <p:spPr>
          <a:xfrm>
            <a:off x="1043607" y="3939259"/>
            <a:ext cx="7114286" cy="857143"/>
          </a:xfrm>
          <a:prstGeom prst="rect">
            <a:avLst/>
          </a:prstGeom>
        </p:spPr>
      </p:pic>
      <p:sp>
        <p:nvSpPr>
          <p:cNvPr id="12" name="Rectangle 11"/>
          <p:cNvSpPr/>
          <p:nvPr/>
        </p:nvSpPr>
        <p:spPr>
          <a:xfrm>
            <a:off x="0" y="4915180"/>
            <a:ext cx="4572000" cy="215444"/>
          </a:xfrm>
          <a:prstGeom prst="rect">
            <a:avLst/>
          </a:prstGeom>
        </p:spPr>
        <p:txBody>
          <a:bodyPr wrap="square">
            <a:spAutoFit/>
          </a:bodyPr>
          <a:lstStyle/>
          <a:p>
            <a:r>
              <a:rPr lang="en-US" sz="800" dirty="0" smtClean="0"/>
              <a:t>Source - </a:t>
            </a:r>
            <a:r>
              <a:rPr lang="en-US" sz="800" dirty="0" smtClean="0">
                <a:hlinkClick r:id="rId6"/>
              </a:rPr>
              <a:t>http://reactivex.io/documentation/operators/map.html</a:t>
            </a:r>
            <a:endParaRPr lang="en-US" sz="800" dirty="0"/>
          </a:p>
        </p:txBody>
      </p:sp>
    </p:spTree>
    <p:extLst>
      <p:ext uri="{BB962C8B-B14F-4D97-AF65-F5344CB8AC3E}">
        <p14:creationId xmlns:p14="http://schemas.microsoft.com/office/powerpoint/2010/main" val="77501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41232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smtClean="0">
                <a:solidFill>
                  <a:schemeClr val="tx1">
                    <a:lumMod val="75000"/>
                    <a:lumOff val="25000"/>
                  </a:schemeClr>
                </a:solidFill>
                <a:latin typeface="+mj-lt"/>
                <a:cs typeface="Arial" pitchFamily="34" charset="0"/>
              </a:rPr>
              <a:t>DEMO </a:t>
            </a:r>
            <a:r>
              <a:rPr lang="en-US" sz="2800" b="1" dirty="0" smtClean="0">
                <a:solidFill>
                  <a:schemeClr val="accent1">
                    <a:lumMod val="75000"/>
                  </a:schemeClr>
                </a:solidFill>
                <a:latin typeface="+mj-lt"/>
                <a:cs typeface="Arial" pitchFamily="34" charset="0"/>
              </a:rPr>
              <a:t>01</a:t>
            </a:r>
          </a:p>
        </p:txBody>
      </p:sp>
      <p:sp>
        <p:nvSpPr>
          <p:cNvPr id="11" name="TextBox 10"/>
          <p:cNvSpPr txBox="1"/>
          <p:nvPr/>
        </p:nvSpPr>
        <p:spPr>
          <a:xfrm>
            <a:off x="5969621" y="921081"/>
            <a:ext cx="2996218" cy="276999"/>
          </a:xfrm>
          <a:prstGeom prst="rect">
            <a:avLst/>
          </a:prstGeom>
          <a:noFill/>
        </p:spPr>
        <p:txBody>
          <a:bodyPr wrap="square" rtlCol="0" anchor="ctr">
            <a:spAutoFit/>
          </a:bodyPr>
          <a:lstStyle/>
          <a:p>
            <a:pPr algn="ctr"/>
            <a:r>
              <a:rPr lang="en-US" sz="1200" b="1" dirty="0"/>
              <a:t>Add 10 to each number</a:t>
            </a:r>
          </a:p>
        </p:txBody>
      </p:sp>
      <p:sp>
        <p:nvSpPr>
          <p:cNvPr id="21" name="Rectangle 20"/>
          <p:cNvSpPr/>
          <p:nvPr/>
        </p:nvSpPr>
        <p:spPr>
          <a:xfrm>
            <a:off x="546335" y="811732"/>
            <a:ext cx="5256584" cy="307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596767" y="843051"/>
            <a:ext cx="2733333" cy="2971429"/>
          </a:xfrm>
          <a:prstGeom prst="rect">
            <a:avLst/>
          </a:prstGeom>
        </p:spPr>
      </p:pic>
      <p:pic>
        <p:nvPicPr>
          <p:cNvPr id="16" name="Picture 15"/>
          <p:cNvPicPr>
            <a:picLocks noChangeAspect="1"/>
          </p:cNvPicPr>
          <p:nvPr/>
        </p:nvPicPr>
        <p:blipFill>
          <a:blip r:embed="rId4"/>
          <a:stretch>
            <a:fillRect/>
          </a:stretch>
        </p:blipFill>
        <p:spPr>
          <a:xfrm>
            <a:off x="3059832" y="846571"/>
            <a:ext cx="2704762" cy="2971430"/>
          </a:xfrm>
          <a:prstGeom prst="rect">
            <a:avLst/>
          </a:prstGeom>
        </p:spPr>
      </p:pic>
      <p:cxnSp>
        <p:nvCxnSpPr>
          <p:cNvPr id="20" name="Straight Connector 19"/>
          <p:cNvCxnSpPr/>
          <p:nvPr/>
        </p:nvCxnSpPr>
        <p:spPr>
          <a:xfrm>
            <a:off x="3059832" y="843049"/>
            <a:ext cx="0" cy="29714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567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3"/>
          <p:cNvSpPr txBox="1">
            <a:spLocks/>
          </p:cNvSpPr>
          <p:nvPr/>
        </p:nvSpPr>
        <p:spPr>
          <a:xfrm>
            <a:off x="5940152" y="434242"/>
            <a:ext cx="2996218" cy="41232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800" b="1" dirty="0" smtClean="0">
                <a:solidFill>
                  <a:schemeClr val="tx1">
                    <a:lumMod val="75000"/>
                    <a:lumOff val="25000"/>
                  </a:schemeClr>
                </a:solidFill>
                <a:latin typeface="+mj-lt"/>
                <a:cs typeface="Arial" pitchFamily="34" charset="0"/>
              </a:rPr>
              <a:t>DEMO </a:t>
            </a:r>
            <a:r>
              <a:rPr lang="en-US" sz="2800" b="1" dirty="0" smtClean="0">
                <a:solidFill>
                  <a:schemeClr val="accent1">
                    <a:lumMod val="75000"/>
                  </a:schemeClr>
                </a:solidFill>
                <a:latin typeface="+mj-lt"/>
                <a:cs typeface="Arial" pitchFamily="34" charset="0"/>
              </a:rPr>
              <a:t>02</a:t>
            </a:r>
          </a:p>
        </p:txBody>
      </p:sp>
      <p:sp>
        <p:nvSpPr>
          <p:cNvPr id="11" name="TextBox 10"/>
          <p:cNvSpPr txBox="1"/>
          <p:nvPr/>
        </p:nvSpPr>
        <p:spPr>
          <a:xfrm>
            <a:off x="5969621" y="921081"/>
            <a:ext cx="2996218" cy="276999"/>
          </a:xfrm>
          <a:prstGeom prst="rect">
            <a:avLst/>
          </a:prstGeom>
          <a:noFill/>
        </p:spPr>
        <p:txBody>
          <a:bodyPr wrap="square" rtlCol="0" anchor="ctr">
            <a:spAutoFit/>
          </a:bodyPr>
          <a:lstStyle/>
          <a:p>
            <a:pPr algn="ctr"/>
            <a:r>
              <a:rPr lang="en-US" sz="1200" b="1" dirty="0"/>
              <a:t>Map to single property</a:t>
            </a:r>
          </a:p>
        </p:txBody>
      </p:sp>
      <p:sp>
        <p:nvSpPr>
          <p:cNvPr id="21" name="Rectangle 20"/>
          <p:cNvSpPr/>
          <p:nvPr/>
        </p:nvSpPr>
        <p:spPr>
          <a:xfrm>
            <a:off x="611560" y="1198080"/>
            <a:ext cx="5033777" cy="204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47564" y="1247982"/>
            <a:ext cx="2592288" cy="1948246"/>
          </a:xfrm>
          <a:prstGeom prst="rect">
            <a:avLst/>
          </a:prstGeom>
        </p:spPr>
      </p:pic>
      <p:cxnSp>
        <p:nvCxnSpPr>
          <p:cNvPr id="20" name="Straight Connector 19"/>
          <p:cNvCxnSpPr/>
          <p:nvPr/>
        </p:nvCxnSpPr>
        <p:spPr>
          <a:xfrm>
            <a:off x="3125057" y="1229397"/>
            <a:ext cx="0" cy="1966831"/>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3181837" y="1244089"/>
            <a:ext cx="2428571" cy="1952139"/>
          </a:xfrm>
          <a:prstGeom prst="rect">
            <a:avLst/>
          </a:prstGeom>
        </p:spPr>
      </p:pic>
    </p:spTree>
    <p:extLst>
      <p:ext uri="{BB962C8B-B14F-4D97-AF65-F5344CB8AC3E}">
        <p14:creationId xmlns:p14="http://schemas.microsoft.com/office/powerpoint/2010/main" val="387683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99992" y="2253238"/>
            <a:ext cx="4644008" cy="473576"/>
          </a:xfrm>
        </p:spPr>
        <p:txBody>
          <a:bodyPr/>
          <a:lstStyle/>
          <a:p>
            <a:r>
              <a:rPr lang="en-US" sz="1600" b="1" dirty="0"/>
              <a:t>PLEASE SUBSCRIBE FOR MORE TUTORIALS</a:t>
            </a:r>
          </a:p>
        </p:txBody>
      </p:sp>
      <p:sp>
        <p:nvSpPr>
          <p:cNvPr id="11" name="Text Placeholder 10"/>
          <p:cNvSpPr>
            <a:spLocks noGrp="1"/>
          </p:cNvSpPr>
          <p:nvPr>
            <p:ph type="body" sz="quarter" idx="11"/>
          </p:nvPr>
        </p:nvSpPr>
        <p:spPr>
          <a:xfrm>
            <a:off x="4499992" y="2643758"/>
            <a:ext cx="4572000" cy="288032"/>
          </a:xfrm>
        </p:spPr>
        <p:txBody>
          <a:bodyPr/>
          <a:lstStyle/>
          <a:p>
            <a:r>
              <a:rPr lang="en-US" dirty="0" smtClean="0"/>
              <a:t>THANK YOU!</a:t>
            </a:r>
            <a:endParaRPr lang="en-US" dirty="0"/>
          </a:p>
        </p:txBody>
      </p:sp>
      <p:sp>
        <p:nvSpPr>
          <p:cNvPr id="4" name="TextBox 3"/>
          <p:cNvSpPr txBox="1"/>
          <p:nvPr/>
        </p:nvSpPr>
        <p:spPr>
          <a:xfrm>
            <a:off x="2195736" y="448385"/>
            <a:ext cx="5040560" cy="646331"/>
          </a:xfrm>
          <a:prstGeom prst="rect">
            <a:avLst/>
          </a:prstGeom>
          <a:noFill/>
        </p:spPr>
        <p:txBody>
          <a:bodyPr wrap="square" rtlCol="0" anchor="ctr">
            <a:spAutoFit/>
          </a:bodyPr>
          <a:lstStyle/>
          <a:p>
            <a:pPr algn="ctr"/>
            <a:r>
              <a:rPr lang="en-US" sz="3600" dirty="0"/>
              <a:t>complete solutions A-Z</a:t>
            </a:r>
            <a:endParaRPr lang="en-US" sz="3600" b="1" dirty="0"/>
          </a:p>
        </p:txBody>
      </p:sp>
    </p:spTree>
    <p:extLst>
      <p:ext uri="{BB962C8B-B14F-4D97-AF65-F5344CB8AC3E}">
        <p14:creationId xmlns:p14="http://schemas.microsoft.com/office/powerpoint/2010/main" val="3020519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2265</TotalTime>
  <Words>282</Words>
  <Application>Microsoft Office PowerPoint</Application>
  <PresentationFormat>On-screen Show (16:9)</PresentationFormat>
  <Paragraphs>31</Paragraphs>
  <Slides>5</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 Unicode MS</vt:lpstr>
      <vt:lpstr>맑은 고딕</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Yordan Georgiev</cp:lastModifiedBy>
  <cp:revision>165</cp:revision>
  <dcterms:created xsi:type="dcterms:W3CDTF">2016-12-05T23:26:54Z</dcterms:created>
  <dcterms:modified xsi:type="dcterms:W3CDTF">2018-11-30T17:34:30Z</dcterms:modified>
</cp:coreProperties>
</file>