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3" r:id="rId5"/>
    <p:sldId id="264" r:id="rId6"/>
    <p:sldId id="266" r:id="rId7"/>
    <p:sldId id="261" r:id="rId8"/>
    <p:sldId id="267" r:id="rId9"/>
    <p:sldId id="268" r:id="rId10"/>
    <p:sldId id="269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42DA-600F-43CF-8059-1B775FCAE107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0DA4-BD7F-4F0C-BC3D-F3C43D0A3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53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1C4681-1CE7-4A26-94EB-251AF5E2FD09}" type="slidenum">
              <a:rPr lang="en-US" altLang="fr-FR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fr-FR">
              <a:latin typeface="Calibri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n-US" altLang="fr-FR">
                <a:latin typeface="Calibri" pitchFamily="34" charset="0"/>
                <a:ea typeface="ＭＳ Ｐゴシック" pitchFamily="34" charset="-128"/>
              </a:rPr>
              <a:t>Genes represent only a little part of the genome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ClrTx/>
              <a:buFontTx/>
              <a:buNone/>
            </a:pPr>
            <a:r>
              <a:rPr lang="en-US" altLang="fr-FR" sz="400">
                <a:latin typeface="Calibri" pitchFamily="34" charset="0"/>
                <a:ea typeface="ＭＳ Ｐゴシック" pitchFamily="34" charset="-128"/>
              </a:rPr>
              <a:t>	</a:t>
            </a:r>
            <a:r>
              <a:rPr lang="en-US" altLang="fr-FR">
                <a:latin typeface="Calibri" pitchFamily="34" charset="0"/>
                <a:ea typeface="ＭＳ Ｐゴシック" pitchFamily="34" charset="-128"/>
              </a:rPr>
              <a:t>The aim of the annotation is also to predict the structure of the others component of the genome and notably the transposable elements.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Here we can see a table of the TE classification. This classification has been suggested and published by wicker et al in 2007.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In fact, TE are like usually classified in class, order, superfamily and family.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And Like there was no clear rules for choosing transposable elements names, wicker et al suggested to use a code to maintain the traceability and origine of TE.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For example, the name   RLC_Rhum_Sh53A11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R means Retrotransposon class,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L  means Order LTR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C means Copia superfamily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Rhum is the name of the element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And Sh53A11 is the Saccharum hybrid BAC clone from where the TE was annotated.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fr-FR">
                <a:latin typeface="Calibri" pitchFamily="34" charset="0"/>
                <a:ea typeface="ＭＳ Ｐゴシック" pitchFamily="34" charset="-128"/>
              </a:rPr>
              <a:t>If the sequence is published, the accession number can be attributed.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366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4CBBB98-34AB-4954-B9A7-A5C00BB592C2}" type="slidenum">
              <a:rPr lang="fr-FR" altLang="fr-FR">
                <a:latin typeface="Calibri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701394-A394-4895-B455-394CC0BC38EE}" type="datetime1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12/10/2023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916A1B-4D25-49F0-92B4-0FF7DDB6E6FF}" type="slidenum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69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CCF0D3-75CA-40D8-96BB-4FB4B8E902A5}" type="slidenum">
              <a:rPr lang="en-US" altLang="fr-FR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fr-FR">
              <a:latin typeface="Calibri" pitchFamily="34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171699A-48D9-4316-BECE-3EA88BA1161C}" type="slidenum">
              <a:rPr lang="en-US" altLang="fr-FR">
                <a:latin typeface="Calibri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4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F103ED-A0A9-4636-A0C7-2EEB0D02A07A}" type="datetime1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12/10/2023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138438-A7C5-4B19-933A-99C2BD312FC6}" type="slidenum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8788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064" tIns="44198" rIns="88064" bIns="44198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176A3E-A59D-41B8-86CC-34DB4A9DC4D3}" type="slidenum">
              <a:rPr lang="en-US" altLang="fr-FR">
                <a:latin typeface="Calibri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0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08" tIns="42204" rIns="84408" bIns="42204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7BDF85-7B95-4DEA-A3AB-2A530497F7FE}" type="datetime1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12/10/2023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B3AC25-61A4-48D1-85BA-BDDA9ED8F7E6}" type="slidenum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9812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064" tIns="44198" rIns="88064" bIns="44198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6F1BFD-00E7-44D6-8BC1-3BDC20926EAF}" type="slidenum">
              <a:rPr lang="en-US" altLang="fr-FR">
                <a:latin typeface="Calibri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4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4408" tIns="42204" rIns="84408" bIns="42204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BF977A-03EE-4417-BAD5-BE8CE8BF8F72}" type="datetime1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12/10/2023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F04CE3-DFF8-4F69-AEAB-7A2039D7D010}" type="slidenum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083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6EB871-97EF-4C84-9AFE-39B64175B7C4}" type="datetime1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12/10/2023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18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8CF6C9-E00A-4912-87AE-85AB8407146F}" type="slidenum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186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814C-95DC-4233-A507-17F9051729EE}" type="datetime1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12/10/2023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39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42963" algn="l"/>
                <a:tab pos="1687513" algn="l"/>
                <a:tab pos="2532063" algn="l"/>
                <a:tab pos="3375025" algn="l"/>
                <a:tab pos="4219575" algn="l"/>
                <a:tab pos="5064125" algn="l"/>
                <a:tab pos="5907088" algn="l"/>
                <a:tab pos="6751638" algn="l"/>
                <a:tab pos="7596188" algn="l"/>
                <a:tab pos="8440738" algn="l"/>
                <a:tab pos="92837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B64E62-CBFE-4E9B-B4E1-4F335804AA4E}" type="slidenum">
              <a:rPr lang="fr-FR" altLang="fr-FR" smtClean="0">
                <a:latin typeface="Calibri" pitchFamily="34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39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CFFF34-B94A-48E9-8BFF-352CD10C23A3}" type="slidenum">
              <a:rPr lang="en-US" altLang="fr-FR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fr-FR">
              <a:latin typeface="Calibri" pitchFamily="34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EC3E150-42F3-4BC1-A8F2-6249584F2A13}" type="slidenum">
              <a:rPr lang="fr-FR" altLang="fr-FR">
                <a:latin typeface="Calibri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Before to annotate the genes, we need generally to filtering out the repeats because the presence of repeats make the gene modelling more difficult.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There are severals raisons,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TEs may look like protein encoding genes (transposase and remains)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TEs perturb the gene struture prediction, e.g. If a TE is inserting in a intron of a gene, that will make a long insertion, and the gene model will be cut in many parts, so the prediction will not be good)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endParaRPr lang="en-GB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"/>
            </a:pPr>
            <a:r>
              <a:rPr lang="en-GB" altLang="fr-FR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Repeat masker </a:t>
            </a:r>
            <a:r>
              <a:rPr lang="en-GB" altLang="fr-FR">
                <a:latin typeface="Calibri" pitchFamily="34" charset="0"/>
                <a:ea typeface="ＭＳ Ｐゴシック" pitchFamily="34" charset="-128"/>
              </a:rPr>
              <a:t>is the tool the mostly used to mask repeats.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i="1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i="1">
                <a:latin typeface="Calibri" pitchFamily="34" charset="0"/>
                <a:ea typeface="ＭＳ Ｐゴシック" pitchFamily="34" charset="-128"/>
              </a:rPr>
              <a:t>A web server of repeatmasker is available at this adress.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i="1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4934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200" tIns="43920" rIns="88200" bIns="439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C1B3D8D-2D0B-42ED-891E-1AC1C439A0FC}" type="slidenum">
              <a:rPr lang="fr-FR" altLang="fr-FR">
                <a:latin typeface="Calibri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fr-FR" altLang="fr-F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ACC3D5-8F77-48FE-A075-0D8CA45198E9}" type="slidenum">
              <a:rPr lang="en-US" altLang="fr-FR" smtClean="0"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fr-FR">
              <a:latin typeface="Calibri" pitchFamily="34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948E0E-E0AA-404C-B1D2-A13F1F50F371}" type="slidenum">
              <a:rPr lang="fr-FR" altLang="fr-FR">
                <a:latin typeface="Calibri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FR" altLang="fr-FR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59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Before to annotate the genes, we need generally to filtering out the repeats because the presence of repeats make the gene modelling more difficult.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There are severals raisons,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TEs may look like protein encoding genes (transposase and remains)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GB" altLang="fr-FR">
                <a:latin typeface="Calibri" pitchFamily="34" charset="0"/>
                <a:ea typeface="ＭＳ Ｐゴシック" pitchFamily="34" charset="-128"/>
              </a:rPr>
              <a:t>TEs perturb the gene struture prediction, e.g. If a TE is inserting in a intron of a gene, that will make a long insertion, and the gene model will be cut in many parts, so the prediction will not be good)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endParaRPr lang="en-GB" altLang="fr-FR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spcBef>
                <a:spcPts val="300"/>
              </a:spcBef>
              <a:buClr>
                <a:srgbClr val="00B0F0"/>
              </a:buClr>
              <a:buFont typeface="Wingdings" pitchFamily="2" charset="2"/>
              <a:buChar char=""/>
            </a:pPr>
            <a:r>
              <a:rPr lang="en-GB" altLang="fr-FR">
                <a:solidFill>
                  <a:srgbClr val="00B0F0"/>
                </a:solidFill>
                <a:latin typeface="Calibri" pitchFamily="34" charset="0"/>
                <a:ea typeface="ＭＳ Ｐゴシック" pitchFamily="34" charset="-128"/>
              </a:rPr>
              <a:t>Repeat masker </a:t>
            </a:r>
            <a:r>
              <a:rPr lang="en-GB" altLang="fr-FR">
                <a:latin typeface="Calibri" pitchFamily="34" charset="0"/>
                <a:ea typeface="ＭＳ Ｐゴシック" pitchFamily="34" charset="-128"/>
              </a:rPr>
              <a:t>is the tool the mostly used to mask repeats.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i="1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i="1">
                <a:latin typeface="Calibri" pitchFamily="34" charset="0"/>
                <a:ea typeface="ＭＳ Ｐゴシック" pitchFamily="34" charset="-128"/>
              </a:rPr>
              <a:t>A web server of repeatmasker is available at this adress.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fr-FR" i="1"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25958" name="Text Box 4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200" tIns="43920" rIns="88200" bIns="439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9A70068-2904-44D6-869E-BAC8186E545F}" type="slidenum">
              <a:rPr lang="fr-FR" altLang="fr-FR">
                <a:latin typeface="Calibri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fr-FR" altLang="fr-F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2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7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54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3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4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0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79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7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2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7727-33D8-4051-B89D-8425DD66C912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D19C-1AE6-470C-A6D4-BC17A1CD1E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7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23825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600" dirty="0">
                <a:ea typeface="ＭＳ Ｐゴシック" pitchFamily="34" charset="-128"/>
              </a:rPr>
              <a:t>Transposable elements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85750" y="620713"/>
            <a:ext cx="8512175" cy="176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 eaLnBrk="0" hangingPunct="0">
              <a:spcBef>
                <a:spcPts val="8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fr-FR" sz="2000" dirty="0"/>
              <a:t>	Genes represent only a small portion of the genome in eukaryotes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altLang="fr-FR" sz="2000" dirty="0"/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fr-FR" sz="2000" dirty="0"/>
              <a:t>	● Repeat elements can represent from 25% to over 80% of the genome (e.g. wheat)</a:t>
            </a:r>
            <a:r>
              <a:rPr lang="en-US" altLang="fr-FR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85775" y="6119813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/>
              <a:t>Classification from Wicker et al (2007). </a:t>
            </a:r>
            <a:r>
              <a:rPr lang="en-US" altLang="fr-FR" sz="1400"/>
              <a:t>A unified classification system for eukaryotic transposable elements.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400" i="1"/>
              <a:t>Nat Rev Genet, 8, 973-982.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fr-FR" sz="1400" i="1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73263" y="2511425"/>
            <a:ext cx="4975225" cy="893763"/>
            <a:chOff x="1325" y="1325"/>
            <a:chExt cx="3135" cy="563"/>
          </a:xfrm>
        </p:grpSpPr>
        <p:pic>
          <p:nvPicPr>
            <p:cNvPr id="61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9" t="53481" r="5009" b="17168"/>
            <a:stretch>
              <a:fillRect/>
            </a:stretch>
          </p:blipFill>
          <p:spPr bwMode="auto">
            <a:xfrm>
              <a:off x="1325" y="1325"/>
              <a:ext cx="3135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7939" t="53481" r="5009" b="1716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54" name="Rectangle 6"/>
            <p:cNvSpPr>
              <a:spLocks noChangeArrowheads="1"/>
            </p:cNvSpPr>
            <p:nvPr/>
          </p:nvSpPr>
          <p:spPr bwMode="auto">
            <a:xfrm>
              <a:off x="2253" y="1416"/>
              <a:ext cx="557" cy="9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altLang="fr-FR"/>
            </a:p>
          </p:txBody>
        </p:sp>
      </p:grp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11382"/>
          <a:stretch>
            <a:fillRect/>
          </a:stretch>
        </p:blipFill>
        <p:spPr bwMode="auto">
          <a:xfrm>
            <a:off x="3657600" y="3749675"/>
            <a:ext cx="49371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413" t="113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98425" y="2519363"/>
            <a:ext cx="255746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fr-FR" sz="1800" b="1">
                <a:solidFill>
                  <a:srgbClr val="C0504D"/>
                </a:solidFill>
              </a:rPr>
              <a:t>Retrotransposons </a:t>
            </a:r>
          </a:p>
          <a:p>
            <a:pPr algn="ctr" eaLnBrk="1" hangingPunct="1">
              <a:spcBef>
                <a:spcPct val="0"/>
              </a:spcBef>
            </a:pPr>
            <a:endParaRPr lang="en-US" altLang="fr-FR" sz="1800" b="1">
              <a:solidFill>
                <a:srgbClr val="C0504D"/>
              </a:solidFill>
            </a:endParaRP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6583363" y="5213350"/>
            <a:ext cx="255746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fr-FR" sz="1800" b="1">
                <a:solidFill>
                  <a:srgbClr val="C0504D"/>
                </a:solidFill>
              </a:rPr>
              <a:t>transposons </a:t>
            </a:r>
          </a:p>
          <a:p>
            <a:pPr algn="ctr" eaLnBrk="1" hangingPunct="1">
              <a:spcBef>
                <a:spcPct val="0"/>
              </a:spcBef>
            </a:pPr>
            <a:endParaRPr lang="en-US" altLang="fr-FR" sz="1800" b="1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4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0"/>
          <a:stretch>
            <a:fillRect/>
          </a:stretch>
        </p:blipFill>
        <p:spPr bwMode="auto">
          <a:xfrm>
            <a:off x="2124075" y="1196975"/>
            <a:ext cx="48355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51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419872" y="44624"/>
            <a:ext cx="305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>
                <a:solidFill>
                  <a:schemeClr val="tx1"/>
                </a:solidFill>
              </a:rPr>
              <a:t>Detection</a:t>
            </a:r>
            <a:r>
              <a:rPr lang="fr-FR" sz="3600" dirty="0">
                <a:solidFill>
                  <a:schemeClr val="tx1"/>
                </a:solidFill>
              </a:rPr>
              <a:t> of TE</a:t>
            </a:r>
          </a:p>
        </p:txBody>
      </p:sp>
    </p:spTree>
    <p:extLst>
      <p:ext uri="{BB962C8B-B14F-4D97-AF65-F5344CB8AC3E}">
        <p14:creationId xmlns:p14="http://schemas.microsoft.com/office/powerpoint/2010/main" val="1878413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39338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53324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8" name="ZoneTexte 1"/>
          <p:cNvSpPr txBox="1">
            <a:spLocks noChangeArrowheads="1"/>
          </p:cNvSpPr>
          <p:nvPr/>
        </p:nvSpPr>
        <p:spPr bwMode="auto">
          <a:xfrm>
            <a:off x="179512" y="112426"/>
            <a:ext cx="7196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400" dirty="0">
                <a:solidFill>
                  <a:schemeClr val="tx1"/>
                </a:solidFill>
              </a:rPr>
              <a:t>Tools for structural annotation of transposable elements</a:t>
            </a:r>
            <a:endParaRPr lang="fr-FR" altLang="fr-FR" sz="2400" dirty="0">
              <a:solidFill>
                <a:schemeClr val="tx1"/>
              </a:solidFill>
            </a:endParaRPr>
          </a:p>
        </p:txBody>
      </p:sp>
      <p:sp>
        <p:nvSpPr>
          <p:cNvPr id="26629" name="Accolade fermante 2"/>
          <p:cNvSpPr>
            <a:spLocks/>
          </p:cNvSpPr>
          <p:nvPr/>
        </p:nvSpPr>
        <p:spPr bwMode="auto">
          <a:xfrm>
            <a:off x="4572000" y="1700213"/>
            <a:ext cx="287338" cy="1944687"/>
          </a:xfrm>
          <a:prstGeom prst="rightBrace">
            <a:avLst>
              <a:gd name="adj1" fmla="val 836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26630" name="ZoneTexte 3"/>
          <p:cNvSpPr txBox="1">
            <a:spLocks noChangeArrowheads="1"/>
          </p:cNvSpPr>
          <p:nvPr/>
        </p:nvSpPr>
        <p:spPr bwMode="auto">
          <a:xfrm>
            <a:off x="5065713" y="2487613"/>
            <a:ext cx="2778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>
                <a:solidFill>
                  <a:schemeClr val="tx1"/>
                </a:solidFill>
              </a:rPr>
              <a:t>Annotation </a:t>
            </a:r>
            <a:r>
              <a:rPr lang="fr-FR" altLang="fr-FR" dirty="0" err="1">
                <a:solidFill>
                  <a:schemeClr val="tx1"/>
                </a:solidFill>
              </a:rPr>
              <a:t>using</a:t>
            </a:r>
            <a:r>
              <a:rPr lang="fr-FR" altLang="fr-FR" dirty="0">
                <a:solidFill>
                  <a:schemeClr val="tx1"/>
                </a:solidFill>
              </a:rPr>
              <a:t> </a:t>
            </a:r>
            <a:r>
              <a:rPr lang="fr-FR" altLang="fr-FR" dirty="0" err="1">
                <a:solidFill>
                  <a:schemeClr val="tx1"/>
                </a:solidFill>
              </a:rPr>
              <a:t>homology</a:t>
            </a:r>
            <a:endParaRPr lang="fr-FR" altLang="fr-FR" dirty="0">
              <a:solidFill>
                <a:schemeClr val="tx1"/>
              </a:solidFill>
            </a:endParaRPr>
          </a:p>
        </p:txBody>
      </p:sp>
      <p:sp>
        <p:nvSpPr>
          <p:cNvPr id="26631" name="Accolade fermante 4"/>
          <p:cNvSpPr>
            <a:spLocks/>
          </p:cNvSpPr>
          <p:nvPr/>
        </p:nvSpPr>
        <p:spPr bwMode="auto">
          <a:xfrm>
            <a:off x="5132388" y="4005263"/>
            <a:ext cx="400050" cy="1944687"/>
          </a:xfrm>
          <a:prstGeom prst="rightBrace">
            <a:avLst>
              <a:gd name="adj1" fmla="val 8349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altLang="fr-FR"/>
          </a:p>
        </p:txBody>
      </p:sp>
      <p:sp>
        <p:nvSpPr>
          <p:cNvPr id="26632" name="ZoneTexte 5"/>
          <p:cNvSpPr txBox="1">
            <a:spLocks noChangeArrowheads="1"/>
          </p:cNvSpPr>
          <p:nvPr/>
        </p:nvSpPr>
        <p:spPr bwMode="auto">
          <a:xfrm>
            <a:off x="5634038" y="4799013"/>
            <a:ext cx="1857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 err="1">
                <a:solidFill>
                  <a:schemeClr val="tx1"/>
                </a:solidFill>
              </a:rPr>
              <a:t>Repeat</a:t>
            </a:r>
            <a:r>
              <a:rPr lang="fr-FR" altLang="fr-FR" dirty="0">
                <a:solidFill>
                  <a:schemeClr val="tx1"/>
                </a:solidFill>
              </a:rPr>
              <a:t> </a:t>
            </a:r>
            <a:r>
              <a:rPr lang="fr-FR" altLang="fr-FR" dirty="0" err="1">
                <a:solidFill>
                  <a:schemeClr val="tx1"/>
                </a:solidFill>
              </a:rPr>
              <a:t>prediction</a:t>
            </a:r>
            <a:endParaRPr lang="fr-FR" alt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28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2875" y="692150"/>
            <a:ext cx="9001125" cy="59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fr-FR" sz="1400" b="1" dirty="0"/>
              <a:t>Repeat elements can be filtered out before gene annotation 				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fr-FR" sz="1400" b="1" dirty="0"/>
              <a:t> Repeat masker is the most widely used tool for masking repeats</a:t>
            </a:r>
            <a:endParaRPr lang="fr-FR" altLang="fr-FR" sz="1400" b="1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411413" y="6453188"/>
            <a:ext cx="51625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fr-FR" sz="1400">
                <a:solidFill>
                  <a:srgbClr val="44312C"/>
                </a:solidFill>
                <a:latin typeface="Comic Sans MS" pitchFamily="66" charset="0"/>
              </a:rPr>
              <a:t>http://www.repeatmasker.org/cgi-bin/WEBRepeatMasker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52388"/>
            <a:ext cx="91440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800" dirty="0" err="1"/>
              <a:t>Hide</a:t>
            </a:r>
            <a:r>
              <a:rPr lang="fr-FR" altLang="fr-FR" sz="2800" dirty="0"/>
              <a:t> </a:t>
            </a:r>
            <a:r>
              <a:rPr lang="fr-FR" altLang="fr-FR" sz="2800" dirty="0" err="1"/>
              <a:t>repeated</a:t>
            </a:r>
            <a:r>
              <a:rPr lang="fr-FR" altLang="fr-FR" sz="2800" dirty="0"/>
              <a:t> </a:t>
            </a:r>
            <a:r>
              <a:rPr lang="fr-FR" altLang="fr-FR" sz="2800" dirty="0" err="1"/>
              <a:t>sequences</a:t>
            </a:r>
            <a:endParaRPr lang="fr-FR" altLang="fr-FR" sz="2800" dirty="0"/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95"/>
          <a:stretch>
            <a:fillRect/>
          </a:stretch>
        </p:blipFill>
        <p:spPr bwMode="auto">
          <a:xfrm>
            <a:off x="684213" y="1557338"/>
            <a:ext cx="8135937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784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52388"/>
            <a:ext cx="9144000" cy="549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2800" dirty="0" err="1"/>
              <a:t>Hide</a:t>
            </a:r>
            <a:r>
              <a:rPr lang="fr-FR" altLang="fr-FR" sz="2800" dirty="0"/>
              <a:t> </a:t>
            </a:r>
            <a:r>
              <a:rPr lang="fr-FR" altLang="fr-FR" sz="2800" dirty="0" err="1"/>
              <a:t>repeated</a:t>
            </a:r>
            <a:r>
              <a:rPr lang="fr-FR" altLang="fr-FR" sz="2800" dirty="0"/>
              <a:t> </a:t>
            </a:r>
            <a:r>
              <a:rPr lang="fr-FR" altLang="fr-FR" sz="2800" dirty="0" err="1"/>
              <a:t>sequences</a:t>
            </a:r>
            <a:endParaRPr lang="fr-FR" altLang="fr-FR" sz="2800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r="24750"/>
          <a:stretch>
            <a:fillRect/>
          </a:stretch>
        </p:blipFill>
        <p:spPr bwMode="auto">
          <a:xfrm>
            <a:off x="1692275" y="1484313"/>
            <a:ext cx="5180013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1187450" y="6453188"/>
            <a:ext cx="676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>
                <a:solidFill>
                  <a:schemeClr val="tx1"/>
                </a:solidFill>
              </a:rPr>
              <a:t>https://www.girinst.org/censor/</a:t>
            </a:r>
          </a:p>
        </p:txBody>
      </p:sp>
    </p:spTree>
    <p:extLst>
      <p:ext uri="{BB962C8B-B14F-4D97-AF65-F5344CB8AC3E}">
        <p14:creationId xmlns:p14="http://schemas.microsoft.com/office/powerpoint/2010/main" val="2734994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033463"/>
            <a:ext cx="863758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226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03-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0" y="123825"/>
            <a:ext cx="91440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600" dirty="0">
                <a:ea typeface="ＭＳ Ｐゴシック" pitchFamily="34" charset="-128"/>
              </a:rPr>
              <a:t>TE vs Genes</a:t>
            </a:r>
          </a:p>
        </p:txBody>
      </p:sp>
      <p:sp>
        <p:nvSpPr>
          <p:cNvPr id="7172" name="ZoneTexte 3"/>
          <p:cNvSpPr txBox="1">
            <a:spLocks noChangeArrowheads="1"/>
          </p:cNvSpPr>
          <p:nvPr/>
        </p:nvSpPr>
        <p:spPr bwMode="auto">
          <a:xfrm>
            <a:off x="8077200" y="4887913"/>
            <a:ext cx="860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>
                <a:solidFill>
                  <a:schemeClr val="tx1"/>
                </a:solidFill>
              </a:rPr>
              <a:t>45% ET</a:t>
            </a:r>
          </a:p>
        </p:txBody>
      </p:sp>
      <p:sp>
        <p:nvSpPr>
          <p:cNvPr id="7173" name="ZoneTexte 4"/>
          <p:cNvSpPr txBox="1">
            <a:spLocks noChangeArrowheads="1"/>
          </p:cNvSpPr>
          <p:nvPr/>
        </p:nvSpPr>
        <p:spPr bwMode="auto">
          <a:xfrm>
            <a:off x="8229600" y="3933825"/>
            <a:ext cx="860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>
                <a:solidFill>
                  <a:schemeClr val="tx1"/>
                </a:solidFill>
              </a:rPr>
              <a:t>22% ET</a:t>
            </a:r>
          </a:p>
        </p:txBody>
      </p:sp>
    </p:spTree>
    <p:extLst>
      <p:ext uri="{BB962C8B-B14F-4D97-AF65-F5344CB8AC3E}">
        <p14:creationId xmlns:p14="http://schemas.microsoft.com/office/powerpoint/2010/main" val="397363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49924"/>
            <a:ext cx="882650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806700" y="5372100"/>
            <a:ext cx="163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fr-FR" sz="2400"/>
              <a:t>430 Mb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153025" y="5359400"/>
            <a:ext cx="163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fr-FR" sz="2400"/>
              <a:t>750 Mb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299325" y="5346700"/>
            <a:ext cx="163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fr-FR" sz="2400"/>
              <a:t>2500 Mb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7025" y="5130800"/>
            <a:ext cx="163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fr-FR" sz="2400"/>
              <a:t>4800 Mb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43425" y="5994400"/>
            <a:ext cx="275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fr-FR" sz="1600"/>
              <a:t>Genes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568825" y="6343650"/>
            <a:ext cx="2755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altLang="fr-FR" sz="1600"/>
              <a:t>TEs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4152900" y="6045200"/>
            <a:ext cx="431800" cy="21590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50000">
                <a:srgbClr val="FFE4D2"/>
              </a:gs>
              <a:gs pos="100000">
                <a:srgbClr val="FF66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4165600" y="6407150"/>
            <a:ext cx="431800" cy="215900"/>
          </a:xfrm>
          <a:prstGeom prst="rect">
            <a:avLst/>
          </a:prstGeom>
          <a:gradFill rotWithShape="0">
            <a:gsLst>
              <a:gs pos="0">
                <a:srgbClr val="008040"/>
              </a:gs>
              <a:gs pos="50000">
                <a:srgbClr val="A0D0B8"/>
              </a:gs>
              <a:gs pos="100000">
                <a:srgbClr val="00804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5308600" y="1308100"/>
            <a:ext cx="18415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7766050" y="1524000"/>
            <a:ext cx="27559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fr-FR" sz="1400" b="1"/>
              <a:t>~50 myr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3124200" y="1689100"/>
            <a:ext cx="4368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7766050" y="2374900"/>
            <a:ext cx="27559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fr-FR" sz="1400" b="1"/>
              <a:t>~10 myr</a:t>
            </a:r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7188200" y="2514600"/>
            <a:ext cx="546100" cy="127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B086C8E-92EC-4755-9085-70A6C436FAC6}"/>
              </a:ext>
            </a:extLst>
          </p:cNvPr>
          <p:cNvSpPr txBox="1"/>
          <p:nvPr/>
        </p:nvSpPr>
        <p:spPr>
          <a:xfrm>
            <a:off x="1535591" y="42863"/>
            <a:ext cx="526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dirty="0">
                <a:ea typeface="ＭＳ Ｐゴシック" pitchFamily="34" charset="-128"/>
              </a:rPr>
              <a:t>TE vs Genes</a:t>
            </a:r>
          </a:p>
        </p:txBody>
      </p:sp>
    </p:spTree>
    <p:extLst>
      <p:ext uri="{BB962C8B-B14F-4D97-AF65-F5344CB8AC3E}">
        <p14:creationId xmlns:p14="http://schemas.microsoft.com/office/powerpoint/2010/main" val="433214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533400" y="-266700"/>
            <a:ext cx="792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8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Different classes of transposable elements</a:t>
            </a: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2136775" y="2032000"/>
            <a:ext cx="6040438" cy="1512888"/>
            <a:chOff x="1346" y="1280"/>
            <a:chExt cx="3805" cy="953"/>
          </a:xfrm>
        </p:grpSpPr>
        <p:pic>
          <p:nvPicPr>
            <p:cNvPr id="184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9" t="53481" r="5009" b="17168"/>
            <a:stretch>
              <a:fillRect/>
            </a:stretch>
          </p:blipFill>
          <p:spPr bwMode="auto">
            <a:xfrm>
              <a:off x="1346" y="1280"/>
              <a:ext cx="3805" cy="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7939" t="53481" r="5009" b="1716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40" name="Rectangle 4"/>
            <p:cNvSpPr>
              <a:spLocks noChangeArrowheads="1"/>
            </p:cNvSpPr>
            <p:nvPr/>
          </p:nvSpPr>
          <p:spPr bwMode="auto">
            <a:xfrm>
              <a:off x="2472" y="1434"/>
              <a:ext cx="676" cy="16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altLang="fr-FR"/>
            </a:p>
          </p:txBody>
        </p:sp>
      </p:grp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 b="37869"/>
          <a:stretch>
            <a:fillRect/>
          </a:stretch>
        </p:blipFill>
        <p:spPr bwMode="auto">
          <a:xfrm>
            <a:off x="1246188" y="3975100"/>
            <a:ext cx="67500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5462" b="378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-76200" y="2514600"/>
            <a:ext cx="2260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Retrotransposons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with LTR</a:t>
            </a: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68313" y="1054100"/>
            <a:ext cx="835183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dirty="0">
                <a:ea typeface="ＭＳ Ｐゴシック" pitchFamily="34" charset="-128"/>
              </a:rPr>
              <a:t>In plants, the most abundant repeated elements (in terms of % genome coverage) are the LTR retrotransposons</a:t>
            </a:r>
          </a:p>
        </p:txBody>
      </p:sp>
    </p:spTree>
    <p:extLst>
      <p:ext uri="{BB962C8B-B14F-4D97-AF65-F5344CB8AC3E}">
        <p14:creationId xmlns:p14="http://schemas.microsoft.com/office/powerpoint/2010/main" val="140208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1841500" y="1849438"/>
            <a:ext cx="6040438" cy="1774825"/>
            <a:chOff x="1160" y="1165"/>
            <a:chExt cx="3805" cy="1118"/>
          </a:xfrm>
        </p:grpSpPr>
        <p:pic>
          <p:nvPicPr>
            <p:cNvPr id="1946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9" t="19693" r="5009" b="45876"/>
            <a:stretch>
              <a:fillRect/>
            </a:stretch>
          </p:blipFill>
          <p:spPr bwMode="auto">
            <a:xfrm>
              <a:off x="1160" y="1165"/>
              <a:ext cx="3805" cy="1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7939" t="19693" r="5009" b="45876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381" y="1400"/>
              <a:ext cx="740" cy="17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altLang="fr-FR"/>
            </a:p>
          </p:txBody>
        </p:sp>
      </p:grp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10075"/>
            <a:ext cx="48768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0713"/>
            <a:ext cx="4491038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9462" name="AutoShape 7"/>
          <p:cNvCxnSpPr>
            <a:cxnSpLocks noChangeShapeType="1"/>
          </p:cNvCxnSpPr>
          <p:nvPr/>
        </p:nvCxnSpPr>
        <p:spPr bwMode="auto">
          <a:xfrm flipH="1">
            <a:off x="1854200" y="3695700"/>
            <a:ext cx="1460500" cy="8382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8"/>
          <p:cNvCxnSpPr>
            <a:cxnSpLocks noChangeShapeType="1"/>
          </p:cNvCxnSpPr>
          <p:nvPr/>
        </p:nvCxnSpPr>
        <p:spPr bwMode="auto">
          <a:xfrm>
            <a:off x="4864100" y="3670300"/>
            <a:ext cx="1246188" cy="9413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-50800" y="2489200"/>
            <a:ext cx="2260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Retrotransposons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without LTR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8D1302-B281-4DB7-AEBF-B61A9DC15C25}"/>
              </a:ext>
            </a:extLst>
          </p:cNvPr>
          <p:cNvSpPr txBox="1"/>
          <p:nvPr/>
        </p:nvSpPr>
        <p:spPr>
          <a:xfrm>
            <a:off x="888562" y="75983"/>
            <a:ext cx="6707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Different classes of transposable elements</a:t>
            </a:r>
          </a:p>
        </p:txBody>
      </p:sp>
    </p:spTree>
    <p:extLst>
      <p:ext uri="{BB962C8B-B14F-4D97-AF65-F5344CB8AC3E}">
        <p14:creationId xmlns:p14="http://schemas.microsoft.com/office/powerpoint/2010/main" val="640061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t="11382"/>
          <a:stretch>
            <a:fillRect/>
          </a:stretch>
        </p:blipFill>
        <p:spPr bwMode="auto">
          <a:xfrm>
            <a:off x="1104900" y="1619250"/>
            <a:ext cx="68834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413" t="113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5"/>
          <a:stretch>
            <a:fillRect/>
          </a:stretch>
        </p:blipFill>
        <p:spPr bwMode="auto">
          <a:xfrm>
            <a:off x="2006600" y="4368800"/>
            <a:ext cx="51339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961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2082800"/>
            <a:ext cx="2260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8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Transposon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7DE2AB-4DA9-419C-A269-219C1D257D5B}"/>
              </a:ext>
            </a:extLst>
          </p:cNvPr>
          <p:cNvSpPr txBox="1"/>
          <p:nvPr/>
        </p:nvSpPr>
        <p:spPr>
          <a:xfrm>
            <a:off x="1187624" y="184100"/>
            <a:ext cx="6408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2400" b="1" dirty="0">
                <a:solidFill>
                  <a:srgbClr val="C0504D"/>
                </a:solidFill>
                <a:latin typeface="Arial" pitchFamily="34" charset="0"/>
                <a:ea typeface="ＭＳ Ｐゴシック" pitchFamily="34" charset="-128"/>
              </a:rPr>
              <a:t>Different classes of transposable elements</a:t>
            </a:r>
          </a:p>
        </p:txBody>
      </p:sp>
    </p:spTree>
    <p:extLst>
      <p:ext uri="{BB962C8B-B14F-4D97-AF65-F5344CB8AC3E}">
        <p14:creationId xmlns:p14="http://schemas.microsoft.com/office/powerpoint/2010/main" val="3680506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38" y="-19050"/>
            <a:ext cx="8229600" cy="1371600"/>
          </a:xfrm>
        </p:spPr>
        <p:txBody>
          <a:bodyPr/>
          <a:lstStyle/>
          <a:p>
            <a:pPr eaLnBrk="1" hangingPunct="1"/>
            <a:r>
              <a:rPr lang="fr-FR" altLang="fr-FR" sz="4000" dirty="0">
                <a:cs typeface="Calibri" pitchFamily="34" charset="0"/>
              </a:rPr>
              <a:t>TE Classification </a:t>
            </a:r>
          </a:p>
        </p:txBody>
      </p:sp>
      <p:pic>
        <p:nvPicPr>
          <p:cNvPr id="16387" name="Picture 4" descr="Casacuberta03_Page_02_Image_00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12900"/>
            <a:ext cx="7704138" cy="4984750"/>
          </a:xfrm>
        </p:spPr>
      </p:pic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0" y="6488113"/>
            <a:ext cx="3732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>
                <a:cs typeface="Calibri" pitchFamily="34" charset="0"/>
              </a:rPr>
              <a:t>Casacuberta and Santiago, Gene 2003</a:t>
            </a:r>
          </a:p>
        </p:txBody>
      </p:sp>
    </p:spTree>
    <p:extLst>
      <p:ext uri="{BB962C8B-B14F-4D97-AF65-F5344CB8AC3E}">
        <p14:creationId xmlns:p14="http://schemas.microsoft.com/office/powerpoint/2010/main" val="19844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e 4"/>
          <p:cNvGrpSpPr>
            <a:grpSpLocks/>
          </p:cNvGrpSpPr>
          <p:nvPr/>
        </p:nvGrpSpPr>
        <p:grpSpPr bwMode="auto">
          <a:xfrm>
            <a:off x="0" y="1657350"/>
            <a:ext cx="9144000" cy="4762500"/>
            <a:chOff x="0" y="1466850"/>
            <a:chExt cx="9144000" cy="4762500"/>
          </a:xfrm>
        </p:grpSpPr>
        <p:pic>
          <p:nvPicPr>
            <p:cNvPr id="225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6" t="27667" r="6250"/>
            <a:stretch>
              <a:fillRect/>
            </a:stretch>
          </p:blipFill>
          <p:spPr bwMode="auto">
            <a:xfrm>
              <a:off x="438150" y="1466850"/>
              <a:ext cx="8153400" cy="413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4" t="54333" r="3516" b="37334"/>
            <a:stretch>
              <a:fillRect/>
            </a:stretch>
          </p:blipFill>
          <p:spPr bwMode="auto">
            <a:xfrm>
              <a:off x="0" y="5753100"/>
              <a:ext cx="91440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2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6E7DAFC0-3C14-48DC-9B55-CB34B131F001}" type="slidenum">
              <a:rPr lang="fr-FR" altLang="fr-FR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8</a:t>
            </a:fld>
            <a:endParaRPr lang="fr-FR" altLang="fr-FR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A66A3D-28CC-4086-945C-B2248C927120}"/>
              </a:ext>
            </a:extLst>
          </p:cNvPr>
          <p:cNvSpPr txBox="1"/>
          <p:nvPr/>
        </p:nvSpPr>
        <p:spPr>
          <a:xfrm>
            <a:off x="3203848" y="1365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800" dirty="0">
                <a:cs typeface="Calibri" pitchFamily="34" charset="0"/>
              </a:rPr>
              <a:t>TE Classification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94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00038"/>
            <a:ext cx="8229600" cy="1371600"/>
          </a:xfrm>
          <a:prstGeom prst="rect">
            <a:avLst/>
          </a:prstGeom>
        </p:spPr>
        <p:txBody>
          <a:bodyPr/>
          <a:lstStyle/>
          <a:p>
            <a:pPr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4000" dirty="0">
                <a:solidFill>
                  <a:schemeClr val="tx1"/>
                </a:solidFill>
                <a:ea typeface="+mj-ea"/>
                <a:cs typeface="Calibri" pitchFamily="34" charset="0"/>
              </a:rPr>
              <a:t>TE classification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6" t="13000" r="25391" b="14667"/>
          <a:stretch>
            <a:fillRect/>
          </a:stretch>
        </p:blipFill>
        <p:spPr bwMode="auto">
          <a:xfrm>
            <a:off x="1371600" y="952500"/>
            <a:ext cx="64230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9F3DD9E6-1287-4425-8D64-2595D64D4578}" type="slidenum">
              <a:rPr lang="fr-FR" altLang="fr-FR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 eaLnBrk="1" hangingPunct="1"/>
              <a:t>9</a:t>
            </a:fld>
            <a:endParaRPr lang="fr-FR" altLang="fr-FR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97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637</Words>
  <Application>Microsoft Office PowerPoint</Application>
  <PresentationFormat>Affichage à l'écran (4:3)</PresentationFormat>
  <Paragraphs>107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Comic Sans MS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IPS2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Boudet</dc:creator>
  <cp:lastModifiedBy>Nathalie Boudet</cp:lastModifiedBy>
  <cp:revision>4</cp:revision>
  <dcterms:created xsi:type="dcterms:W3CDTF">2021-10-12T14:20:46Z</dcterms:created>
  <dcterms:modified xsi:type="dcterms:W3CDTF">2023-10-12T07:28:53Z</dcterms:modified>
</cp:coreProperties>
</file>