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2"/>
  </p:notesMasterIdLst>
  <p:sldIdLst>
    <p:sldId id="398" r:id="rId2"/>
    <p:sldId id="459" r:id="rId3"/>
    <p:sldId id="461" r:id="rId4"/>
    <p:sldId id="465" r:id="rId5"/>
    <p:sldId id="463" r:id="rId6"/>
    <p:sldId id="464" r:id="rId7"/>
    <p:sldId id="434" r:id="rId8"/>
    <p:sldId id="432" r:id="rId9"/>
    <p:sldId id="433" r:id="rId10"/>
    <p:sldId id="412" r:id="rId11"/>
    <p:sldId id="419" r:id="rId12"/>
    <p:sldId id="482" r:id="rId13"/>
    <p:sldId id="483" r:id="rId14"/>
    <p:sldId id="484" r:id="rId15"/>
    <p:sldId id="486" r:id="rId16"/>
    <p:sldId id="487" r:id="rId17"/>
    <p:sldId id="488" r:id="rId18"/>
    <p:sldId id="489" r:id="rId19"/>
    <p:sldId id="490" r:id="rId20"/>
    <p:sldId id="491" r:id="rId21"/>
    <p:sldId id="430" r:id="rId22"/>
    <p:sldId id="399" r:id="rId23"/>
    <p:sldId id="404" r:id="rId24"/>
    <p:sldId id="403" r:id="rId25"/>
    <p:sldId id="453" r:id="rId26"/>
    <p:sldId id="454" r:id="rId27"/>
    <p:sldId id="455" r:id="rId28"/>
    <p:sldId id="456" r:id="rId29"/>
    <p:sldId id="443" r:id="rId30"/>
    <p:sldId id="445" r:id="rId31"/>
    <p:sldId id="405" r:id="rId32"/>
    <p:sldId id="447" r:id="rId33"/>
    <p:sldId id="448" r:id="rId34"/>
    <p:sldId id="449" r:id="rId35"/>
    <p:sldId id="450" r:id="rId36"/>
    <p:sldId id="479" r:id="rId37"/>
    <p:sldId id="480" r:id="rId38"/>
    <p:sldId id="406" r:id="rId39"/>
    <p:sldId id="457" r:id="rId40"/>
    <p:sldId id="473" r:id="rId41"/>
    <p:sldId id="474" r:id="rId42"/>
    <p:sldId id="475" r:id="rId43"/>
    <p:sldId id="476" r:id="rId44"/>
    <p:sldId id="477" r:id="rId45"/>
    <p:sldId id="408" r:id="rId46"/>
    <p:sldId id="458" r:id="rId47"/>
    <p:sldId id="407" r:id="rId48"/>
    <p:sldId id="470" r:id="rId49"/>
    <p:sldId id="471" r:id="rId50"/>
    <p:sldId id="481" r:id="rId51"/>
    <p:sldId id="478" r:id="rId52"/>
    <p:sldId id="401" r:id="rId53"/>
    <p:sldId id="402" r:id="rId54"/>
    <p:sldId id="409" r:id="rId55"/>
    <p:sldId id="410" r:id="rId56"/>
    <p:sldId id="418" r:id="rId57"/>
    <p:sldId id="451" r:id="rId58"/>
    <p:sldId id="466" r:id="rId59"/>
    <p:sldId id="468" r:id="rId60"/>
    <p:sldId id="469" r:id="rId61"/>
  </p:sldIdLst>
  <p:sldSz cx="9144000" cy="6858000" type="screen4x3"/>
  <p:notesSz cx="6794500" cy="9931400"/>
  <p:custDataLst>
    <p:tags r:id="rId63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99FFCC"/>
    <a:srgbClr val="DDFFDD"/>
    <a:srgbClr val="CCFFCC"/>
    <a:srgbClr val="FFFF99"/>
    <a:srgbClr val="00FF00"/>
    <a:srgbClr val="6699FF"/>
    <a:srgbClr val="4ED24E"/>
    <a:srgbClr val="66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87293" autoAdjust="0"/>
  </p:normalViewPr>
  <p:slideViewPr>
    <p:cSldViewPr showGuides="1">
      <p:cViewPr varScale="1">
        <p:scale>
          <a:sx n="107" d="100"/>
          <a:sy n="107" d="100"/>
        </p:scale>
        <p:origin x="1974" y="96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4556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2020-10-10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621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65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649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40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0766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651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109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18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84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7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367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247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38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534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60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76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25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5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75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210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011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73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695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898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028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320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716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9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824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33540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09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36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0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06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755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3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4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612000" y="1269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828000" y="1485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1044000" y="170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1044000" y="191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1044000" y="263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1476000" y="213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1044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828000" y="285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1044000" y="2132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1044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546854C-93CE-4499-8113-E450955AA7F9}"/>
              </a:ext>
            </a:extLst>
          </p:cNvPr>
          <p:cNvSpPr/>
          <p:nvPr/>
        </p:nvSpPr>
        <p:spPr>
          <a:xfrm>
            <a:off x="828000" y="306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base ]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2412000" y="285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183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2628000" y="170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2628000" y="191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2628000" y="263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08276E1-33FB-4D70-8265-ED54F567BBB8}"/>
              </a:ext>
            </a:extLst>
          </p:cNvPr>
          <p:cNvSpPr/>
          <p:nvPr/>
        </p:nvSpPr>
        <p:spPr>
          <a:xfrm>
            <a:off x="2412000" y="306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"Los Angeles"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3060000" y="213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1476000" y="234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3708000" y="234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4931864" y="105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932000" y="126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4932000" y="1485000"/>
            <a:ext cx="1224136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2052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9D79E555-03D9-4E94-B7DE-B9908092B3CC}"/>
              </a:ext>
            </a:extLst>
          </p:cNvPr>
          <p:cNvSpPr/>
          <p:nvPr/>
        </p:nvSpPr>
        <p:spPr>
          <a:xfrm>
            <a:off x="828000" y="32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B87288E4-A3ED-410A-B14C-04DF4C155E03}"/>
              </a:ext>
            </a:extLst>
          </p:cNvPr>
          <p:cNvSpPr/>
          <p:nvPr/>
        </p:nvSpPr>
        <p:spPr>
          <a:xfrm>
            <a:off x="1044000" y="3501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game, other team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7C4EB14-7C46-4F51-8AB1-EF16F9B71913}"/>
              </a:ext>
            </a:extLst>
          </p:cNvPr>
          <p:cNvSpPr/>
          <p:nvPr/>
        </p:nvSpPr>
        <p:spPr>
          <a:xfrm>
            <a:off x="3204000" y="350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"Venice Beach Muscle Braggers S.C."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B9BE8B0-F1CE-4417-8996-E2BE7634299E}"/>
              </a:ext>
            </a:extLst>
          </p:cNvPr>
          <p:cNvSpPr/>
          <p:nvPr/>
        </p:nvSpPr>
        <p:spPr>
          <a:xfrm>
            <a:off x="1044000" y="3717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game, date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BF1910A-6AF7-41CE-94A6-7BB27231DFC9}"/>
              </a:ext>
            </a:extLst>
          </p:cNvPr>
          <p:cNvSpPr/>
          <p:nvPr/>
        </p:nvSpPr>
        <p:spPr>
          <a:xfrm>
            <a:off x="3204000" y="371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2020-07-04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0499DCB-5ADF-4C9D-894E-1073B3C7B549}"/>
              </a:ext>
            </a:extLst>
          </p:cNvPr>
          <p:cNvSpPr/>
          <p:nvPr/>
        </p:nvSpPr>
        <p:spPr>
          <a:xfrm>
            <a:off x="1044000" y="3933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game, score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CC97F955-3210-45BC-BEF1-BAD2442CD48F}"/>
              </a:ext>
            </a:extLst>
          </p:cNvPr>
          <p:cNvSpPr/>
          <p:nvPr/>
        </p:nvSpPr>
        <p:spPr>
          <a:xfrm>
            <a:off x="3204000" y="393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2, 1 }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B624A72-E689-411A-AD05-AA3042CE28ED}"/>
              </a:ext>
            </a:extLst>
          </p:cNvPr>
          <p:cNvSpPr/>
          <p:nvPr/>
        </p:nvSpPr>
        <p:spPr>
          <a:xfrm>
            <a:off x="61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comments[ ]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493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615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6156000" y="105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0 or more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615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6156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11120494-0B11-49FE-AE22-92034F321B36}"/>
              </a:ext>
            </a:extLst>
          </p:cNvPr>
          <p:cNvSpPr/>
          <p:nvPr/>
        </p:nvSpPr>
        <p:spPr>
          <a:xfrm>
            <a:off x="1044000" y="4149000"/>
            <a:ext cx="295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game, viewer comments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D89D3ED1-6C85-4F5E-A6B4-CCC9A386CA74}"/>
              </a:ext>
            </a:extLst>
          </p:cNvPr>
          <p:cNvSpPr/>
          <p:nvPr/>
        </p:nvSpPr>
        <p:spPr>
          <a:xfrm>
            <a:off x="1476000" y="4365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game, viewer comments, 0 ]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98230F06-7C95-4BAB-895E-DBFF6F73A1DD}"/>
              </a:ext>
            </a:extLst>
          </p:cNvPr>
          <p:cNvSpPr/>
          <p:nvPr/>
        </p:nvSpPr>
        <p:spPr>
          <a:xfrm>
            <a:off x="1476000" y="4581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game, viewer comments, 1 ]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898959E8-C7D8-48FC-9307-1E4373DD8E2E}"/>
              </a:ext>
            </a:extLst>
          </p:cNvPr>
          <p:cNvSpPr/>
          <p:nvPr/>
        </p:nvSpPr>
        <p:spPr>
          <a:xfrm>
            <a:off x="4212000" y="436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"Jack M", "Very impressive goals.  Keep playing" }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45FD963-632D-47C2-B242-F0658D136C57}"/>
              </a:ext>
            </a:extLst>
          </p:cNvPr>
          <p:cNvSpPr/>
          <p:nvPr/>
        </p:nvSpPr>
        <p:spPr>
          <a:xfrm>
            <a:off x="4212000" y="45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1, "Nic N.", "Next time, take your football helmets off !!!" }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1856BA57-3B07-424D-BABD-799205D28A6B}"/>
              </a:ext>
            </a:extLst>
          </p:cNvPr>
          <p:cNvSpPr/>
          <p:nvPr/>
        </p:nvSpPr>
        <p:spPr>
          <a:xfrm>
            <a:off x="183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"None so far"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3A4E8BD-C57B-437A-BEE9-367CC77EBBCF}"/>
              </a:ext>
            </a:extLst>
          </p:cNvPr>
          <p:cNvSpPr/>
          <p:nvPr/>
        </p:nvSpPr>
        <p:spPr>
          <a:xfrm>
            <a:off x="1476000" y="4797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last game, viewer comments, 2 ]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170279A-E43A-4AF1-9DEF-AA95193F8B73}"/>
              </a:ext>
            </a:extLst>
          </p:cNvPr>
          <p:cNvSpPr/>
          <p:nvPr/>
        </p:nvSpPr>
        <p:spPr>
          <a:xfrm>
            <a:off x="4212000" y="47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"Kevin K.", "Very enviable!" }</a:t>
            </a:r>
          </a:p>
        </p:txBody>
      </p:sp>
    </p:spTree>
    <p:extLst>
      <p:ext uri="{BB962C8B-B14F-4D97-AF65-F5344CB8AC3E}">
        <p14:creationId xmlns:p14="http://schemas.microsoft.com/office/powerpoint/2010/main" val="313175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07704" y="393313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907704" y="285293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07704" y="501317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07704" y="177289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339752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547664" y="59492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27984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347864" y="5949280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580112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004048" y="18449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995936" y="227695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004048" y="198892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 flipV="1">
            <a:off x="4355976" y="23489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44008" y="19169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644008" y="177289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5004048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95936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45" name="Abgerundetes Rechteck 33"/>
          <p:cNvSpPr/>
          <p:nvPr/>
        </p:nvSpPr>
        <p:spPr>
          <a:xfrm>
            <a:off x="5004048" y="414908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 flipV="1">
            <a:off x="4355976" y="450912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644008" y="40770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8" name="Rechteck 47"/>
          <p:cNvSpPr/>
          <p:nvPr/>
        </p:nvSpPr>
        <p:spPr>
          <a:xfrm>
            <a:off x="464400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2339752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907704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79712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2339752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979712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2483768" y="227687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483768" y="443711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483768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3768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707904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3707904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7" name="Rechteck 76"/>
          <p:cNvSpPr/>
          <p:nvPr/>
        </p:nvSpPr>
        <p:spPr>
          <a:xfrm>
            <a:off x="3779912" y="551723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3707904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V="1">
            <a:off x="3707904" y="342900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779912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4" name="Rechteck 83"/>
          <p:cNvSpPr/>
          <p:nvPr/>
        </p:nvSpPr>
        <p:spPr>
          <a:xfrm>
            <a:off x="370790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Gerade Verbindung 84"/>
          <p:cNvCxnSpPr/>
          <p:nvPr/>
        </p:nvCxnSpPr>
        <p:spPr>
          <a:xfrm flipV="1">
            <a:off x="3707904" y="558924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5004048" y="29969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644008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004048" y="51571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644008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sp>
        <p:nvSpPr>
          <p:cNvPr id="52" name="Rechteck 51"/>
          <p:cNvSpPr/>
          <p:nvPr/>
        </p:nvSpPr>
        <p:spPr>
          <a:xfrm>
            <a:off x="5220072" y="551723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3" name="Rechteck 52"/>
          <p:cNvSpPr/>
          <p:nvPr/>
        </p:nvSpPr>
        <p:spPr>
          <a:xfrm>
            <a:off x="5220072" y="443711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sp>
        <p:nvSpPr>
          <p:cNvPr id="57" name="Rechteck 56"/>
          <p:cNvSpPr/>
          <p:nvPr/>
        </p:nvSpPr>
        <p:spPr>
          <a:xfrm>
            <a:off x="5220072" y="335699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8" name="Rechteck 57"/>
          <p:cNvSpPr/>
          <p:nvPr/>
        </p:nvSpPr>
        <p:spPr>
          <a:xfrm>
            <a:off x="5220072" y="227687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267744" y="508518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907704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V="1">
            <a:off x="2267744" y="292494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547664" y="198884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1547664" y="19888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547664" y="22048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547664" y="414908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H="1">
            <a:off x="1547664" y="41490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1547664" y="4365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2483768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48376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2483768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2483768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707904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3491880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3059832" y="198884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0" name="Gerade Verbindung 99"/>
          <p:cNvCxnSpPr/>
          <p:nvPr/>
        </p:nvCxnSpPr>
        <p:spPr>
          <a:xfrm flipH="1" flipV="1">
            <a:off x="3419872" y="206084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30598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2" name="Gerade Verbindung 101"/>
          <p:cNvCxnSpPr/>
          <p:nvPr/>
        </p:nvCxnSpPr>
        <p:spPr>
          <a:xfrm flipH="1" flipV="1">
            <a:off x="3419872" y="422108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0598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059832" y="436510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cxnSp>
        <p:nvCxnSpPr>
          <p:cNvPr id="105" name="Gerade Verbindung 104"/>
          <p:cNvCxnSpPr/>
          <p:nvPr/>
        </p:nvCxnSpPr>
        <p:spPr>
          <a:xfrm flipV="1">
            <a:off x="3419872" y="436510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flipV="1">
            <a:off x="3419872" y="220486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27584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program start</a:t>
            </a:r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3347864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2987824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10" name="Gerade Verbindung mit Pfeil 109"/>
          <p:cNvCxnSpPr/>
          <p:nvPr/>
        </p:nvCxnSpPr>
        <p:spPr>
          <a:xfrm>
            <a:off x="3347864" y="141277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3347864" y="52292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2987824" y="52292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7787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Access Modes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Rechteck 183"/>
          <p:cNvSpPr/>
          <p:nvPr/>
        </p:nvSpPr>
        <p:spPr>
          <a:xfrm>
            <a:off x="46743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7554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41170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9157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0597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2038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34783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35597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4999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9320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2200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4918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6358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56521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6743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241170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435597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46743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7554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7554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46743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46743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46743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554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554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554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554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41170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241170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29157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0597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2038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34783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4918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36358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9157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0597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2038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334783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34918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36358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9157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0597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2038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334783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34918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36358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9157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0597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2038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34783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4918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9157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30597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2038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4783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4918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6358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9157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0597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2038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334783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34918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36358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8346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68346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6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8346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8346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6440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435597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435597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44999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6440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49320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52200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56521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4999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6440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49320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2200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56521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4999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46440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49320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2200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6521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4999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46440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49320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2200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6521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44999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46440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49320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2200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6521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44999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46440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9320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52200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6521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68346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241170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241170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3)</a:t>
            </a:r>
          </a:p>
        </p:txBody>
      </p:sp>
      <p:sp>
        <p:nvSpPr>
          <p:cNvPr id="468" name="Rechteck 467"/>
          <p:cNvSpPr/>
          <p:nvPr/>
        </p:nvSpPr>
        <p:spPr>
          <a:xfrm>
            <a:off x="29157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29157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9157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1" name="Rechteck 470"/>
          <p:cNvSpPr/>
          <p:nvPr/>
        </p:nvSpPr>
        <p:spPr>
          <a:xfrm>
            <a:off x="29157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29157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29157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29157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30597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30597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30597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30597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30597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30597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30597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32038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32038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32038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2038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32038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32038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8" name="Rechteck 487"/>
          <p:cNvSpPr/>
          <p:nvPr/>
        </p:nvSpPr>
        <p:spPr>
          <a:xfrm>
            <a:off x="32038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334783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334783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334783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334783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334783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334783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334783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34918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34918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34918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34918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34918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34918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34918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36358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36358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5" name="Rechteck 504"/>
          <p:cNvSpPr/>
          <p:nvPr/>
        </p:nvSpPr>
        <p:spPr>
          <a:xfrm>
            <a:off x="36358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36358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36358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8" name="Rechteck 507"/>
          <p:cNvSpPr/>
          <p:nvPr/>
        </p:nvSpPr>
        <p:spPr>
          <a:xfrm>
            <a:off x="36358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36358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0" name="Rechteck 509"/>
          <p:cNvSpPr/>
          <p:nvPr/>
        </p:nvSpPr>
        <p:spPr>
          <a:xfrm>
            <a:off x="435597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1" name="Rechteck 510"/>
          <p:cNvSpPr/>
          <p:nvPr/>
        </p:nvSpPr>
        <p:spPr>
          <a:xfrm>
            <a:off x="435597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4)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44999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3" name="Rechteck 512"/>
          <p:cNvSpPr/>
          <p:nvPr/>
        </p:nvSpPr>
        <p:spPr>
          <a:xfrm>
            <a:off x="44999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4" name="Rechteck 513"/>
          <p:cNvSpPr/>
          <p:nvPr/>
        </p:nvSpPr>
        <p:spPr>
          <a:xfrm>
            <a:off x="44999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5" name="Rechteck 514"/>
          <p:cNvSpPr/>
          <p:nvPr/>
        </p:nvSpPr>
        <p:spPr>
          <a:xfrm>
            <a:off x="44999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6" name="Rechteck 515"/>
          <p:cNvSpPr/>
          <p:nvPr/>
        </p:nvSpPr>
        <p:spPr>
          <a:xfrm>
            <a:off x="44999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7" name="Rechteck 516"/>
          <p:cNvSpPr/>
          <p:nvPr/>
        </p:nvSpPr>
        <p:spPr>
          <a:xfrm>
            <a:off x="44999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8" name="Rechteck 517"/>
          <p:cNvSpPr/>
          <p:nvPr/>
        </p:nvSpPr>
        <p:spPr>
          <a:xfrm>
            <a:off x="44999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9" name="Rechteck 518"/>
          <p:cNvSpPr/>
          <p:nvPr/>
        </p:nvSpPr>
        <p:spPr>
          <a:xfrm>
            <a:off x="46440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0" name="Rechteck 519"/>
          <p:cNvSpPr/>
          <p:nvPr/>
        </p:nvSpPr>
        <p:spPr>
          <a:xfrm>
            <a:off x="46440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1" name="Rechteck 520"/>
          <p:cNvSpPr/>
          <p:nvPr/>
        </p:nvSpPr>
        <p:spPr>
          <a:xfrm>
            <a:off x="46440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2" name="Rechteck 521"/>
          <p:cNvSpPr/>
          <p:nvPr/>
        </p:nvSpPr>
        <p:spPr>
          <a:xfrm>
            <a:off x="46440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3" name="Rechteck 522"/>
          <p:cNvSpPr/>
          <p:nvPr/>
        </p:nvSpPr>
        <p:spPr>
          <a:xfrm>
            <a:off x="46440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4" name="Rechteck 523"/>
          <p:cNvSpPr/>
          <p:nvPr/>
        </p:nvSpPr>
        <p:spPr>
          <a:xfrm>
            <a:off x="46440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5" name="Rechteck 524"/>
          <p:cNvSpPr/>
          <p:nvPr/>
        </p:nvSpPr>
        <p:spPr>
          <a:xfrm>
            <a:off x="46440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49320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49320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49320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49320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49320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49320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49320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52200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52200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5" name="Rechteck 534"/>
          <p:cNvSpPr/>
          <p:nvPr/>
        </p:nvSpPr>
        <p:spPr>
          <a:xfrm>
            <a:off x="52200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6" name="Rechteck 535"/>
          <p:cNvSpPr/>
          <p:nvPr/>
        </p:nvSpPr>
        <p:spPr>
          <a:xfrm>
            <a:off x="52200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52200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52200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52200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56521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1" name="Rechteck 540"/>
          <p:cNvSpPr/>
          <p:nvPr/>
        </p:nvSpPr>
        <p:spPr>
          <a:xfrm>
            <a:off x="56521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2" name="Rechteck 541"/>
          <p:cNvSpPr/>
          <p:nvPr/>
        </p:nvSpPr>
        <p:spPr>
          <a:xfrm>
            <a:off x="56521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56521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4" name="Rechteck 543"/>
          <p:cNvSpPr/>
          <p:nvPr/>
        </p:nvSpPr>
        <p:spPr>
          <a:xfrm>
            <a:off x="56521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5" name="Rechteck 544"/>
          <p:cNvSpPr/>
          <p:nvPr/>
        </p:nvSpPr>
        <p:spPr>
          <a:xfrm>
            <a:off x="56521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6" name="Rechteck 545"/>
          <p:cNvSpPr/>
          <p:nvPr/>
        </p:nvSpPr>
        <p:spPr>
          <a:xfrm>
            <a:off x="56521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4" name="Gerade Verbindung 94"/>
          <p:cNvCxnSpPr/>
          <p:nvPr/>
        </p:nvCxnSpPr>
        <p:spPr>
          <a:xfrm>
            <a:off x="46743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94"/>
          <p:cNvCxnSpPr/>
          <p:nvPr/>
        </p:nvCxnSpPr>
        <p:spPr>
          <a:xfrm>
            <a:off x="241170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94"/>
          <p:cNvCxnSpPr/>
          <p:nvPr/>
        </p:nvCxnSpPr>
        <p:spPr>
          <a:xfrm>
            <a:off x="435597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 Verbindung 94"/>
          <p:cNvCxnSpPr/>
          <p:nvPr/>
        </p:nvCxnSpPr>
        <p:spPr>
          <a:xfrm>
            <a:off x="46743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94"/>
          <p:cNvCxnSpPr/>
          <p:nvPr/>
        </p:nvCxnSpPr>
        <p:spPr>
          <a:xfrm>
            <a:off x="241170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94"/>
          <p:cNvCxnSpPr/>
          <p:nvPr/>
        </p:nvCxnSpPr>
        <p:spPr>
          <a:xfrm>
            <a:off x="435597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 Verbindung 94"/>
          <p:cNvCxnSpPr/>
          <p:nvPr/>
        </p:nvCxnSpPr>
        <p:spPr>
          <a:xfrm>
            <a:off x="46743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 Verbindung 94"/>
          <p:cNvCxnSpPr/>
          <p:nvPr/>
        </p:nvCxnSpPr>
        <p:spPr>
          <a:xfrm>
            <a:off x="241170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94"/>
          <p:cNvCxnSpPr/>
          <p:nvPr/>
        </p:nvCxnSpPr>
        <p:spPr>
          <a:xfrm>
            <a:off x="435597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16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Full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   5 ]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San Francisco]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-10 ]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5, 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418399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D31ACD9-02AB-487B-B4D1-CEA11910056C}"/>
              </a:ext>
            </a:extLst>
          </p:cNvPr>
          <p:cNvSpPr/>
          <p:nvPr/>
        </p:nvSpPr>
        <p:spPr>
          <a:xfrm>
            <a:off x="396000" y="213303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5EAFC2-72F8-4D18-AB4D-C5022D0ACC67}"/>
              </a:ext>
            </a:extLst>
          </p:cNvPr>
          <p:cNvSpPr/>
          <p:nvPr/>
        </p:nvSpPr>
        <p:spPr>
          <a:xfrm>
            <a:off x="2268000" y="213300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Partial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-7 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[ 1, row(), 4 ]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[-7, row(),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36456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set, match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element with data below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 to retrieve multiple items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{1,4},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{-7,-4},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Returns row number 5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(Only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element compared)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header names or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4 }, 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Famous attraction,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Country }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USA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33DF6AF-511D-47C6-9139-A1D5E1F1A0D3}"/>
              </a:ext>
            </a:extLst>
          </p:cNvPr>
          <p:cNvSpPr/>
          <p:nvPr/>
        </p:nvSpPr>
        <p:spPr>
          <a:xfrm>
            <a:off x="6012000" y="2133000"/>
            <a:ext cx="144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8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0CA427A-B89E-4FD1-A2DB-1A8C7952F7C2}"/>
              </a:ext>
            </a:extLst>
          </p:cNvPr>
          <p:cNvCxnSpPr>
            <a:cxnSpLocks/>
          </p:cNvCxnSpPr>
          <p:nvPr/>
        </p:nvCxnSpPr>
        <p:spPr>
          <a:xfrm flipH="1">
            <a:off x="6228000" y="2061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D23C8F8-B52C-49EC-AB8C-D9D76899A439}"/>
              </a:ext>
            </a:extLst>
          </p:cNvPr>
          <p:cNvSpPr/>
          <p:nvPr/>
        </p:nvSpPr>
        <p:spPr>
          <a:xfrm>
            <a:off x="6372000" y="2421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{Golden Gate, USA} returned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1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C0B259F-D96D-4B01-A498-F517A0624068}"/>
              </a:ext>
            </a:extLst>
          </p:cNvPr>
          <p:cNvSpPr/>
          <p:nvPr/>
        </p:nvSpPr>
        <p:spPr>
          <a:xfrm>
            <a:off x="5004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132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1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4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2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94376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76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981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</a:t>
            </a:r>
          </a:p>
        </p:txBody>
      </p:sp>
      <p:sp>
        <p:nvSpPr>
          <p:cNvPr id="238" name="Rechteck 237"/>
          <p:cNvSpPr/>
          <p:nvPr/>
        </p:nvSpPr>
        <p:spPr>
          <a:xfrm>
            <a:off x="413906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 specifier,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specifier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765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981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specifier, search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:'F*', Golden Gate]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San Francisco,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-10, :'F*']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188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18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80" name="Gerade Verbindung 94">
            <a:extLst>
              <a:ext uri="{FF2B5EF4-FFF2-40B4-BE49-F238E27FC236}">
                <a16:creationId xmlns:a16="http://schemas.microsoft.com/office/drawing/2014/main" id="{39FB2146-D7B7-4BD4-A25C-1E8FD146B309}"/>
              </a:ext>
            </a:extLst>
          </p:cNvPr>
          <p:cNvCxnSpPr/>
          <p:nvPr/>
        </p:nvCxnSpPr>
        <p:spPr>
          <a:xfrm>
            <a:off x="1548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94">
            <a:extLst>
              <a:ext uri="{FF2B5EF4-FFF2-40B4-BE49-F238E27FC236}">
                <a16:creationId xmlns:a16="http://schemas.microsoft.com/office/drawing/2014/main" id="{EC62C8AF-5279-41F7-A11B-AA47122A8410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F28B33CB-7433-433F-8392-539F66B6A2CE}"/>
              </a:ext>
            </a:extLst>
          </p:cNvPr>
          <p:cNvSpPr/>
          <p:nvPr/>
        </p:nvSpPr>
        <p:spPr>
          <a:xfrm>
            <a:off x="1548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546368-2B93-4BD2-BD6B-A017E60DD039}"/>
              </a:ext>
            </a:extLst>
          </p:cNvPr>
          <p:cNvSpPr/>
          <p:nvPr/>
        </p:nvSpPr>
        <p:spPr>
          <a:xfrm>
            <a:off x="1692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0C47781-15EA-4CC4-BAE4-65B7212C5F8B}"/>
              </a:ext>
            </a:extLst>
          </p:cNvPr>
          <p:cNvSpPr/>
          <p:nvPr/>
        </p:nvSpPr>
        <p:spPr>
          <a:xfrm>
            <a:off x="154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2287FA-BE91-4955-BCD2-9B37A45CBFA7}"/>
              </a:ext>
            </a:extLst>
          </p:cNvPr>
          <p:cNvSpPr/>
          <p:nvPr/>
        </p:nvSpPr>
        <p:spPr>
          <a:xfrm>
            <a:off x="2412000" y="2133000"/>
            <a:ext cx="288020" cy="721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6EC43EC-11A9-464B-B402-7BA278FD6044}"/>
              </a:ext>
            </a:extLst>
          </p:cNvPr>
          <p:cNvSpPr/>
          <p:nvPr/>
        </p:nvSpPr>
        <p:spPr>
          <a:xfrm>
            <a:off x="2340000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B851AE-4C53-4259-874B-F2F6E540896E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A2579EB-D53C-4B8A-916B-18CC0F82BDC9}"/>
              </a:ext>
            </a:extLst>
          </p:cNvPr>
          <p:cNvSpPr/>
          <p:nvPr/>
        </p:nvSpPr>
        <p:spPr>
          <a:xfrm>
            <a:off x="306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08DC48-BE61-4A77-8423-A8B037AD3083}"/>
              </a:ext>
            </a:extLst>
          </p:cNvPr>
          <p:cNvSpPr/>
          <p:nvPr/>
        </p:nvSpPr>
        <p:spPr>
          <a:xfrm>
            <a:off x="3420000" y="213301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F69B028-0331-4228-90D2-886110C76338}"/>
              </a:ext>
            </a:extLst>
          </p:cNvPr>
          <p:cNvSpPr/>
          <p:nvPr/>
        </p:nvSpPr>
        <p:spPr>
          <a:xfrm>
            <a:off x="342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43A55F76-ACEB-4AF2-B4BD-25E16E9D819C}"/>
              </a:ext>
            </a:extLst>
          </p:cNvPr>
          <p:cNvSpPr/>
          <p:nvPr/>
        </p:nvSpPr>
        <p:spPr>
          <a:xfrm>
            <a:off x="3060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12" name="Gerade Verbindung 94">
            <a:extLst>
              <a:ext uri="{FF2B5EF4-FFF2-40B4-BE49-F238E27FC236}">
                <a16:creationId xmlns:a16="http://schemas.microsoft.com/office/drawing/2014/main" id="{C68C69E3-6D41-454D-9124-B045D72D206B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94">
            <a:extLst>
              <a:ext uri="{FF2B5EF4-FFF2-40B4-BE49-F238E27FC236}">
                <a16:creationId xmlns:a16="http://schemas.microsoft.com/office/drawing/2014/main" id="{C40D6DE1-6E95-49BF-91FD-7D6E34A56CA7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94">
            <a:extLst>
              <a:ext uri="{FF2B5EF4-FFF2-40B4-BE49-F238E27FC236}">
                <a16:creationId xmlns:a16="http://schemas.microsoft.com/office/drawing/2014/main" id="{E7984C40-8AFB-4E5E-8E72-0FA85C1B7CB3}"/>
              </a:ext>
            </a:extLst>
          </p:cNvPr>
          <p:cNvCxnSpPr/>
          <p:nvPr/>
        </p:nvCxnSpPr>
        <p:spPr>
          <a:xfrm>
            <a:off x="3420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94">
            <a:extLst>
              <a:ext uri="{FF2B5EF4-FFF2-40B4-BE49-F238E27FC236}">
                <a16:creationId xmlns:a16="http://schemas.microsoft.com/office/drawing/2014/main" id="{42BD60C8-5889-4E20-B7E1-E83BE73EF2EC}"/>
              </a:ext>
            </a:extLst>
          </p:cNvPr>
          <p:cNvCxnSpPr/>
          <p:nvPr/>
        </p:nvCxnSpPr>
        <p:spPr>
          <a:xfrm>
            <a:off x="37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574BC955-BCD9-4A6D-83A5-5A206C2D4929}"/>
              </a:ext>
            </a:extLst>
          </p:cNvPr>
          <p:cNvSpPr/>
          <p:nvPr/>
        </p:nvSpPr>
        <p:spPr>
          <a:xfrm>
            <a:off x="3564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D688F9F5-8F98-446F-8998-568906F29D7A}"/>
              </a:ext>
            </a:extLst>
          </p:cNvPr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 'F*', Golden Gate,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{ City, Famous cultural place }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50584F2-5FB2-4CA6-9626-3BDB9AB6B80E}"/>
              </a:ext>
            </a:extLst>
          </p:cNvPr>
          <p:cNvSpPr/>
          <p:nvPr/>
        </p:nvSpPr>
        <p:spPr>
          <a:xfrm>
            <a:off x="4140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94">
            <a:extLst>
              <a:ext uri="{FF2B5EF4-FFF2-40B4-BE49-F238E27FC236}">
                <a16:creationId xmlns:a16="http://schemas.microsoft.com/office/drawing/2014/main" id="{B5E4C638-FC63-4E5C-B3CC-9A4B4EF418A8}"/>
              </a:ext>
            </a:extLst>
          </p:cNvPr>
          <p:cNvCxnSpPr/>
          <p:nvPr/>
        </p:nvCxnSpPr>
        <p:spPr>
          <a:xfrm>
            <a:off x="4140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94">
            <a:extLst>
              <a:ext uri="{FF2B5EF4-FFF2-40B4-BE49-F238E27FC236}">
                <a16:creationId xmlns:a16="http://schemas.microsoft.com/office/drawing/2014/main" id="{6CB3CCF6-7FAC-43BA-9EC5-DCBFCF8112B6}"/>
              </a:ext>
            </a:extLst>
          </p:cNvPr>
          <p:cNvCxnSpPr/>
          <p:nvPr/>
        </p:nvCxnSpPr>
        <p:spPr>
          <a:xfrm>
            <a:off x="4572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94">
            <a:extLst>
              <a:ext uri="{FF2B5EF4-FFF2-40B4-BE49-F238E27FC236}">
                <a16:creationId xmlns:a16="http://schemas.microsoft.com/office/drawing/2014/main" id="{C7CECED2-A05C-46F1-9278-EFABC9C82A4E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136">
            <a:extLst>
              <a:ext uri="{FF2B5EF4-FFF2-40B4-BE49-F238E27FC236}">
                <a16:creationId xmlns:a16="http://schemas.microsoft.com/office/drawing/2014/main" id="{35B7CAD8-5D02-413F-A403-EC862ED13078}"/>
              </a:ext>
            </a:extLst>
          </p:cNvPr>
          <p:cNvSpPr/>
          <p:nvPr/>
        </p:nvSpPr>
        <p:spPr>
          <a:xfrm>
            <a:off x="43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75BC683-24E2-4035-AE56-5713AE538BA2}"/>
              </a:ext>
            </a:extLst>
          </p:cNvPr>
          <p:cNvSpPr/>
          <p:nvPr/>
        </p:nvSpPr>
        <p:spPr>
          <a:xfrm>
            <a:off x="40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7BA8A35D-87C2-4959-9D29-0DD821D54923}"/>
              </a:ext>
            </a:extLst>
          </p:cNvPr>
          <p:cNvSpPr/>
          <p:nvPr/>
        </p:nvSpPr>
        <p:spPr>
          <a:xfrm>
            <a:off x="4284000" y="2133000"/>
            <a:ext cx="288222" cy="72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06CF89F1-9586-47FB-BA32-BD35F4EB93AC}"/>
              </a:ext>
            </a:extLst>
          </p:cNvPr>
          <p:cNvSpPr/>
          <p:nvPr/>
        </p:nvSpPr>
        <p:spPr>
          <a:xfrm>
            <a:off x="4212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63D1EEF-3701-4B14-8F28-5741E9D16F16}"/>
              </a:ext>
            </a:extLst>
          </p:cNvPr>
          <p:cNvSpPr/>
          <p:nvPr/>
        </p:nvSpPr>
        <p:spPr>
          <a:xfrm>
            <a:off x="4932202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A16B9CC-C17C-4103-A446-57F107EF3D7B}"/>
              </a:ext>
            </a:extLst>
          </p:cNvPr>
          <p:cNvSpPr/>
          <p:nvPr/>
        </p:nvSpPr>
        <p:spPr>
          <a:xfrm>
            <a:off x="493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462DEB31-CF57-4F7F-9637-88313195E2A2}"/>
              </a:ext>
            </a:extLst>
          </p:cNvPr>
          <p:cNvSpPr/>
          <p:nvPr/>
        </p:nvSpPr>
        <p:spPr>
          <a:xfrm>
            <a:off x="5292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4EF173F-9025-4711-9304-9EB87084EEA0}"/>
              </a:ext>
            </a:extLst>
          </p:cNvPr>
          <p:cNvSpPr/>
          <p:nvPr/>
        </p:nvSpPr>
        <p:spPr>
          <a:xfrm>
            <a:off x="529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42DB5288-AC18-44F3-8E97-90B7C8297319}"/>
              </a:ext>
            </a:extLst>
          </p:cNvPr>
          <p:cNvSpPr/>
          <p:nvPr/>
        </p:nvSpPr>
        <p:spPr>
          <a:xfrm>
            <a:off x="4932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46" name="Gerade Verbindung 94">
            <a:extLst>
              <a:ext uri="{FF2B5EF4-FFF2-40B4-BE49-F238E27FC236}">
                <a16:creationId xmlns:a16="http://schemas.microsoft.com/office/drawing/2014/main" id="{F369FB22-BF6A-4419-B9C6-6ADEBA624601}"/>
              </a:ext>
            </a:extLst>
          </p:cNvPr>
          <p:cNvCxnSpPr/>
          <p:nvPr/>
        </p:nvCxnSpPr>
        <p:spPr>
          <a:xfrm>
            <a:off x="4932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94">
            <a:extLst>
              <a:ext uri="{FF2B5EF4-FFF2-40B4-BE49-F238E27FC236}">
                <a16:creationId xmlns:a16="http://schemas.microsoft.com/office/drawing/2014/main" id="{DA45C47E-624B-45C4-96F7-91F43AD0D5CA}"/>
              </a:ext>
            </a:extLst>
          </p:cNvPr>
          <p:cNvCxnSpPr/>
          <p:nvPr/>
        </p:nvCxnSpPr>
        <p:spPr>
          <a:xfrm>
            <a:off x="5220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94">
            <a:extLst>
              <a:ext uri="{FF2B5EF4-FFF2-40B4-BE49-F238E27FC236}">
                <a16:creationId xmlns:a16="http://schemas.microsoft.com/office/drawing/2014/main" id="{C80C313B-CF15-4817-AEA8-E5DE1889F035}"/>
              </a:ext>
            </a:extLst>
          </p:cNvPr>
          <p:cNvCxnSpPr/>
          <p:nvPr/>
        </p:nvCxnSpPr>
        <p:spPr>
          <a:xfrm>
            <a:off x="5292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94">
            <a:extLst>
              <a:ext uri="{FF2B5EF4-FFF2-40B4-BE49-F238E27FC236}">
                <a16:creationId xmlns:a16="http://schemas.microsoft.com/office/drawing/2014/main" id="{634E4EE6-42ED-402F-9C0D-1DBC1305B4B1}"/>
              </a:ext>
            </a:extLst>
          </p:cNvPr>
          <p:cNvCxnSpPr/>
          <p:nvPr/>
        </p:nvCxnSpPr>
        <p:spPr>
          <a:xfrm>
            <a:off x="5580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2A26ADCD-344D-4F0A-BFB7-F0D6E973884B}"/>
              </a:ext>
            </a:extLst>
          </p:cNvPr>
          <p:cNvSpPr/>
          <p:nvPr/>
        </p:nvSpPr>
        <p:spPr>
          <a:xfrm>
            <a:off x="5436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27EBF7E-1110-4E93-9EA1-278EBDE08E4E}"/>
              </a:ext>
            </a:extLst>
          </p:cNvPr>
          <p:cNvSpPr/>
          <p:nvPr/>
        </p:nvSpPr>
        <p:spPr>
          <a:xfrm>
            <a:off x="6012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94">
            <a:extLst>
              <a:ext uri="{FF2B5EF4-FFF2-40B4-BE49-F238E27FC236}">
                <a16:creationId xmlns:a16="http://schemas.microsoft.com/office/drawing/2014/main" id="{DD9C2043-2B64-46CA-8EB9-796D35BD49BE}"/>
              </a:ext>
            </a:extLst>
          </p:cNvPr>
          <p:cNvCxnSpPr/>
          <p:nvPr/>
        </p:nvCxnSpPr>
        <p:spPr>
          <a:xfrm>
            <a:off x="6012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94">
            <a:extLst>
              <a:ext uri="{FF2B5EF4-FFF2-40B4-BE49-F238E27FC236}">
                <a16:creationId xmlns:a16="http://schemas.microsoft.com/office/drawing/2014/main" id="{0EEC4613-9FEA-41B6-AEF1-046526807A16}"/>
              </a:ext>
            </a:extLst>
          </p:cNvPr>
          <p:cNvCxnSpPr/>
          <p:nvPr/>
        </p:nvCxnSpPr>
        <p:spPr>
          <a:xfrm>
            <a:off x="6444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5483A056-C668-4D25-A15B-EFCCF81B22A7}"/>
              </a:ext>
            </a:extLst>
          </p:cNvPr>
          <p:cNvCxnSpPr/>
          <p:nvPr/>
        </p:nvCxnSpPr>
        <p:spPr>
          <a:xfrm>
            <a:off x="61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B6AE057A-B82D-4CB9-BDA8-F1B36E8FEECE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D8B1484-C4C5-463B-BCEF-F53C494D4792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63BC756-FA02-49BE-9044-C9657D7F1DEE}"/>
              </a:ext>
            </a:extLst>
          </p:cNvPr>
          <p:cNvSpPr/>
          <p:nvPr/>
        </p:nvSpPr>
        <p:spPr>
          <a:xfrm>
            <a:off x="6156000" y="2133150"/>
            <a:ext cx="288222" cy="7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7AB49888-BFA9-488B-8849-912063B0DB50}"/>
              </a:ext>
            </a:extLst>
          </p:cNvPr>
          <p:cNvSpPr/>
          <p:nvPr/>
        </p:nvSpPr>
        <p:spPr>
          <a:xfrm>
            <a:off x="6084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8D7842E-D3DA-4DE5-B823-67737A9B7AEF}"/>
              </a:ext>
            </a:extLst>
          </p:cNvPr>
          <p:cNvSpPr/>
          <p:nvPr/>
        </p:nvSpPr>
        <p:spPr>
          <a:xfrm>
            <a:off x="6804202" y="213300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2EDBD23-08ED-4AEE-BB19-4F5D525F3BE5}"/>
              </a:ext>
            </a:extLst>
          </p:cNvPr>
          <p:cNvSpPr/>
          <p:nvPr/>
        </p:nvSpPr>
        <p:spPr>
          <a:xfrm>
            <a:off x="680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98E9124-0B87-4A0A-B788-ED17CC4FF45A}"/>
              </a:ext>
            </a:extLst>
          </p:cNvPr>
          <p:cNvSpPr/>
          <p:nvPr/>
        </p:nvSpPr>
        <p:spPr>
          <a:xfrm>
            <a:off x="7164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8016856C-1314-4DE7-B3EB-66A7EE52677F}"/>
              </a:ext>
            </a:extLst>
          </p:cNvPr>
          <p:cNvSpPr/>
          <p:nvPr/>
        </p:nvSpPr>
        <p:spPr>
          <a:xfrm>
            <a:off x="716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2AE1DE-E2D6-40AE-A21A-981224553F24}"/>
              </a:ext>
            </a:extLst>
          </p:cNvPr>
          <p:cNvSpPr/>
          <p:nvPr/>
        </p:nvSpPr>
        <p:spPr>
          <a:xfrm>
            <a:off x="6804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68" name="Gerade Verbindung 94">
            <a:extLst>
              <a:ext uri="{FF2B5EF4-FFF2-40B4-BE49-F238E27FC236}">
                <a16:creationId xmlns:a16="http://schemas.microsoft.com/office/drawing/2014/main" id="{6F0A7244-05A3-4418-B5D4-C17B458B42EE}"/>
              </a:ext>
            </a:extLst>
          </p:cNvPr>
          <p:cNvCxnSpPr/>
          <p:nvPr/>
        </p:nvCxnSpPr>
        <p:spPr>
          <a:xfrm>
            <a:off x="6804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94">
            <a:extLst>
              <a:ext uri="{FF2B5EF4-FFF2-40B4-BE49-F238E27FC236}">
                <a16:creationId xmlns:a16="http://schemas.microsoft.com/office/drawing/2014/main" id="{7C95766C-761D-4152-9F76-4ED4D298CD09}"/>
              </a:ext>
            </a:extLst>
          </p:cNvPr>
          <p:cNvCxnSpPr/>
          <p:nvPr/>
        </p:nvCxnSpPr>
        <p:spPr>
          <a:xfrm>
            <a:off x="7092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94">
            <a:extLst>
              <a:ext uri="{FF2B5EF4-FFF2-40B4-BE49-F238E27FC236}">
                <a16:creationId xmlns:a16="http://schemas.microsoft.com/office/drawing/2014/main" id="{EC502272-471F-4885-B97E-897006B74C87}"/>
              </a:ext>
            </a:extLst>
          </p:cNvPr>
          <p:cNvCxnSpPr/>
          <p:nvPr/>
        </p:nvCxnSpPr>
        <p:spPr>
          <a:xfrm>
            <a:off x="7164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>
            <a:extLst>
              <a:ext uri="{FF2B5EF4-FFF2-40B4-BE49-F238E27FC236}">
                <a16:creationId xmlns:a16="http://schemas.microsoft.com/office/drawing/2014/main" id="{A12126F6-6192-425D-888D-CF0AB31CEA69}"/>
              </a:ext>
            </a:extLst>
          </p:cNvPr>
          <p:cNvCxnSpPr/>
          <p:nvPr/>
        </p:nvCxnSpPr>
        <p:spPr>
          <a:xfrm>
            <a:off x="7452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6EFDBEF4-A75B-498A-AFFA-40129418022E}"/>
              </a:ext>
            </a:extLst>
          </p:cNvPr>
          <p:cNvSpPr/>
          <p:nvPr/>
        </p:nvSpPr>
        <p:spPr>
          <a:xfrm>
            <a:off x="7308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4C3D7769-1600-44E2-9815-3EFB59078009}"/>
              </a:ext>
            </a:extLst>
          </p:cNvPr>
          <p:cNvCxnSpPr>
            <a:cxnSpLocks/>
          </p:cNvCxnSpPr>
          <p:nvPr/>
        </p:nvCxnSpPr>
        <p:spPr>
          <a:xfrm>
            <a:off x="6372000" y="2061000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84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00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rows accessed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1..-4,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..4,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Vienna]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10]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range, searching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matching data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San Francisco 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3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372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San Francisco,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(till last column with header name)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10, .. ] (till end of row)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0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49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0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132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325940D-9401-45D7-AEAB-048D60BDB054}"/>
              </a:ext>
            </a:extLst>
          </p:cNvPr>
          <p:cNvSpPr/>
          <p:nvPr/>
        </p:nvSpPr>
        <p:spPr>
          <a:xfrm>
            <a:off x="828000" y="2133000"/>
            <a:ext cx="360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B2F15FE-2410-4D3D-B3D1-17DF69551E93}"/>
              </a:ext>
            </a:extLst>
          </p:cNvPr>
          <p:cNvSpPr/>
          <p:nvPr/>
        </p:nvSpPr>
        <p:spPr>
          <a:xfrm>
            <a:off x="2700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73394BED-EF90-422E-97F7-7478D1B544EC}"/>
              </a:ext>
            </a:extLst>
          </p:cNvPr>
          <p:cNvSpPr/>
          <p:nvPr/>
        </p:nvSpPr>
        <p:spPr>
          <a:xfrm>
            <a:off x="4284000" y="213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FD5F837-EE75-486A-82CF-93AAAD6A6CE9}"/>
              </a:ext>
            </a:extLst>
          </p:cNvPr>
          <p:cNvSpPr/>
          <p:nvPr/>
        </p:nvSpPr>
        <p:spPr>
          <a:xfrm>
            <a:off x="4284000" y="220506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D54C469-8062-48CD-AB24-CB185F073965}"/>
              </a:ext>
            </a:extLst>
          </p:cNvPr>
          <p:cNvSpPr/>
          <p:nvPr/>
        </p:nvSpPr>
        <p:spPr>
          <a:xfrm>
            <a:off x="4932000" y="213306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DB2A9655-CB82-470E-B78F-0C931296320D}"/>
              </a:ext>
            </a:extLst>
          </p:cNvPr>
          <p:cNvSpPr/>
          <p:nvPr/>
        </p:nvSpPr>
        <p:spPr>
          <a:xfrm>
            <a:off x="4572000" y="2133060"/>
            <a:ext cx="360000" cy="7194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D1E09A6-5763-40D6-863B-33F6BC9734A1}"/>
              </a:ext>
            </a:extLst>
          </p:cNvPr>
          <p:cNvSpPr/>
          <p:nvPr/>
        </p:nvSpPr>
        <p:spPr>
          <a:xfrm>
            <a:off x="4140000" y="2133000"/>
            <a:ext cx="14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48EA218-EFA2-4E2A-A058-CBA7B0AB4881}"/>
              </a:ext>
            </a:extLst>
          </p:cNvPr>
          <p:cNvSpPr/>
          <p:nvPr/>
        </p:nvSpPr>
        <p:spPr>
          <a:xfrm>
            <a:off x="4284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99F3CC76-9BFD-447A-99AA-C1D3983D14D8}"/>
              </a:ext>
            </a:extLst>
          </p:cNvPr>
          <p:cNvSpPr/>
          <p:nvPr/>
        </p:nvSpPr>
        <p:spPr>
          <a:xfrm>
            <a:off x="3995980" y="2565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10/-5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E3A3D56-D94F-4F12-BEC8-DE17626E6B30}"/>
              </a:ext>
            </a:extLst>
          </p:cNvPr>
          <p:cNvSpPr/>
          <p:nvPr/>
        </p:nvSpPr>
        <p:spPr>
          <a:xfrm>
            <a:off x="4932000" y="2565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8F40E2D-D559-4D4D-BC96-09F26611318D}"/>
              </a:ext>
            </a:extLst>
          </p:cNvPr>
          <p:cNvSpPr/>
          <p:nvPr/>
        </p:nvSpPr>
        <p:spPr>
          <a:xfrm>
            <a:off x="4572000" y="2565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A286CFD-FBE2-4814-872B-9967D4AF1C75}"/>
              </a:ext>
            </a:extLst>
          </p:cNvPr>
          <p:cNvSpPr/>
          <p:nvPr/>
        </p:nvSpPr>
        <p:spPr>
          <a:xfrm>
            <a:off x="5220000" y="2565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DAA6EF0-4ED0-4A8C-8F54-3C9A6B7399E0}"/>
              </a:ext>
            </a:extLst>
          </p:cNvPr>
          <p:cNvSpPr/>
          <p:nvPr/>
        </p:nvSpPr>
        <p:spPr>
          <a:xfrm>
            <a:off x="6156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2A6ED87-43BC-4274-B9D2-D549AA339045}"/>
              </a:ext>
            </a:extLst>
          </p:cNvPr>
          <p:cNvSpPr/>
          <p:nvPr/>
        </p:nvSpPr>
        <p:spPr>
          <a:xfrm>
            <a:off x="6804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268974A-6551-4DB3-92B6-2CC5081CBBEA}"/>
              </a:ext>
            </a:extLst>
          </p:cNvPr>
          <p:cNvSpPr/>
          <p:nvPr/>
        </p:nvSpPr>
        <p:spPr>
          <a:xfrm>
            <a:off x="6444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44A5EAC0-BC5E-4E4D-A43D-3A277F4DABEC}"/>
              </a:ext>
            </a:extLst>
          </p:cNvPr>
          <p:cNvSpPr/>
          <p:nvPr/>
        </p:nvSpPr>
        <p:spPr>
          <a:xfrm>
            <a:off x="6012000" y="2132940"/>
            <a:ext cx="14400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778CB1A-0915-40DD-B2F0-61660D61BE27}"/>
              </a:ext>
            </a:extLst>
          </p:cNvPr>
          <p:cNvSpPr/>
          <p:nvPr/>
        </p:nvSpPr>
        <p:spPr>
          <a:xfrm>
            <a:off x="630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855B94E-C270-4D9B-B0C1-C037821CBC47}"/>
              </a:ext>
            </a:extLst>
          </p:cNvPr>
          <p:cNvSpPr/>
          <p:nvPr/>
        </p:nvSpPr>
        <p:spPr>
          <a:xfrm>
            <a:off x="7092000" y="2133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ABD2773-2A15-404B-A4F2-4049740969BA}"/>
              </a:ext>
            </a:extLst>
          </p:cNvPr>
          <p:cNvSpPr/>
          <p:nvPr/>
        </p:nvSpPr>
        <p:spPr>
          <a:xfrm>
            <a:off x="6156000" y="2564930"/>
            <a:ext cx="28802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C5E80EE-7EF0-49D2-8F05-DD653C63FF18}"/>
              </a:ext>
            </a:extLst>
          </p:cNvPr>
          <p:cNvSpPr/>
          <p:nvPr/>
        </p:nvSpPr>
        <p:spPr>
          <a:xfrm>
            <a:off x="6804000" y="2564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B0D2439-89E5-4662-B247-6AA88B83720F}"/>
              </a:ext>
            </a:extLst>
          </p:cNvPr>
          <p:cNvSpPr/>
          <p:nvPr/>
        </p:nvSpPr>
        <p:spPr>
          <a:xfrm>
            <a:off x="6444000" y="256499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649C52-8ABE-4756-B1BE-DD32B87DB9ED}"/>
              </a:ext>
            </a:extLst>
          </p:cNvPr>
          <p:cNvSpPr/>
          <p:nvPr/>
        </p:nvSpPr>
        <p:spPr>
          <a:xfrm>
            <a:off x="6012000" y="256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2FB08956-B7CC-4A72-B32C-935D439F403F}"/>
              </a:ext>
            </a:extLst>
          </p:cNvPr>
          <p:cNvSpPr/>
          <p:nvPr/>
        </p:nvSpPr>
        <p:spPr>
          <a:xfrm>
            <a:off x="7092000" y="256499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6BFF6A7-E3FB-4292-92F5-CC8F6D180AD1}"/>
              </a:ext>
            </a:extLst>
          </p:cNvPr>
          <p:cNvSpPr/>
          <p:nvPr/>
        </p:nvSpPr>
        <p:spPr>
          <a:xfrm>
            <a:off x="7596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9040F880-9EA1-4D24-AC32-9EFEC84F3FCB}"/>
              </a:ext>
            </a:extLst>
          </p:cNvPr>
          <p:cNvSpPr/>
          <p:nvPr/>
        </p:nvSpPr>
        <p:spPr>
          <a:xfrm>
            <a:off x="7596000" y="2133000"/>
            <a:ext cx="288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9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{12,4,8}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{-3,-11,-7}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 },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Zürich, Boston, Venice }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{ 12,4,8},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{-3,-11,-7},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540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42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540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A479F58-D056-4698-A3E9-98BE17BE0152}"/>
              </a:ext>
            </a:extLst>
          </p:cNvPr>
          <p:cNvSpPr/>
          <p:nvPr/>
        </p:nvSpPr>
        <p:spPr>
          <a:xfrm>
            <a:off x="252000" y="278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1E8F178-0D03-41B1-8618-B3A206F4FE93}"/>
              </a:ext>
            </a:extLst>
          </p:cNvPr>
          <p:cNvSpPr/>
          <p:nvPr/>
        </p:nvSpPr>
        <p:spPr>
          <a:xfrm>
            <a:off x="540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3DA49A50-4A82-487F-BCEF-BF5943B3BBF6}"/>
              </a:ext>
            </a:extLst>
          </p:cNvPr>
          <p:cNvSpPr/>
          <p:nvPr/>
        </p:nvSpPr>
        <p:spPr>
          <a:xfrm>
            <a:off x="90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A50E779-4270-491C-980A-FFB4FF4C8D67}"/>
              </a:ext>
            </a:extLst>
          </p:cNvPr>
          <p:cNvSpPr/>
          <p:nvPr/>
        </p:nvSpPr>
        <p:spPr>
          <a:xfrm>
            <a:off x="2412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163BA97-3D5D-4D28-A529-7F16A9DAE8D1}"/>
              </a:ext>
            </a:extLst>
          </p:cNvPr>
          <p:cNvSpPr/>
          <p:nvPr/>
        </p:nvSpPr>
        <p:spPr>
          <a:xfrm>
            <a:off x="2772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65A2C47-7C7D-40C7-A4AF-9961847BCAEB}"/>
              </a:ext>
            </a:extLst>
          </p:cNvPr>
          <p:cNvSpPr/>
          <p:nvPr/>
        </p:nvSpPr>
        <p:spPr>
          <a:xfrm>
            <a:off x="2412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D1020FD-1BAF-40E5-B6CA-A6B508A009A6}"/>
              </a:ext>
            </a:extLst>
          </p:cNvPr>
          <p:cNvSpPr/>
          <p:nvPr/>
        </p:nvSpPr>
        <p:spPr>
          <a:xfrm>
            <a:off x="2772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F37A99F-C92D-4DFB-BC12-88E75B58F796}"/>
              </a:ext>
            </a:extLst>
          </p:cNvPr>
          <p:cNvSpPr/>
          <p:nvPr/>
        </p:nvSpPr>
        <p:spPr>
          <a:xfrm>
            <a:off x="2412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175292A2-D8DE-4311-97F3-8EFF7495237F}"/>
              </a:ext>
            </a:extLst>
          </p:cNvPr>
          <p:cNvSpPr/>
          <p:nvPr/>
        </p:nvSpPr>
        <p:spPr>
          <a:xfrm>
            <a:off x="2772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AB2F2E2-2BEF-418F-9B05-177DB8986F50}"/>
              </a:ext>
            </a:extLst>
          </p:cNvPr>
          <p:cNvSpPr/>
          <p:nvPr/>
        </p:nvSpPr>
        <p:spPr>
          <a:xfrm>
            <a:off x="4284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D6C5D69-9AFA-4E05-B49F-33DDDFECE083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5FA8DE2-1722-4BA2-BF07-BE6AC2574702}"/>
              </a:ext>
            </a:extLst>
          </p:cNvPr>
          <p:cNvSpPr/>
          <p:nvPr/>
        </p:nvSpPr>
        <p:spPr>
          <a:xfrm>
            <a:off x="4284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11981B65-6967-40D3-8011-B6EDEDAB5179}"/>
              </a:ext>
            </a:extLst>
          </p:cNvPr>
          <p:cNvSpPr/>
          <p:nvPr/>
        </p:nvSpPr>
        <p:spPr>
          <a:xfrm>
            <a:off x="4644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13680F03-31DE-4069-B1AF-F29ADF6B3B20}"/>
              </a:ext>
            </a:extLst>
          </p:cNvPr>
          <p:cNvSpPr/>
          <p:nvPr/>
        </p:nvSpPr>
        <p:spPr>
          <a:xfrm>
            <a:off x="4284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800C77B-2180-4BBD-AB02-70BF14C53A6C}"/>
              </a:ext>
            </a:extLst>
          </p:cNvPr>
          <p:cNvSpPr/>
          <p:nvPr/>
        </p:nvSpPr>
        <p:spPr>
          <a:xfrm>
            <a:off x="4644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62114E1-1DEB-4D3E-94D8-16F4BCA28751}"/>
              </a:ext>
            </a:extLst>
          </p:cNvPr>
          <p:cNvSpPr/>
          <p:nvPr/>
        </p:nvSpPr>
        <p:spPr>
          <a:xfrm>
            <a:off x="5579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F1E1919F-1666-4F20-B36C-EC4DA049BC5D}"/>
              </a:ext>
            </a:extLst>
          </p:cNvPr>
          <p:cNvSpPr/>
          <p:nvPr/>
        </p:nvSpPr>
        <p:spPr>
          <a:xfrm>
            <a:off x="5148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41533D66-3EBF-4231-85AD-DDDCE8532D16}"/>
              </a:ext>
            </a:extLst>
          </p:cNvPr>
          <p:cNvSpPr/>
          <p:nvPr/>
        </p:nvSpPr>
        <p:spPr>
          <a:xfrm>
            <a:off x="6156000" y="2061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52ED857-B6B0-4671-844C-651C0BF5ED52}"/>
              </a:ext>
            </a:extLst>
          </p:cNvPr>
          <p:cNvSpPr/>
          <p:nvPr/>
        </p:nvSpPr>
        <p:spPr>
          <a:xfrm>
            <a:off x="6516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FB31A416-E649-456C-9178-66BBEADD55EA}"/>
              </a:ext>
            </a:extLst>
          </p:cNvPr>
          <p:cNvSpPr/>
          <p:nvPr/>
        </p:nvSpPr>
        <p:spPr>
          <a:xfrm>
            <a:off x="6156000" y="242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63CEFE0-F9CB-459B-A8B1-41353A5CE4AA}"/>
              </a:ext>
            </a:extLst>
          </p:cNvPr>
          <p:cNvSpPr/>
          <p:nvPr/>
        </p:nvSpPr>
        <p:spPr>
          <a:xfrm>
            <a:off x="6516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69E6820F-E5AF-4938-8FF2-7DCB8C72BF71}"/>
              </a:ext>
            </a:extLst>
          </p:cNvPr>
          <p:cNvSpPr/>
          <p:nvPr/>
        </p:nvSpPr>
        <p:spPr>
          <a:xfrm>
            <a:off x="6156000" y="278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A853CAF5-C4B3-4B2B-B6AF-BE489FD29556}"/>
              </a:ext>
            </a:extLst>
          </p:cNvPr>
          <p:cNvSpPr/>
          <p:nvPr/>
        </p:nvSpPr>
        <p:spPr>
          <a:xfrm>
            <a:off x="6516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78D46DF5-62ED-4DB7-807D-3C0002F5E08F}"/>
              </a:ext>
            </a:extLst>
          </p:cNvPr>
          <p:cNvSpPr/>
          <p:nvPr/>
        </p:nvSpPr>
        <p:spPr>
          <a:xfrm>
            <a:off x="7451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351522E-7C79-4B1A-98CF-70383BF72DBC}"/>
              </a:ext>
            </a:extLst>
          </p:cNvPr>
          <p:cNvSpPr/>
          <p:nvPr/>
        </p:nvSpPr>
        <p:spPr>
          <a:xfrm>
            <a:off x="7451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C4E6F36-A425-40E8-B550-B2081C75DB23}"/>
              </a:ext>
            </a:extLst>
          </p:cNvPr>
          <p:cNvSpPr/>
          <p:nvPr/>
        </p:nvSpPr>
        <p:spPr>
          <a:xfrm>
            <a:off x="7451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EAD9F1BB-8C20-489F-AEDA-3CFB2648B829}"/>
              </a:ext>
            </a:extLst>
          </p:cNvPr>
          <p:cNvSpPr/>
          <p:nvPr/>
        </p:nvSpPr>
        <p:spPr>
          <a:xfrm>
            <a:off x="702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946E28A-90AF-4EB9-920E-4565E85DD40F}"/>
              </a:ext>
            </a:extLst>
          </p:cNvPr>
          <p:cNvSpPr/>
          <p:nvPr/>
        </p:nvSpPr>
        <p:spPr>
          <a:xfrm>
            <a:off x="702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508A4267-A16D-4DD4-9C12-32D1F9602E29}"/>
              </a:ext>
            </a:extLst>
          </p:cNvPr>
          <p:cNvSpPr/>
          <p:nvPr/>
        </p:nvSpPr>
        <p:spPr>
          <a:xfrm>
            <a:off x="702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5D18BA7-2E20-49B4-A16F-CE072C6A41C2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6660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72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:'*n'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:'*n',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:'*n', 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:'*n', 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348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7/-8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1917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348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The Beast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4C5C87D-0C5E-411B-9162-624CF1FC9E33}"/>
              </a:ext>
            </a:extLst>
          </p:cNvPr>
          <p:cNvSpPr/>
          <p:nvPr/>
        </p:nvSpPr>
        <p:spPr>
          <a:xfrm>
            <a:off x="684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7F5EEF-266D-45A5-81FB-350CD968ADDC}"/>
              </a:ext>
            </a:extLst>
          </p:cNvPr>
          <p:cNvSpPr/>
          <p:nvPr/>
        </p:nvSpPr>
        <p:spPr>
          <a:xfrm>
            <a:off x="900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EC29CE5-79D3-46C6-9584-BE84CE1FDBB6}"/>
              </a:ext>
            </a:extLst>
          </p:cNvPr>
          <p:cNvSpPr/>
          <p:nvPr/>
        </p:nvSpPr>
        <p:spPr>
          <a:xfrm>
            <a:off x="252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2/-13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7D6775-F68E-48E9-AF57-2781C4CAC3B4}"/>
              </a:ext>
            </a:extLst>
          </p:cNvPr>
          <p:cNvSpPr/>
          <p:nvPr/>
        </p:nvSpPr>
        <p:spPr>
          <a:xfrm>
            <a:off x="2556000" y="20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10E0EC-061D-4059-B563-95975F351D0F}"/>
              </a:ext>
            </a:extLst>
          </p:cNvPr>
          <p:cNvSpPr/>
          <p:nvPr/>
        </p:nvSpPr>
        <p:spPr>
          <a:xfrm>
            <a:off x="2772000" y="1988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BAE078-6F00-42C7-8342-01BBA6EA9D6C}"/>
              </a:ext>
            </a:extLst>
          </p:cNvPr>
          <p:cNvSpPr/>
          <p:nvPr/>
        </p:nvSpPr>
        <p:spPr>
          <a:xfrm>
            <a:off x="2556000" y="23488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6C2AA0-8F2C-4074-BBFF-2B790799D8D7}"/>
              </a:ext>
            </a:extLst>
          </p:cNvPr>
          <p:cNvSpPr/>
          <p:nvPr/>
        </p:nvSpPr>
        <p:spPr>
          <a:xfrm>
            <a:off x="2772000" y="2276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8E3AF6-421E-4B35-919E-980ED42C0480}"/>
              </a:ext>
            </a:extLst>
          </p:cNvPr>
          <p:cNvSpPr/>
          <p:nvPr/>
        </p:nvSpPr>
        <p:spPr>
          <a:xfrm>
            <a:off x="2556000" y="19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E5A592-3404-459F-9002-A1B243150F16}"/>
              </a:ext>
            </a:extLst>
          </p:cNvPr>
          <p:cNvSpPr/>
          <p:nvPr/>
        </p:nvSpPr>
        <p:spPr>
          <a:xfrm>
            <a:off x="2772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9825BC14-BC1F-4B4B-8B93-E62750F65027}"/>
              </a:ext>
            </a:extLst>
          </p:cNvPr>
          <p:cNvSpPr/>
          <p:nvPr/>
        </p:nvSpPr>
        <p:spPr>
          <a:xfrm>
            <a:off x="4428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1ED4A254-5A91-442F-BA8E-4D9DF1A01E1A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2014FA3-DABF-441E-8D3A-8D4A0DD45194}"/>
              </a:ext>
            </a:extLst>
          </p:cNvPr>
          <p:cNvSpPr/>
          <p:nvPr/>
        </p:nvSpPr>
        <p:spPr>
          <a:xfrm>
            <a:off x="442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E70B94B6-BEFB-4659-83CA-67003ADFBC96}"/>
              </a:ext>
            </a:extLst>
          </p:cNvPr>
          <p:cNvSpPr/>
          <p:nvPr/>
        </p:nvSpPr>
        <p:spPr>
          <a:xfrm>
            <a:off x="4644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CB399FF6-B2A7-4060-B8F8-55AEA31DCC3A}"/>
              </a:ext>
            </a:extLst>
          </p:cNvPr>
          <p:cNvSpPr/>
          <p:nvPr/>
        </p:nvSpPr>
        <p:spPr>
          <a:xfrm>
            <a:off x="4428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A7BFB73-D935-4D70-8C2C-DA8D88A2C5F0}"/>
              </a:ext>
            </a:extLst>
          </p:cNvPr>
          <p:cNvSpPr/>
          <p:nvPr/>
        </p:nvSpPr>
        <p:spPr>
          <a:xfrm>
            <a:off x="4644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Wash..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C19622F-2D4F-4425-BBF7-1B057BD1D5FC}"/>
              </a:ext>
            </a:extLst>
          </p:cNvPr>
          <p:cNvSpPr/>
          <p:nvPr/>
        </p:nvSpPr>
        <p:spPr>
          <a:xfrm>
            <a:off x="5579980" y="20694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0F265F1A-A828-4B03-B75E-43B8CEE36F14}"/>
              </a:ext>
            </a:extLst>
          </p:cNvPr>
          <p:cNvSpPr/>
          <p:nvPr/>
        </p:nvSpPr>
        <p:spPr>
          <a:xfrm>
            <a:off x="5148000" y="19974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450F6E8E-9E64-46FE-9DC5-8A406EFCEBC0}"/>
              </a:ext>
            </a:extLst>
          </p:cNvPr>
          <p:cNvSpPr/>
          <p:nvPr/>
        </p:nvSpPr>
        <p:spPr>
          <a:xfrm>
            <a:off x="7451980" y="19170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36DDA32-79F9-4F96-9CFD-BCCD4B09C9A5}"/>
              </a:ext>
            </a:extLst>
          </p:cNvPr>
          <p:cNvSpPr/>
          <p:nvPr/>
        </p:nvSpPr>
        <p:spPr>
          <a:xfrm>
            <a:off x="7451980" y="234886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0BD48C5-6A39-49CD-8AC8-BB925A74210A}"/>
              </a:ext>
            </a:extLst>
          </p:cNvPr>
          <p:cNvSpPr/>
          <p:nvPr/>
        </p:nvSpPr>
        <p:spPr>
          <a:xfrm>
            <a:off x="7020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E45EC79-5397-41D3-B778-A64FF4BA5EC1}"/>
              </a:ext>
            </a:extLst>
          </p:cNvPr>
          <p:cNvCxnSpPr>
            <a:cxnSpLocks/>
          </p:cNvCxnSpPr>
          <p:nvPr/>
        </p:nvCxnSpPr>
        <p:spPr>
          <a:xfrm>
            <a:off x="6660000" y="220501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EB8F3FB0-8C6E-4599-97EC-42E80B7A8803}"/>
              </a:ext>
            </a:extLst>
          </p:cNvPr>
          <p:cNvSpPr/>
          <p:nvPr/>
        </p:nvSpPr>
        <p:spPr>
          <a:xfrm>
            <a:off x="6300000" y="2061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3D77E64-01F8-492B-8640-C05351ECB76B}"/>
              </a:ext>
            </a:extLst>
          </p:cNvPr>
          <p:cNvSpPr/>
          <p:nvPr/>
        </p:nvSpPr>
        <p:spPr>
          <a:xfrm>
            <a:off x="6516000" y="1989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BE388AE-A4A0-4BF3-82EA-F117F67588FF}"/>
              </a:ext>
            </a:extLst>
          </p:cNvPr>
          <p:cNvSpPr/>
          <p:nvPr/>
        </p:nvSpPr>
        <p:spPr>
          <a:xfrm>
            <a:off x="630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0F132662-DABB-493B-B904-81FA384DBFE1}"/>
              </a:ext>
            </a:extLst>
          </p:cNvPr>
          <p:cNvSpPr/>
          <p:nvPr/>
        </p:nvSpPr>
        <p:spPr>
          <a:xfrm>
            <a:off x="6516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F9EF1FA-2131-4ADE-BEE9-B6C9AFF93DA5}"/>
              </a:ext>
            </a:extLst>
          </p:cNvPr>
          <p:cNvSpPr/>
          <p:nvPr/>
        </p:nvSpPr>
        <p:spPr>
          <a:xfrm>
            <a:off x="6300000" y="1917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FCD97D1-8D17-450A-BD99-C3139D7728F4}"/>
              </a:ext>
            </a:extLst>
          </p:cNvPr>
          <p:cNvSpPr/>
          <p:nvPr/>
        </p:nvSpPr>
        <p:spPr>
          <a:xfrm>
            <a:off x="7451980" y="20694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FF77F0A-1A1D-49D3-A89C-D05F9A8B02CA}"/>
              </a:ext>
            </a:extLst>
          </p:cNvPr>
          <p:cNvSpPr/>
          <p:nvPr/>
        </p:nvSpPr>
        <p:spPr>
          <a:xfrm>
            <a:off x="7020000" y="19974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</p:spTree>
    <p:extLst>
      <p:ext uri="{BB962C8B-B14F-4D97-AF65-F5344CB8AC3E}">
        <p14:creationId xmlns:p14="http://schemas.microsoft.com/office/powerpoint/2010/main" val="1624759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6..12 ]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-9..-3 ]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Montréal .. Zürich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12..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-3..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Zürich ..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6 ]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..-9 ]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.. Montréal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City, ..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20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6/-9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92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F1C2FEC-F2AD-4859-9A9D-32E271326ED2}"/>
              </a:ext>
            </a:extLst>
          </p:cNvPr>
          <p:cNvSpPr/>
          <p:nvPr/>
        </p:nvSpPr>
        <p:spPr>
          <a:xfrm>
            <a:off x="684000" y="2277000"/>
            <a:ext cx="144020" cy="64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29D592B-D655-4FB4-86A5-D928C04EFFA7}"/>
              </a:ext>
            </a:extLst>
          </p:cNvPr>
          <p:cNvSpPr/>
          <p:nvPr/>
        </p:nvSpPr>
        <p:spPr>
          <a:xfrm>
            <a:off x="2556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97D70D-E381-4550-847E-759E04B1D9B2}"/>
              </a:ext>
            </a:extLst>
          </p:cNvPr>
          <p:cNvSpPr/>
          <p:nvPr/>
        </p:nvSpPr>
        <p:spPr>
          <a:xfrm>
            <a:off x="2772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4257E95-4509-4619-9982-27625255302A}"/>
              </a:ext>
            </a:extLst>
          </p:cNvPr>
          <p:cNvSpPr/>
          <p:nvPr/>
        </p:nvSpPr>
        <p:spPr>
          <a:xfrm>
            <a:off x="68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05104D4-2968-419F-A977-778584087C9E}"/>
              </a:ext>
            </a:extLst>
          </p:cNvPr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CC396C3-87DD-4CC6-AC0A-12AE934C95E6}"/>
              </a:ext>
            </a:extLst>
          </p:cNvPr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03A7117-937A-49BF-A7B6-130AEACD7A11}"/>
              </a:ext>
            </a:extLst>
          </p:cNvPr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columns accessed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16EF74-6422-4C45-928E-05B8B8C2A077}"/>
              </a:ext>
            </a:extLst>
          </p:cNvPr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BD7F5C09-1094-403C-8E98-77EDF104B686}"/>
              </a:ext>
            </a:extLst>
          </p:cNvPr>
          <p:cNvSpPr/>
          <p:nvPr/>
        </p:nvSpPr>
        <p:spPr>
          <a:xfrm>
            <a:off x="2556000" y="1845000"/>
            <a:ext cx="14400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63719B8-E275-4AAB-AD3A-4AF4CC5AC57B}"/>
              </a:ext>
            </a:extLst>
          </p:cNvPr>
          <p:cNvSpPr/>
          <p:nvPr/>
        </p:nvSpPr>
        <p:spPr>
          <a:xfrm>
            <a:off x="4428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A213D13-44F4-4342-B3EA-0ED212F75239}"/>
              </a:ext>
            </a:extLst>
          </p:cNvPr>
          <p:cNvSpPr/>
          <p:nvPr/>
        </p:nvSpPr>
        <p:spPr>
          <a:xfrm>
            <a:off x="4644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352E9A-45F9-4E0C-81FF-6D01F15E4806}"/>
              </a:ext>
            </a:extLst>
          </p:cNvPr>
          <p:cNvSpPr/>
          <p:nvPr/>
        </p:nvSpPr>
        <p:spPr>
          <a:xfrm>
            <a:off x="4428000" y="2997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59DFE656-DD76-434D-BC30-F8B698AA4F58}"/>
              </a:ext>
            </a:extLst>
          </p:cNvPr>
          <p:cNvSpPr/>
          <p:nvPr/>
        </p:nvSpPr>
        <p:spPr>
          <a:xfrm>
            <a:off x="442800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BD3DA4B-120C-4C13-BF85-81B58972DDEB}"/>
              </a:ext>
            </a:extLst>
          </p:cNvPr>
          <p:cNvSpPr/>
          <p:nvPr/>
        </p:nvSpPr>
        <p:spPr>
          <a:xfrm>
            <a:off x="4644000" y="306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Davos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17DFB44-D1A0-4FE8-87C3-F6EC7AB0D6D9}"/>
              </a:ext>
            </a:extLst>
          </p:cNvPr>
          <p:cNvSpPr/>
          <p:nvPr/>
        </p:nvSpPr>
        <p:spPr>
          <a:xfrm>
            <a:off x="6300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FBD90E16-D7C9-42CE-8F45-C0FD59F9DC18}"/>
              </a:ext>
            </a:extLst>
          </p:cNvPr>
          <p:cNvSpPr/>
          <p:nvPr/>
        </p:nvSpPr>
        <p:spPr>
          <a:xfrm>
            <a:off x="7100200" y="3285000"/>
            <a:ext cx="17198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-1,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Moving along,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9001188A-D31E-4EC5-88C4-F13371C46447}"/>
              </a:ext>
            </a:extLst>
          </p:cNvPr>
          <p:cNvSpPr/>
          <p:nvPr/>
        </p:nvSpPr>
        <p:spPr>
          <a:xfrm>
            <a:off x="7452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8BACE5F-479A-49B6-A8A5-35B202D8D5EF}"/>
              </a:ext>
            </a:extLst>
          </p:cNvPr>
          <p:cNvSpPr/>
          <p:nvPr/>
        </p:nvSpPr>
        <p:spPr>
          <a:xfrm>
            <a:off x="7452000" y="177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991688D-B0F3-46A9-94FE-CD4A15EAF087}"/>
              </a:ext>
            </a:extLst>
          </p:cNvPr>
          <p:cNvSpPr/>
          <p:nvPr/>
        </p:nvSpPr>
        <p:spPr>
          <a:xfrm>
            <a:off x="396000" y="3789000"/>
            <a:ext cx="640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lookups, add a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  at the end and the corresponding values will be read out instead. Example: [ table: 1, 12.., Moving along ]</a:t>
            </a:r>
          </a:p>
        </p:txBody>
      </p:sp>
    </p:spTree>
    <p:extLst>
      <p:ext uri="{BB962C8B-B14F-4D97-AF65-F5344CB8AC3E}">
        <p14:creationId xmlns:p14="http://schemas.microsoft.com/office/powerpoint/2010/main" val="367563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Example 1 and 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9" name="Rechteck 118"/>
          <p:cNvSpPr/>
          <p:nvPr/>
        </p:nvSpPr>
        <p:spPr>
          <a:xfrm>
            <a:off x="180000" y="1197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332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332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980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1980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Hi  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332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1980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332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1980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1332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332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332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1980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180000" y="256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=^ a[ 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332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1980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05745" y="14360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hteck 127"/>
          <p:cNvSpPr/>
          <p:nvPr/>
        </p:nvSpPr>
        <p:spPr>
          <a:xfrm>
            <a:off x="1332128" y="393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332128" y="414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1980200" y="3933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1980200" y="4149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332128" y="371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1980200" y="371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1332128" y="436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1980200" y="4365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1332128" y="51571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9" name="Rechteck 148"/>
          <p:cNvSpPr/>
          <p:nvPr/>
        </p:nvSpPr>
        <p:spPr>
          <a:xfrm>
            <a:off x="1332128" y="53731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1332128" y="49411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1980200" y="49411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53" name="Rechteck 152"/>
          <p:cNvSpPr/>
          <p:nvPr/>
        </p:nvSpPr>
        <p:spPr>
          <a:xfrm>
            <a:off x="1332128" y="55891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4" name="Rechteck 153"/>
          <p:cNvSpPr/>
          <p:nvPr/>
        </p:nvSpPr>
        <p:spPr>
          <a:xfrm>
            <a:off x="1980200" y="51571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5" name="Freihandform 154"/>
          <p:cNvSpPr/>
          <p:nvPr/>
        </p:nvSpPr>
        <p:spPr>
          <a:xfrm>
            <a:off x="605745" y="40281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Rechteck 155"/>
          <p:cNvSpPr/>
          <p:nvPr/>
        </p:nvSpPr>
        <p:spPr>
          <a:xfrm>
            <a:off x="180000" y="51571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ref1[b] =Ho;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3852080" y="39332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3852080" y="41492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500152" y="39332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500152" y="41492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3852080" y="37172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4500152" y="37172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3852080" y="43652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4500152" y="43652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5" name="Freihandform 204"/>
          <p:cNvSpPr/>
          <p:nvPr/>
        </p:nvSpPr>
        <p:spPr>
          <a:xfrm>
            <a:off x="3132000" y="40052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BEB5625-1FC5-415E-A1A3-A0F6645B62AF}"/>
              </a:ext>
            </a:extLst>
          </p:cNvPr>
          <p:cNvSpPr/>
          <p:nvPr/>
        </p:nvSpPr>
        <p:spPr>
          <a:xfrm>
            <a:off x="3851928" y="486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5A2D356-71E3-4B21-8A24-B941E13B5577}"/>
              </a:ext>
            </a:extLst>
          </p:cNvPr>
          <p:cNvSpPr/>
          <p:nvPr/>
        </p:nvSpPr>
        <p:spPr>
          <a:xfrm>
            <a:off x="3851928" y="508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C81D414-2BB4-4B9E-B68C-43BF1DC1D658}"/>
              </a:ext>
            </a:extLst>
          </p:cNvPr>
          <p:cNvSpPr/>
          <p:nvPr/>
        </p:nvSpPr>
        <p:spPr>
          <a:xfrm>
            <a:off x="4500000" y="4869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C1FE43A-01CC-4C69-9223-2F189D552A2B}"/>
              </a:ext>
            </a:extLst>
          </p:cNvPr>
          <p:cNvSpPr/>
          <p:nvPr/>
        </p:nvSpPr>
        <p:spPr>
          <a:xfrm>
            <a:off x="4500000" y="5085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BDACFD0-D257-4CB9-937E-EDC0D3822E11}"/>
              </a:ext>
            </a:extLst>
          </p:cNvPr>
          <p:cNvSpPr/>
          <p:nvPr/>
        </p:nvSpPr>
        <p:spPr>
          <a:xfrm>
            <a:off x="3851928" y="465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28FFD36-8069-4F5E-BC22-3E2A4A73984F}"/>
              </a:ext>
            </a:extLst>
          </p:cNvPr>
          <p:cNvSpPr/>
          <p:nvPr/>
        </p:nvSpPr>
        <p:spPr>
          <a:xfrm>
            <a:off x="4500000" y="465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685A3C9-1860-4BBF-94C9-9AC0178F5108}"/>
              </a:ext>
            </a:extLst>
          </p:cNvPr>
          <p:cNvSpPr/>
          <p:nvPr/>
        </p:nvSpPr>
        <p:spPr>
          <a:xfrm>
            <a:off x="3851928" y="530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7BB2A1E-830A-476D-96CB-91A64E5B934C}"/>
              </a:ext>
            </a:extLst>
          </p:cNvPr>
          <p:cNvSpPr/>
          <p:nvPr/>
        </p:nvSpPr>
        <p:spPr>
          <a:xfrm>
            <a:off x="4500000" y="5301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3E557CA-FAFC-4786-ABE6-C033970F5150}"/>
              </a:ext>
            </a:extLst>
          </p:cNvPr>
          <p:cNvSpPr/>
          <p:nvPr/>
        </p:nvSpPr>
        <p:spPr>
          <a:xfrm>
            <a:off x="180000" y="5372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ref1</a:t>
            </a:r>
            <a:r>
              <a:rPr lang="en-US" sz="1000" dirty="0">
                <a:solidFill>
                  <a:schemeClr val="tx1"/>
                </a:solidFill>
              </a:rPr>
              <a:t>[c] =Ho;</a:t>
            </a:r>
          </a:p>
        </p:txBody>
      </p:sp>
      <p:sp>
        <p:nvSpPr>
          <p:cNvPr id="58" name="Freihandform 204">
            <a:extLst>
              <a:ext uri="{FF2B5EF4-FFF2-40B4-BE49-F238E27FC236}">
                <a16:creationId xmlns:a16="http://schemas.microsoft.com/office/drawing/2014/main" id="{B08A7C39-96CF-4935-8D92-BAB8C196A127}"/>
              </a:ext>
            </a:extLst>
          </p:cNvPr>
          <p:cNvSpPr/>
          <p:nvPr/>
        </p:nvSpPr>
        <p:spPr>
          <a:xfrm flipV="1">
            <a:off x="3132000" y="4509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hteck 186">
            <a:extLst>
              <a:ext uri="{FF2B5EF4-FFF2-40B4-BE49-F238E27FC236}">
                <a16:creationId xmlns:a16="http://schemas.microsoft.com/office/drawing/2014/main" id="{643A480D-E73D-462A-986C-52FEE163B673}"/>
              </a:ext>
            </a:extLst>
          </p:cNvPr>
          <p:cNvSpPr/>
          <p:nvPr/>
        </p:nvSpPr>
        <p:spPr>
          <a:xfrm>
            <a:off x="4716000" y="1845000"/>
            <a:ext cx="648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Matrix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40000" y="1845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Ranges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Undelimited Ranges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{1,7,4}, {12, 4, 8}]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{City, Moving along,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Famous attraction},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{-</a:t>
            </a:r>
            <a:r>
              <a:rPr lang="en-US" sz="1000" dirty="0" err="1">
                <a:solidFill>
                  <a:schemeClr val="tx1"/>
                </a:solidFill>
              </a:rPr>
              <a:t>3,Boston</a:t>
            </a:r>
            <a:r>
              <a:rPr lang="en-US" sz="1000" dirty="0">
                <a:solidFill>
                  <a:schemeClr val="tx1"/>
                </a:solidFill>
              </a:rPr>
              <a:t>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..'State/Province', 12..]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1..Inhabitants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</a:t>
            </a:r>
            <a:r>
              <a:rPr lang="en-US" sz="1000" dirty="0" err="1">
                <a:solidFill>
                  <a:schemeClr val="tx1"/>
                </a:solidFill>
              </a:rPr>
              <a:t>Boston..6</a:t>
            </a:r>
            <a:r>
              <a:rPr lang="en-US" sz="1000" dirty="0">
                <a:solidFill>
                  <a:schemeClr val="tx1"/>
                </a:solidFill>
              </a:rPr>
              <a:t>] );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Inhabitants .. 'Alt. (m)',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:'C*', :'*T*' ] );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25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268000" y="249294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..,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]  // includes header row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90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Freedom trail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E7F6AF2-7B5B-4F19-B572-3F8271C6ADA3}"/>
              </a:ext>
            </a:extLst>
          </p:cNvPr>
          <p:cNvSpPr/>
          <p:nvPr/>
        </p:nvSpPr>
        <p:spPr>
          <a:xfrm>
            <a:off x="540000" y="249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A9B15D1-F70F-4AB2-ABC6-7D7C66E313CE}"/>
              </a:ext>
            </a:extLst>
          </p:cNvPr>
          <p:cNvSpPr/>
          <p:nvPr/>
        </p:nvSpPr>
        <p:spPr>
          <a:xfrm>
            <a:off x="252000" y="249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F944748-D1D0-448B-B6BF-1C0D53E9D34D}"/>
              </a:ext>
            </a:extLst>
          </p:cNvPr>
          <p:cNvSpPr/>
          <p:nvPr/>
        </p:nvSpPr>
        <p:spPr>
          <a:xfrm>
            <a:off x="46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00016715-3018-46BC-BA97-920546BE3597}"/>
              </a:ext>
            </a:extLst>
          </p:cNvPr>
          <p:cNvSpPr/>
          <p:nvPr/>
        </p:nvSpPr>
        <p:spPr>
          <a:xfrm>
            <a:off x="1188000" y="249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5AF786D-D88B-4BB9-830A-CEB83178E4A6}"/>
              </a:ext>
            </a:extLst>
          </p:cNvPr>
          <p:cNvSpPr/>
          <p:nvPr/>
        </p:nvSpPr>
        <p:spPr>
          <a:xfrm>
            <a:off x="900000" y="256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Doge's Palace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3F5C71-BA3F-4C6B-9F22-CCF7CD5F60E2}"/>
              </a:ext>
            </a:extLst>
          </p:cNvPr>
          <p:cNvSpPr/>
          <p:nvPr/>
        </p:nvSpPr>
        <p:spPr>
          <a:xfrm>
            <a:off x="540000" y="285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DD9D410B-CA11-4F8A-82EF-E6302FE7082C}"/>
              </a:ext>
            </a:extLst>
          </p:cNvPr>
          <p:cNvSpPr/>
          <p:nvPr/>
        </p:nvSpPr>
        <p:spPr>
          <a:xfrm>
            <a:off x="252000" y="285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B1A0532-641B-432F-AC78-D26EBDE590D9}"/>
              </a:ext>
            </a:extLst>
          </p:cNvPr>
          <p:cNvSpPr/>
          <p:nvPr/>
        </p:nvSpPr>
        <p:spPr>
          <a:xfrm>
            <a:off x="468000" y="292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3578767-720C-42B4-8B3B-618790C48958}"/>
              </a:ext>
            </a:extLst>
          </p:cNvPr>
          <p:cNvSpPr/>
          <p:nvPr/>
        </p:nvSpPr>
        <p:spPr>
          <a:xfrm>
            <a:off x="1188000" y="285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5FB81284-2653-4D9B-BB00-78BD8C499492}"/>
              </a:ext>
            </a:extLst>
          </p:cNvPr>
          <p:cNvSpPr/>
          <p:nvPr/>
        </p:nvSpPr>
        <p:spPr>
          <a:xfrm>
            <a:off x="900000" y="292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Street Parade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011C260-45CE-4CFC-8530-995A0325DA9B}"/>
              </a:ext>
            </a:extLst>
          </p:cNvPr>
          <p:cNvSpPr/>
          <p:nvPr/>
        </p:nvSpPr>
        <p:spPr>
          <a:xfrm>
            <a:off x="1835980" y="2133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4C74E5-5692-4912-BCA0-1A0A2061BBB8}"/>
              </a:ext>
            </a:extLst>
          </p:cNvPr>
          <p:cNvSpPr/>
          <p:nvPr/>
        </p:nvSpPr>
        <p:spPr>
          <a:xfrm>
            <a:off x="1835980" y="249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8FD71A-F90B-4DDF-BBA1-ACD3418FF18C}"/>
              </a:ext>
            </a:extLst>
          </p:cNvPr>
          <p:cNvSpPr/>
          <p:nvPr/>
        </p:nvSpPr>
        <p:spPr>
          <a:xfrm>
            <a:off x="1835980" y="285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7AB2FD-67BE-4774-85F9-39994E807F05}"/>
              </a:ext>
            </a:extLst>
          </p:cNvPr>
          <p:cNvSpPr/>
          <p:nvPr/>
        </p:nvSpPr>
        <p:spPr>
          <a:xfrm>
            <a:off x="1548000" y="191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5A20C4E-6BB6-42A4-9069-1CF3CB973558}"/>
              </a:ext>
            </a:extLst>
          </p:cNvPr>
          <p:cNvSpPr/>
          <p:nvPr/>
        </p:nvSpPr>
        <p:spPr>
          <a:xfrm>
            <a:off x="15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3BBBEF-5A24-43D9-B509-319F2D37F414}"/>
              </a:ext>
            </a:extLst>
          </p:cNvPr>
          <p:cNvSpPr/>
          <p:nvPr/>
        </p:nvSpPr>
        <p:spPr>
          <a:xfrm>
            <a:off x="1548000" y="263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9423C9-B3BD-4FAD-B8F0-2669F8CFFB2F}"/>
              </a:ext>
            </a:extLst>
          </p:cNvPr>
          <p:cNvSpPr/>
          <p:nvPr/>
        </p:nvSpPr>
        <p:spPr>
          <a:xfrm>
            <a:off x="1188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111852E9-11AF-4917-8D8E-E2937C3BCDED}"/>
              </a:ext>
            </a:extLst>
          </p:cNvPr>
          <p:cNvSpPr/>
          <p:nvPr/>
        </p:nvSpPr>
        <p:spPr>
          <a:xfrm>
            <a:off x="1692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7/-1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Moving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0A62F8A-A0C4-4506-8F3D-077C7F783323}"/>
              </a:ext>
            </a:extLst>
          </p:cNvPr>
          <p:cNvSpPr/>
          <p:nvPr/>
        </p:nvSpPr>
        <p:spPr>
          <a:xfrm>
            <a:off x="540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69E93157-6E15-4A22-B53A-D81F5ED9EB7C}"/>
              </a:ext>
            </a:extLst>
          </p:cNvPr>
          <p:cNvSpPr/>
          <p:nvPr/>
        </p:nvSpPr>
        <p:spPr>
          <a:xfrm>
            <a:off x="262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F9A3FCC-E5AF-4EDE-89EE-FCB1D941D9D2}"/>
              </a:ext>
            </a:extLst>
          </p:cNvPr>
          <p:cNvSpPr/>
          <p:nvPr/>
        </p:nvSpPr>
        <p:spPr>
          <a:xfrm>
            <a:off x="2412000" y="249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3BE4E10E-4288-4F17-82D6-500BBFD35568}"/>
              </a:ext>
            </a:extLst>
          </p:cNvPr>
          <p:cNvSpPr/>
          <p:nvPr/>
        </p:nvSpPr>
        <p:spPr>
          <a:xfrm>
            <a:off x="2268000" y="2565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ITA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A921F432-A159-421C-86B1-0CDEE36A9101}"/>
              </a:ext>
            </a:extLst>
          </p:cNvPr>
          <p:cNvSpPr/>
          <p:nvPr/>
        </p:nvSpPr>
        <p:spPr>
          <a:xfrm>
            <a:off x="2268000" y="292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B700E25-7A82-499F-B5EC-3DA4FEB1B5ED}"/>
              </a:ext>
            </a:extLst>
          </p:cNvPr>
          <p:cNvSpPr/>
          <p:nvPr/>
        </p:nvSpPr>
        <p:spPr>
          <a:xfrm>
            <a:off x="2412000" y="2924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90BACD2A-9571-4589-B6FC-D267DABB7E27}"/>
              </a:ext>
            </a:extLst>
          </p:cNvPr>
          <p:cNvSpPr/>
          <p:nvPr/>
        </p:nvSpPr>
        <p:spPr>
          <a:xfrm>
            <a:off x="2628000" y="270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Vienna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98C3D945-A17E-4D29-AF38-62C2A438FF67}"/>
              </a:ext>
            </a:extLst>
          </p:cNvPr>
          <p:cNvSpPr/>
          <p:nvPr/>
        </p:nvSpPr>
        <p:spPr>
          <a:xfrm>
            <a:off x="2268000" y="2709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AUT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D2A37FBC-F35B-483F-9C21-1B94068AB16F}"/>
              </a:ext>
            </a:extLst>
          </p:cNvPr>
          <p:cNvSpPr/>
          <p:nvPr/>
        </p:nvSpPr>
        <p:spPr>
          <a:xfrm>
            <a:off x="2268000" y="285300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C03D292F-738D-41AE-B417-679630C4DF05}"/>
              </a:ext>
            </a:extLst>
          </p:cNvPr>
          <p:cNvSpPr/>
          <p:nvPr/>
        </p:nvSpPr>
        <p:spPr>
          <a:xfrm>
            <a:off x="2412000" y="285306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E5E27AD1-51AF-456C-8362-AB8D821E5C9F}"/>
              </a:ext>
            </a:extLst>
          </p:cNvPr>
          <p:cNvSpPr/>
          <p:nvPr/>
        </p:nvSpPr>
        <p:spPr>
          <a:xfrm>
            <a:off x="2628000" y="299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Bangkok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0A4C36A-E8F3-4B83-B963-CFBA4CBF747A}"/>
              </a:ext>
            </a:extLst>
          </p:cNvPr>
          <p:cNvSpPr/>
          <p:nvPr/>
        </p:nvSpPr>
        <p:spPr>
          <a:xfrm>
            <a:off x="2268000" y="2997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 err="1">
                <a:solidFill>
                  <a:schemeClr val="tx1"/>
                </a:solidFill>
              </a:rPr>
              <a:t>THA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1EF80AA1-7552-4B15-AEBD-7480FC913B7B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94">
            <a:extLst>
              <a:ext uri="{FF2B5EF4-FFF2-40B4-BE49-F238E27FC236}">
                <a16:creationId xmlns:a16="http://schemas.microsoft.com/office/drawing/2014/main" id="{5EFEA6A6-C021-43D0-ABBE-A97F7F34E24F}"/>
              </a:ext>
            </a:extLst>
          </p:cNvPr>
          <p:cNvCxnSpPr/>
          <p:nvPr/>
        </p:nvCxnSpPr>
        <p:spPr>
          <a:xfrm>
            <a:off x="4572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94">
            <a:extLst>
              <a:ext uri="{FF2B5EF4-FFF2-40B4-BE49-F238E27FC236}">
                <a16:creationId xmlns:a16="http://schemas.microsoft.com/office/drawing/2014/main" id="{5A8124A7-ED9B-41FA-BFF7-2B452D7BDF39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hteck 157">
            <a:extLst>
              <a:ext uri="{FF2B5EF4-FFF2-40B4-BE49-F238E27FC236}">
                <a16:creationId xmlns:a16="http://schemas.microsoft.com/office/drawing/2014/main" id="{998BCDA0-F84E-4B45-A8BE-A0EC2ABAF003}"/>
              </a:ext>
            </a:extLst>
          </p:cNvPr>
          <p:cNvSpPr/>
          <p:nvPr/>
        </p:nvSpPr>
        <p:spPr>
          <a:xfrm>
            <a:off x="44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96D71AD-8946-4486-A2FB-B845F307A7D7}"/>
              </a:ext>
            </a:extLst>
          </p:cNvPr>
          <p:cNvSpPr/>
          <p:nvPr/>
        </p:nvSpPr>
        <p:spPr>
          <a:xfrm>
            <a:off x="41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63" name="Gerade Verbindung 94">
            <a:extLst>
              <a:ext uri="{FF2B5EF4-FFF2-40B4-BE49-F238E27FC236}">
                <a16:creationId xmlns:a16="http://schemas.microsoft.com/office/drawing/2014/main" id="{42D46F15-F171-4D0F-8E1F-C7C827C3D6E1}"/>
              </a:ext>
            </a:extLst>
          </p:cNvPr>
          <p:cNvCxnSpPr/>
          <p:nvPr/>
        </p:nvCxnSpPr>
        <p:spPr>
          <a:xfrm>
            <a:off x="471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96EECC82-E343-4468-84AB-9C7BBB7E23BC}"/>
              </a:ext>
            </a:extLst>
          </p:cNvPr>
          <p:cNvSpPr/>
          <p:nvPr/>
        </p:nvSpPr>
        <p:spPr>
          <a:xfrm>
            <a:off x="4572000" y="1341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State/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82DBD61F-8DBA-4FAF-AC10-86BE1ED30324}"/>
              </a:ext>
            </a:extLst>
          </p:cNvPr>
          <p:cNvSpPr/>
          <p:nvPr/>
        </p:nvSpPr>
        <p:spPr>
          <a:xfrm>
            <a:off x="4140000" y="314101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5BFA0279-CA5A-4474-82FD-9FE43EA7A4E1}"/>
              </a:ext>
            </a:extLst>
          </p:cNvPr>
          <p:cNvSpPr/>
          <p:nvPr/>
        </p:nvSpPr>
        <p:spPr>
          <a:xfrm>
            <a:off x="4283980" y="3141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61A6D35C-1B7C-4688-9EB7-108DEBD563A8}"/>
              </a:ext>
            </a:extLst>
          </p:cNvPr>
          <p:cNvSpPr/>
          <p:nvPr/>
        </p:nvSpPr>
        <p:spPr>
          <a:xfrm>
            <a:off x="4140000" y="3069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5149C8AF-2D23-429B-9F30-54B8F50E9DDB}"/>
              </a:ext>
            </a:extLst>
          </p:cNvPr>
          <p:cNvSpPr/>
          <p:nvPr/>
        </p:nvSpPr>
        <p:spPr>
          <a:xfrm>
            <a:off x="4283980" y="3068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B45E4A85-4484-4AD7-A7A7-5DACAD1545DF}"/>
              </a:ext>
            </a:extLst>
          </p:cNvPr>
          <p:cNvSpPr/>
          <p:nvPr/>
        </p:nvSpPr>
        <p:spPr>
          <a:xfrm>
            <a:off x="4140000" y="2997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B8A164BC-7F60-43EA-A451-E0BF13B38F89}"/>
              </a:ext>
            </a:extLst>
          </p:cNvPr>
          <p:cNvSpPr/>
          <p:nvPr/>
        </p:nvSpPr>
        <p:spPr>
          <a:xfrm>
            <a:off x="4283980" y="299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D886BC5-31B3-4F59-92C2-663FD87BB04E}"/>
              </a:ext>
            </a:extLst>
          </p:cNvPr>
          <p:cNvSpPr/>
          <p:nvPr/>
        </p:nvSpPr>
        <p:spPr>
          <a:xfrm>
            <a:off x="4284000" y="227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5219957C-1DFE-4A72-AC78-538BC70D09B9}"/>
              </a:ext>
            </a:extLst>
          </p:cNvPr>
          <p:cNvSpPr/>
          <p:nvPr/>
        </p:nvSpPr>
        <p:spPr>
          <a:xfrm>
            <a:off x="4284000" y="2204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1957F7D2-79E4-4B6A-9B01-0B9C0800A22C}"/>
              </a:ext>
            </a:extLst>
          </p:cNvPr>
          <p:cNvSpPr/>
          <p:nvPr/>
        </p:nvSpPr>
        <p:spPr>
          <a:xfrm>
            <a:off x="4284000" y="2132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0C805F3A-B7D9-418E-8BC5-CBA3F5B3C84D}"/>
              </a:ext>
            </a:extLst>
          </p:cNvPr>
          <p:cNvSpPr/>
          <p:nvPr/>
        </p:nvSpPr>
        <p:spPr>
          <a:xfrm>
            <a:off x="4572000" y="2276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2831A858-DBF9-49A8-90DB-C04D057608D0}"/>
              </a:ext>
            </a:extLst>
          </p:cNvPr>
          <p:cNvSpPr/>
          <p:nvPr/>
        </p:nvSpPr>
        <p:spPr>
          <a:xfrm>
            <a:off x="4572000" y="2204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45351750-AA90-446B-A6A0-4A892C41E032}"/>
              </a:ext>
            </a:extLst>
          </p:cNvPr>
          <p:cNvSpPr/>
          <p:nvPr/>
        </p:nvSpPr>
        <p:spPr>
          <a:xfrm>
            <a:off x="4572000" y="213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498512E8-F2EE-4D9B-B52C-8E6D8EADC7C5}"/>
              </a:ext>
            </a:extLst>
          </p:cNvPr>
          <p:cNvSpPr/>
          <p:nvPr/>
        </p:nvSpPr>
        <p:spPr>
          <a:xfrm>
            <a:off x="4716000" y="2276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ADCE9F79-0373-4FD9-B36E-8DD0F3A8157A}"/>
              </a:ext>
            </a:extLst>
          </p:cNvPr>
          <p:cNvSpPr/>
          <p:nvPr/>
        </p:nvSpPr>
        <p:spPr>
          <a:xfrm>
            <a:off x="4716000" y="220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20788141-6AC5-48C8-B5AE-6A40A351A9C6}"/>
              </a:ext>
            </a:extLst>
          </p:cNvPr>
          <p:cNvSpPr/>
          <p:nvPr/>
        </p:nvSpPr>
        <p:spPr>
          <a:xfrm>
            <a:off x="4716000" y="2132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D7D64DD9-E1B3-48A2-8E5E-0C9DB27F2DE5}"/>
              </a:ext>
            </a:extLst>
          </p:cNvPr>
          <p:cNvSpPr/>
          <p:nvPr/>
        </p:nvSpPr>
        <p:spPr>
          <a:xfrm>
            <a:off x="471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Inhab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84" name="Gerade Verbindung 94">
            <a:extLst>
              <a:ext uri="{FF2B5EF4-FFF2-40B4-BE49-F238E27FC236}">
                <a16:creationId xmlns:a16="http://schemas.microsoft.com/office/drawing/2014/main" id="{E561B877-EBC1-48B4-883D-9DA603F8D282}"/>
              </a:ext>
            </a:extLst>
          </p:cNvPr>
          <p:cNvCxnSpPr/>
          <p:nvPr/>
        </p:nvCxnSpPr>
        <p:spPr>
          <a:xfrm>
            <a:off x="486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3E6FA744-CE8F-469A-9F6C-52789161A1D2}"/>
              </a:ext>
            </a:extLst>
          </p:cNvPr>
          <p:cNvSpPr/>
          <p:nvPr/>
        </p:nvSpPr>
        <p:spPr>
          <a:xfrm>
            <a:off x="4212000" y="198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53299677-3D1C-430A-83DE-83AE2EF706D8}"/>
              </a:ext>
            </a:extLst>
          </p:cNvPr>
          <p:cNvSpPr/>
          <p:nvPr/>
        </p:nvSpPr>
        <p:spPr>
          <a:xfrm>
            <a:off x="4212000" y="234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CA302A4C-9812-46FB-BCF9-5EDB131BD812}"/>
              </a:ext>
            </a:extLst>
          </p:cNvPr>
          <p:cNvSpPr/>
          <p:nvPr/>
        </p:nvSpPr>
        <p:spPr>
          <a:xfrm>
            <a:off x="5148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Alt. (m)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FA3BAC2-EA29-4B63-B72C-2D1756A3CEE2}"/>
              </a:ext>
            </a:extLst>
          </p:cNvPr>
          <p:cNvCxnSpPr>
            <a:cxnSpLocks/>
          </p:cNvCxnSpPr>
          <p:nvPr/>
        </p:nvCxnSpPr>
        <p:spPr>
          <a:xfrm>
            <a:off x="486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8195312C-0694-41DD-9317-671730A972E8}"/>
              </a:ext>
            </a:extLst>
          </p:cNvPr>
          <p:cNvCxnSpPr>
            <a:cxnSpLocks/>
          </p:cNvCxnSpPr>
          <p:nvPr/>
        </p:nvCxnSpPr>
        <p:spPr>
          <a:xfrm>
            <a:off x="522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94">
            <a:extLst>
              <a:ext uri="{FF2B5EF4-FFF2-40B4-BE49-F238E27FC236}">
                <a16:creationId xmlns:a16="http://schemas.microsoft.com/office/drawing/2014/main" id="{5A45DC25-B743-4D78-9DD9-DFE05752BE02}"/>
              </a:ext>
            </a:extLst>
          </p:cNvPr>
          <p:cNvCxnSpPr/>
          <p:nvPr/>
        </p:nvCxnSpPr>
        <p:spPr>
          <a:xfrm>
            <a:off x="522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hteck 190">
            <a:extLst>
              <a:ext uri="{FF2B5EF4-FFF2-40B4-BE49-F238E27FC236}">
                <a16:creationId xmlns:a16="http://schemas.microsoft.com/office/drawing/2014/main" id="{2F6F4912-E144-4E62-8EBE-9FD52E2CD542}"/>
              </a:ext>
            </a:extLst>
          </p:cNvPr>
          <p:cNvSpPr/>
          <p:nvPr/>
        </p:nvSpPr>
        <p:spPr>
          <a:xfrm>
            <a:off x="6012000" y="1845000"/>
            <a:ext cx="1584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61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Full and Partial Table Specification – Matrix Access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61178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61178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104384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8998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611780" y="98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61178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 or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4275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2" name="Gerade Verbindung 94"/>
          <p:cNvCxnSpPr/>
          <p:nvPr/>
        </p:nvCxnSpPr>
        <p:spPr>
          <a:xfrm>
            <a:off x="48596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7156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427560" y="981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 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4275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Matching column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Matching 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7157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54" name="Rechteck 53"/>
          <p:cNvSpPr/>
          <p:nvPr/>
        </p:nvSpPr>
        <p:spPr>
          <a:xfrm>
            <a:off x="611780" y="3285300"/>
            <a:ext cx="1584220" cy="1079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2..5, 2..5 ]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City..Country</a:t>
            </a:r>
            <a:r>
              <a:rPr lang="en-US" sz="1000" dirty="0">
                <a:solidFill>
                  <a:schemeClr val="tx1"/>
                </a:solidFill>
              </a:rPr>
              <a:t>, 2..5 ]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-2.., -2..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..1, ..2 ]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8..-10 ]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.. ]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Entire table excl. headers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0..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Entire table incl. headers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/>
          <p:cNvSpPr/>
          <p:nvPr/>
        </p:nvSpPr>
        <p:spPr>
          <a:xfrm>
            <a:off x="2411710" y="177343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0" name="Gerade Verbindung 94"/>
          <p:cNvCxnSpPr/>
          <p:nvPr/>
        </p:nvCxnSpPr>
        <p:spPr>
          <a:xfrm>
            <a:off x="2411710" y="184544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94"/>
          <p:cNvCxnSpPr/>
          <p:nvPr/>
        </p:nvCxnSpPr>
        <p:spPr>
          <a:xfrm>
            <a:off x="284377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94"/>
          <p:cNvCxnSpPr/>
          <p:nvPr/>
        </p:nvCxnSpPr>
        <p:spPr>
          <a:xfrm>
            <a:off x="2699750" y="17734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2411710" y="981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41171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Set of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Set of row 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411710" y="3285639"/>
            <a:ext cx="1584220" cy="10804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{City, Country},{2,5,}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{2,5}, {-18,-15} ]</a:t>
            </a:r>
          </a:p>
          <a:p>
            <a:pPr marL="171450" indent="-171450">
              <a:lnSpc>
                <a:spcPct val="90000"/>
              </a:lnSpc>
              <a:buFont typeface="Wingdings" panose="05000000000000000000" pitchFamily="2" charset="2"/>
              <a:buChar char="à"/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Set of 2x2 elements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{{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Stockholm,SE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},{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Oslo,NO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}}</a:t>
            </a:r>
          </a:p>
          <a:p>
            <a:pPr>
              <a:lnSpc>
                <a:spcPct val="90000"/>
              </a:lnSpc>
            </a:pP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 table: {2, 5}, {Oslo, NO}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Exceptional case.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    Returns row number of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    1</a:t>
            </a:r>
            <a:r>
              <a:rPr lang="en-US" sz="10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st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 match, here: 5</a:t>
            </a:r>
          </a:p>
        </p:txBody>
      </p:sp>
      <p:sp>
        <p:nvSpPr>
          <p:cNvPr id="82" name="Rechteck 81"/>
          <p:cNvSpPr/>
          <p:nvPr/>
        </p:nvSpPr>
        <p:spPr>
          <a:xfrm>
            <a:off x="2700060" y="162934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6798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6798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46798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175" name="Rechteck 174"/>
          <p:cNvSpPr/>
          <p:nvPr/>
        </p:nvSpPr>
        <p:spPr>
          <a:xfrm>
            <a:off x="4283950" y="17736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 / -20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4283950" y="21337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 / -15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4283950" y="31418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19 / -1</a:t>
            </a:r>
          </a:p>
        </p:txBody>
      </p:sp>
      <p:sp>
        <p:nvSpPr>
          <p:cNvPr id="71" name="Rechteck 70"/>
          <p:cNvSpPr/>
          <p:nvPr/>
        </p:nvSpPr>
        <p:spPr>
          <a:xfrm>
            <a:off x="468000" y="2348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 / -12</a:t>
            </a:r>
          </a:p>
        </p:txBody>
      </p:sp>
      <p:sp>
        <p:nvSpPr>
          <p:cNvPr id="74" name="Rechteck 73"/>
          <p:cNvSpPr/>
          <p:nvPr/>
        </p:nvSpPr>
        <p:spPr>
          <a:xfrm>
            <a:off x="467980" y="2492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 / -10</a:t>
            </a:r>
          </a:p>
        </p:txBody>
      </p:sp>
      <p:sp>
        <p:nvSpPr>
          <p:cNvPr id="75" name="Rechteck 74"/>
          <p:cNvSpPr/>
          <p:nvPr/>
        </p:nvSpPr>
        <p:spPr>
          <a:xfrm>
            <a:off x="468000" y="191699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396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9600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96000" y="3573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00" y="37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38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7" name="Gerade Verbindung 94"/>
          <p:cNvCxnSpPr/>
          <p:nvPr/>
        </p:nvCxnSpPr>
        <p:spPr>
          <a:xfrm>
            <a:off x="19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94"/>
          <p:cNvCxnSpPr/>
          <p:nvPr/>
        </p:nvCxnSpPr>
        <p:spPr>
          <a:xfrm>
            <a:off x="176398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94"/>
          <p:cNvCxnSpPr/>
          <p:nvPr/>
        </p:nvCxnSpPr>
        <p:spPr>
          <a:xfrm>
            <a:off x="370704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94"/>
          <p:cNvCxnSpPr/>
          <p:nvPr/>
        </p:nvCxnSpPr>
        <p:spPr>
          <a:xfrm>
            <a:off x="3563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/>
          <p:cNvSpPr/>
          <p:nvPr/>
        </p:nvSpPr>
        <p:spPr>
          <a:xfrm>
            <a:off x="3563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166" name="Rechteck 165"/>
          <p:cNvSpPr/>
          <p:nvPr/>
        </p:nvSpPr>
        <p:spPr>
          <a:xfrm>
            <a:off x="219502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94"/>
          <p:cNvCxnSpPr/>
          <p:nvPr/>
        </p:nvCxnSpPr>
        <p:spPr>
          <a:xfrm>
            <a:off x="572304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/>
          <p:cNvCxnSpPr/>
          <p:nvPr/>
        </p:nvCxnSpPr>
        <p:spPr>
          <a:xfrm>
            <a:off x="557902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579020" y="16289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cxnSp>
        <p:nvCxnSpPr>
          <p:cNvPr id="173" name="Gerade Verbindung 94"/>
          <p:cNvCxnSpPr/>
          <p:nvPr/>
        </p:nvCxnSpPr>
        <p:spPr>
          <a:xfrm>
            <a:off x="5291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Gerade Verbindung 94"/>
          <p:cNvCxnSpPr/>
          <p:nvPr/>
        </p:nvCxnSpPr>
        <p:spPr>
          <a:xfrm>
            <a:off x="5147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/>
          <p:cNvSpPr/>
          <p:nvPr/>
        </p:nvSpPr>
        <p:spPr>
          <a:xfrm>
            <a:off x="507502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269921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241102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385137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2" name="Rechteck 181"/>
          <p:cNvSpPr/>
          <p:nvPr/>
        </p:nvSpPr>
        <p:spPr>
          <a:xfrm>
            <a:off x="356323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471499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184" name="Rechteck 183"/>
          <p:cNvSpPr/>
          <p:nvPr/>
        </p:nvSpPr>
        <p:spPr>
          <a:xfrm>
            <a:off x="442680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185" name="Rechteck 184"/>
          <p:cNvSpPr/>
          <p:nvPr/>
        </p:nvSpPr>
        <p:spPr>
          <a:xfrm>
            <a:off x="5867150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5579018" y="148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51471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258" name="Rechteck 257"/>
          <p:cNvSpPr/>
          <p:nvPr/>
        </p:nvSpPr>
        <p:spPr>
          <a:xfrm>
            <a:off x="4283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 / -18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900600" y="162977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1763870" y="162899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Population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1259870" y="1629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89984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2/-9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61165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0/-11</a:t>
            </a:r>
          </a:p>
        </p:txBody>
      </p:sp>
      <p:sp>
        <p:nvSpPr>
          <p:cNvPr id="257" name="Rechteck 256"/>
          <p:cNvSpPr/>
          <p:nvPr/>
        </p:nvSpPr>
        <p:spPr>
          <a:xfrm>
            <a:off x="205200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10/-1</a:t>
            </a:r>
          </a:p>
        </p:txBody>
      </p:sp>
      <p:sp>
        <p:nvSpPr>
          <p:cNvPr id="259" name="Rechteck 258"/>
          <p:cNvSpPr/>
          <p:nvPr/>
        </p:nvSpPr>
        <p:spPr>
          <a:xfrm>
            <a:off x="1763868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8/-3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1332000" y="148502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cxnSp>
        <p:nvCxnSpPr>
          <p:cNvPr id="375" name="Gerade Verbindung 94"/>
          <p:cNvCxnSpPr/>
          <p:nvPr/>
        </p:nvCxnSpPr>
        <p:spPr>
          <a:xfrm>
            <a:off x="327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94"/>
          <p:cNvCxnSpPr/>
          <p:nvPr/>
        </p:nvCxnSpPr>
        <p:spPr>
          <a:xfrm>
            <a:off x="313198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hteck 376"/>
          <p:cNvSpPr/>
          <p:nvPr/>
        </p:nvSpPr>
        <p:spPr>
          <a:xfrm>
            <a:off x="306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378" name="Rechteck 377"/>
          <p:cNvSpPr/>
          <p:nvPr/>
        </p:nvSpPr>
        <p:spPr>
          <a:xfrm>
            <a:off x="313200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5/-6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2195980" y="34374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4427780" y="3284999"/>
            <a:ext cx="1584220" cy="10804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:'C*', :'St*' ]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{{ Stockholm, SE}, {Stuttgart, DE} }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( Still difficult to define )</a:t>
            </a:r>
            <a:b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endParaRPr lang="en-US" sz="1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212000" y="3285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6" name="Gerade Verbindung 94"/>
          <p:cNvCxnSpPr/>
          <p:nvPr/>
        </p:nvCxnSpPr>
        <p:spPr>
          <a:xfrm>
            <a:off x="147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 Verbindung 94"/>
          <p:cNvCxnSpPr/>
          <p:nvPr/>
        </p:nvCxnSpPr>
        <p:spPr>
          <a:xfrm>
            <a:off x="133198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hteck 207"/>
          <p:cNvSpPr/>
          <p:nvPr/>
        </p:nvSpPr>
        <p:spPr>
          <a:xfrm>
            <a:off x="899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1043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188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332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90000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104400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18802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1332020" y="198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89996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104396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118798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1331980" y="2061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89992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104392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118794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133194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052000" y="3141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052000" y="3069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1908000" y="3141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1908000" y="3069000"/>
            <a:ext cx="144020" cy="72010"/>
          </a:xfrm>
          <a:prstGeom prst="rect">
            <a:avLst/>
          </a:prstGeom>
          <a:solidFill>
            <a:srgbClr val="FFDD7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12000" y="1845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56000" y="1845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12000" y="19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56000" y="1917000"/>
            <a:ext cx="14402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612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612000" y="242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612000" y="249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56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56000" y="242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756000" y="249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900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900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900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04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044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044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18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188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188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332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332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332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6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6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6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1620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1620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620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176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1764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1764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190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4" name="Rechteck 303"/>
          <p:cNvSpPr/>
          <p:nvPr/>
        </p:nvSpPr>
        <p:spPr>
          <a:xfrm>
            <a:off x="1908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1908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2052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9" name="Rechteck 308"/>
          <p:cNvSpPr/>
          <p:nvPr/>
        </p:nvSpPr>
        <p:spPr>
          <a:xfrm>
            <a:off x="2052000" y="2420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2052000" y="2492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2700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3" name="Rechteck 312"/>
          <p:cNvSpPr/>
          <p:nvPr/>
        </p:nvSpPr>
        <p:spPr>
          <a:xfrm>
            <a:off x="3131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270000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13198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132130" y="1988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17" name="Rechteck 316"/>
          <p:cNvSpPr/>
          <p:nvPr/>
        </p:nvSpPr>
        <p:spPr>
          <a:xfrm>
            <a:off x="3131270" y="2204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318" name="Rechteck 317"/>
          <p:cNvSpPr/>
          <p:nvPr/>
        </p:nvSpPr>
        <p:spPr>
          <a:xfrm>
            <a:off x="2700130" y="198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319" name="Rechteck 318"/>
          <p:cNvSpPr/>
          <p:nvPr/>
        </p:nvSpPr>
        <p:spPr>
          <a:xfrm>
            <a:off x="2699270" y="220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320" name="Rechteck 319"/>
          <p:cNvSpPr/>
          <p:nvPr/>
        </p:nvSpPr>
        <p:spPr>
          <a:xfrm>
            <a:off x="471600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5147980" y="1917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4" name="Rechteck 323"/>
          <p:cNvSpPr/>
          <p:nvPr/>
        </p:nvSpPr>
        <p:spPr>
          <a:xfrm>
            <a:off x="471600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5147980" y="2133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5148130" y="1988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</a:t>
            </a:r>
          </a:p>
        </p:txBody>
      </p:sp>
      <p:sp>
        <p:nvSpPr>
          <p:cNvPr id="327" name="Rechteck 326"/>
          <p:cNvSpPr/>
          <p:nvPr/>
        </p:nvSpPr>
        <p:spPr>
          <a:xfrm>
            <a:off x="5147270" y="220423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17" name="Rechteck 416"/>
          <p:cNvSpPr/>
          <p:nvPr/>
        </p:nvSpPr>
        <p:spPr>
          <a:xfrm>
            <a:off x="4716130" y="198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Stockholm</a:t>
            </a:r>
          </a:p>
        </p:txBody>
      </p:sp>
      <p:sp>
        <p:nvSpPr>
          <p:cNvPr id="420" name="Rechteck 419"/>
          <p:cNvSpPr/>
          <p:nvPr/>
        </p:nvSpPr>
        <p:spPr>
          <a:xfrm>
            <a:off x="4715270" y="220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Oslo</a:t>
            </a:r>
          </a:p>
        </p:txBody>
      </p:sp>
      <p:sp>
        <p:nvSpPr>
          <p:cNvPr id="421" name="Rechteck 420"/>
          <p:cNvSpPr/>
          <p:nvPr/>
        </p:nvSpPr>
        <p:spPr>
          <a:xfrm>
            <a:off x="4716000" y="2492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4716000" y="256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Stuttgart</a:t>
            </a:r>
          </a:p>
        </p:txBody>
      </p:sp>
      <p:sp>
        <p:nvSpPr>
          <p:cNvPr id="423" name="Rechteck 422"/>
          <p:cNvSpPr/>
          <p:nvPr/>
        </p:nvSpPr>
        <p:spPr>
          <a:xfrm>
            <a:off x="5148710" y="24937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5148000" y="2564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DE</a:t>
            </a:r>
          </a:p>
        </p:txBody>
      </p:sp>
    </p:spTree>
    <p:extLst>
      <p:ext uri="{BB962C8B-B14F-4D97-AF65-F5344CB8AC3E}">
        <p14:creationId xmlns:p14="http://schemas.microsoft.com/office/powerpoint/2010/main" val="4052890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2339752" y="22768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339752" y="16288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827584" y="22768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755576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>
            <a:off x="683568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/>
          <p:cNvSpPr/>
          <p:nvPr/>
        </p:nvSpPr>
        <p:spPr>
          <a:xfrm>
            <a:off x="323528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" name="Rechteck 78"/>
          <p:cNvSpPr/>
          <p:nvPr/>
        </p:nvSpPr>
        <p:spPr>
          <a:xfrm>
            <a:off x="1043608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81" name="Rechteck 80"/>
          <p:cNvSpPr/>
          <p:nvPr/>
        </p:nvSpPr>
        <p:spPr>
          <a:xfrm>
            <a:off x="827584" y="16288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827584" y="2276872"/>
            <a:ext cx="14401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1043608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043608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88" name="Rechteck 87"/>
          <p:cNvSpPr/>
          <p:nvPr/>
        </p:nvSpPr>
        <p:spPr>
          <a:xfrm>
            <a:off x="395536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5536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27584" y="40770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105"/>
          <p:cNvCxnSpPr/>
          <p:nvPr/>
        </p:nvCxnSpPr>
        <p:spPr>
          <a:xfrm>
            <a:off x="755576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683568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/>
          <p:cNvSpPr/>
          <p:nvPr/>
        </p:nvSpPr>
        <p:spPr>
          <a:xfrm>
            <a:off x="323528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043608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10" name="Rechteck 109"/>
          <p:cNvSpPr/>
          <p:nvPr/>
        </p:nvSpPr>
        <p:spPr>
          <a:xfrm>
            <a:off x="827584" y="34290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043608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1043608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395536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395536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27584" y="3933056"/>
            <a:ext cx="144016" cy="28803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3" name="Gerade Verbindung 142"/>
          <p:cNvCxnSpPr/>
          <p:nvPr/>
        </p:nvCxnSpPr>
        <p:spPr>
          <a:xfrm>
            <a:off x="683568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683568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/>
          <p:cNvSpPr/>
          <p:nvPr/>
        </p:nvSpPr>
        <p:spPr>
          <a:xfrm>
            <a:off x="323528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323528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48" name="Gerade Verbindung 147"/>
          <p:cNvCxnSpPr/>
          <p:nvPr/>
        </p:nvCxnSpPr>
        <p:spPr>
          <a:xfrm>
            <a:off x="2267744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148"/>
          <p:cNvCxnSpPr/>
          <p:nvPr/>
        </p:nvCxnSpPr>
        <p:spPr>
          <a:xfrm>
            <a:off x="2195736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1835696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2555776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cxnSp>
        <p:nvCxnSpPr>
          <p:cNvPr id="153" name="Gerade Verbindung 152"/>
          <p:cNvCxnSpPr/>
          <p:nvPr/>
        </p:nvCxnSpPr>
        <p:spPr>
          <a:xfrm>
            <a:off x="2339752" y="2276872"/>
            <a:ext cx="144016" cy="0"/>
          </a:xfrm>
          <a:prstGeom prst="line">
            <a:avLst/>
          </a:prstGeom>
          <a:ln>
            <a:solidFill>
              <a:srgbClr val="FFCC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2555776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2555776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56" name="Rechteck 155"/>
          <p:cNvSpPr/>
          <p:nvPr/>
        </p:nvSpPr>
        <p:spPr>
          <a:xfrm>
            <a:off x="1907704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1907704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2339752" y="40770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9" name="Gerade Verbindung 158"/>
          <p:cNvCxnSpPr/>
          <p:nvPr/>
        </p:nvCxnSpPr>
        <p:spPr>
          <a:xfrm>
            <a:off x="2267744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159"/>
          <p:cNvCxnSpPr/>
          <p:nvPr/>
        </p:nvCxnSpPr>
        <p:spPr>
          <a:xfrm>
            <a:off x="2195736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/>
          <p:cNvSpPr/>
          <p:nvPr/>
        </p:nvSpPr>
        <p:spPr>
          <a:xfrm>
            <a:off x="1835696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2555776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2339752" y="34290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2555776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76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1907704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1907704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08" name="Rechteck 207"/>
          <p:cNvSpPr/>
          <p:nvPr/>
        </p:nvSpPr>
        <p:spPr>
          <a:xfrm>
            <a:off x="2339752" y="3933056"/>
            <a:ext cx="144016" cy="28803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9" name="Gerade Verbindung 208"/>
          <p:cNvCxnSpPr/>
          <p:nvPr/>
        </p:nvCxnSpPr>
        <p:spPr>
          <a:xfrm>
            <a:off x="2195736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209"/>
          <p:cNvCxnSpPr/>
          <p:nvPr/>
        </p:nvCxnSpPr>
        <p:spPr>
          <a:xfrm>
            <a:off x="2195736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hteck 210"/>
          <p:cNvSpPr/>
          <p:nvPr/>
        </p:nvSpPr>
        <p:spPr>
          <a:xfrm>
            <a:off x="1835696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96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10750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Equal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750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619672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Not Equal</a:t>
            </a:r>
          </a:p>
        </p:txBody>
      </p:sp>
      <p:sp>
        <p:nvSpPr>
          <p:cNvPr id="215" name="Rechteck 214"/>
          <p:cNvSpPr/>
          <p:nvPr/>
        </p:nvSpPr>
        <p:spPr>
          <a:xfrm>
            <a:off x="1619672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3851920" y="22768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17" name="Gerade Verbindung 216"/>
          <p:cNvCxnSpPr/>
          <p:nvPr/>
        </p:nvCxnSpPr>
        <p:spPr>
          <a:xfrm>
            <a:off x="3779912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 Verbindung 217"/>
          <p:cNvCxnSpPr/>
          <p:nvPr/>
        </p:nvCxnSpPr>
        <p:spPr>
          <a:xfrm>
            <a:off x="3707904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hteck 218"/>
          <p:cNvSpPr/>
          <p:nvPr/>
        </p:nvSpPr>
        <p:spPr>
          <a:xfrm>
            <a:off x="3347864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20" name="Rechteck 219"/>
          <p:cNvSpPr/>
          <p:nvPr/>
        </p:nvSpPr>
        <p:spPr>
          <a:xfrm>
            <a:off x="4067944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3851920" y="16288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067944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24" name="Rechteck 223"/>
          <p:cNvSpPr/>
          <p:nvPr/>
        </p:nvSpPr>
        <p:spPr>
          <a:xfrm>
            <a:off x="4067944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3419872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419872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3851920" y="3933056"/>
            <a:ext cx="144016" cy="79208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8" name="Gerade Verbindung 227"/>
          <p:cNvCxnSpPr/>
          <p:nvPr/>
        </p:nvCxnSpPr>
        <p:spPr>
          <a:xfrm>
            <a:off x="3779912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rade Verbindung 228"/>
          <p:cNvCxnSpPr/>
          <p:nvPr/>
        </p:nvCxnSpPr>
        <p:spPr>
          <a:xfrm>
            <a:off x="3707904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Rechteck 229"/>
          <p:cNvSpPr/>
          <p:nvPr/>
        </p:nvSpPr>
        <p:spPr>
          <a:xfrm>
            <a:off x="3347864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4067944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4067944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4067944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3419872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3419872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37" name="Rechteck 236"/>
          <p:cNvSpPr/>
          <p:nvPr/>
        </p:nvSpPr>
        <p:spPr>
          <a:xfrm>
            <a:off x="3851920" y="3429000"/>
            <a:ext cx="144016" cy="504056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8" name="Gerade Verbindung 237"/>
          <p:cNvCxnSpPr/>
          <p:nvPr/>
        </p:nvCxnSpPr>
        <p:spPr>
          <a:xfrm>
            <a:off x="3707904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rade Verbindung 238"/>
          <p:cNvCxnSpPr/>
          <p:nvPr/>
        </p:nvCxnSpPr>
        <p:spPr>
          <a:xfrm>
            <a:off x="3707904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hteck 239"/>
          <p:cNvSpPr/>
          <p:nvPr/>
        </p:nvSpPr>
        <p:spPr>
          <a:xfrm>
            <a:off x="3347864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347864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131840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Greater Than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3131840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5364088" y="2276872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5" name="Gerade Verbindung 244"/>
          <p:cNvCxnSpPr/>
          <p:nvPr/>
        </p:nvCxnSpPr>
        <p:spPr>
          <a:xfrm>
            <a:off x="5292080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 Verbindung 245"/>
          <p:cNvCxnSpPr/>
          <p:nvPr/>
        </p:nvCxnSpPr>
        <p:spPr>
          <a:xfrm>
            <a:off x="5220072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hteck 246"/>
          <p:cNvSpPr/>
          <p:nvPr/>
        </p:nvSpPr>
        <p:spPr>
          <a:xfrm>
            <a:off x="48600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8" name="Rechteck 247"/>
          <p:cNvSpPr/>
          <p:nvPr/>
        </p:nvSpPr>
        <p:spPr>
          <a:xfrm>
            <a:off x="5580112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5364088" y="1628800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580112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51" name="Rechteck 250"/>
          <p:cNvSpPr/>
          <p:nvPr/>
        </p:nvSpPr>
        <p:spPr>
          <a:xfrm>
            <a:off x="5580112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932040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4932040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54" name="Rechteck 253"/>
          <p:cNvSpPr/>
          <p:nvPr/>
        </p:nvSpPr>
        <p:spPr>
          <a:xfrm>
            <a:off x="5364088" y="4221088"/>
            <a:ext cx="144016" cy="50405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5" name="Gerade Verbindung 254"/>
          <p:cNvCxnSpPr/>
          <p:nvPr/>
        </p:nvCxnSpPr>
        <p:spPr>
          <a:xfrm>
            <a:off x="5292080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 Verbindung 255"/>
          <p:cNvCxnSpPr/>
          <p:nvPr/>
        </p:nvCxnSpPr>
        <p:spPr>
          <a:xfrm>
            <a:off x="5220072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hteck 256"/>
          <p:cNvSpPr/>
          <p:nvPr/>
        </p:nvSpPr>
        <p:spPr>
          <a:xfrm>
            <a:off x="4860032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8" name="Rechteck 257"/>
          <p:cNvSpPr/>
          <p:nvPr/>
        </p:nvSpPr>
        <p:spPr>
          <a:xfrm>
            <a:off x="5580112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59" name="Rechteck 258"/>
          <p:cNvSpPr/>
          <p:nvPr/>
        </p:nvSpPr>
        <p:spPr>
          <a:xfrm>
            <a:off x="5580112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5580112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4932040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932040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5364088" y="3429000"/>
            <a:ext cx="144016" cy="792088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263"/>
          <p:cNvCxnSpPr/>
          <p:nvPr/>
        </p:nvCxnSpPr>
        <p:spPr>
          <a:xfrm>
            <a:off x="5220072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 Verbindung 264"/>
          <p:cNvCxnSpPr/>
          <p:nvPr/>
        </p:nvCxnSpPr>
        <p:spPr>
          <a:xfrm>
            <a:off x="5220072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/>
          <p:cNvSpPr/>
          <p:nvPr/>
        </p:nvSpPr>
        <p:spPr>
          <a:xfrm>
            <a:off x="4860032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48600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4644008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Greater Than or Equal</a:t>
            </a:r>
          </a:p>
        </p:txBody>
      </p:sp>
      <p:sp>
        <p:nvSpPr>
          <p:cNvPr id="269" name="Rechteck 268"/>
          <p:cNvSpPr/>
          <p:nvPr/>
        </p:nvSpPr>
        <p:spPr>
          <a:xfrm>
            <a:off x="4644008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876256" y="16288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6804248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Gerade Verbindung 271"/>
          <p:cNvCxnSpPr/>
          <p:nvPr/>
        </p:nvCxnSpPr>
        <p:spPr>
          <a:xfrm>
            <a:off x="6732240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hteck 272"/>
          <p:cNvSpPr/>
          <p:nvPr/>
        </p:nvSpPr>
        <p:spPr>
          <a:xfrm>
            <a:off x="6372200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4" name="Rechteck 273"/>
          <p:cNvSpPr/>
          <p:nvPr/>
        </p:nvSpPr>
        <p:spPr>
          <a:xfrm>
            <a:off x="7092280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75" name="Rechteck 274"/>
          <p:cNvSpPr/>
          <p:nvPr/>
        </p:nvSpPr>
        <p:spPr>
          <a:xfrm>
            <a:off x="6876256" y="22768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280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092280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444208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444208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6876256" y="4221088"/>
            <a:ext cx="144016" cy="504056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1" name="Gerade Verbindung 280"/>
          <p:cNvCxnSpPr/>
          <p:nvPr/>
        </p:nvCxnSpPr>
        <p:spPr>
          <a:xfrm>
            <a:off x="6804248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281"/>
          <p:cNvCxnSpPr/>
          <p:nvPr/>
        </p:nvCxnSpPr>
        <p:spPr>
          <a:xfrm>
            <a:off x="6732240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6372200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4" name="Rechteck 283"/>
          <p:cNvSpPr/>
          <p:nvPr/>
        </p:nvSpPr>
        <p:spPr>
          <a:xfrm>
            <a:off x="7092280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7092280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092280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444208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444208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876256" y="3429000"/>
            <a:ext cx="144016" cy="79208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289"/>
          <p:cNvCxnSpPr/>
          <p:nvPr/>
        </p:nvCxnSpPr>
        <p:spPr>
          <a:xfrm>
            <a:off x="6732240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290"/>
          <p:cNvCxnSpPr/>
          <p:nvPr/>
        </p:nvCxnSpPr>
        <p:spPr>
          <a:xfrm>
            <a:off x="6732240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/>
          <p:cNvSpPr/>
          <p:nvPr/>
        </p:nvSpPr>
        <p:spPr>
          <a:xfrm>
            <a:off x="6372200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6372200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6156176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Less Than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156176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8388424" y="1628800"/>
            <a:ext cx="144016" cy="648072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97" name="Gerade Verbindung 296"/>
          <p:cNvCxnSpPr/>
          <p:nvPr/>
        </p:nvCxnSpPr>
        <p:spPr>
          <a:xfrm>
            <a:off x="8316416" y="16288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 Verbindung 297"/>
          <p:cNvCxnSpPr/>
          <p:nvPr/>
        </p:nvCxnSpPr>
        <p:spPr>
          <a:xfrm>
            <a:off x="8244408" y="22768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Rechteck 298"/>
          <p:cNvSpPr/>
          <p:nvPr/>
        </p:nvSpPr>
        <p:spPr>
          <a:xfrm>
            <a:off x="7884368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8604448" y="22048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8388424" y="2276872"/>
            <a:ext cx="144016" cy="648072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8604448" y="18448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8604448" y="25649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7956376" y="16288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7956376" y="27809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6" name="Rechteck 305"/>
          <p:cNvSpPr/>
          <p:nvPr/>
        </p:nvSpPr>
        <p:spPr>
          <a:xfrm>
            <a:off x="8388424" y="3933056"/>
            <a:ext cx="144016" cy="792088"/>
          </a:xfrm>
          <a:prstGeom prst="rect">
            <a:avLst/>
          </a:prstGeom>
          <a:solidFill>
            <a:srgbClr val="00B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7" name="Gerade Verbindung 306"/>
          <p:cNvCxnSpPr/>
          <p:nvPr/>
        </p:nvCxnSpPr>
        <p:spPr>
          <a:xfrm>
            <a:off x="8316416" y="3429000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Gerade Verbindung 307"/>
          <p:cNvCxnSpPr/>
          <p:nvPr/>
        </p:nvCxnSpPr>
        <p:spPr>
          <a:xfrm>
            <a:off x="8244408" y="40770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Rechteck 308"/>
          <p:cNvSpPr/>
          <p:nvPr/>
        </p:nvSpPr>
        <p:spPr>
          <a:xfrm>
            <a:off x="7884368" y="40050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0" name="Rechteck 309"/>
          <p:cNvSpPr/>
          <p:nvPr/>
        </p:nvSpPr>
        <p:spPr>
          <a:xfrm>
            <a:off x="8604448" y="400506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8604448" y="364502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8604448" y="436510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313" name="Rechteck 312"/>
          <p:cNvSpPr/>
          <p:nvPr/>
        </p:nvSpPr>
        <p:spPr>
          <a:xfrm>
            <a:off x="7956376" y="34290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7956376" y="458112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15" name="Rechteck 314"/>
          <p:cNvSpPr/>
          <p:nvPr/>
        </p:nvSpPr>
        <p:spPr>
          <a:xfrm>
            <a:off x="8388424" y="3429000"/>
            <a:ext cx="144016" cy="50405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6" name="Gerade Verbindung 315"/>
          <p:cNvCxnSpPr/>
          <p:nvPr/>
        </p:nvCxnSpPr>
        <p:spPr>
          <a:xfrm>
            <a:off x="8244408" y="422947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Gerade Verbindung 316"/>
          <p:cNvCxnSpPr/>
          <p:nvPr/>
        </p:nvCxnSpPr>
        <p:spPr>
          <a:xfrm>
            <a:off x="8244408" y="39330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Rechteck 317"/>
          <p:cNvSpPr/>
          <p:nvPr/>
        </p:nvSpPr>
        <p:spPr>
          <a:xfrm>
            <a:off x="7884368" y="3861048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+</a:t>
            </a:r>
            <a:r>
              <a:rPr lang="el-GR" sz="1000" dirty="0">
                <a:solidFill>
                  <a:schemeClr val="tx1"/>
                </a:solidFill>
              </a:rPr>
              <a:t>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7884368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l-GR" sz="1000" dirty="0" err="1">
                <a:solidFill>
                  <a:schemeClr val="tx1"/>
                </a:solidFill>
              </a:rPr>
              <a:t>−ε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834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Less Than or Equal</a:t>
            </a:r>
          </a:p>
        </p:txBody>
      </p:sp>
      <p:sp>
        <p:nvSpPr>
          <p:cNvPr id="321" name="Rechteck 320"/>
          <p:cNvSpPr/>
          <p:nvPr/>
        </p:nvSpPr>
        <p:spPr>
          <a:xfrm>
            <a:off x="766834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16200000">
            <a:off x="971600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Gleichschenkliges Dreieck 321"/>
          <p:cNvSpPr/>
          <p:nvPr/>
        </p:nvSpPr>
        <p:spPr>
          <a:xfrm rot="16200000">
            <a:off x="2483768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Gleichschenkliges Dreieck 322"/>
          <p:cNvSpPr/>
          <p:nvPr/>
        </p:nvSpPr>
        <p:spPr>
          <a:xfrm rot="16200000">
            <a:off x="3995936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Gleichschenkliges Dreieck 323"/>
          <p:cNvSpPr/>
          <p:nvPr/>
        </p:nvSpPr>
        <p:spPr>
          <a:xfrm rot="16200000">
            <a:off x="5508104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Gleichschenkliges Dreieck 324"/>
          <p:cNvSpPr/>
          <p:nvPr/>
        </p:nvSpPr>
        <p:spPr>
          <a:xfrm rot="16200000">
            <a:off x="7020272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Gleichschenkliges Dreieck 325"/>
          <p:cNvSpPr/>
          <p:nvPr/>
        </p:nvSpPr>
        <p:spPr>
          <a:xfrm rot="16200000">
            <a:off x="8532440" y="2240868"/>
            <a:ext cx="72008" cy="72008"/>
          </a:xfrm>
          <a:prstGeom prst="triangl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107504" y="4941168"/>
            <a:ext cx="388843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l-GR" sz="1000" dirty="0">
                <a:solidFill>
                  <a:schemeClr val="tx1"/>
                </a:solidFill>
              </a:rPr>
              <a:t>ε</a:t>
            </a:r>
            <a:r>
              <a:rPr lang="de-CH" sz="1000" dirty="0">
                <a:solidFill>
                  <a:schemeClr val="tx1"/>
                </a:solidFill>
              </a:rPr>
              <a:t> = Epsilon = 0.000 000 001 </a:t>
            </a:r>
            <a:r>
              <a:rPr lang="de-CH" sz="1000" dirty="0" err="1">
                <a:solidFill>
                  <a:schemeClr val="tx1"/>
                </a:solidFill>
              </a:rPr>
              <a:t>or</a:t>
            </a:r>
            <a:r>
              <a:rPr lang="de-CH" sz="1000" dirty="0">
                <a:solidFill>
                  <a:schemeClr val="tx1"/>
                </a:solidFill>
              </a:rPr>
              <a:t> 0.1 </a:t>
            </a:r>
            <a:r>
              <a:rPr lang="de-CH" sz="1000" dirty="0" err="1">
                <a:solidFill>
                  <a:schemeClr val="tx1"/>
                </a:solidFill>
              </a:rPr>
              <a:t>cent</a:t>
            </a:r>
            <a:r>
              <a:rPr lang="de-CH" sz="1000" dirty="0">
                <a:solidFill>
                  <a:schemeClr val="tx1"/>
                </a:solidFill>
              </a:rPr>
              <a:t> </a:t>
            </a:r>
            <a:r>
              <a:rPr lang="de-CH" sz="1000" dirty="0" err="1">
                <a:solidFill>
                  <a:schemeClr val="tx1"/>
                </a:solidFill>
              </a:rPr>
              <a:t>currency</a:t>
            </a:r>
            <a:r>
              <a:rPr lang="de-CH" sz="1000" dirty="0">
                <a:solidFill>
                  <a:schemeClr val="tx1"/>
                </a:solidFill>
              </a:rPr>
              <a:t> </a:t>
            </a:r>
            <a:r>
              <a:rPr lang="de-CH" sz="1000" dirty="0" err="1">
                <a:solidFill>
                  <a:schemeClr val="tx1"/>
                </a:solidFill>
              </a:rPr>
              <a:t>value</a:t>
            </a:r>
            <a:r>
              <a:rPr lang="de-CH" sz="1000" dirty="0">
                <a:solidFill>
                  <a:schemeClr val="tx1"/>
                </a:solidFill>
              </a:rPr>
              <a:t> in </a:t>
            </a:r>
            <a:r>
              <a:rPr lang="de-CH" sz="1000" dirty="0" err="1">
                <a:solidFill>
                  <a:schemeClr val="tx1"/>
                </a:solidFill>
              </a:rPr>
              <a:t>millions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64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hteck 334"/>
          <p:cNvSpPr/>
          <p:nvPr/>
        </p:nvSpPr>
        <p:spPr>
          <a:xfrm>
            <a:off x="6876170" y="429312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876170" y="436513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876170" y="443714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876170" y="450915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876170" y="458116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876170" y="465317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876170" y="472518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876170" y="479719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876170" y="486920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876170" y="494121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876170" y="501322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98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442798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13180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131800" y="3356990"/>
            <a:ext cx="1152010" cy="35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131800" y="1484730"/>
            <a:ext cx="115216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131800" y="1556740"/>
            <a:ext cx="115201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475570" y="1484730"/>
            <a:ext cx="122417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475570" y="1556740"/>
            <a:ext cx="122417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Comparison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/>
          <p:cNvSpPr/>
          <p:nvPr/>
        </p:nvSpPr>
        <p:spPr>
          <a:xfrm>
            <a:off x="4860190" y="1484730"/>
            <a:ext cx="115201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4808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29210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572418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29210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14808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86004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486004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514808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9210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72418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29210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14808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6660290" y="1484730"/>
            <a:ext cx="7201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80431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694833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723637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94833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680431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6660290" y="3284980"/>
            <a:ext cx="72010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80431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723637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94833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80431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41984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56386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99594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56386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341984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Gerade Verbindung 203"/>
          <p:cNvCxnSpPr/>
          <p:nvPr/>
        </p:nvCxnSpPr>
        <p:spPr>
          <a:xfrm>
            <a:off x="442798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313180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/>
          <p:cNvSpPr/>
          <p:nvPr/>
        </p:nvSpPr>
        <p:spPr>
          <a:xfrm>
            <a:off x="341984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356386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9594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56386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41984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6660290" y="4221110"/>
            <a:ext cx="792110" cy="864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Gerade Verbindung 224"/>
          <p:cNvCxnSpPr/>
          <p:nvPr/>
        </p:nvCxnSpPr>
        <p:spPr>
          <a:xfrm>
            <a:off x="6660290" y="4293120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/>
          <p:cNvSpPr/>
          <p:nvPr/>
        </p:nvSpPr>
        <p:spPr>
          <a:xfrm>
            <a:off x="7020340" y="42931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7164360" y="42931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3707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5292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5436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948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7092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563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707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5292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5436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6948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7092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7020340" y="43651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7164360" y="43651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020340" y="44371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7164360" y="443714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020340" y="45091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7164360" y="450915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7020340" y="45811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7164360" y="45811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7020340" y="46531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164360" y="46531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020340" y="47251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7164360" y="47251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13180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86004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0290" y="2924930"/>
            <a:ext cx="72010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131800" y="371704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860040" y="3717040"/>
            <a:ext cx="115201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60290" y="3717040"/>
            <a:ext cx="72010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37078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56386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341984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370788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370788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356386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34198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70788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54361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529212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514810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543614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35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94833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80431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709235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543612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529210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51480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543612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709235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833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80431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09235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020340" y="47971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020340" y="48692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7020340" y="49412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7020340" y="50132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7164360" y="47971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7164360" y="48692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164360" y="494121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164360" y="50132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Old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4755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Table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313210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table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313180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rows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48600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differences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8601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rows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66604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columns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66602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condensed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6660290" y="40770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307" name="Rechteck 306"/>
          <p:cNvSpPr/>
          <p:nvPr/>
        </p:nvSpPr>
        <p:spPr>
          <a:xfrm>
            <a:off x="615622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615622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308"/>
          <p:cNvCxnSpPr/>
          <p:nvPr/>
        </p:nvCxnSpPr>
        <p:spPr>
          <a:xfrm>
            <a:off x="615622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752441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752441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2" name="Gerade Verbindung 311"/>
          <p:cNvCxnSpPr/>
          <p:nvPr/>
        </p:nvCxnSpPr>
        <p:spPr>
          <a:xfrm>
            <a:off x="752441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hteck 312"/>
          <p:cNvSpPr/>
          <p:nvPr/>
        </p:nvSpPr>
        <p:spPr>
          <a:xfrm>
            <a:off x="7524410" y="422111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7524410" y="429312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Gerade Verbindung 314"/>
          <p:cNvCxnSpPr/>
          <p:nvPr/>
        </p:nvCxnSpPr>
        <p:spPr>
          <a:xfrm>
            <a:off x="7524410" y="429312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/>
          <p:cNvSpPr/>
          <p:nvPr/>
        </p:nvSpPr>
        <p:spPr>
          <a:xfrm>
            <a:off x="442798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442798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8" name="Gerade Verbindung 317"/>
          <p:cNvCxnSpPr/>
          <p:nvPr/>
        </p:nvCxnSpPr>
        <p:spPr>
          <a:xfrm>
            <a:off x="442798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hteck 318"/>
          <p:cNvSpPr/>
          <p:nvPr/>
        </p:nvSpPr>
        <p:spPr>
          <a:xfrm>
            <a:off x="615622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615622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1" name="Gerade Verbindung 320"/>
          <p:cNvCxnSpPr/>
          <p:nvPr/>
        </p:nvCxnSpPr>
        <p:spPr>
          <a:xfrm>
            <a:off x="615622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hteck 321"/>
          <p:cNvSpPr/>
          <p:nvPr/>
        </p:nvSpPr>
        <p:spPr>
          <a:xfrm>
            <a:off x="752441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752441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4" name="Gerade Verbindung 323"/>
          <p:cNvCxnSpPr/>
          <p:nvPr/>
        </p:nvCxnSpPr>
        <p:spPr>
          <a:xfrm>
            <a:off x="752441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147557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4755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hteck 326"/>
          <p:cNvSpPr/>
          <p:nvPr/>
        </p:nvSpPr>
        <p:spPr>
          <a:xfrm>
            <a:off x="313180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154"/>
          <p:cNvCxnSpPr>
            <a:endCxn id="398" idx="0"/>
          </p:cNvCxnSpPr>
          <p:nvPr/>
        </p:nvCxnSpPr>
        <p:spPr>
          <a:xfrm>
            <a:off x="313180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hteck 327"/>
          <p:cNvSpPr/>
          <p:nvPr/>
        </p:nvSpPr>
        <p:spPr>
          <a:xfrm>
            <a:off x="313180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486004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486004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4860040" y="155674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hteck 330"/>
          <p:cNvSpPr/>
          <p:nvPr/>
        </p:nvSpPr>
        <p:spPr>
          <a:xfrm>
            <a:off x="666029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66029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6660290" y="155674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hteck 332"/>
          <p:cNvSpPr/>
          <p:nvPr/>
        </p:nvSpPr>
        <p:spPr>
          <a:xfrm>
            <a:off x="6660290" y="3717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660290" y="3356990"/>
            <a:ext cx="14402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143"/>
          <p:cNvCxnSpPr/>
          <p:nvPr/>
        </p:nvCxnSpPr>
        <p:spPr>
          <a:xfrm>
            <a:off x="6660290" y="335699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694833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83562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197964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41172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197964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183562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1979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123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971500" y="1556740"/>
            <a:ext cx="144020" cy="1512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7939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68346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111554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179390" y="24928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827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8348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82750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827480" y="28529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17939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Tables being compared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13195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Different forms of reporting tables</a:t>
            </a:r>
          </a:p>
        </p:txBody>
      </p:sp>
      <p:sp>
        <p:nvSpPr>
          <p:cNvPr id="391" name="Rechteck 390"/>
          <p:cNvSpPr/>
          <p:nvPr/>
        </p:nvSpPr>
        <p:spPr>
          <a:xfrm>
            <a:off x="395420" y="443714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179390" y="443714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53944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Orientation data,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e.g. unique identifiers</a:t>
            </a:r>
          </a:p>
        </p:txBody>
      </p:sp>
      <p:sp>
        <p:nvSpPr>
          <p:cNvPr id="394" name="Rechteck 393"/>
          <p:cNvSpPr/>
          <p:nvPr/>
        </p:nvSpPr>
        <p:spPr>
          <a:xfrm>
            <a:off x="1979640" y="443714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979640" y="450915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226768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Statistics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(2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79390" y="3140960"/>
            <a:ext cx="24483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Arrangement of rows and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may be different.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428396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28398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01220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1222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738039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738041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428396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28398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01220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01222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738039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738041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7308400" y="42931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7308400" y="436513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7308400" y="443714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308400" y="450915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7308400" y="458116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08400" y="465317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7308400" y="472518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7308400" y="479719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308400" y="48692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7308400" y="494121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7308400" y="50132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3419840" y="443714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356386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Remarks, e.g.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added”,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removed”,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(1 column added)</a:t>
            </a:r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2519715" y="209681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500406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white: Kept blank</a:t>
            </a:r>
          </a:p>
          <a:p>
            <a:r>
              <a:rPr lang="en-US" sz="1000" dirty="0">
                <a:solidFill>
                  <a:schemeClr val="tx1"/>
                </a:solidFill>
              </a:rPr>
              <a:t>for all equal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27582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gray: New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as default.</a:t>
            </a:r>
          </a:p>
        </p:txBody>
      </p:sp>
    </p:spTree>
    <p:extLst>
      <p:ext uri="{BB962C8B-B14F-4D97-AF65-F5344CB8AC3E}">
        <p14:creationId xmlns:p14="http://schemas.microsoft.com/office/powerpoint/2010/main" val="2838865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hteck 197"/>
          <p:cNvSpPr/>
          <p:nvPr/>
        </p:nvSpPr>
        <p:spPr>
          <a:xfrm>
            <a:off x="2124000" y="1557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601218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629000"/>
            <a:ext cx="432060" cy="1008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908170" y="227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908600" y="234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908430" y="242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1908430" y="249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08430" y="256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908530" y="206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1908530" y="213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908530" y="220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908000" y="155683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1908430" y="1628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557000"/>
            <a:ext cx="864000" cy="288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204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55700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15656" y="3933000"/>
            <a:ext cx="108039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527750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00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1701000"/>
            <a:ext cx="144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701000"/>
            <a:ext cx="43206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124000" y="1701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701000"/>
            <a:ext cx="864000" cy="144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12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701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40000" y="1701000"/>
            <a:ext cx="1368000" cy="14400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15800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211960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4715800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7721D8B-F66E-44E5-A14E-5E5CBFEF44D8}"/>
              </a:ext>
            </a:extLst>
          </p:cNvPr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EAD2254-2B85-47EC-B704-77608C174050}"/>
              </a:ext>
            </a:extLst>
          </p:cNvPr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A9503F-0162-42C8-821B-827CE59F3259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399E891D-4EF9-4EB1-84DC-70AF547B22F9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C7C0022-2909-4CE6-97CB-7158A80CBC22}"/>
              </a:ext>
            </a:extLst>
          </p:cNvPr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69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421183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15676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4211836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715676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</p:spTree>
    <p:extLst>
      <p:ext uri="{BB962C8B-B14F-4D97-AF65-F5344CB8AC3E}">
        <p14:creationId xmlns:p14="http://schemas.microsoft.com/office/powerpoint/2010/main" val="3859533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B0460A9-0766-4F00-8A4E-C5002FB66D4E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0C1F77A7-9C55-423E-AF1B-0D164AC491A1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D731157-23C6-4160-A84F-2EA9D946BA99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449F353-105C-47C5-A572-E93143E74FA8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5C8F4B7-6647-4D95-8C4E-C6606F0176C6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A3594B0-699A-4C09-833F-47FD2DA820AD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36ED057-0759-4FD3-83F1-FA81762821C0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F626075-54DE-438E-A01E-C80E63F28601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EA2C0B76-2329-4CEA-8CF0-35FF839E28B7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E8880695-3CF5-4B12-B633-D5094967FD0B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E880855-7347-4B4D-8764-74E4855A637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8E88186F-02AB-48D8-A565-BF9D824A133E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E962F57-2355-420A-A8F3-A677A51B4C28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991E13B-DD33-42A8-82D7-B3337D0B6E45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3525354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/>
          <p:cNvSpPr/>
          <p:nvPr/>
        </p:nvSpPr>
        <p:spPr>
          <a:xfrm>
            <a:off x="3132000" y="1701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132000" y="213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 flipV="1">
            <a:off x="3132000" y="2277000"/>
            <a:ext cx="144000" cy="144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132000" y="249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132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068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068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924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924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924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4068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5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5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8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36783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36783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chemeClr val="accent4"/>
                </a:solidFill>
              </a:rPr>
              <a:t>Group Identifier</a:t>
            </a:r>
            <a:br>
              <a:rPr lang="en-US" sz="1100" b="1" dirty="0">
                <a:solidFill>
                  <a:schemeClr val="accent4"/>
                </a:solidFill>
              </a:rPr>
            </a:br>
            <a:r>
              <a:rPr lang="en-US" sz="1100" b="1" dirty="0">
                <a:solidFill>
                  <a:schemeClr val="accent4"/>
                </a:solidFill>
              </a:rPr>
              <a:t>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, </a:t>
            </a:r>
            <a:r>
              <a:rPr lang="en-US" sz="1100" b="1" dirty="0">
                <a:solidFill>
                  <a:srgbClr val="CC66FF"/>
                </a:solidFill>
              </a:rPr>
              <a:t>Comparison Directions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flipV="1">
            <a:off x="1908170" y="1557000"/>
            <a:ext cx="1367830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923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923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923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572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923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716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860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923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420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148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4F77769-DA19-4ECA-A035-F2BA58E9D123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CB1A495-C745-4FF4-85D0-7E6AE9B2BE5D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8E4897D-F100-4EE1-B583-05678866534F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28890D5-B1D6-4D5E-BE26-6E57818D4A35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DB81F24-810B-4865-9D8C-0C8CA9F406BD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C95F107C-0815-4C52-8A24-E47D01C0F89B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B674BFA-CB3E-4820-B750-077843A13373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C96FBC4-0507-4D80-B809-7EA884017BDD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E38C09F-67E0-429B-BDE9-096554C49EF9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BBA91BA1-DBFA-477B-8CE3-4D58E232C6EA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8D1DC98-E429-4A27-AFA5-0F6E2775EAF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39A3BCD-75E9-46D6-AB3D-ACAE6919FDD5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7ADF8E6-82DC-43E4-95D4-A6C49B677D4C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87810CE6-6232-4400-A167-15F6F3CF5D80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734A87CA-2463-40AA-90FD-BDF52D638C4A}"/>
              </a:ext>
            </a:extLst>
          </p:cNvPr>
          <p:cNvSpPr/>
          <p:nvPr/>
        </p:nvSpPr>
        <p:spPr>
          <a:xfrm>
            <a:off x="5435836" y="4509000"/>
            <a:ext cx="144020" cy="50407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688F7C1-B064-46E6-BB79-5D062FB8F31F}"/>
              </a:ext>
            </a:extLst>
          </p:cNvPr>
          <p:cNvSpPr/>
          <p:nvPr/>
        </p:nvSpPr>
        <p:spPr>
          <a:xfrm>
            <a:off x="55798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Directions Column</a:t>
            </a:r>
          </a:p>
        </p:txBody>
      </p:sp>
    </p:spTree>
    <p:extLst>
      <p:ext uri="{BB962C8B-B14F-4D97-AF65-F5344CB8AC3E}">
        <p14:creationId xmlns:p14="http://schemas.microsoft.com/office/powerpoint/2010/main" val="21657998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hteck 626"/>
          <p:cNvSpPr/>
          <p:nvPr/>
        </p:nvSpPr>
        <p:spPr>
          <a:xfrm>
            <a:off x="3347010" y="148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hteck 627"/>
          <p:cNvSpPr/>
          <p:nvPr/>
        </p:nvSpPr>
        <p:spPr>
          <a:xfrm>
            <a:off x="3347640" y="134100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hteck 615"/>
          <p:cNvSpPr/>
          <p:nvPr/>
        </p:nvSpPr>
        <p:spPr>
          <a:xfrm>
            <a:off x="1475640" y="1484784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476270" y="134106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331640" y="1341000"/>
            <a:ext cx="1008750" cy="21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Consolidate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1331640" y="1485000"/>
            <a:ext cx="144020" cy="28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331640" y="1485000"/>
            <a:ext cx="1008140" cy="201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211"/>
          <p:cNvCxnSpPr/>
          <p:nvPr/>
        </p:nvCxnSpPr>
        <p:spPr>
          <a:xfrm>
            <a:off x="1331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eck 199"/>
          <p:cNvSpPr/>
          <p:nvPr/>
        </p:nvSpPr>
        <p:spPr>
          <a:xfrm>
            <a:off x="108610" y="12693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Each color refers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data with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contents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133225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3059970" y="7389080"/>
            <a:ext cx="432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059970" y="75331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059970" y="782114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059970" y="80371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3059970" y="7533100"/>
            <a:ext cx="432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3059410" y="875727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20396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334798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320396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334798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3203400" y="875727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3347420" y="875727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6876000" y="7893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he columns which exist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destination table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only (+ identifier columns)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kept.</a:t>
            </a:r>
          </a:p>
        </p:txBody>
      </p:sp>
      <p:sp>
        <p:nvSpPr>
          <p:cNvPr id="431" name="Rechteck 430"/>
          <p:cNvSpPr/>
          <p:nvPr/>
        </p:nvSpPr>
        <p:spPr>
          <a:xfrm>
            <a:off x="5220000" y="7389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Combining rows: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See above.</a:t>
            </a:r>
          </a:p>
        </p:txBody>
      </p:sp>
      <p:sp>
        <p:nvSpPr>
          <p:cNvPr id="357" name="Rechteck 356"/>
          <p:cNvSpPr/>
          <p:nvPr/>
        </p:nvSpPr>
        <p:spPr>
          <a:xfrm>
            <a:off x="1331640" y="1773000"/>
            <a:ext cx="144020" cy="28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1331640" y="2061000"/>
            <a:ext cx="144020" cy="216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331640" y="2277000"/>
            <a:ext cx="144020" cy="216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40" y="2493000"/>
            <a:ext cx="144020" cy="216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1331640" y="3213000"/>
            <a:ext cx="144020" cy="14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3" name="Rechteck 442"/>
          <p:cNvSpPr/>
          <p:nvPr/>
        </p:nvSpPr>
        <p:spPr>
          <a:xfrm>
            <a:off x="1331640" y="2709000"/>
            <a:ext cx="144020" cy="288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1331640" y="3069000"/>
            <a:ext cx="144020" cy="14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1331640" y="299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331640" y="3357000"/>
            <a:ext cx="14402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7" name="Geschweifte Klammer rechts 556"/>
          <p:cNvSpPr/>
          <p:nvPr/>
        </p:nvSpPr>
        <p:spPr>
          <a:xfrm>
            <a:off x="2556250" y="1341320"/>
            <a:ext cx="432000" cy="2159680"/>
          </a:xfrm>
          <a:prstGeom prst="rightBrace">
            <a:avLst>
              <a:gd name="adj1" fmla="val 8333"/>
              <a:gd name="adj2" fmla="val 17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8" name="Rechteck 557"/>
          <p:cNvSpPr/>
          <p:nvPr/>
        </p:nvSpPr>
        <p:spPr>
          <a:xfrm>
            <a:off x="3203640" y="1341000"/>
            <a:ext cx="1008750" cy="57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6" name="Rechteck 565"/>
          <p:cNvSpPr/>
          <p:nvPr/>
        </p:nvSpPr>
        <p:spPr>
          <a:xfrm>
            <a:off x="3203640" y="1485000"/>
            <a:ext cx="144020" cy="7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3" name="Rechteck 572"/>
          <p:cNvSpPr/>
          <p:nvPr/>
        </p:nvSpPr>
        <p:spPr>
          <a:xfrm>
            <a:off x="3203640" y="1485000"/>
            <a:ext cx="100814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4" name="Gerade Verbindung 211"/>
          <p:cNvCxnSpPr/>
          <p:nvPr/>
        </p:nvCxnSpPr>
        <p:spPr>
          <a:xfrm>
            <a:off x="3203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3203640" y="155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0" name="Rechteck 589"/>
          <p:cNvSpPr/>
          <p:nvPr/>
        </p:nvSpPr>
        <p:spPr>
          <a:xfrm>
            <a:off x="3203640" y="1629000"/>
            <a:ext cx="144020" cy="72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8" name="Rechteck 597"/>
          <p:cNvSpPr/>
          <p:nvPr/>
        </p:nvSpPr>
        <p:spPr>
          <a:xfrm>
            <a:off x="3203640" y="1701000"/>
            <a:ext cx="144020" cy="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6" name="Rechteck 605"/>
          <p:cNvSpPr/>
          <p:nvPr/>
        </p:nvSpPr>
        <p:spPr>
          <a:xfrm>
            <a:off x="3203640" y="1773000"/>
            <a:ext cx="144020" cy="7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" name="Rechteck 613"/>
          <p:cNvSpPr/>
          <p:nvPr/>
        </p:nvSpPr>
        <p:spPr>
          <a:xfrm>
            <a:off x="3203640" y="1845000"/>
            <a:ext cx="14402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5" name="Rechteck 614"/>
          <p:cNvSpPr/>
          <p:nvPr/>
        </p:nvSpPr>
        <p:spPr>
          <a:xfrm>
            <a:off x="143508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consolidate(), table consolidate selected rows() </a:t>
            </a:r>
          </a:p>
        </p:txBody>
      </p:sp>
      <p:sp>
        <p:nvSpPr>
          <p:cNvPr id="617" name="Rechteck 616"/>
          <p:cNvSpPr/>
          <p:nvPr/>
        </p:nvSpPr>
        <p:spPr>
          <a:xfrm>
            <a:off x="1475640" y="1772816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475640" y="2060848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9" name="Rechteck 618"/>
          <p:cNvSpPr/>
          <p:nvPr/>
        </p:nvSpPr>
        <p:spPr>
          <a:xfrm>
            <a:off x="1475640" y="2276872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0" name="Rechteck 619"/>
          <p:cNvSpPr/>
          <p:nvPr/>
        </p:nvSpPr>
        <p:spPr>
          <a:xfrm>
            <a:off x="1475640" y="2492896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1" name="Rechteck 620"/>
          <p:cNvSpPr/>
          <p:nvPr/>
        </p:nvSpPr>
        <p:spPr>
          <a:xfrm>
            <a:off x="1475640" y="2708920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1475640" y="2996952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3" name="Rechteck 622"/>
          <p:cNvSpPr/>
          <p:nvPr/>
        </p:nvSpPr>
        <p:spPr>
          <a:xfrm>
            <a:off x="1475640" y="3068960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4" name="Rechteck 623"/>
          <p:cNvSpPr/>
          <p:nvPr/>
        </p:nvSpPr>
        <p:spPr>
          <a:xfrm>
            <a:off x="1475640" y="3212976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5" name="Rechteck 624"/>
          <p:cNvSpPr/>
          <p:nvPr/>
        </p:nvSpPr>
        <p:spPr>
          <a:xfrm>
            <a:off x="1475640" y="3356992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9" name="Rechteck 628"/>
          <p:cNvSpPr/>
          <p:nvPr/>
        </p:nvSpPr>
        <p:spPr>
          <a:xfrm>
            <a:off x="3347640" y="1557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hteck 629"/>
          <p:cNvSpPr/>
          <p:nvPr/>
        </p:nvSpPr>
        <p:spPr>
          <a:xfrm>
            <a:off x="3347640" y="1629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1" name="Rechteck 630"/>
          <p:cNvSpPr/>
          <p:nvPr/>
        </p:nvSpPr>
        <p:spPr>
          <a:xfrm>
            <a:off x="3347640" y="1701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2" name="Rechteck 631"/>
          <p:cNvSpPr/>
          <p:nvPr/>
        </p:nvSpPr>
        <p:spPr>
          <a:xfrm>
            <a:off x="3347640" y="1773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3" name="Rechteck 632"/>
          <p:cNvSpPr/>
          <p:nvPr/>
        </p:nvSpPr>
        <p:spPr>
          <a:xfrm>
            <a:off x="3347640" y="184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4" name="Gerade Verbindung mit Pfeil 633"/>
          <p:cNvCxnSpPr/>
          <p:nvPr/>
        </p:nvCxnSpPr>
        <p:spPr>
          <a:xfrm flipV="1">
            <a:off x="1403640" y="3573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hteck 634"/>
          <p:cNvSpPr/>
          <p:nvPr/>
        </p:nvSpPr>
        <p:spPr>
          <a:xfrm>
            <a:off x="1403640" y="364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  <a:r>
              <a:rPr lang="en-US" sz="1000" dirty="0">
                <a:solidFill>
                  <a:schemeClr val="tx1"/>
                </a:solidFill>
              </a:rPr>
              <a:t> (Parameter 2 in table consolidate, parameter 3 table consolidate selected rows)</a:t>
            </a:r>
          </a:p>
        </p:txBody>
      </p:sp>
      <p:sp>
        <p:nvSpPr>
          <p:cNvPr id="636" name="Rechteck 635"/>
          <p:cNvSpPr/>
          <p:nvPr/>
        </p:nvSpPr>
        <p:spPr>
          <a:xfrm>
            <a:off x="1475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7" name="Rechteck 636"/>
          <p:cNvSpPr/>
          <p:nvPr/>
        </p:nvSpPr>
        <p:spPr>
          <a:xfrm>
            <a:off x="493164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8" name="Geschweifte Klammer rechts 637"/>
          <p:cNvSpPr/>
          <p:nvPr/>
        </p:nvSpPr>
        <p:spPr>
          <a:xfrm>
            <a:off x="2699640" y="4869088"/>
            <a:ext cx="432000" cy="1080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/>
          <p:cNvCxnSpPr/>
          <p:nvPr/>
        </p:nvCxnSpPr>
        <p:spPr>
          <a:xfrm>
            <a:off x="1475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hteck 638"/>
          <p:cNvSpPr/>
          <p:nvPr/>
        </p:nvSpPr>
        <p:spPr>
          <a:xfrm>
            <a:off x="1475640" y="5301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0" name="Rechteck 639"/>
          <p:cNvSpPr/>
          <p:nvPr/>
        </p:nvSpPr>
        <p:spPr>
          <a:xfrm>
            <a:off x="1475640" y="5517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1" name="Rechteck 640"/>
          <p:cNvSpPr/>
          <p:nvPr/>
        </p:nvSpPr>
        <p:spPr>
          <a:xfrm>
            <a:off x="1475640" y="5877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2" name="Rechteck 641"/>
          <p:cNvSpPr/>
          <p:nvPr/>
        </p:nvSpPr>
        <p:spPr>
          <a:xfrm>
            <a:off x="1331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3" name="Rechteck 642"/>
          <p:cNvSpPr/>
          <p:nvPr/>
        </p:nvSpPr>
        <p:spPr>
          <a:xfrm>
            <a:off x="1331640" y="5301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4" name="Rechteck 643"/>
          <p:cNvSpPr/>
          <p:nvPr/>
        </p:nvSpPr>
        <p:spPr>
          <a:xfrm>
            <a:off x="1331640" y="5517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5" name="Rechteck 644"/>
          <p:cNvSpPr/>
          <p:nvPr/>
        </p:nvSpPr>
        <p:spPr>
          <a:xfrm>
            <a:off x="1331640" y="5877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6" name="Rechteck 645"/>
          <p:cNvSpPr/>
          <p:nvPr/>
        </p:nvSpPr>
        <p:spPr>
          <a:xfrm>
            <a:off x="478764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7" name="Rechteck 646"/>
          <p:cNvSpPr/>
          <p:nvPr/>
        </p:nvSpPr>
        <p:spPr>
          <a:xfrm>
            <a:off x="1331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Detail:</a:t>
            </a:r>
          </a:p>
        </p:txBody>
      </p:sp>
      <p:sp>
        <p:nvSpPr>
          <p:cNvPr id="648" name="Rechteck 647"/>
          <p:cNvSpPr/>
          <p:nvPr/>
        </p:nvSpPr>
        <p:spPr>
          <a:xfrm>
            <a:off x="108000" y="4581088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may be scattered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across the entire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No adjacency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apply.</a:t>
            </a:r>
          </a:p>
        </p:txBody>
      </p:sp>
      <p:sp>
        <p:nvSpPr>
          <p:cNvPr id="649" name="Rechteck 648"/>
          <p:cNvSpPr/>
          <p:nvPr/>
        </p:nvSpPr>
        <p:spPr>
          <a:xfrm>
            <a:off x="147627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0" name="Rechteck 649"/>
          <p:cNvSpPr/>
          <p:nvPr/>
        </p:nvSpPr>
        <p:spPr>
          <a:xfrm>
            <a:off x="1331640" y="4509088"/>
            <a:ext cx="1008750" cy="158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1" name="Gerade Verbindung 211"/>
          <p:cNvCxnSpPr/>
          <p:nvPr/>
        </p:nvCxnSpPr>
        <p:spPr>
          <a:xfrm>
            <a:off x="133164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rade Verbindung mit Pfeil 651"/>
          <p:cNvCxnSpPr/>
          <p:nvPr/>
        </p:nvCxnSpPr>
        <p:spPr>
          <a:xfrm flipH="1">
            <a:off x="2339640" y="4509088"/>
            <a:ext cx="14400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hteck 652"/>
          <p:cNvSpPr/>
          <p:nvPr/>
        </p:nvSpPr>
        <p:spPr>
          <a:xfrm>
            <a:off x="2555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Top row = Destination row</a:t>
            </a:r>
            <a:r>
              <a:rPr lang="en-US" sz="1000" dirty="0">
                <a:solidFill>
                  <a:schemeClr val="tx1"/>
                </a:solidFill>
              </a:rPr>
              <a:t>.  All rows below are source rows. 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 will be consolidated into the destination row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according to specified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4" name="Rechteck 653"/>
          <p:cNvSpPr/>
          <p:nvPr/>
        </p:nvSpPr>
        <p:spPr>
          <a:xfrm>
            <a:off x="4247964" y="1304764"/>
            <a:ext cx="3888432" cy="9001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The original data contains n groups of rows with common data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identifier columns.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table consolidate(...) reduces them to 1 row per group.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destination table contains n rows.</a:t>
            </a:r>
          </a:p>
        </p:txBody>
      </p:sp>
      <p:sp>
        <p:nvSpPr>
          <p:cNvPr id="655" name="Rechteck 654"/>
          <p:cNvSpPr/>
          <p:nvPr/>
        </p:nvSpPr>
        <p:spPr>
          <a:xfrm>
            <a:off x="4787640" y="5013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the last step,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redundant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deleted.</a:t>
            </a:r>
          </a:p>
        </p:txBody>
      </p:sp>
      <p:sp>
        <p:nvSpPr>
          <p:cNvPr id="84" name="Rechteck 83"/>
          <p:cNvSpPr/>
          <p:nvPr/>
        </p:nvSpPr>
        <p:spPr>
          <a:xfrm>
            <a:off x="3347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r Verbinder 84"/>
          <p:cNvCxnSpPr/>
          <p:nvPr/>
        </p:nvCxnSpPr>
        <p:spPr>
          <a:xfrm>
            <a:off x="3347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3203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347640" y="5157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203640" y="5157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347640" y="5301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203640" y="5301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347640" y="5589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3640" y="5589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 flipV="1">
            <a:off x="3491640" y="494108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3563640" y="49410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3635640" y="4941088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3707640" y="494108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3779640" y="4941088"/>
            <a:ext cx="0" cy="686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eschweifte Klammer rechts 104"/>
          <p:cNvSpPr/>
          <p:nvPr/>
        </p:nvSpPr>
        <p:spPr>
          <a:xfrm>
            <a:off x="4283640" y="4869088"/>
            <a:ext cx="432000" cy="864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/>
          <p:cNvSpPr/>
          <p:nvPr/>
        </p:nvSpPr>
        <p:spPr>
          <a:xfrm>
            <a:off x="629952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6154890" y="4509088"/>
            <a:ext cx="1008750" cy="864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211"/>
          <p:cNvCxnSpPr/>
          <p:nvPr/>
        </p:nvCxnSpPr>
        <p:spPr>
          <a:xfrm>
            <a:off x="615489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29952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15552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155640" y="5445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Consolidation will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continue with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remaining rows.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1DF2375-D1D8-42F4-A3D9-EFAD218345BB}"/>
              </a:ext>
            </a:extLst>
          </p:cNvPr>
          <p:cNvSpPr/>
          <p:nvPr/>
        </p:nvSpPr>
        <p:spPr>
          <a:xfrm>
            <a:off x="1835328" y="1484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DC1956A-439A-4D18-B46A-F5E30D5CF9DC}"/>
              </a:ext>
            </a:extLst>
          </p:cNvPr>
          <p:cNvSpPr/>
          <p:nvPr/>
        </p:nvSpPr>
        <p:spPr>
          <a:xfrm>
            <a:off x="1835328" y="1772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F8B5C72-1D3C-4389-AD31-8898FECBA0AD}"/>
              </a:ext>
            </a:extLst>
          </p:cNvPr>
          <p:cNvSpPr/>
          <p:nvPr/>
        </p:nvSpPr>
        <p:spPr>
          <a:xfrm>
            <a:off x="1835328" y="2060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2CA5967-9D91-49A8-9E4C-EBA5E8B3D570}"/>
              </a:ext>
            </a:extLst>
          </p:cNvPr>
          <p:cNvSpPr/>
          <p:nvPr/>
        </p:nvSpPr>
        <p:spPr>
          <a:xfrm>
            <a:off x="1835328" y="2276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E133737-E45D-4180-9545-0A654CA20356}"/>
              </a:ext>
            </a:extLst>
          </p:cNvPr>
          <p:cNvSpPr/>
          <p:nvPr/>
        </p:nvSpPr>
        <p:spPr>
          <a:xfrm>
            <a:off x="1835328" y="2492896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463C8EC-A6F3-4FED-83F9-BE65483F621C}"/>
              </a:ext>
            </a:extLst>
          </p:cNvPr>
          <p:cNvSpPr/>
          <p:nvPr/>
        </p:nvSpPr>
        <p:spPr>
          <a:xfrm>
            <a:off x="1835328" y="3212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AA97FFF-5929-4412-A3C3-522366ADF389}"/>
              </a:ext>
            </a:extLst>
          </p:cNvPr>
          <p:cNvSpPr/>
          <p:nvPr/>
        </p:nvSpPr>
        <p:spPr>
          <a:xfrm>
            <a:off x="1835328" y="2708920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734A639-8CC0-4B78-B39B-F6BD7C0A311B}"/>
              </a:ext>
            </a:extLst>
          </p:cNvPr>
          <p:cNvSpPr/>
          <p:nvPr/>
        </p:nvSpPr>
        <p:spPr>
          <a:xfrm>
            <a:off x="1835328" y="3068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40D8D65-E427-4FF0-9BC4-41F0847714DF}"/>
              </a:ext>
            </a:extLst>
          </p:cNvPr>
          <p:cNvSpPr/>
          <p:nvPr/>
        </p:nvSpPr>
        <p:spPr>
          <a:xfrm>
            <a:off x="1835328" y="2996784"/>
            <a:ext cx="216024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45A4DA0-9D05-496E-988E-4E82C00023F6}"/>
              </a:ext>
            </a:extLst>
          </p:cNvPr>
          <p:cNvSpPr/>
          <p:nvPr/>
        </p:nvSpPr>
        <p:spPr>
          <a:xfrm>
            <a:off x="1835328" y="3356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F7F41EBF-5A52-40D4-81A9-A230A2E08EE3}"/>
              </a:ext>
            </a:extLst>
          </p:cNvPr>
          <p:cNvSpPr/>
          <p:nvPr/>
        </p:nvSpPr>
        <p:spPr>
          <a:xfrm>
            <a:off x="2123360" y="1484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F04BA31-646E-4598-934A-D2D6449F6F9B}"/>
              </a:ext>
            </a:extLst>
          </p:cNvPr>
          <p:cNvSpPr/>
          <p:nvPr/>
        </p:nvSpPr>
        <p:spPr>
          <a:xfrm>
            <a:off x="2123360" y="1772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2EFF2AD-80EE-4754-B4D7-C85DC40EF188}"/>
              </a:ext>
            </a:extLst>
          </p:cNvPr>
          <p:cNvSpPr/>
          <p:nvPr/>
        </p:nvSpPr>
        <p:spPr>
          <a:xfrm>
            <a:off x="2123360" y="2060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7F50782-BE94-4A10-8B3E-93AE70310B57}"/>
              </a:ext>
            </a:extLst>
          </p:cNvPr>
          <p:cNvSpPr/>
          <p:nvPr/>
        </p:nvSpPr>
        <p:spPr>
          <a:xfrm>
            <a:off x="2123360" y="2276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96D5F1D-7109-4846-9039-9BA336F6A5C7}"/>
              </a:ext>
            </a:extLst>
          </p:cNvPr>
          <p:cNvSpPr/>
          <p:nvPr/>
        </p:nvSpPr>
        <p:spPr>
          <a:xfrm>
            <a:off x="2123360" y="2492960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673B8C1-2C85-4EDF-B727-5D9967B00DF9}"/>
              </a:ext>
            </a:extLst>
          </p:cNvPr>
          <p:cNvSpPr/>
          <p:nvPr/>
        </p:nvSpPr>
        <p:spPr>
          <a:xfrm>
            <a:off x="2123360" y="3212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D54C05-88E1-456D-A093-FBDD1FDBED12}"/>
              </a:ext>
            </a:extLst>
          </p:cNvPr>
          <p:cNvSpPr/>
          <p:nvPr/>
        </p:nvSpPr>
        <p:spPr>
          <a:xfrm>
            <a:off x="2123360" y="2708984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ADA8B0F6-C63E-4F58-A4AB-FC3C34F537AE}"/>
              </a:ext>
            </a:extLst>
          </p:cNvPr>
          <p:cNvSpPr/>
          <p:nvPr/>
        </p:nvSpPr>
        <p:spPr>
          <a:xfrm>
            <a:off x="2123360" y="3068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143B389-5311-462E-ADBC-D5A2E10F2A5A}"/>
              </a:ext>
            </a:extLst>
          </p:cNvPr>
          <p:cNvSpPr/>
          <p:nvPr/>
        </p:nvSpPr>
        <p:spPr>
          <a:xfrm>
            <a:off x="2123360" y="2996848"/>
            <a:ext cx="72008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E9487E0-56F9-4D72-97C4-8518227452FB}"/>
              </a:ext>
            </a:extLst>
          </p:cNvPr>
          <p:cNvSpPr/>
          <p:nvPr/>
        </p:nvSpPr>
        <p:spPr>
          <a:xfrm>
            <a:off x="2123360" y="3356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C0D231E-DD9C-45BD-AC11-587677E8FF2F}"/>
              </a:ext>
            </a:extLst>
          </p:cNvPr>
          <p:cNvSpPr/>
          <p:nvPr/>
        </p:nvSpPr>
        <p:spPr>
          <a:xfrm>
            <a:off x="3671532" y="14847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F5EA14D0-3FE7-4A99-AA8A-81F539EC358D}"/>
              </a:ext>
            </a:extLst>
          </p:cNvPr>
          <p:cNvSpPr/>
          <p:nvPr/>
        </p:nvSpPr>
        <p:spPr>
          <a:xfrm>
            <a:off x="3959564" y="148484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48644E1-D330-4833-BC28-158852A29AF1}"/>
              </a:ext>
            </a:extLst>
          </p:cNvPr>
          <p:cNvSpPr/>
          <p:nvPr/>
        </p:nvSpPr>
        <p:spPr>
          <a:xfrm>
            <a:off x="1835328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17FC7D8-1C67-42B6-A625-AA9BEF7D92F7}"/>
              </a:ext>
            </a:extLst>
          </p:cNvPr>
          <p:cNvSpPr/>
          <p:nvPr/>
        </p:nvSpPr>
        <p:spPr>
          <a:xfrm>
            <a:off x="2123360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73C62B-BB06-44CD-9912-A48BC715310F}"/>
              </a:ext>
            </a:extLst>
          </p:cNvPr>
          <p:cNvSpPr/>
          <p:nvPr/>
        </p:nvSpPr>
        <p:spPr>
          <a:xfrm>
            <a:off x="3671532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68CBFF0-2AF4-4404-B11B-8A2CD56DE91D}"/>
              </a:ext>
            </a:extLst>
          </p:cNvPr>
          <p:cNvSpPr/>
          <p:nvPr/>
        </p:nvSpPr>
        <p:spPr>
          <a:xfrm>
            <a:off x="3959564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A01D52D-EBE4-4CAA-98D0-E8BF031FADE8}"/>
              </a:ext>
            </a:extLst>
          </p:cNvPr>
          <p:cNvSpPr/>
          <p:nvPr/>
        </p:nvSpPr>
        <p:spPr>
          <a:xfrm>
            <a:off x="3671532" y="155679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9CBE7C8-C438-41FF-ACC9-F8F398B74BB5}"/>
              </a:ext>
            </a:extLst>
          </p:cNvPr>
          <p:cNvSpPr/>
          <p:nvPr/>
        </p:nvSpPr>
        <p:spPr>
          <a:xfrm>
            <a:off x="3959564" y="155685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6E86372-BBD9-4E55-B288-8F362F582BFD}"/>
              </a:ext>
            </a:extLst>
          </p:cNvPr>
          <p:cNvSpPr/>
          <p:nvPr/>
        </p:nvSpPr>
        <p:spPr>
          <a:xfrm>
            <a:off x="3671532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AA467011-FAE6-42A8-90BD-8E5934F47065}"/>
              </a:ext>
            </a:extLst>
          </p:cNvPr>
          <p:cNvSpPr/>
          <p:nvPr/>
        </p:nvSpPr>
        <p:spPr>
          <a:xfrm>
            <a:off x="3959564" y="1628864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65D76DB-C0AD-482E-B515-4DA4956CC605}"/>
              </a:ext>
            </a:extLst>
          </p:cNvPr>
          <p:cNvSpPr/>
          <p:nvPr/>
        </p:nvSpPr>
        <p:spPr>
          <a:xfrm>
            <a:off x="3671532" y="170080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2A43066-4C49-4C0A-B22A-B7BA3B8457AA}"/>
              </a:ext>
            </a:extLst>
          </p:cNvPr>
          <p:cNvSpPr/>
          <p:nvPr/>
        </p:nvSpPr>
        <p:spPr>
          <a:xfrm>
            <a:off x="3959564" y="1700872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35594B6-853E-4E46-83A8-793124BD5A22}"/>
              </a:ext>
            </a:extLst>
          </p:cNvPr>
          <p:cNvSpPr/>
          <p:nvPr/>
        </p:nvSpPr>
        <p:spPr>
          <a:xfrm>
            <a:off x="3671532" y="1772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3FA3F4D8-D0CE-42A8-9D31-24281D8A3629}"/>
              </a:ext>
            </a:extLst>
          </p:cNvPr>
          <p:cNvSpPr/>
          <p:nvPr/>
        </p:nvSpPr>
        <p:spPr>
          <a:xfrm>
            <a:off x="3959564" y="1772880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7ECC241-C5E3-4F3D-A132-B5A5482C18FB}"/>
              </a:ext>
            </a:extLst>
          </p:cNvPr>
          <p:cNvSpPr/>
          <p:nvPr/>
        </p:nvSpPr>
        <p:spPr>
          <a:xfrm>
            <a:off x="3671532" y="18448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78C3BF-7A64-470A-9F45-1C330DB7849D}"/>
              </a:ext>
            </a:extLst>
          </p:cNvPr>
          <p:cNvSpPr/>
          <p:nvPr/>
        </p:nvSpPr>
        <p:spPr>
          <a:xfrm>
            <a:off x="3959564" y="184488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B95A361F-A58D-419A-A651-B76CED5A45F8}"/>
              </a:ext>
            </a:extLst>
          </p:cNvPr>
          <p:cNvSpPr/>
          <p:nvPr/>
        </p:nvSpPr>
        <p:spPr>
          <a:xfrm>
            <a:off x="3167844" y="112474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After consolidation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6059F5F0-430F-4492-935C-DF1AAA16A5A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2051352" y="1916784"/>
            <a:ext cx="1080488" cy="612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A44F27-8E4E-495A-ABA6-B327962B0523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312876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FF2525A-D5DD-4E4C-979C-329D82B9ADAC}"/>
              </a:ext>
            </a:extLst>
          </p:cNvPr>
          <p:cNvSpPr/>
          <p:nvPr/>
        </p:nvSpPr>
        <p:spPr>
          <a:xfrm>
            <a:off x="3167844" y="2348880"/>
            <a:ext cx="4968552" cy="612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Columns to consolidate</a:t>
            </a:r>
            <a:r>
              <a:rPr lang="en-US" sz="1000" dirty="0">
                <a:solidFill>
                  <a:schemeClr val="tx1"/>
                </a:solidFill>
              </a:rPr>
              <a:t> (Parameter 3 in table consolidate, resp. parameter 4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consolidate selected rows):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 are applied on 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using the corresponding consolidation actions specified in Parameter 5 (resp. 6).</a:t>
            </a:r>
          </a:p>
        </p:txBody>
      </p:sp>
    </p:spTree>
    <p:extLst>
      <p:ext uri="{BB962C8B-B14F-4D97-AF65-F5344CB8AC3E}">
        <p14:creationId xmlns:p14="http://schemas.microsoft.com/office/powerpoint/2010/main" val="424591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Redirecting and Releasing References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7" name="Freihandform 66"/>
          <p:cNvSpPr/>
          <p:nvPr/>
        </p:nvSpPr>
        <p:spPr>
          <a:xfrm>
            <a:off x="821744" y="1436025"/>
            <a:ext cx="2904759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1042988"/>
                  <a:pt x="2680742" y="917575"/>
                </a:cubicBezTo>
                <a:cubicBezTo>
                  <a:pt x="2277517" y="7921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1836000" y="2061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1548128" y="41487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548128" y="43647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4" name="Rechteck 33"/>
          <p:cNvSpPr/>
          <p:nvPr/>
        </p:nvSpPr>
        <p:spPr>
          <a:xfrm>
            <a:off x="2196200" y="41487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35" name="Rechteck 34"/>
          <p:cNvSpPr/>
          <p:nvPr/>
        </p:nvSpPr>
        <p:spPr>
          <a:xfrm>
            <a:off x="2196200" y="43647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36" name="Rechteck 35"/>
          <p:cNvSpPr/>
          <p:nvPr/>
        </p:nvSpPr>
        <p:spPr>
          <a:xfrm>
            <a:off x="1548128" y="393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Rechteck 36"/>
          <p:cNvSpPr/>
          <p:nvPr/>
        </p:nvSpPr>
        <p:spPr>
          <a:xfrm>
            <a:off x="2196200" y="393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38" name="Rechteck 37"/>
          <p:cNvSpPr/>
          <p:nvPr/>
        </p:nvSpPr>
        <p:spPr>
          <a:xfrm>
            <a:off x="1548128" y="45807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9" name="Rechteck 38"/>
          <p:cNvSpPr/>
          <p:nvPr/>
        </p:nvSpPr>
        <p:spPr>
          <a:xfrm>
            <a:off x="2196200" y="45807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40" name="Rechteck 39"/>
          <p:cNvSpPr/>
          <p:nvPr/>
        </p:nvSpPr>
        <p:spPr>
          <a:xfrm>
            <a:off x="1548128" y="5372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1" name="Rechteck 40"/>
          <p:cNvSpPr/>
          <p:nvPr/>
        </p:nvSpPr>
        <p:spPr>
          <a:xfrm>
            <a:off x="1548128" y="5588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1548128" y="515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3" name="Rechteck 42"/>
          <p:cNvSpPr/>
          <p:nvPr/>
        </p:nvSpPr>
        <p:spPr>
          <a:xfrm>
            <a:off x="2196200" y="515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44" name="Rechteck 43"/>
          <p:cNvSpPr/>
          <p:nvPr/>
        </p:nvSpPr>
        <p:spPr>
          <a:xfrm>
            <a:off x="1548128" y="5804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45" name="Rechteck 44"/>
          <p:cNvSpPr/>
          <p:nvPr/>
        </p:nvSpPr>
        <p:spPr>
          <a:xfrm>
            <a:off x="2196200" y="5372808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821745" y="4243833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/>
          <p:cNvSpPr/>
          <p:nvPr/>
        </p:nvSpPr>
        <p:spPr>
          <a:xfrm>
            <a:off x="396000" y="558888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release( ref1[ ] );</a:t>
            </a:r>
          </a:p>
        </p:txBody>
      </p:sp>
      <p:sp>
        <p:nvSpPr>
          <p:cNvPr id="84" name="Rechteck 83"/>
          <p:cNvSpPr/>
          <p:nvPr/>
        </p:nvSpPr>
        <p:spPr>
          <a:xfrm>
            <a:off x="1836000" y="4868808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chemeClr val="tx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chemeClr val="tx1"/>
              </a:solidFill>
              <a:latin typeface="Wingdings" panose="05000000000000000000" pitchFamily="2" charset="2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068000" y="5372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7" name="Rechteck 86"/>
          <p:cNvSpPr/>
          <p:nvPr/>
        </p:nvSpPr>
        <p:spPr>
          <a:xfrm>
            <a:off x="4068000" y="5588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8000" y="5156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716072" y="5156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5804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564000" y="5588904"/>
            <a:ext cx="360000" cy="2880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4716000" y="5372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7" name="Rechteck 96"/>
          <p:cNvSpPr/>
          <p:nvPr/>
        </p:nvSpPr>
        <p:spPr>
          <a:xfrm>
            <a:off x="4716000" y="558888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580490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493544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25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combine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one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3680"/>
              </p:ext>
            </p:extLst>
          </p:nvPr>
        </p:nvGraphicFramePr>
        <p:xfrm>
          <a:off x="756000" y="872716"/>
          <a:ext cx="7920000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  <a:r>
                        <a:rPr lang="en-US" sz="1000" b="1" baseline="0" noProof="0" dirty="0"/>
                        <a:t> combination functions.</a:t>
                      </a:r>
                    </a:p>
                    <a:p>
                      <a:endParaRPr lang="en-US" sz="1000" b="1" baseline="0" noProof="0" dirty="0"/>
                    </a:p>
                    <a:p>
                      <a:endParaRPr lang="en-US" sz="1000" b="0" baseline="0" noProof="0" dirty="0"/>
                    </a:p>
                    <a:p>
                      <a:r>
                        <a:rPr lang="en-US" sz="1000" b="0" baseline="0" noProof="0" dirty="0"/>
                        <a:t>Note: Identifier columns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to match the rows will never be deleted or consolidated.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Columns in table</a:t>
                      </a:r>
                      <a:r>
                        <a:rPr lang="en-US" sz="1000" b="0" baseline="0" noProof="0" dirty="0"/>
                        <a:t> A and B will be 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Columns</a:t>
                      </a:r>
                      <a:r>
                        <a:rPr lang="en-US" sz="1000" b="0" baseline="0" noProof="0" dirty="0"/>
                        <a:t> either in table A or in table B will be combined, 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Columns found in table B or both A and B 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 only the columns found in both tables A and</a:t>
                      </a:r>
                      <a:r>
                        <a:rPr lang="en-US" sz="1000" b="0" baseline="0" noProof="0" dirty="0"/>
                        <a:t>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 rows found in table B, but</a:t>
                      </a:r>
                      <a:r>
                        <a:rPr lang="en-US" sz="1000" b="0" baseline="0" noProof="0" dirty="0"/>
                        <a:t> not those also 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Rows in table A</a:t>
                      </a:r>
                    </a:p>
                    <a:p>
                      <a:r>
                        <a:rPr lang="en-US" sz="1000" b="0" noProof="0" dirty="0"/>
                        <a:t>and B will</a:t>
                      </a:r>
                      <a:r>
                        <a:rPr lang="en-US" sz="1000" b="0" baseline="0" noProof="0" dirty="0"/>
                        <a:t> be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Rows either</a:t>
                      </a:r>
                      <a:r>
                        <a:rPr lang="en-US" sz="1000" b="0" baseline="0" noProof="0" dirty="0"/>
                        <a:t> in table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A or in table B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will be combined,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  <a:br>
                        <a:rPr lang="en-US" sz="1000" b="0" noProof="0" dirty="0"/>
                      </a:br>
                      <a:r>
                        <a:rPr lang="en-US" sz="1000" b="0" noProof="0" dirty="0"/>
                        <a:t>B or both A and B</a:t>
                      </a:r>
                    </a:p>
                    <a:p>
                      <a:r>
                        <a:rPr lang="en-US" sz="1000" b="0" noProof="0" dirty="0"/>
                        <a:t>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</a:p>
                    <a:p>
                      <a:r>
                        <a:rPr lang="en-US" sz="1000" b="1" noProof="0" dirty="0"/>
                        <a:t>subtract columns</a:t>
                      </a:r>
                    </a:p>
                    <a:p>
                      <a:endParaRPr lang="en-US" sz="1000" b="1" noProof="0" dirty="0"/>
                    </a:p>
                    <a:p>
                      <a:r>
                        <a:rPr lang="en-US" sz="1000" b="0" noProof="0" dirty="0"/>
                        <a:t>(Not: “table overlay subtract columns”)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</a:t>
                      </a:r>
                      <a:r>
                        <a:rPr lang="en-US" sz="1000" b="0" baseline="0" noProof="0" dirty="0"/>
                        <a:t> only the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rows found in both</a:t>
                      </a:r>
                    </a:p>
                    <a:p>
                      <a:r>
                        <a:rPr lang="en-US" sz="1000" b="0" baseline="0" noProof="0" dirty="0"/>
                        <a:t>tables A and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table intersect 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</a:p>
                    <a:p>
                      <a:r>
                        <a:rPr lang="en-US" sz="1000" b="0" noProof="0" dirty="0"/>
                        <a:t>B,</a:t>
                      </a:r>
                      <a:r>
                        <a:rPr lang="en-US" sz="1000" b="0" baseline="0" noProof="0" dirty="0"/>
                        <a:t> but not those</a:t>
                      </a:r>
                    </a:p>
                    <a:p>
                      <a:r>
                        <a:rPr lang="en-US" sz="1000" b="0" baseline="0" noProof="0" dirty="0"/>
                        <a:t>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baseline="0" noProof="0" dirty="0"/>
                        <a:t>subtract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808000" y="1702424"/>
            <a:ext cx="756000" cy="432000"/>
            <a:chOff x="6912610" y="1341320"/>
            <a:chExt cx="756000" cy="432000"/>
          </a:xfrm>
        </p:grpSpPr>
        <p:sp>
          <p:nvSpPr>
            <p:cNvPr id="11" name="Freihandform 1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256000" y="1702424"/>
            <a:ext cx="756000" cy="432000"/>
            <a:chOff x="6912610" y="1341320"/>
            <a:chExt cx="756000" cy="432000"/>
          </a:xfrm>
        </p:grpSpPr>
        <p:sp>
          <p:nvSpPr>
            <p:cNvPr id="15" name="Freihandform 14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480000" y="1702424"/>
            <a:ext cx="756000" cy="432000"/>
            <a:chOff x="6912610" y="1341320"/>
            <a:chExt cx="756000" cy="432000"/>
          </a:xfrm>
        </p:grpSpPr>
        <p:sp>
          <p:nvSpPr>
            <p:cNvPr id="19" name="Freihandform 1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704000" y="1702424"/>
            <a:ext cx="756000" cy="432000"/>
            <a:chOff x="6912610" y="1341320"/>
            <a:chExt cx="756000" cy="432000"/>
          </a:xfrm>
        </p:grpSpPr>
        <p:sp>
          <p:nvSpPr>
            <p:cNvPr id="23" name="Freihandform 2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32000" y="1702424"/>
            <a:ext cx="756000" cy="432000"/>
            <a:chOff x="6912610" y="1341320"/>
            <a:chExt cx="756000" cy="432000"/>
          </a:xfrm>
        </p:grpSpPr>
        <p:sp>
          <p:nvSpPr>
            <p:cNvPr id="31" name="Freihandform 3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052000" y="2240716"/>
            <a:ext cx="432000" cy="756000"/>
            <a:chOff x="5436610" y="1341320"/>
            <a:chExt cx="432000" cy="756000"/>
          </a:xfrm>
        </p:grpSpPr>
        <p:sp>
          <p:nvSpPr>
            <p:cNvPr id="35" name="Freihandform 34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052000" y="3104716"/>
            <a:ext cx="432000" cy="756000"/>
            <a:chOff x="5436610" y="1341320"/>
            <a:chExt cx="432000" cy="756000"/>
          </a:xfrm>
        </p:grpSpPr>
        <p:sp>
          <p:nvSpPr>
            <p:cNvPr id="39" name="Freihandform 38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Freihandform 4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052000" y="3968716"/>
            <a:ext cx="432000" cy="756000"/>
            <a:chOff x="5436610" y="1341320"/>
            <a:chExt cx="432000" cy="756000"/>
          </a:xfrm>
        </p:grpSpPr>
        <p:sp>
          <p:nvSpPr>
            <p:cNvPr id="43" name="Freihandform 42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052000" y="4832716"/>
            <a:ext cx="432000" cy="756000"/>
            <a:chOff x="5436610" y="1341320"/>
            <a:chExt cx="432000" cy="756000"/>
          </a:xfrm>
        </p:grpSpPr>
        <p:sp>
          <p:nvSpPr>
            <p:cNvPr id="47" name="Freihandform 46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052000" y="5696716"/>
            <a:ext cx="432000" cy="756000"/>
            <a:chOff x="5436610" y="1341320"/>
            <a:chExt cx="432000" cy="756000"/>
          </a:xfrm>
        </p:grpSpPr>
        <p:sp>
          <p:nvSpPr>
            <p:cNvPr id="51" name="Freihandform 50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59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61" name="Rechteck 360"/>
          <p:cNvSpPr/>
          <p:nvPr/>
        </p:nvSpPr>
        <p:spPr>
          <a:xfrm>
            <a:off x="3348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492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3204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Merge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334789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63593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92397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3060000" y="270925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615530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644334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673138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5867410" y="27092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875400" y="27092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7019420" y="27092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060000" y="508522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59710" y="508517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9410" y="50851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7236200" y="50851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80220" y="50851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</p:spTree>
    <p:extLst>
      <p:ext uri="{BB962C8B-B14F-4D97-AF65-F5344CB8AC3E}">
        <p14:creationId xmlns:p14="http://schemas.microsoft.com/office/powerpoint/2010/main" val="2057822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Overlay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223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22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5580000" y="29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Attention:</a:t>
            </a:r>
            <a:r>
              <a:rPr lang="en-US" sz="1100" dirty="0">
                <a:solidFill>
                  <a:schemeClr val="tx1"/>
                </a:solidFill>
              </a:rPr>
              <a:t> Do not write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“table overlay subtract columns”</a:t>
            </a:r>
          </a:p>
        </p:txBody>
      </p:sp>
      <p:cxnSp>
        <p:nvCxnSpPr>
          <p:cNvPr id="5" name="Gerade Verbindung mit Pfeil 4"/>
          <p:cNvCxnSpPr>
            <a:stCxn id="297" idx="1"/>
          </p:cNvCxnSpPr>
          <p:nvPr/>
        </p:nvCxnSpPr>
        <p:spPr>
          <a:xfrm flipH="1">
            <a:off x="5148000" y="2997010"/>
            <a:ext cx="432000" cy="28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9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Intersect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417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819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221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623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25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503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60150" y="148508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000" y="1485000"/>
            <a:ext cx="10081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6875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7019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6011970" y="148502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15599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29998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44403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58805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73207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867950" y="1341000"/>
            <a:ext cx="129544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5867950" y="148502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60119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6" name="Rechteck 395"/>
          <p:cNvSpPr/>
          <p:nvPr/>
        </p:nvSpPr>
        <p:spPr>
          <a:xfrm>
            <a:off x="61559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630001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44403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58805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73207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5867950" y="1485020"/>
            <a:ext cx="12954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687594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7019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9" name="Rechteck 428"/>
          <p:cNvSpPr/>
          <p:nvPr/>
        </p:nvSpPr>
        <p:spPr>
          <a:xfrm>
            <a:off x="3204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348010" y="386104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492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059970" y="3717020"/>
            <a:ext cx="57603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59970" y="386104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20399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1" name="Rechteck 440"/>
          <p:cNvSpPr/>
          <p:nvPr/>
        </p:nvSpPr>
        <p:spPr>
          <a:xfrm>
            <a:off x="334801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49203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059970" y="3861040"/>
            <a:ext cx="57603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7" name="Gerade Verbindung 369"/>
          <p:cNvCxnSpPr/>
          <p:nvPr/>
        </p:nvCxnSpPr>
        <p:spPr>
          <a:xfrm flipV="1">
            <a:off x="3059820" y="3861020"/>
            <a:ext cx="576180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hteck 452"/>
          <p:cNvSpPr/>
          <p:nvPr/>
        </p:nvSpPr>
        <p:spPr>
          <a:xfrm>
            <a:off x="50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51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5292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4860000" y="3716980"/>
            <a:ext cx="576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48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50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9" name="Rechteck 488"/>
          <p:cNvSpPr/>
          <p:nvPr/>
        </p:nvSpPr>
        <p:spPr>
          <a:xfrm>
            <a:off x="51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1" name="Rechteck 490"/>
          <p:cNvSpPr/>
          <p:nvPr/>
        </p:nvSpPr>
        <p:spPr>
          <a:xfrm>
            <a:off x="52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7236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7380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68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69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709205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6660000" y="3716980"/>
            <a:ext cx="864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66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68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4" name="Rechteck 503"/>
          <p:cNvSpPr/>
          <p:nvPr/>
        </p:nvSpPr>
        <p:spPr>
          <a:xfrm>
            <a:off x="69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5" name="Rechteck 504"/>
          <p:cNvSpPr/>
          <p:nvPr/>
        </p:nvSpPr>
        <p:spPr>
          <a:xfrm>
            <a:off x="70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06" name="Rechteck 505"/>
          <p:cNvSpPr/>
          <p:nvPr/>
        </p:nvSpPr>
        <p:spPr>
          <a:xfrm>
            <a:off x="6660000" y="3861000"/>
            <a:ext cx="864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723600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08" name="Rechteck 507"/>
          <p:cNvSpPr/>
          <p:nvPr/>
        </p:nvSpPr>
        <p:spPr>
          <a:xfrm>
            <a:off x="738002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16969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Exclude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60000" y="4725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8610" y="472500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9" name="Rechteck 468"/>
          <p:cNvSpPr/>
          <p:nvPr/>
        </p:nvSpPr>
        <p:spPr>
          <a:xfrm>
            <a:off x="7235400" y="472500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79420" y="472500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9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63593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92397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060000" y="2349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5867970" y="1485020"/>
            <a:ext cx="1295440" cy="122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15530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44334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673138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867410" y="234892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12" name="Rechteck 411"/>
          <p:cNvSpPr/>
          <p:nvPr/>
        </p:nvSpPr>
        <p:spPr>
          <a:xfrm>
            <a:off x="6875400" y="234892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019420" y="234892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334783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3492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9" name="Rechteck 428"/>
          <p:cNvSpPr/>
          <p:nvPr/>
        </p:nvSpPr>
        <p:spPr>
          <a:xfrm>
            <a:off x="3204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3060000" y="472519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45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Subtract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007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4829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multiply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1F7F127-591B-4020-8C3C-39A7607D7743}"/>
              </a:ext>
            </a:extLst>
          </p:cNvPr>
          <p:cNvSpPr/>
          <p:nvPr/>
        </p:nvSpPr>
        <p:spPr>
          <a:xfrm>
            <a:off x="1403648" y="1484778"/>
            <a:ext cx="122417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0B71110E-930D-48AE-AC15-452348CA5416}"/>
              </a:ext>
            </a:extLst>
          </p:cNvPr>
          <p:cNvSpPr/>
          <p:nvPr/>
        </p:nvSpPr>
        <p:spPr>
          <a:xfrm>
            <a:off x="1403648" y="1556792"/>
            <a:ext cx="122417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892808D4-596F-4936-9B4B-4D37ACF7AFB3}"/>
              </a:ext>
            </a:extLst>
          </p:cNvPr>
          <p:cNvSpPr/>
          <p:nvPr/>
        </p:nvSpPr>
        <p:spPr>
          <a:xfrm>
            <a:off x="1403648" y="1628800"/>
            <a:ext cx="122417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6220FDCB-1D8B-40D4-95D8-399C043DDB86}"/>
              </a:ext>
            </a:extLst>
          </p:cNvPr>
          <p:cNvSpPr/>
          <p:nvPr/>
        </p:nvSpPr>
        <p:spPr>
          <a:xfrm>
            <a:off x="1403648" y="1700808"/>
            <a:ext cx="1224170" cy="720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AD5DF7D-D75D-48F7-9EBB-2CE1ECD9D3FB}"/>
              </a:ext>
            </a:extLst>
          </p:cNvPr>
          <p:cNvSpPr/>
          <p:nvPr/>
        </p:nvSpPr>
        <p:spPr>
          <a:xfrm>
            <a:off x="1403648" y="1772816"/>
            <a:ext cx="1224170" cy="7201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421B3289-F74C-4556-9EA1-60A96E302462}"/>
              </a:ext>
            </a:extLst>
          </p:cNvPr>
          <p:cNvSpPr/>
          <p:nvPr/>
        </p:nvSpPr>
        <p:spPr>
          <a:xfrm>
            <a:off x="3275856" y="1412776"/>
            <a:ext cx="720000" cy="288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374">
            <a:extLst>
              <a:ext uri="{FF2B5EF4-FFF2-40B4-BE49-F238E27FC236}">
                <a16:creationId xmlns:a16="http://schemas.microsoft.com/office/drawing/2014/main" id="{08792D6C-1ABF-4023-8E3B-DC963588CAC3}"/>
              </a:ext>
            </a:extLst>
          </p:cNvPr>
          <p:cNvCxnSpPr>
            <a:cxnSpLocks/>
          </p:cNvCxnSpPr>
          <p:nvPr/>
        </p:nvCxnSpPr>
        <p:spPr>
          <a:xfrm>
            <a:off x="3275856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6543175-CA5D-498C-A43F-24C37AD40AB5}"/>
              </a:ext>
            </a:extLst>
          </p:cNvPr>
          <p:cNvSpPr/>
          <p:nvPr/>
        </p:nvSpPr>
        <p:spPr>
          <a:xfrm>
            <a:off x="3275856" y="1484778"/>
            <a:ext cx="720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B06BF606-05D9-427A-B0D1-8A18EDADD9EE}"/>
              </a:ext>
            </a:extLst>
          </p:cNvPr>
          <p:cNvSpPr/>
          <p:nvPr/>
        </p:nvSpPr>
        <p:spPr>
          <a:xfrm>
            <a:off x="3275856" y="1556792"/>
            <a:ext cx="720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6B4E655A-425B-4F8A-9942-B05548BB0600}"/>
              </a:ext>
            </a:extLst>
          </p:cNvPr>
          <p:cNvSpPr/>
          <p:nvPr/>
        </p:nvSpPr>
        <p:spPr>
          <a:xfrm>
            <a:off x="3275856" y="1628800"/>
            <a:ext cx="720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DE71246-88BC-4D0A-948A-BC6CC17D5A84}"/>
              </a:ext>
            </a:extLst>
          </p:cNvPr>
          <p:cNvSpPr/>
          <p:nvPr/>
        </p:nvSpPr>
        <p:spPr>
          <a:xfrm>
            <a:off x="1403648" y="1412776"/>
            <a:ext cx="122417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E7A37A-69A9-42CB-8279-76FD4E0294CD}"/>
              </a:ext>
            </a:extLst>
          </p:cNvPr>
          <p:cNvSpPr/>
          <p:nvPr/>
        </p:nvSpPr>
        <p:spPr>
          <a:xfrm>
            <a:off x="1403768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A0709C-8B65-43C9-BD3C-8C7C6C0F9F13}"/>
              </a:ext>
            </a:extLst>
          </p:cNvPr>
          <p:cNvSpPr/>
          <p:nvPr/>
        </p:nvSpPr>
        <p:spPr>
          <a:xfrm>
            <a:off x="3275976" y="12327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02612137-FB59-4B17-A114-E28A72E1E6FF}"/>
              </a:ext>
            </a:extLst>
          </p:cNvPr>
          <p:cNvSpPr/>
          <p:nvPr/>
        </p:nvSpPr>
        <p:spPr>
          <a:xfrm>
            <a:off x="4680012" y="1484778"/>
            <a:ext cx="1224170" cy="216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2BB2832-BB8F-4C98-9E63-B8EF4E996C7C}"/>
              </a:ext>
            </a:extLst>
          </p:cNvPr>
          <p:cNvSpPr/>
          <p:nvPr/>
        </p:nvSpPr>
        <p:spPr>
          <a:xfrm>
            <a:off x="4680012" y="1700808"/>
            <a:ext cx="1224170" cy="2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B83B07F0-E642-4C08-A440-107BE9419E1C}"/>
              </a:ext>
            </a:extLst>
          </p:cNvPr>
          <p:cNvSpPr/>
          <p:nvPr/>
        </p:nvSpPr>
        <p:spPr>
          <a:xfrm>
            <a:off x="4680012" y="1916832"/>
            <a:ext cx="1224170" cy="216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92D3F25-6E76-43EA-99BD-7051942B126E}"/>
              </a:ext>
            </a:extLst>
          </p:cNvPr>
          <p:cNvSpPr/>
          <p:nvPr/>
        </p:nvSpPr>
        <p:spPr>
          <a:xfrm>
            <a:off x="4680012" y="2132856"/>
            <a:ext cx="1224170" cy="216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2861A0D8-2E01-40DC-B1F9-F599F03AFC06}"/>
              </a:ext>
            </a:extLst>
          </p:cNvPr>
          <p:cNvSpPr/>
          <p:nvPr/>
        </p:nvSpPr>
        <p:spPr>
          <a:xfrm>
            <a:off x="4680012" y="2348880"/>
            <a:ext cx="1224170" cy="21600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E5990A4C-5B62-4DBD-9538-62F26F5CD8AA}"/>
              </a:ext>
            </a:extLst>
          </p:cNvPr>
          <p:cNvSpPr/>
          <p:nvPr/>
        </p:nvSpPr>
        <p:spPr>
          <a:xfrm>
            <a:off x="4680132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after multiplication</a:t>
            </a:r>
          </a:p>
        </p:txBody>
      </p:sp>
      <p:cxnSp>
        <p:nvCxnSpPr>
          <p:cNvPr id="250" name="Gerade Verbindung 374">
            <a:extLst>
              <a:ext uri="{FF2B5EF4-FFF2-40B4-BE49-F238E27FC236}">
                <a16:creationId xmlns:a16="http://schemas.microsoft.com/office/drawing/2014/main" id="{4E8ED7F7-92FF-40FF-8238-5CC545F87400}"/>
              </a:ext>
            </a:extLst>
          </p:cNvPr>
          <p:cNvCxnSpPr/>
          <p:nvPr/>
        </p:nvCxnSpPr>
        <p:spPr>
          <a:xfrm>
            <a:off x="5904148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>
            <a:extLst>
              <a:ext uri="{FF2B5EF4-FFF2-40B4-BE49-F238E27FC236}">
                <a16:creationId xmlns:a16="http://schemas.microsoft.com/office/drawing/2014/main" id="{4D605314-BA1C-4490-84FC-57C45A2E6860}"/>
              </a:ext>
            </a:extLst>
          </p:cNvPr>
          <p:cNvSpPr/>
          <p:nvPr/>
        </p:nvSpPr>
        <p:spPr>
          <a:xfrm>
            <a:off x="5904148" y="1484778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9545EBA7-AD79-4F32-B886-52FAD229C87E}"/>
              </a:ext>
            </a:extLst>
          </p:cNvPr>
          <p:cNvSpPr/>
          <p:nvPr/>
        </p:nvSpPr>
        <p:spPr>
          <a:xfrm>
            <a:off x="5904148" y="1556792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0C3F473-4743-4244-A21A-22AB0A390519}"/>
              </a:ext>
            </a:extLst>
          </p:cNvPr>
          <p:cNvSpPr/>
          <p:nvPr/>
        </p:nvSpPr>
        <p:spPr>
          <a:xfrm>
            <a:off x="5904148" y="1628800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>
            <a:extLst>
              <a:ext uri="{FF2B5EF4-FFF2-40B4-BE49-F238E27FC236}">
                <a16:creationId xmlns:a16="http://schemas.microsoft.com/office/drawing/2014/main" id="{B218CC55-EFAE-4BA5-9DAE-580A47F21780}"/>
              </a:ext>
            </a:extLst>
          </p:cNvPr>
          <p:cNvCxnSpPr/>
          <p:nvPr/>
        </p:nvCxnSpPr>
        <p:spPr>
          <a:xfrm>
            <a:off x="5904148" y="170080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>
            <a:extLst>
              <a:ext uri="{FF2B5EF4-FFF2-40B4-BE49-F238E27FC236}">
                <a16:creationId xmlns:a16="http://schemas.microsoft.com/office/drawing/2014/main" id="{3031DBB2-2AF9-48E6-823E-5EA0F1FF25DA}"/>
              </a:ext>
            </a:extLst>
          </p:cNvPr>
          <p:cNvSpPr/>
          <p:nvPr/>
        </p:nvSpPr>
        <p:spPr>
          <a:xfrm>
            <a:off x="5904148" y="1700802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492F661-6E1A-4838-8AA8-D2B3D1C2661A}"/>
              </a:ext>
            </a:extLst>
          </p:cNvPr>
          <p:cNvSpPr/>
          <p:nvPr/>
        </p:nvSpPr>
        <p:spPr>
          <a:xfrm>
            <a:off x="5904148" y="1772816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9A472A2B-F666-452E-8176-1542203961F8}"/>
              </a:ext>
            </a:extLst>
          </p:cNvPr>
          <p:cNvSpPr/>
          <p:nvPr/>
        </p:nvSpPr>
        <p:spPr>
          <a:xfrm>
            <a:off x="5904148" y="1844824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374">
            <a:extLst>
              <a:ext uri="{FF2B5EF4-FFF2-40B4-BE49-F238E27FC236}">
                <a16:creationId xmlns:a16="http://schemas.microsoft.com/office/drawing/2014/main" id="{D26F23A8-71D9-427B-9B92-7DA5AC540528}"/>
              </a:ext>
            </a:extLst>
          </p:cNvPr>
          <p:cNvCxnSpPr/>
          <p:nvPr/>
        </p:nvCxnSpPr>
        <p:spPr>
          <a:xfrm>
            <a:off x="5904148" y="191683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03C11F4D-9EC3-4E76-9950-5BDCE50729D4}"/>
              </a:ext>
            </a:extLst>
          </p:cNvPr>
          <p:cNvSpPr/>
          <p:nvPr/>
        </p:nvSpPr>
        <p:spPr>
          <a:xfrm>
            <a:off x="5904148" y="1916826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7C83FFF8-203B-4E79-ABBE-1C5307A4E3E5}"/>
              </a:ext>
            </a:extLst>
          </p:cNvPr>
          <p:cNvSpPr/>
          <p:nvPr/>
        </p:nvSpPr>
        <p:spPr>
          <a:xfrm>
            <a:off x="5904148" y="1988840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5F839575-FCBE-4607-B016-1A67F626AE82}"/>
              </a:ext>
            </a:extLst>
          </p:cNvPr>
          <p:cNvSpPr/>
          <p:nvPr/>
        </p:nvSpPr>
        <p:spPr>
          <a:xfrm>
            <a:off x="5904148" y="2060848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374">
            <a:extLst>
              <a:ext uri="{FF2B5EF4-FFF2-40B4-BE49-F238E27FC236}">
                <a16:creationId xmlns:a16="http://schemas.microsoft.com/office/drawing/2014/main" id="{3B85AB88-29EE-441A-A9BD-7DDA2C867758}"/>
              </a:ext>
            </a:extLst>
          </p:cNvPr>
          <p:cNvCxnSpPr/>
          <p:nvPr/>
        </p:nvCxnSpPr>
        <p:spPr>
          <a:xfrm>
            <a:off x="5904148" y="213285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>
            <a:extLst>
              <a:ext uri="{FF2B5EF4-FFF2-40B4-BE49-F238E27FC236}">
                <a16:creationId xmlns:a16="http://schemas.microsoft.com/office/drawing/2014/main" id="{BE9261FB-E701-4A5E-A7CE-9FF2A3721663}"/>
              </a:ext>
            </a:extLst>
          </p:cNvPr>
          <p:cNvSpPr/>
          <p:nvPr/>
        </p:nvSpPr>
        <p:spPr>
          <a:xfrm>
            <a:off x="5904148" y="2132850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F8274360-DB49-4107-BD15-7C395BEBD209}"/>
              </a:ext>
            </a:extLst>
          </p:cNvPr>
          <p:cNvSpPr/>
          <p:nvPr/>
        </p:nvSpPr>
        <p:spPr>
          <a:xfrm>
            <a:off x="5904148" y="2204864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A5FBACC8-4809-46CD-8B33-3318E5AE7226}"/>
              </a:ext>
            </a:extLst>
          </p:cNvPr>
          <p:cNvSpPr/>
          <p:nvPr/>
        </p:nvSpPr>
        <p:spPr>
          <a:xfrm>
            <a:off x="5904148" y="2276872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Gerade Verbindung 374">
            <a:extLst>
              <a:ext uri="{FF2B5EF4-FFF2-40B4-BE49-F238E27FC236}">
                <a16:creationId xmlns:a16="http://schemas.microsoft.com/office/drawing/2014/main" id="{A5C8CB0D-39A1-4D05-A9BF-9BC148C18465}"/>
              </a:ext>
            </a:extLst>
          </p:cNvPr>
          <p:cNvCxnSpPr/>
          <p:nvPr/>
        </p:nvCxnSpPr>
        <p:spPr>
          <a:xfrm>
            <a:off x="5904148" y="234888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>
            <a:extLst>
              <a:ext uri="{FF2B5EF4-FFF2-40B4-BE49-F238E27FC236}">
                <a16:creationId xmlns:a16="http://schemas.microsoft.com/office/drawing/2014/main" id="{2936EEB6-AB72-47EF-8E8C-32712C5A3D1C}"/>
              </a:ext>
            </a:extLst>
          </p:cNvPr>
          <p:cNvSpPr/>
          <p:nvPr/>
        </p:nvSpPr>
        <p:spPr>
          <a:xfrm>
            <a:off x="5904148" y="2348874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F0667D44-8995-4DCD-AE50-D85AE6B1DD12}"/>
              </a:ext>
            </a:extLst>
          </p:cNvPr>
          <p:cNvSpPr/>
          <p:nvPr/>
        </p:nvSpPr>
        <p:spPr>
          <a:xfrm>
            <a:off x="5904148" y="2420888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07B8D959-E409-4237-85A1-63846BA4E84F}"/>
              </a:ext>
            </a:extLst>
          </p:cNvPr>
          <p:cNvSpPr/>
          <p:nvPr/>
        </p:nvSpPr>
        <p:spPr>
          <a:xfrm>
            <a:off x="5904148" y="2492896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23CA0ABD-2E0F-40BE-9D4B-6F0FE345D937}"/>
              </a:ext>
            </a:extLst>
          </p:cNvPr>
          <p:cNvSpPr/>
          <p:nvPr/>
        </p:nvSpPr>
        <p:spPr>
          <a:xfrm>
            <a:off x="4680012" y="1412776"/>
            <a:ext cx="194421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Flussdiagramm: Zusammenführung 280">
            <a:extLst>
              <a:ext uri="{FF2B5EF4-FFF2-40B4-BE49-F238E27FC236}">
                <a16:creationId xmlns:a16="http://schemas.microsoft.com/office/drawing/2014/main" id="{85A82A91-55F6-4D1E-9B8F-439BF4A72DB8}"/>
              </a:ext>
            </a:extLst>
          </p:cNvPr>
          <p:cNvSpPr/>
          <p:nvPr/>
        </p:nvSpPr>
        <p:spPr>
          <a:xfrm>
            <a:off x="3491880" y="2024876"/>
            <a:ext cx="288000" cy="288000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7CF50312-9A5A-4403-A977-620D42BEBE4E}"/>
              </a:ext>
            </a:extLst>
          </p:cNvPr>
          <p:cNvCxnSpPr>
            <a:cxnSpLocks/>
            <a:stCxn id="281" idx="0"/>
            <a:endCxn id="233" idx="2"/>
          </p:cNvCxnSpPr>
          <p:nvPr/>
        </p:nvCxnSpPr>
        <p:spPr>
          <a:xfrm flipH="1" flipV="1">
            <a:off x="3635856" y="1700800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39A8A7C9-051B-41D0-904D-2CCAF9483EF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2015716" y="2168876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D7F989F6-DA04-4E02-8269-EC2D60C3C662}"/>
              </a:ext>
            </a:extLst>
          </p:cNvPr>
          <p:cNvCxnSpPr>
            <a:cxnSpLocks/>
          </p:cNvCxnSpPr>
          <p:nvPr/>
        </p:nvCxnSpPr>
        <p:spPr>
          <a:xfrm flipH="1" flipV="1">
            <a:off x="2015692" y="1844824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390D3F4-3FC2-46E4-AFDA-B3CAD69EE1C6}"/>
              </a:ext>
            </a:extLst>
          </p:cNvPr>
          <p:cNvCxnSpPr>
            <a:cxnSpLocks/>
          </p:cNvCxnSpPr>
          <p:nvPr/>
        </p:nvCxnSpPr>
        <p:spPr>
          <a:xfrm flipH="1">
            <a:off x="3779912" y="216886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1515B03C-D405-4C0E-BC22-F31077CCC9DE}"/>
              </a:ext>
            </a:extLst>
          </p:cNvPr>
          <p:cNvSpPr/>
          <p:nvPr/>
        </p:nvSpPr>
        <p:spPr>
          <a:xfrm>
            <a:off x="1799812" y="2600908"/>
            <a:ext cx="288032" cy="216024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0683B4E8-C199-45A6-81AE-5BF446BA7E12}"/>
              </a:ext>
            </a:extLst>
          </p:cNvPr>
          <p:cNvSpPr/>
          <p:nvPr/>
        </p:nvSpPr>
        <p:spPr>
          <a:xfrm>
            <a:off x="1799812" y="2960950"/>
            <a:ext cx="288032" cy="216024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5329B9C-275D-4A8A-BCCE-4D4F8373834C}"/>
              </a:ext>
            </a:extLst>
          </p:cNvPr>
          <p:cNvSpPr/>
          <p:nvPr/>
        </p:nvSpPr>
        <p:spPr>
          <a:xfrm>
            <a:off x="1799812" y="3501008"/>
            <a:ext cx="288032" cy="216024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divide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15B12E3-9DE4-490F-8E19-ADA7987F5F33}"/>
              </a:ext>
            </a:extLst>
          </p:cNvPr>
          <p:cNvSpPr/>
          <p:nvPr/>
        </p:nvSpPr>
        <p:spPr>
          <a:xfrm>
            <a:off x="2087844" y="2600906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89CBC47-73C8-46CE-8872-3CAABE109B4B}"/>
              </a:ext>
            </a:extLst>
          </p:cNvPr>
          <p:cNvSpPr/>
          <p:nvPr/>
        </p:nvSpPr>
        <p:spPr>
          <a:xfrm>
            <a:off x="2303868" y="2600906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C314B7E-B1E4-40F5-AE14-23BA288C95EF}"/>
              </a:ext>
            </a:extLst>
          </p:cNvPr>
          <p:cNvSpPr/>
          <p:nvPr/>
        </p:nvSpPr>
        <p:spPr>
          <a:xfrm>
            <a:off x="2087844" y="26729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C751992-3E72-4D00-9E07-41D7B346721D}"/>
              </a:ext>
            </a:extLst>
          </p:cNvPr>
          <p:cNvSpPr/>
          <p:nvPr/>
        </p:nvSpPr>
        <p:spPr>
          <a:xfrm>
            <a:off x="2303868" y="26729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7824073-1A6A-499D-8000-CE04EFD435D2}"/>
              </a:ext>
            </a:extLst>
          </p:cNvPr>
          <p:cNvSpPr/>
          <p:nvPr/>
        </p:nvSpPr>
        <p:spPr>
          <a:xfrm>
            <a:off x="2087844" y="2744922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2DDA587-48FB-4929-A452-436745FCBE3F}"/>
              </a:ext>
            </a:extLst>
          </p:cNvPr>
          <p:cNvSpPr/>
          <p:nvPr/>
        </p:nvSpPr>
        <p:spPr>
          <a:xfrm>
            <a:off x="2303868" y="2744922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C83B115-F5F7-4461-A43E-7EDD3F7B4797}"/>
              </a:ext>
            </a:extLst>
          </p:cNvPr>
          <p:cNvSpPr/>
          <p:nvPr/>
        </p:nvSpPr>
        <p:spPr>
          <a:xfrm>
            <a:off x="1511780" y="2600906"/>
            <a:ext cx="288032" cy="216024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34745-96AB-4C2F-8B22-7115BEE15124}"/>
              </a:ext>
            </a:extLst>
          </p:cNvPr>
          <p:cNvSpPr/>
          <p:nvPr/>
        </p:nvSpPr>
        <p:spPr>
          <a:xfrm>
            <a:off x="2087844" y="2960948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F397983-6C59-4361-9F20-C6A1F8887CC6}"/>
              </a:ext>
            </a:extLst>
          </p:cNvPr>
          <p:cNvSpPr/>
          <p:nvPr/>
        </p:nvSpPr>
        <p:spPr>
          <a:xfrm>
            <a:off x="2303868" y="2960948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AF0F093-41E3-49B9-B079-80EE5261DDA7}"/>
              </a:ext>
            </a:extLst>
          </p:cNvPr>
          <p:cNvSpPr/>
          <p:nvPr/>
        </p:nvSpPr>
        <p:spPr>
          <a:xfrm>
            <a:off x="2087844" y="3032956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112B15A-6C80-4B87-91EC-05324C4A167E}"/>
              </a:ext>
            </a:extLst>
          </p:cNvPr>
          <p:cNvSpPr/>
          <p:nvPr/>
        </p:nvSpPr>
        <p:spPr>
          <a:xfrm>
            <a:off x="2303868" y="3032956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D3F18B3-A1F5-4438-B3B7-F78D84E61C64}"/>
              </a:ext>
            </a:extLst>
          </p:cNvPr>
          <p:cNvSpPr/>
          <p:nvPr/>
        </p:nvSpPr>
        <p:spPr>
          <a:xfrm>
            <a:off x="2087844" y="3104964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E3950DA-25AE-4A1D-9C7B-2EF80DE04F00}"/>
              </a:ext>
            </a:extLst>
          </p:cNvPr>
          <p:cNvSpPr/>
          <p:nvPr/>
        </p:nvSpPr>
        <p:spPr>
          <a:xfrm>
            <a:off x="2303868" y="3104964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1EEEF0B-4CFD-4709-8402-31990E705A68}"/>
              </a:ext>
            </a:extLst>
          </p:cNvPr>
          <p:cNvSpPr/>
          <p:nvPr/>
        </p:nvSpPr>
        <p:spPr>
          <a:xfrm>
            <a:off x="1511780" y="2960948"/>
            <a:ext cx="288032" cy="21602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1172E4-B821-438A-A5B9-7C5A0184DAF9}"/>
              </a:ext>
            </a:extLst>
          </p:cNvPr>
          <p:cNvSpPr/>
          <p:nvPr/>
        </p:nvSpPr>
        <p:spPr>
          <a:xfrm>
            <a:off x="1511780" y="2816930"/>
            <a:ext cx="288032" cy="720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8F0FFD3-D1A4-4CE1-9F16-58D57B6F3FC6}"/>
              </a:ext>
            </a:extLst>
          </p:cNvPr>
          <p:cNvSpPr/>
          <p:nvPr/>
        </p:nvSpPr>
        <p:spPr>
          <a:xfrm>
            <a:off x="2087844" y="2816930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64CAEF-493D-4B34-80D2-1EDDB7E33A9D}"/>
              </a:ext>
            </a:extLst>
          </p:cNvPr>
          <p:cNvSpPr/>
          <p:nvPr/>
        </p:nvSpPr>
        <p:spPr>
          <a:xfrm>
            <a:off x="2303868" y="2816930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124D379-B27A-4354-817A-3457225F9FD3}"/>
              </a:ext>
            </a:extLst>
          </p:cNvPr>
          <p:cNvSpPr/>
          <p:nvPr/>
        </p:nvSpPr>
        <p:spPr>
          <a:xfrm>
            <a:off x="1511780" y="3356990"/>
            <a:ext cx="288032" cy="144016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E8B5D05-75D9-4D59-AA8E-6EFD74B18FEF}"/>
              </a:ext>
            </a:extLst>
          </p:cNvPr>
          <p:cNvSpPr/>
          <p:nvPr/>
        </p:nvSpPr>
        <p:spPr>
          <a:xfrm>
            <a:off x="2087844" y="335699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DFA27B-8AB6-4E64-AE1D-6B456A43A6E1}"/>
              </a:ext>
            </a:extLst>
          </p:cNvPr>
          <p:cNvSpPr/>
          <p:nvPr/>
        </p:nvSpPr>
        <p:spPr>
          <a:xfrm>
            <a:off x="2303868" y="335699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79FADD-EB60-41E1-B07C-C255E7C97996}"/>
              </a:ext>
            </a:extLst>
          </p:cNvPr>
          <p:cNvSpPr/>
          <p:nvPr/>
        </p:nvSpPr>
        <p:spPr>
          <a:xfrm>
            <a:off x="2087844" y="342899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DF4C267-BAFC-4589-B10A-A5C4FC448112}"/>
              </a:ext>
            </a:extLst>
          </p:cNvPr>
          <p:cNvSpPr/>
          <p:nvPr/>
        </p:nvSpPr>
        <p:spPr>
          <a:xfrm>
            <a:off x="2303868" y="342899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70CEF38-B40B-41FC-B0B7-77DE9F67CBB6}"/>
              </a:ext>
            </a:extLst>
          </p:cNvPr>
          <p:cNvSpPr/>
          <p:nvPr/>
        </p:nvSpPr>
        <p:spPr>
          <a:xfrm>
            <a:off x="1511780" y="3501006"/>
            <a:ext cx="288032" cy="21602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69FBE9C-593C-4B24-9EFF-8FE131EEDD2C}"/>
              </a:ext>
            </a:extLst>
          </p:cNvPr>
          <p:cNvSpPr/>
          <p:nvPr/>
        </p:nvSpPr>
        <p:spPr>
          <a:xfrm>
            <a:off x="2087844" y="350100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C292205-51F4-4578-98CB-6382F2799537}"/>
              </a:ext>
            </a:extLst>
          </p:cNvPr>
          <p:cNvSpPr/>
          <p:nvPr/>
        </p:nvSpPr>
        <p:spPr>
          <a:xfrm>
            <a:off x="2303868" y="350100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B351BE1-D3AF-4655-940D-4654D2F5B6F9}"/>
              </a:ext>
            </a:extLst>
          </p:cNvPr>
          <p:cNvSpPr/>
          <p:nvPr/>
        </p:nvSpPr>
        <p:spPr>
          <a:xfrm>
            <a:off x="2087844" y="35730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AEA1BE2-A046-4D95-92F7-A00E91FE93BB}"/>
              </a:ext>
            </a:extLst>
          </p:cNvPr>
          <p:cNvSpPr/>
          <p:nvPr/>
        </p:nvSpPr>
        <p:spPr>
          <a:xfrm>
            <a:off x="2303868" y="35730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BDD0CF1-3172-4E67-9777-9551796190A2}"/>
              </a:ext>
            </a:extLst>
          </p:cNvPr>
          <p:cNvSpPr/>
          <p:nvPr/>
        </p:nvSpPr>
        <p:spPr>
          <a:xfrm>
            <a:off x="2087844" y="3645022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AFFAC4F-01A1-4F12-94DB-67AB625CE890}"/>
              </a:ext>
            </a:extLst>
          </p:cNvPr>
          <p:cNvSpPr/>
          <p:nvPr/>
        </p:nvSpPr>
        <p:spPr>
          <a:xfrm>
            <a:off x="2303868" y="3645022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E35AD-E64D-4BE2-8643-8EEDC39840F7}"/>
              </a:ext>
            </a:extLst>
          </p:cNvPr>
          <p:cNvSpPr/>
          <p:nvPr/>
        </p:nvSpPr>
        <p:spPr>
          <a:xfrm>
            <a:off x="1511780" y="3176972"/>
            <a:ext cx="576098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5B1D939-674B-43E7-B50D-482D4DA87748}"/>
              </a:ext>
            </a:extLst>
          </p:cNvPr>
          <p:cNvSpPr/>
          <p:nvPr/>
        </p:nvSpPr>
        <p:spPr>
          <a:xfrm>
            <a:off x="2087844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BBDF549-7CC2-422C-9177-4CBEC022413B}"/>
              </a:ext>
            </a:extLst>
          </p:cNvPr>
          <p:cNvSpPr/>
          <p:nvPr/>
        </p:nvSpPr>
        <p:spPr>
          <a:xfrm>
            <a:off x="2303868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91CC988-0537-47DE-B8DB-0D3CE890A5F4}"/>
              </a:ext>
            </a:extLst>
          </p:cNvPr>
          <p:cNvSpPr/>
          <p:nvPr/>
        </p:nvSpPr>
        <p:spPr>
          <a:xfrm>
            <a:off x="1511780" y="2888940"/>
            <a:ext cx="576098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8E770F5-DF90-4456-872B-CEE88FC8AD25}"/>
              </a:ext>
            </a:extLst>
          </p:cNvPr>
          <p:cNvSpPr/>
          <p:nvPr/>
        </p:nvSpPr>
        <p:spPr>
          <a:xfrm>
            <a:off x="2087844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7BD0DA-E320-47B1-AB78-B6F84997048C}"/>
              </a:ext>
            </a:extLst>
          </p:cNvPr>
          <p:cNvSpPr/>
          <p:nvPr/>
        </p:nvSpPr>
        <p:spPr>
          <a:xfrm>
            <a:off x="2303868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5E63C05-63D4-48FA-A0AD-012E67B45E2D}"/>
              </a:ext>
            </a:extLst>
          </p:cNvPr>
          <p:cNvSpPr/>
          <p:nvPr/>
        </p:nvSpPr>
        <p:spPr>
          <a:xfrm>
            <a:off x="1511780" y="2528900"/>
            <a:ext cx="576098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C118963-8222-41E5-A66A-75A371697EA5}"/>
              </a:ext>
            </a:extLst>
          </p:cNvPr>
          <p:cNvSpPr/>
          <p:nvPr/>
        </p:nvSpPr>
        <p:spPr>
          <a:xfrm>
            <a:off x="2087844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3323E31-49BA-43CA-B78C-45BEBCB4723C}"/>
              </a:ext>
            </a:extLst>
          </p:cNvPr>
          <p:cNvSpPr/>
          <p:nvPr/>
        </p:nvSpPr>
        <p:spPr>
          <a:xfrm>
            <a:off x="2303868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C3B9FD-9A98-40CD-9662-83AEC3472B4F}"/>
              </a:ext>
            </a:extLst>
          </p:cNvPr>
          <p:cNvSpPr/>
          <p:nvPr/>
        </p:nvSpPr>
        <p:spPr>
          <a:xfrm>
            <a:off x="1511780" y="2456892"/>
            <a:ext cx="1008112" cy="1260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3B50A6F-16AA-4D7D-BA12-ACC949DDFA7E}"/>
              </a:ext>
            </a:extLst>
          </p:cNvPr>
          <p:cNvSpPr/>
          <p:nvPr/>
        </p:nvSpPr>
        <p:spPr>
          <a:xfrm>
            <a:off x="3311980" y="252890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7C49036-A99D-4E5F-8414-4913782DCD6F}"/>
              </a:ext>
            </a:extLst>
          </p:cNvPr>
          <p:cNvSpPr/>
          <p:nvPr/>
        </p:nvSpPr>
        <p:spPr>
          <a:xfrm>
            <a:off x="3528004" y="252890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9307C2C-D569-4DD6-9535-59B370E6CB52}"/>
              </a:ext>
            </a:extLst>
          </p:cNvPr>
          <p:cNvSpPr/>
          <p:nvPr/>
        </p:nvSpPr>
        <p:spPr>
          <a:xfrm>
            <a:off x="3311980" y="260090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DA8E66C-EDBB-479F-BCD5-A80B1B88A2CA}"/>
              </a:ext>
            </a:extLst>
          </p:cNvPr>
          <p:cNvSpPr/>
          <p:nvPr/>
        </p:nvSpPr>
        <p:spPr>
          <a:xfrm>
            <a:off x="3528004" y="260090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A108ED6-29C1-4ABA-BB7E-A0E2B8D87087}"/>
              </a:ext>
            </a:extLst>
          </p:cNvPr>
          <p:cNvSpPr/>
          <p:nvPr/>
        </p:nvSpPr>
        <p:spPr>
          <a:xfrm>
            <a:off x="3311980" y="267291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46C972-1B19-4551-903F-7B84DCE4B3DD}"/>
              </a:ext>
            </a:extLst>
          </p:cNvPr>
          <p:cNvSpPr/>
          <p:nvPr/>
        </p:nvSpPr>
        <p:spPr>
          <a:xfrm>
            <a:off x="3528004" y="267291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351953B-996A-4582-A86C-36EDF5D32DEE}"/>
              </a:ext>
            </a:extLst>
          </p:cNvPr>
          <p:cNvSpPr/>
          <p:nvPr/>
        </p:nvSpPr>
        <p:spPr>
          <a:xfrm>
            <a:off x="3311980" y="2456892"/>
            <a:ext cx="43204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62DF210-29E6-4831-9ECB-AC090D6DEE91}"/>
              </a:ext>
            </a:extLst>
          </p:cNvPr>
          <p:cNvSpPr/>
          <p:nvPr/>
        </p:nvSpPr>
        <p:spPr>
          <a:xfrm>
            <a:off x="4824148" y="3212976"/>
            <a:ext cx="288032" cy="7201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3BDA506-51D8-4C63-98C1-A2D37211A25E}"/>
              </a:ext>
            </a:extLst>
          </p:cNvPr>
          <p:cNvSpPr/>
          <p:nvPr/>
        </p:nvSpPr>
        <p:spPr>
          <a:xfrm>
            <a:off x="4536116" y="3212974"/>
            <a:ext cx="288032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F9AA3EBC-578C-494D-9963-2F66751C2EA5}"/>
              </a:ext>
            </a:extLst>
          </p:cNvPr>
          <p:cNvSpPr/>
          <p:nvPr/>
        </p:nvSpPr>
        <p:spPr>
          <a:xfrm>
            <a:off x="4824148" y="3284984"/>
            <a:ext cx="288032" cy="72008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2AB2AF91-E184-44F6-B72A-07814BB986B4}"/>
              </a:ext>
            </a:extLst>
          </p:cNvPr>
          <p:cNvSpPr/>
          <p:nvPr/>
        </p:nvSpPr>
        <p:spPr>
          <a:xfrm>
            <a:off x="4536116" y="3284982"/>
            <a:ext cx="288032" cy="7200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46939C9-248F-434F-8F7F-8BB76EC3582B}"/>
              </a:ext>
            </a:extLst>
          </p:cNvPr>
          <p:cNvSpPr/>
          <p:nvPr/>
        </p:nvSpPr>
        <p:spPr>
          <a:xfrm>
            <a:off x="4824148" y="3356992"/>
            <a:ext cx="288032" cy="72010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227A20C-5A6A-40D0-9389-44A57E26C6C9}"/>
              </a:ext>
            </a:extLst>
          </p:cNvPr>
          <p:cNvSpPr/>
          <p:nvPr/>
        </p:nvSpPr>
        <p:spPr>
          <a:xfrm>
            <a:off x="4536116" y="3356990"/>
            <a:ext cx="288032" cy="7201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A6B0C9B-847E-44BE-85F8-AC4CD688351A}"/>
              </a:ext>
            </a:extLst>
          </p:cNvPr>
          <p:cNvSpPr/>
          <p:nvPr/>
        </p:nvSpPr>
        <p:spPr>
          <a:xfrm>
            <a:off x="1799812" y="2816932"/>
            <a:ext cx="288032" cy="7201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092079D-894B-4B7B-BC38-5595717A3611}"/>
              </a:ext>
            </a:extLst>
          </p:cNvPr>
          <p:cNvSpPr/>
          <p:nvPr/>
        </p:nvSpPr>
        <p:spPr>
          <a:xfrm>
            <a:off x="1799812" y="3356992"/>
            <a:ext cx="288032" cy="14401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2C990BC-9C9D-4428-92F8-BA79FF167A7F}"/>
              </a:ext>
            </a:extLst>
          </p:cNvPr>
          <p:cNvSpPr/>
          <p:nvPr/>
        </p:nvSpPr>
        <p:spPr>
          <a:xfrm>
            <a:off x="4536116" y="3140968"/>
            <a:ext cx="57606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8943618-7387-4F3C-8376-82ABA428A40E}"/>
              </a:ext>
            </a:extLst>
          </p:cNvPr>
          <p:cNvCxnSpPr>
            <a:cxnSpLocks/>
            <a:endCxn id="96" idx="2"/>
          </p:cNvCxnSpPr>
          <p:nvPr/>
        </p:nvCxnSpPr>
        <p:spPr>
          <a:xfrm flipH="1" flipV="1">
            <a:off x="3528004" y="2744924"/>
            <a:ext cx="24" cy="396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D30348C-F1DA-4FD0-8504-789A836149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55896" y="3284984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4CBBF9F0-82A0-4398-A990-8C3E17DE909D}"/>
              </a:ext>
            </a:extLst>
          </p:cNvPr>
          <p:cNvCxnSpPr>
            <a:cxnSpLocks/>
          </p:cNvCxnSpPr>
          <p:nvPr/>
        </p:nvCxnSpPr>
        <p:spPr>
          <a:xfrm flipH="1">
            <a:off x="3672020" y="3284984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F0CB72-BE01-4A37-9D2A-CA70E5321227}"/>
              </a:ext>
            </a:extLst>
          </p:cNvPr>
          <p:cNvSpPr/>
          <p:nvPr/>
        </p:nvSpPr>
        <p:spPr>
          <a:xfrm>
            <a:off x="3383988" y="3140968"/>
            <a:ext cx="288032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÷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62D758AF-6178-4B62-84C1-90E90F13FE79}"/>
              </a:ext>
            </a:extLst>
          </p:cNvPr>
          <p:cNvSpPr/>
          <p:nvPr/>
        </p:nvSpPr>
        <p:spPr>
          <a:xfrm>
            <a:off x="14757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Numerator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83F275E-C3B9-41E4-BA01-F3FCB482DEBE}"/>
              </a:ext>
            </a:extLst>
          </p:cNvPr>
          <p:cNvSpPr/>
          <p:nvPr/>
        </p:nvSpPr>
        <p:spPr>
          <a:xfrm>
            <a:off x="32759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Denominator table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E4290B15-5F2F-41CD-A95C-BF16CA360ABD}"/>
              </a:ext>
            </a:extLst>
          </p:cNvPr>
          <p:cNvSpPr/>
          <p:nvPr/>
        </p:nvSpPr>
        <p:spPr>
          <a:xfrm>
            <a:off x="4500112" y="29609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Quotient table</a:t>
            </a:r>
          </a:p>
        </p:txBody>
      </p:sp>
    </p:spTree>
    <p:extLst>
      <p:ext uri="{BB962C8B-B14F-4D97-AF65-F5344CB8AC3E}">
        <p14:creationId xmlns:p14="http://schemas.microsoft.com/office/powerpoint/2010/main" val="3499009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hteck 295"/>
          <p:cNvSpPr/>
          <p:nvPr/>
        </p:nvSpPr>
        <p:spPr>
          <a:xfrm>
            <a:off x="1115520" y="1556740"/>
            <a:ext cx="14402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683460" y="1556740"/>
            <a:ext cx="28804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Copy Columns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columns( )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4212000" y="198893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4356020" y="198893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375" name="Gerade Verbindung 374"/>
          <p:cNvCxnSpPr>
            <a:endCxn id="45" idx="0"/>
          </p:cNvCxnSpPr>
          <p:nvPr/>
        </p:nvCxnSpPr>
        <p:spPr>
          <a:xfrm>
            <a:off x="180000" y="155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6084000" y="4436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5940000" y="443666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5364000" y="4580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620000" y="155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060130" y="155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8070" y="155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2400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when completed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24000" y="148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24000" y="155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Gerade Verbindung 374"/>
          <p:cNvCxnSpPr/>
          <p:nvPr/>
        </p:nvCxnSpPr>
        <p:spPr>
          <a:xfrm flipV="1">
            <a:off x="2124610" y="155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564610" y="1557260"/>
            <a:ext cx="14402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708000" y="1557000"/>
            <a:ext cx="28804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Pfeil nach rechts 64"/>
          <p:cNvSpPr/>
          <p:nvPr/>
        </p:nvSpPr>
        <p:spPr>
          <a:xfrm>
            <a:off x="1691950" y="213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1188000" y="1989000"/>
            <a:ext cx="2448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>
            <a:off x="828000" y="184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115520" y="371674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83460" y="371674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79390" y="350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75" name="Rechteck 74"/>
          <p:cNvSpPr/>
          <p:nvPr/>
        </p:nvSpPr>
        <p:spPr>
          <a:xfrm>
            <a:off x="179390" y="364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9390" y="371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79390" y="328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 selected rows(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395420" y="371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374"/>
          <p:cNvCxnSpPr>
            <a:endCxn id="82" idx="0"/>
          </p:cNvCxnSpPr>
          <p:nvPr/>
        </p:nvCxnSpPr>
        <p:spPr>
          <a:xfrm>
            <a:off x="180000" y="371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620000" y="371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60130" y="371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28070" y="371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350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24000" y="364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24000" y="371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340030" y="371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374"/>
          <p:cNvCxnSpPr/>
          <p:nvPr/>
        </p:nvCxnSpPr>
        <p:spPr>
          <a:xfrm flipV="1">
            <a:off x="2124610" y="371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564610" y="371726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08000" y="3717000"/>
            <a:ext cx="28804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1691950" y="429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6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116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84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28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2340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060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3564000" y="47970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3708000" y="4797000"/>
            <a:ext cx="288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396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116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84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2628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340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060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564000" y="3860990"/>
            <a:ext cx="144000" cy="216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708000" y="3860990"/>
            <a:ext cx="288000" cy="215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16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84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628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2340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3060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3564000" y="4149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3708000" y="4149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96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1116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84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628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340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60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4000" y="4581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08000" y="4581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endCxn id="124" idx="3"/>
          </p:cNvCxnSpPr>
          <p:nvPr/>
        </p:nvCxnSpPr>
        <p:spPr>
          <a:xfrm flipH="1">
            <a:off x="1260000" y="4221000"/>
            <a:ext cx="237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828000" y="400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212000" y="364500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356020" y="364500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included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expression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select the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212000" y="443727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356020" y="443727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6084000" y="1988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52" name="Pfeil nach rechts 151"/>
          <p:cNvSpPr/>
          <p:nvPr/>
        </p:nvSpPr>
        <p:spPr>
          <a:xfrm>
            <a:off x="5364000" y="2132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940000" y="198900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8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lookup, table lookup ignore case, table lookup top down, table lookup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9DF86643-95DF-4583-8F68-C720169C381B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D47B2FEE-E36C-4C7F-8EE3-2436822CF42E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FE8A065-B5D4-40DA-BAE6-DE2D448F5BE9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0123BBBF-F3A9-42FB-BFE6-0590E389650E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D2B627D5-D445-4D51-9B1A-75104B860335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E5917281-8964-48B5-BE8F-0AFE2B5BA9C1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B4F801FC-8A1C-4C18-A4E2-E924D85FA4A1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E4AA081E-E6E4-4023-959B-643806660EC5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61F5637-E2FA-400A-BDEC-4AA250D1BF65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D4B640D7-5E84-4C0E-B188-57706A52132D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1242BBEC-9BB5-41BA-8589-77C13C07D8B4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A1D1F67-3691-44DE-A535-404F22F02FC1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once, table lookup once ignore case: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F757B944-62CC-4073-88FF-C658BB7289F1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C3E4AAF-8B2D-416C-B5C5-E1E7E93D4871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F02F16BB-8360-4B15-A4A0-CED61952FAAD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48A9D07-5433-4D46-84ED-DE16832A3384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2E961C0-5849-46BC-871B-D17794BAF4E7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374">
            <a:extLst>
              <a:ext uri="{FF2B5EF4-FFF2-40B4-BE49-F238E27FC236}">
                <a16:creationId xmlns:a16="http://schemas.microsoft.com/office/drawing/2014/main" id="{2DF1384E-FCF9-411B-8855-F6F4F3C6AB3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194C52E0-233D-40A3-AFC9-2513E08D0265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53071BF-AB85-4D77-8F48-88045ECCE847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8B4B4332-C5A4-4E9E-929F-458AF93E723A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64020903-1BFE-40A8-84CC-03158FB676D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6" name="Gerade Verbindung 77">
            <a:extLst>
              <a:ext uri="{FF2B5EF4-FFF2-40B4-BE49-F238E27FC236}">
                <a16:creationId xmlns:a16="http://schemas.microsoft.com/office/drawing/2014/main" id="{BBCDA4A8-CFB6-4F9F-B455-AC0FAF8B55B9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329099AA-9D1E-4910-B9E8-4F829A590105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9B1A147D-C292-4192-98CD-BC32D7896E6B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499D326-0F9C-4904-8009-4FFDDD219E12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5609AB18-5BBB-480F-B060-1ABE477EEBE6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B16BF41F-DC7A-4AAC-94A8-EEF8E3E7DB39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D21D1320-8044-46D1-B821-27F01FA00B58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003140B2-65B4-436A-A072-11044A4C68F5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431B1D07-55BE-40F7-A9A4-E083A74EF86E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CFA0116-1635-40A8-9366-3BB11AFE4EE2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450BCB87-92DF-489C-B246-E284D394FA3E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7C747B6-CF8C-487C-980B-D2FCA1720915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D80CEF0A-B6AB-4575-A7CE-43D9E4606F08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2813774-59BF-428E-8A8D-56EA2374BB18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C278A0E1-14DB-42EA-98AB-17B55D84EEE0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90A2F3DA-05C6-46E5-9E5D-851350257D76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E1E68778-D7F1-4A18-B336-7BC248076137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4539FFDB-F398-43DB-9469-5BA7B3ADB66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7A746CB6-AF55-4A89-813D-7C0021EE39C3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33FBA66B-477A-45C8-85CD-BB58C2137B86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84802F02-5A63-4672-9E05-D7BE723BFF5B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DF7193E4-B1EE-432C-B60D-C43C34D6513A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16885DE7-8C19-4DEE-9F66-C093EE18300B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A7C207FD-917B-46AE-A751-E9B45D0C5066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325FF68A-A876-4737-A7BF-533D488CB52A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9FDCCC1-3EF5-407D-AD96-56238366241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>
            <a:extLst>
              <a:ext uri="{FF2B5EF4-FFF2-40B4-BE49-F238E27FC236}">
                <a16:creationId xmlns:a16="http://schemas.microsoft.com/office/drawing/2014/main" id="{62ECFC28-55D1-4051-9F72-ABC57DA1342F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060874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060874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060874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/>
          <p:nvPr/>
        </p:nvCxnSpPr>
        <p:spPr>
          <a:xfrm>
            <a:off x="971622" y="1556814"/>
            <a:ext cx="194427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/>
          <p:nvPr/>
        </p:nvCxnSpPr>
        <p:spPr>
          <a:xfrm>
            <a:off x="539562" y="1556814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EDE652E3-9DB2-495F-969B-FCDA8EC5E352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99DBD3FF-4CF5-4952-A3A7-DF0CC2742A6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CFB2E40C-5AFE-4EBA-8B9A-2038D0C90769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9C7BB116-3E99-412A-B634-734F4924AE16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21" name="Pfeil nach rechts 16">
            <a:extLst>
              <a:ext uri="{FF2B5EF4-FFF2-40B4-BE49-F238E27FC236}">
                <a16:creationId xmlns:a16="http://schemas.microsoft.com/office/drawing/2014/main" id="{561B3F26-978A-4C73-BE28-1468C41E3F30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Pfeil nach links und rechts 17">
            <a:extLst>
              <a:ext uri="{FF2B5EF4-FFF2-40B4-BE49-F238E27FC236}">
                <a16:creationId xmlns:a16="http://schemas.microsoft.com/office/drawing/2014/main" id="{8B1F86BD-4CE6-4811-867E-6AADB5EA34DD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8F22C7BA-9057-4E46-B0D6-DCBB9FF94EF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8ECBFB67-028A-4F5F-A683-AA9961DC37FA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2F96EA54-5CEF-41E3-9E24-E4D1A76926F8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D6124E7-A9C7-4C3B-BBA2-88E28FF6BDC7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757C06D7-EB75-420E-90E5-79BF706CE954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898EE3D4-8EEE-4803-9D48-C82BD87301F9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6C801BB1-979F-4EA7-B0A5-F96A03D96764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736DA2D3-F3D4-43F4-8C9B-957CC964C094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A54ADB20-4FDA-442F-BDBB-05287FD548EB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1804D55F-4430-4B48-AAD2-085D052A3167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6A81438-6411-412C-9030-6653BB1A41EF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04D3E472-2977-419F-B2E6-F0B004A91C63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2127F93-4382-4857-B55C-75E76281D2FD}"/>
              </a:ext>
            </a:extLst>
          </p:cNvPr>
          <p:cNvCxnSpPr>
            <a:cxnSpLocks/>
          </p:cNvCxnSpPr>
          <p:nvPr/>
        </p:nvCxnSpPr>
        <p:spPr>
          <a:xfrm>
            <a:off x="539552" y="191683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14E42D8-1E9B-4466-B07D-14C7A83557A4}"/>
              </a:ext>
            </a:extLst>
          </p:cNvPr>
          <p:cNvCxnSpPr>
            <a:cxnSpLocks/>
          </p:cNvCxnSpPr>
          <p:nvPr/>
        </p:nvCxnSpPr>
        <p:spPr>
          <a:xfrm>
            <a:off x="968188" y="1900518"/>
            <a:ext cx="1947682" cy="16034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B7C387D5-B784-4CD6-9AA7-88588835D342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4999"/>
            <a:ext cx="720080" cy="136778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102"/>
              <a:gd name="connsiteX1" fmla="*/ 326218 w 692458"/>
              <a:gd name="connsiteY1" fmla="*/ 547258 h 648102"/>
              <a:gd name="connsiteX2" fmla="*/ 497150 w 692458"/>
              <a:gd name="connsiteY2" fmla="*/ 106532 h 648102"/>
              <a:gd name="connsiteX3" fmla="*/ 692458 w 692458"/>
              <a:gd name="connsiteY3" fmla="*/ 0 h 6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102">
                <a:moveTo>
                  <a:pt x="0" y="648070"/>
                </a:moveTo>
                <a:cubicBezTo>
                  <a:pt x="158318" y="648809"/>
                  <a:pt x="243360" y="637514"/>
                  <a:pt x="326218" y="547258"/>
                </a:cubicBezTo>
                <a:cubicBezTo>
                  <a:pt x="409076" y="457002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1548128" y="357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8128" y="378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8128" y="335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200" y="335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    ( ref2[ ] )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8128" y="400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6200" y="357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5" name="Rechteck 94"/>
          <p:cNvSpPr/>
          <p:nvPr/>
        </p:nvSpPr>
        <p:spPr>
          <a:xfrm>
            <a:off x="396000" y="3789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^ref1[ ];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8128" y="458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8128" y="479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548128" y="436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2196200" y="436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1548128" y="501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196200" y="458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96000" y="4797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ref3[ ] = ^^ref2[ ];</a:t>
            </a:r>
          </a:p>
        </p:txBody>
      </p:sp>
      <p:sp>
        <p:nvSpPr>
          <p:cNvPr id="106" name="Freihandform 105"/>
          <p:cNvSpPr/>
          <p:nvPr/>
        </p:nvSpPr>
        <p:spPr>
          <a:xfrm>
            <a:off x="3348000" y="1637400"/>
            <a:ext cx="720080" cy="2079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hteck 107"/>
          <p:cNvSpPr/>
          <p:nvPr/>
        </p:nvSpPr>
        <p:spPr>
          <a:xfrm>
            <a:off x="3852000" y="3573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The reference will be made directly to the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target variable, even if a reference to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variable is assigned as shown here: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ref1[ ] guides directly to a[b]</a:t>
            </a:r>
          </a:p>
        </p:txBody>
      </p:sp>
      <p:sp>
        <p:nvSpPr>
          <p:cNvPr id="109" name="Freihandform 108"/>
          <p:cNvSpPr/>
          <p:nvPr/>
        </p:nvSpPr>
        <p:spPr>
          <a:xfrm>
            <a:off x="821744" y="3933000"/>
            <a:ext cx="2904759" cy="792000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809324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934737"/>
                  <a:pt x="2680742" y="809324"/>
                </a:cubicBezTo>
                <a:cubicBezTo>
                  <a:pt x="2277517" y="683912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/>
          <p:cNvSpPr/>
          <p:nvPr/>
        </p:nvSpPr>
        <p:spPr>
          <a:xfrm>
            <a:off x="3852000" y="4581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Using 2 circumflex symbols, the new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will be applied to the next</a:t>
            </a:r>
          </a:p>
          <a:p>
            <a:r>
              <a:rPr lang="en-US" sz="1000" dirty="0">
                <a:solidFill>
                  <a:srgbClr val="00B050"/>
                </a:solidFill>
              </a:rPr>
              <a:t>variable specified, regardless if is a value</a:t>
            </a:r>
          </a:p>
          <a:p>
            <a:r>
              <a:rPr lang="en-US" sz="1000" dirty="0">
                <a:solidFill>
                  <a:srgbClr val="00B050"/>
                </a:solidFill>
              </a:rPr>
              <a:t>or another reference to variable.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9CD10B2-E39F-4CEF-A806-EE5FF8FE98BC}"/>
              </a:ext>
            </a:extLst>
          </p:cNvPr>
          <p:cNvSpPr/>
          <p:nvPr/>
        </p:nvSpPr>
        <p:spPr>
          <a:xfrm>
            <a:off x="1548128" y="558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78FBD53-5080-406D-A6D2-4190804C8EC5}"/>
              </a:ext>
            </a:extLst>
          </p:cNvPr>
          <p:cNvSpPr/>
          <p:nvPr/>
        </p:nvSpPr>
        <p:spPr>
          <a:xfrm>
            <a:off x="1548128" y="580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7762BC6-E0C1-4D05-B94C-374044BF2E8F}"/>
              </a:ext>
            </a:extLst>
          </p:cNvPr>
          <p:cNvSpPr/>
          <p:nvPr/>
        </p:nvSpPr>
        <p:spPr>
          <a:xfrm>
            <a:off x="1548128" y="537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D6BD2A5-0647-495D-B3FE-729C4449BDB9}"/>
              </a:ext>
            </a:extLst>
          </p:cNvPr>
          <p:cNvSpPr/>
          <p:nvPr/>
        </p:nvSpPr>
        <p:spPr>
          <a:xfrm>
            <a:off x="2196200" y="537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F52D8C8-236F-45F5-9D3A-DD5511F4E2E0}"/>
              </a:ext>
            </a:extLst>
          </p:cNvPr>
          <p:cNvSpPr/>
          <p:nvPr/>
        </p:nvSpPr>
        <p:spPr>
          <a:xfrm>
            <a:off x="1548128" y="602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D7DF59A-94DA-4D36-A270-E69AE893FF31}"/>
              </a:ext>
            </a:extLst>
          </p:cNvPr>
          <p:cNvSpPr/>
          <p:nvPr/>
        </p:nvSpPr>
        <p:spPr>
          <a:xfrm>
            <a:off x="2196200" y="558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D26115-453C-48DA-8E71-34FCBD2CEC9A}"/>
              </a:ext>
            </a:extLst>
          </p:cNvPr>
          <p:cNvSpPr/>
          <p:nvPr/>
        </p:nvSpPr>
        <p:spPr>
          <a:xfrm>
            <a:off x="396000" y="5805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accent5"/>
                </a:solidFill>
              </a:rPr>
              <a:t>ref4</a:t>
            </a:r>
            <a:r>
              <a:rPr lang="en-US" sz="1000" dirty="0">
                <a:solidFill>
                  <a:schemeClr val="accent5"/>
                </a:solidFill>
              </a:rPr>
              <a:t>[ ] = ^</a:t>
            </a:r>
            <a:r>
              <a:rPr lang="en-US" sz="1000" dirty="0" err="1">
                <a:solidFill>
                  <a:schemeClr val="accent5"/>
                </a:solidFill>
              </a:rPr>
              <a:t>ref3</a:t>
            </a:r>
            <a:r>
              <a:rPr lang="en-US" sz="1000" dirty="0">
                <a:solidFill>
                  <a:schemeClr val="accent5"/>
                </a:solidFill>
              </a:rPr>
              <a:t>[ ];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5461C98-46CD-475A-A783-027B8C77165A}"/>
              </a:ext>
            </a:extLst>
          </p:cNvPr>
          <p:cNvSpPr/>
          <p:nvPr/>
        </p:nvSpPr>
        <p:spPr>
          <a:xfrm>
            <a:off x="4067928" y="2276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609F99-7551-439C-B033-ACE8F27D387E}"/>
              </a:ext>
            </a:extLst>
          </p:cNvPr>
          <p:cNvSpPr/>
          <p:nvPr/>
        </p:nvSpPr>
        <p:spPr>
          <a:xfrm>
            <a:off x="4067928" y="2492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5AE8D3-1255-4BC1-AA8B-F97A399285FD}"/>
              </a:ext>
            </a:extLst>
          </p:cNvPr>
          <p:cNvSpPr/>
          <p:nvPr/>
        </p:nvSpPr>
        <p:spPr>
          <a:xfrm>
            <a:off x="4716000" y="2276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462FD1-DF9D-4127-97F9-78B4AA9F23E3}"/>
              </a:ext>
            </a:extLst>
          </p:cNvPr>
          <p:cNvSpPr/>
          <p:nvPr/>
        </p:nvSpPr>
        <p:spPr>
          <a:xfrm>
            <a:off x="4716000" y="2492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01C383-B88C-4CA0-9648-4F41A218BD4D}"/>
              </a:ext>
            </a:extLst>
          </p:cNvPr>
          <p:cNvSpPr/>
          <p:nvPr/>
        </p:nvSpPr>
        <p:spPr>
          <a:xfrm>
            <a:off x="4067928" y="206092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F28987-524A-4994-8B88-247C66A85814}"/>
              </a:ext>
            </a:extLst>
          </p:cNvPr>
          <p:cNvSpPr/>
          <p:nvPr/>
        </p:nvSpPr>
        <p:spPr>
          <a:xfrm>
            <a:off x="4716000" y="206092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44510A-8E32-4606-91F1-80A45BCB5161}"/>
              </a:ext>
            </a:extLst>
          </p:cNvPr>
          <p:cNvSpPr/>
          <p:nvPr/>
        </p:nvSpPr>
        <p:spPr>
          <a:xfrm>
            <a:off x="4067928" y="270900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556CE63-38C9-4CBD-8DF1-33D263443B3A}"/>
              </a:ext>
            </a:extLst>
          </p:cNvPr>
          <p:cNvSpPr/>
          <p:nvPr/>
        </p:nvSpPr>
        <p:spPr>
          <a:xfrm>
            <a:off x="4716000" y="2709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" name="Freihandform 204">
            <a:extLst>
              <a:ext uri="{FF2B5EF4-FFF2-40B4-BE49-F238E27FC236}">
                <a16:creationId xmlns:a16="http://schemas.microsoft.com/office/drawing/2014/main" id="{E94A379D-ADD9-4E89-A1F9-686D04C9E4D9}"/>
              </a:ext>
            </a:extLst>
          </p:cNvPr>
          <p:cNvSpPr/>
          <p:nvPr/>
        </p:nvSpPr>
        <p:spPr>
          <a:xfrm flipV="1">
            <a:off x="3348000" y="1916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ihandform 105">
            <a:extLst>
              <a:ext uri="{FF2B5EF4-FFF2-40B4-BE49-F238E27FC236}">
                <a16:creationId xmlns:a16="http://schemas.microsoft.com/office/drawing/2014/main" id="{265DB1FE-B45F-4F43-92DE-A25688E479A6}"/>
              </a:ext>
            </a:extLst>
          </p:cNvPr>
          <p:cNvSpPr/>
          <p:nvPr/>
        </p:nvSpPr>
        <p:spPr>
          <a:xfrm>
            <a:off x="3348000" y="1701000"/>
            <a:ext cx="720080" cy="410403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208"/>
              <a:gd name="connsiteX1" fmla="*/ 399495 w 692458"/>
              <a:gd name="connsiteY1" fmla="*/ 559293 h 648208"/>
              <a:gd name="connsiteX2" fmla="*/ 540254 w 692458"/>
              <a:gd name="connsiteY2" fmla="*/ 105116 h 648208"/>
              <a:gd name="connsiteX3" fmla="*/ 692458 w 692458"/>
              <a:gd name="connsiteY3" fmla="*/ 0 h 64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8">
                <a:moveTo>
                  <a:pt x="0" y="648070"/>
                </a:moveTo>
                <a:cubicBezTo>
                  <a:pt x="158318" y="648809"/>
                  <a:pt x="309453" y="649785"/>
                  <a:pt x="399495" y="559293"/>
                </a:cubicBezTo>
                <a:cubicBezTo>
                  <a:pt x="489537" y="468801"/>
                  <a:pt x="491427" y="198331"/>
                  <a:pt x="540254" y="105116"/>
                </a:cubicBezTo>
                <a:cubicBezTo>
                  <a:pt x="589081" y="11900"/>
                  <a:pt x="619217" y="6658"/>
                  <a:pt x="692458" y="0"/>
                </a:cubicBezTo>
              </a:path>
            </a:pathLst>
          </a:custGeom>
          <a:ln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648DF8C9-08B5-4C38-A792-40D78E92A1E7}"/>
              </a:ext>
            </a:extLst>
          </p:cNvPr>
          <p:cNvSpPr/>
          <p:nvPr/>
        </p:nvSpPr>
        <p:spPr>
          <a:xfrm>
            <a:off x="3852000" y="5589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accent5"/>
                </a:solidFill>
              </a:rPr>
              <a:t>Defining a reference with single circumflex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symbol will always find its way to the final 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target variable, regardless of the number of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intermediate references on its way.</a:t>
            </a:r>
          </a:p>
        </p:txBody>
      </p:sp>
      <p:sp>
        <p:nvSpPr>
          <p:cNvPr id="98" name="Freihandform 105">
            <a:extLst>
              <a:ext uri="{FF2B5EF4-FFF2-40B4-BE49-F238E27FC236}">
                <a16:creationId xmlns:a16="http://schemas.microsoft.com/office/drawing/2014/main" id="{0B8EA7B7-1111-4253-A059-D5F63F0D646C}"/>
              </a:ext>
            </a:extLst>
          </p:cNvPr>
          <p:cNvSpPr/>
          <p:nvPr/>
        </p:nvSpPr>
        <p:spPr>
          <a:xfrm>
            <a:off x="3348000" y="2781000"/>
            <a:ext cx="720080" cy="1143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F660B5C-1A68-4135-8174-3B110C16896C}"/>
              </a:ext>
            </a:extLst>
          </p:cNvPr>
          <p:cNvSpPr/>
          <p:nvPr/>
        </p:nvSpPr>
        <p:spPr>
          <a:xfrm>
            <a:off x="2916000" y="321300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^a[c];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48ACE09-9140-4C6A-9A0E-463AD9BA6E74}"/>
              </a:ext>
            </a:extLst>
          </p:cNvPr>
          <p:cNvCxnSpPr>
            <a:cxnSpLocks/>
          </p:cNvCxnSpPr>
          <p:nvPr/>
        </p:nvCxnSpPr>
        <p:spPr>
          <a:xfrm>
            <a:off x="3564000" y="3429000"/>
            <a:ext cx="0" cy="576000"/>
          </a:xfrm>
          <a:prstGeom prst="straightConnector1">
            <a:avLst/>
          </a:prstGeom>
          <a:ln>
            <a:solidFill>
              <a:srgbClr val="33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97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fast, table lookup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41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integrate, table integrate ignore case, table integrate top down, table integrate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20486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20486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20486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>
            <a:cxnSpLocks/>
          </p:cNvCxnSpPr>
          <p:nvPr/>
        </p:nvCxnSpPr>
        <p:spPr>
          <a:xfrm>
            <a:off x="1187624" y="1556792"/>
            <a:ext cx="0" cy="1800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539562" y="1556814"/>
            <a:ext cx="1728186" cy="6840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69CEFC1-1286-4EE6-B67B-55AA0DE2CADA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once, table integrate once ignore case: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E07E2154-BBE2-43FD-B18F-7DD996669D78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88C7EF2D-5EBE-4235-8543-3E234C2DF278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2363F0B6-698A-4603-8271-0F90A4212285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94A30F0-2228-480A-B362-D48BAFF737F0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5B6A2BF-7813-41A6-943B-7BDD10094E19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5B1A60C0-3B30-4589-A815-3EB755DC2B5B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315D8B10-29EE-490E-9C0D-CEEBB64C56E6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51425344-0241-4991-B6A7-5748A25B522B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DF54FE39-97EB-406C-9B40-5DEC9D947B28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427A4AD9-1A23-4B4C-B457-268051C5965B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5716B420-33AD-441B-8875-2F5B015AFBA9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A457B34B-0D00-475E-B0F2-1173E727E3B3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C869B1E-61EC-40F2-9CC8-6898E7F6C454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80C0422-4A22-43FA-A1B2-0A68A5F1E793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AF592697-0507-4612-81A4-CBA94D7111D5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D62307A-38D9-40F4-AA80-6CD011BAD43C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8" name="Gerade Verbindung 374">
            <a:extLst>
              <a:ext uri="{FF2B5EF4-FFF2-40B4-BE49-F238E27FC236}">
                <a16:creationId xmlns:a16="http://schemas.microsoft.com/office/drawing/2014/main" id="{2D50C6BD-76CD-4117-8F2C-EACEBA29A7F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4C65D402-8549-4BFF-9B87-0AC678881E3A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422E87BC-BFA2-48AF-BCF9-4A6CCE86DBDE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734B0F8F-473B-4AA9-98A6-E9DD68F50B95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E633C143-6531-4563-9AEE-FB0F7B124EC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77">
            <a:extLst>
              <a:ext uri="{FF2B5EF4-FFF2-40B4-BE49-F238E27FC236}">
                <a16:creationId xmlns:a16="http://schemas.microsoft.com/office/drawing/2014/main" id="{3A2A3C58-D71F-4861-8F92-0729ECBB32C6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>
            <a:extLst>
              <a:ext uri="{FF2B5EF4-FFF2-40B4-BE49-F238E27FC236}">
                <a16:creationId xmlns:a16="http://schemas.microsoft.com/office/drawing/2014/main" id="{707D5677-16DD-43E3-AC5E-01F8C0572117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A4139953-E0C0-461E-A039-1C50B7A82E77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B73A2565-1A6C-446D-9A0A-1E2FEBB7777B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01D78A45-F2CC-4F7F-AA33-AA9C125C20E7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F344BDF-AE3D-47C4-B1B0-5F60B7A4B3C2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hteck 314">
            <a:extLst>
              <a:ext uri="{FF2B5EF4-FFF2-40B4-BE49-F238E27FC236}">
                <a16:creationId xmlns:a16="http://schemas.microsoft.com/office/drawing/2014/main" id="{81944325-8430-4754-B71A-DBCE3B4D1DFC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3F09D9A8-481B-4B07-AB2C-12E5D8D24946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E923E1FD-E999-4B47-88D2-9D89643390B5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hteck 336">
            <a:extLst>
              <a:ext uri="{FF2B5EF4-FFF2-40B4-BE49-F238E27FC236}">
                <a16:creationId xmlns:a16="http://schemas.microsoft.com/office/drawing/2014/main" id="{F5815B20-BA24-46CA-9008-D8FCCDA04FC1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A650F367-B246-417B-9049-AFAF55503967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746AA394-F5A5-44B1-B6BB-545439A05A3F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191A3CD8-EBFD-4173-B868-86A2AEB1CD6D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2EEFF525-7541-4F5D-BFAD-4990C61C6314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F552241F-383E-4943-9D32-60B7640AD549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5153EB3E-F61A-4899-BEA7-19903690413B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7C6989C-F5BA-4AA8-A257-A91F3595FF90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C6CF75B7-185C-47BD-9401-1F2F11CE5A1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A4B84FFA-2205-4EF3-AE1A-F8DEFB0238BB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5782E4CC-4FD3-4AB8-9839-57660076508E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E7E6D2BA-12A3-460E-9030-B2A0320D797E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68A77E65-8697-44EB-B8C0-2F6393081D3F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80D7DB-FE76-44F0-AB58-255C739F3011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E5813C2-B115-41B4-ADF9-32EBFA8EAEAC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4FCE48BE-D05C-444F-9184-CD59D7BD8D35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Gerade Verbindung mit Pfeil 353">
            <a:extLst>
              <a:ext uri="{FF2B5EF4-FFF2-40B4-BE49-F238E27FC236}">
                <a16:creationId xmlns:a16="http://schemas.microsoft.com/office/drawing/2014/main" id="{B4228A15-B281-48BD-8125-F1BF7E6C5B9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>
            <a:extLst>
              <a:ext uri="{FF2B5EF4-FFF2-40B4-BE49-F238E27FC236}">
                <a16:creationId xmlns:a16="http://schemas.microsoft.com/office/drawing/2014/main" id="{2F55BF2E-ACFE-4F07-A89D-77E463B6E80A}"/>
              </a:ext>
            </a:extLst>
          </p:cNvPr>
          <p:cNvCxnSpPr>
            <a:cxnSpLocks/>
            <a:stCxn id="345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hteck 355">
            <a:extLst>
              <a:ext uri="{FF2B5EF4-FFF2-40B4-BE49-F238E27FC236}">
                <a16:creationId xmlns:a16="http://schemas.microsoft.com/office/drawing/2014/main" id="{374A6A41-3858-4014-81B4-34F2512DED54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2553E06F-C037-4811-9A08-629200EF99A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5BC95040-8DC9-4DD1-9154-AA7CDF2E5FEC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63CF1BF3-1C57-41D6-8CEC-A5D886378B43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60" name="Pfeil nach rechts 16">
            <a:extLst>
              <a:ext uri="{FF2B5EF4-FFF2-40B4-BE49-F238E27FC236}">
                <a16:creationId xmlns:a16="http://schemas.microsoft.com/office/drawing/2014/main" id="{55CF4268-C78E-46E4-9961-F5F12AD42291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Pfeil nach links und rechts 17">
            <a:extLst>
              <a:ext uri="{FF2B5EF4-FFF2-40B4-BE49-F238E27FC236}">
                <a16:creationId xmlns:a16="http://schemas.microsoft.com/office/drawing/2014/main" id="{D7D98C3B-2976-4C4D-BE24-98D546961382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9A85C5CC-2C9F-4195-9A6B-8F495AEBE0C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484A1020-0D8E-48EE-A8D1-EA6661441416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C9473946-C626-4443-BA77-496DEA08E10A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2E89CB2B-E6EB-4CBC-8C46-C7F418F8DD6A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9F47B62-2AD7-49C5-BC26-DD257810CEE2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7AED0ED7-54F4-4B0D-8889-7E5778DBD137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F83F0FDF-117D-45AB-A230-EAB33E1D68D1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10806619-CAFA-4C4A-AB75-FD06C0D992A8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E08013B7-5FC3-4E1C-9402-5877FFDF283C}"/>
              </a:ext>
            </a:extLst>
          </p:cNvPr>
          <p:cNvGrpSpPr/>
          <p:nvPr/>
        </p:nvGrpSpPr>
        <p:grpSpPr>
          <a:xfrm>
            <a:off x="431540" y="4653136"/>
            <a:ext cx="1548172" cy="864096"/>
            <a:chOff x="539552" y="3068960"/>
            <a:chExt cx="1548172" cy="864096"/>
          </a:xfrm>
        </p:grpSpPr>
        <p:sp>
          <p:nvSpPr>
            <p:cNvPr id="397" name="Rechteck: abgerundete Ecken 396">
              <a:extLst>
                <a:ext uri="{FF2B5EF4-FFF2-40B4-BE49-F238E27FC236}">
                  <a16:creationId xmlns:a16="http://schemas.microsoft.com/office/drawing/2014/main" id="{610063ED-07C4-4796-A539-681E6A4ED383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215A25CF-B440-4BEF-B332-9FEB053022D7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808DAFBF-679C-4F1A-890A-DE0B1517FFF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BDDA131A-4AF2-44C8-8554-5E65BE79D5E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290CF62-6D1B-436E-BFCD-EB1C9627086A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0319D849-2D9F-4901-B540-969976C15EDA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Flussdiagramm: Zusammenführung 402">
              <a:extLst>
                <a:ext uri="{FF2B5EF4-FFF2-40B4-BE49-F238E27FC236}">
                  <a16:creationId xmlns:a16="http://schemas.microsoft.com/office/drawing/2014/main" id="{000FD94E-CEC2-4E57-B8AB-D1B8579033C6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8F0EC30B-28CE-4E7C-AFF2-CCDAFCB65A81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id="{6BD4516D-EE1B-47C5-8B28-CFE9FCE81B5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id="{68D1C9B5-FB64-4B40-A483-9CA371E0771E}"/>
                </a:ext>
              </a:extLst>
            </p:cNvPr>
            <p:cNvCxnSpPr>
              <a:cxnSpLocks/>
              <a:stCxn id="40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id="{289DAA59-8BF4-4DB3-9807-22F8367A3B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id="{FC535EC0-4E1D-4BB5-99D3-34EA6345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22E41E0F-B920-474E-BD82-A917A10B6007}"/>
              </a:ext>
            </a:extLst>
          </p:cNvPr>
          <p:cNvGrpSpPr/>
          <p:nvPr/>
        </p:nvGrpSpPr>
        <p:grpSpPr>
          <a:xfrm>
            <a:off x="431540" y="1736812"/>
            <a:ext cx="1692188" cy="864096"/>
            <a:chOff x="539552" y="3068960"/>
            <a:chExt cx="1692188" cy="864096"/>
          </a:xfrm>
        </p:grpSpPr>
        <p:sp>
          <p:nvSpPr>
            <p:cNvPr id="410" name="Rechteck: abgerundete Ecken 409">
              <a:extLst>
                <a:ext uri="{FF2B5EF4-FFF2-40B4-BE49-F238E27FC236}">
                  <a16:creationId xmlns:a16="http://schemas.microsoft.com/office/drawing/2014/main" id="{1EDBF1E6-DCB3-4032-A697-9A3FFF7636AF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B63906EF-1E3D-492B-855B-2B78DDF7D23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E56BFEDF-1AFD-4CDF-B973-6C8D1DC9A309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FC79A3D8-F264-4EEE-A205-34E4A0C71EBA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C997FCC9-45CF-4413-A677-BC35F7CFDB07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7A863EA9-8AB7-4AA3-90BB-39B99F746F14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6" name="Flussdiagramm: Zusammenführung 415">
              <a:extLst>
                <a:ext uri="{FF2B5EF4-FFF2-40B4-BE49-F238E27FC236}">
                  <a16:creationId xmlns:a16="http://schemas.microsoft.com/office/drawing/2014/main" id="{FCF002BA-B9BA-49BD-922A-98091FCDAC4A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6D73A851-84EB-4119-A686-60765BE164C9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18" name="Gerade Verbindung mit Pfeil 417">
              <a:extLst>
                <a:ext uri="{FF2B5EF4-FFF2-40B4-BE49-F238E27FC236}">
                  <a16:creationId xmlns:a16="http://schemas.microsoft.com/office/drawing/2014/main" id="{3E9A39E3-3F31-41EB-87CD-329EA422DCC0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>
              <a:off x="1619640" y="3573000"/>
              <a:ext cx="612100" cy="1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>
              <a:extLst>
                <a:ext uri="{FF2B5EF4-FFF2-40B4-BE49-F238E27FC236}">
                  <a16:creationId xmlns:a16="http://schemas.microsoft.com/office/drawing/2014/main" id="{279061A5-E9CC-4663-B7B8-787BA36906F0}"/>
                </a:ext>
              </a:extLst>
            </p:cNvPr>
            <p:cNvCxnSpPr>
              <a:cxnSpLocks/>
              <a:stCxn id="416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Gerade Verbindung mit Pfeil 419">
              <a:extLst>
                <a:ext uri="{FF2B5EF4-FFF2-40B4-BE49-F238E27FC236}">
                  <a16:creationId xmlns:a16="http://schemas.microsoft.com/office/drawing/2014/main" id="{81BEF911-630E-4D4E-8C08-501AB5A0F6C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mit Pfeil 420">
              <a:extLst>
                <a:ext uri="{FF2B5EF4-FFF2-40B4-BE49-F238E27FC236}">
                  <a16:creationId xmlns:a16="http://schemas.microsoft.com/office/drawing/2014/main" id="{DD4A5CB3-4759-463D-A254-B2E05F11D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72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fast, table integrate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07F2D8-5EDA-4517-B857-5880514D303E}"/>
              </a:ext>
            </a:extLst>
          </p:cNvPr>
          <p:cNvGrpSpPr/>
          <p:nvPr/>
        </p:nvGrpSpPr>
        <p:grpSpPr>
          <a:xfrm>
            <a:off x="467544" y="2420888"/>
            <a:ext cx="1548172" cy="864096"/>
            <a:chOff x="539552" y="3068960"/>
            <a:chExt cx="1548172" cy="864096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6D36EF9-F892-4252-B3C7-EA73D2617169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F18E36D-F3E9-4D6F-96A7-CB7DA5EE601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E35A65D7-5EAD-400F-8A23-B2E840342B28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989B749-FA96-45AD-A6AA-1B77FF30EE59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02DBF1A-C853-40C5-9A94-F38CC357C6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B26BD31-1982-4902-8A5A-9B60660059FD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lussdiagramm: Zusammenführung 4">
              <a:extLst>
                <a:ext uri="{FF2B5EF4-FFF2-40B4-BE49-F238E27FC236}">
                  <a16:creationId xmlns:a16="http://schemas.microsoft.com/office/drawing/2014/main" id="{3E86C251-9F27-447B-AA1A-C9CCDC8D3567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57AF08B-11CC-4A86-BB95-C32CA2025AAF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BDAE687-395A-48E1-9E55-588F2A453244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8CB8C52-C899-4EB9-861F-D413F8FBAC3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BDF4048-3A9D-4DFF-A8F8-DEC2B8D0C82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2F5EC2F3-4DBE-417D-BBFE-E3E9E9F26C8B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148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206084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206084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68" y="1556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803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205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9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98" y="1556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4002" y="16288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7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9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13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500032" y="16288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4036" y="170080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10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12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16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500066" y="170080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68" y="213285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803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205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9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98" y="213285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4002" y="220486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7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9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13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500032" y="220486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4036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10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12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16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500066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544108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</p:spTree>
    <p:extLst>
      <p:ext uri="{BB962C8B-B14F-4D97-AF65-F5344CB8AC3E}">
        <p14:creationId xmlns:p14="http://schemas.microsoft.com/office/powerpoint/2010/main" val="36080518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 fast, table expand fast ignore case: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00" y="292494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797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199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3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30" y="292494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3934" y="299695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0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2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06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499964" y="299695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3968" y="30689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03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05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09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499998" y="30689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00" y="270892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797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199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3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30" y="27089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3934" y="278092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0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2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06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499964" y="278092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3968" y="285293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03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05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09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499998" y="285293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712F909-D4FC-4081-B810-F28A85A75A81}"/>
              </a:ext>
            </a:extLst>
          </p:cNvPr>
          <p:cNvSpPr/>
          <p:nvPr/>
        </p:nvSpPr>
        <p:spPr>
          <a:xfrm>
            <a:off x="5544108" y="2708920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appended at the end of</a:t>
            </a:r>
          </a:p>
          <a:p>
            <a:r>
              <a:rPr lang="en-US" sz="800" dirty="0">
                <a:solidFill>
                  <a:schemeClr val="tx1"/>
                </a:solidFill>
              </a:rPr>
              <a:t>the table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730C0E3-FD14-4DDC-910D-1DAAFA39733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8CE05DD-AD38-4869-9BB0-0F9B3887B750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5FF52EE-D68C-4CF6-95E5-320BB75CDB0A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D5CBF3C-9D38-497C-9A2C-3660A6F16D4D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24D60EF1-1E32-43CE-A2D1-18C493F916C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374">
            <a:extLst>
              <a:ext uri="{FF2B5EF4-FFF2-40B4-BE49-F238E27FC236}">
                <a16:creationId xmlns:a16="http://schemas.microsoft.com/office/drawing/2014/main" id="{DC9893E5-E8D9-4885-B15C-C0CAE9501131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9F4681F5-0573-41A3-9E7A-942F5336D8B4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3EB40E9-5287-492C-9CB6-95AF9F6A1031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9B7A387-BA5A-427A-A724-E354DBAB346B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58D12133-A163-4953-9F6A-BA37647D5768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25DE6F7-F2DC-40DC-84AA-9104FF08542D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3B94FCBF-FADB-4501-AAED-7F5CA7607B5A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423DF77-3399-4462-AECC-54F1AAFE44E3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994C769-0031-413E-BA89-00898A4F3BA2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7B9E5E9-1D5E-4686-9758-F1E6E02A2D65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D11A916-568B-46BD-907F-17528E4D631B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ADC8060F-F4EA-4D8A-8E0D-F15B3805F2D4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190" name="Rechteck: abgerundete Ecken 189">
              <a:extLst>
                <a:ext uri="{FF2B5EF4-FFF2-40B4-BE49-F238E27FC236}">
                  <a16:creationId xmlns:a16="http://schemas.microsoft.com/office/drawing/2014/main" id="{848106E3-A735-4305-B270-2DBB451F664B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7210F70-550B-4505-B804-992129800B48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1AF14084-BAE4-4ED3-8755-A92C57C52DD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B7C9708C-F466-4B92-83B5-57DC7FB56F1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96A45CF6-AB6D-4D6C-ADB2-B3AC969ED4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1D7DB84-884D-4D17-BB58-078EC47F0F60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Flussdiagramm: Zusammenführung 226">
              <a:extLst>
                <a:ext uri="{FF2B5EF4-FFF2-40B4-BE49-F238E27FC236}">
                  <a16:creationId xmlns:a16="http://schemas.microsoft.com/office/drawing/2014/main" id="{D4DF8F0D-DBFD-4F28-842B-54CC7FA8575F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55A70DB9-F17F-473B-AC6E-3D80A4FCA61B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ED919139-4F1E-4970-B397-11FBC3A4C38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7D1C54CF-A780-4332-A9AE-230058A6DD68}"/>
                </a:ext>
              </a:extLst>
            </p:cNvPr>
            <p:cNvCxnSpPr>
              <a:cxnSpLocks/>
              <a:stCxn id="227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>
              <a:extLst>
                <a:ext uri="{FF2B5EF4-FFF2-40B4-BE49-F238E27FC236}">
                  <a16:creationId xmlns:a16="http://schemas.microsoft.com/office/drawing/2014/main" id="{7C8A135C-CEA8-4ACE-842B-161C7342253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E7E7259B-3894-4C59-9234-E0174662C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110A731-FC01-4A0B-9A47-7EB4142891DF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014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hteck 429"/>
          <p:cNvSpPr/>
          <p:nvPr/>
        </p:nvSpPr>
        <p:spPr>
          <a:xfrm>
            <a:off x="133155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76361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219567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Serialize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Example: 3 categories over time sequence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3479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Serialized Table</a:t>
            </a:r>
          </a:p>
        </p:txBody>
      </p:sp>
      <p:sp>
        <p:nvSpPr>
          <p:cNvPr id="256" name="Rechteck 255"/>
          <p:cNvSpPr/>
          <p:nvPr/>
        </p:nvSpPr>
        <p:spPr>
          <a:xfrm>
            <a:off x="179390" y="1484730"/>
            <a:ext cx="244834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79390" y="1556740"/>
            <a:ext cx="24483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179390" y="1556740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1331550" y="1556740"/>
            <a:ext cx="432060" cy="36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763610" y="1556740"/>
            <a:ext cx="432060" cy="360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195670" y="1556740"/>
            <a:ext cx="432060" cy="36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347810" y="1484730"/>
            <a:ext cx="1728240" cy="1008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50" y="15567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10" y="1556740"/>
            <a:ext cx="288040" cy="936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4499970" y="1556740"/>
            <a:ext cx="144020" cy="9361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4643990" y="1556740"/>
            <a:ext cx="144020" cy="9361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788010" y="1556740"/>
            <a:ext cx="144020" cy="9361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4932030" y="1556740"/>
            <a:ext cx="144020" cy="936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3635850" y="177277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3635850" y="184478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6" name="Rechteck 425"/>
          <p:cNvSpPr/>
          <p:nvPr/>
        </p:nvSpPr>
        <p:spPr>
          <a:xfrm>
            <a:off x="3635850" y="206081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8" name="Rechteck 427"/>
          <p:cNvSpPr/>
          <p:nvPr/>
        </p:nvSpPr>
        <p:spPr>
          <a:xfrm>
            <a:off x="3635850" y="22768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76361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219567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Rechteck 432"/>
          <p:cNvSpPr/>
          <p:nvPr/>
        </p:nvSpPr>
        <p:spPr>
          <a:xfrm>
            <a:off x="133155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19076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233969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147557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248371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6195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19076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233969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147557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46439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464399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46439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5" name="Rechteck 454"/>
          <p:cNvSpPr/>
          <p:nvPr/>
        </p:nvSpPr>
        <p:spPr>
          <a:xfrm>
            <a:off x="47880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47880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47880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8" name="Rechteck 457"/>
          <p:cNvSpPr/>
          <p:nvPr/>
        </p:nvSpPr>
        <p:spPr>
          <a:xfrm>
            <a:off x="493203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493203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4932030" y="17007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4643990" y="17727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2" name="Rechteck 461"/>
          <p:cNvSpPr/>
          <p:nvPr/>
        </p:nvSpPr>
        <p:spPr>
          <a:xfrm>
            <a:off x="47880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4932030" y="17727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493203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4932050" y="19167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4932070" y="19888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9076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147557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16195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4643990" y="20608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47880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4643990" y="21328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47880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133155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147557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161959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4643990" y="22768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4644010" y="23488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4644030" y="24208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248371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4932030" y="24208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635850" y="220483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5" name="Gerade Verbindung 264"/>
          <p:cNvCxnSpPr/>
          <p:nvPr/>
        </p:nvCxnSpPr>
        <p:spPr>
          <a:xfrm>
            <a:off x="179390" y="155674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hteck 487"/>
          <p:cNvSpPr/>
          <p:nvPr/>
        </p:nvSpPr>
        <p:spPr>
          <a:xfrm>
            <a:off x="179390" y="2708902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467430" y="2672924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Identifier columns (will be repeated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downward)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90" name="Rechteck 489"/>
          <p:cNvSpPr/>
          <p:nvPr/>
        </p:nvSpPr>
        <p:spPr>
          <a:xfrm>
            <a:off x="179390" y="3284980"/>
            <a:ext cx="2880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46743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Remaining table columns: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Contents will not be repeated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downward if rows are added.</a:t>
            </a:r>
          </a:p>
        </p:txBody>
      </p:sp>
      <p:sp>
        <p:nvSpPr>
          <p:cNvPr id="493" name="Rechteck 492"/>
          <p:cNvSpPr/>
          <p:nvPr/>
        </p:nvSpPr>
        <p:spPr>
          <a:xfrm>
            <a:off x="2699740" y="2708902"/>
            <a:ext cx="288040" cy="36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2987780" y="2672916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Sequence name, specified in Parameter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containing values defined in Parameter 4</a:t>
            </a:r>
          </a:p>
        </p:txBody>
      </p:sp>
      <p:sp>
        <p:nvSpPr>
          <p:cNvPr id="495" name="Rechteck 494"/>
          <p:cNvSpPr/>
          <p:nvPr/>
        </p:nvSpPr>
        <p:spPr>
          <a:xfrm>
            <a:off x="298778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being serialized.  Different colors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refer to different categories, dark field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show containing value as example)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category headers are defined in Parameter 5.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2699740" y="3284980"/>
            <a:ext cx="288040" cy="14402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2699740" y="3429000"/>
            <a:ext cx="288040" cy="144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2699740" y="3573020"/>
            <a:ext cx="28804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2843760" y="3284980"/>
            <a:ext cx="144020" cy="14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2843760" y="3429000"/>
            <a:ext cx="144020" cy="1440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2843760" y="3573020"/>
            <a:ext cx="14402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2843760" y="2708902"/>
            <a:ext cx="144020" cy="36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4499970" y="2276840"/>
            <a:ext cx="144020" cy="2160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4499970" y="1556740"/>
            <a:ext cx="144020" cy="6480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7" name="Gerade Verbindung 366"/>
          <p:cNvCxnSpPr/>
          <p:nvPr/>
        </p:nvCxnSpPr>
        <p:spPr>
          <a:xfrm>
            <a:off x="3347810" y="1556740"/>
            <a:ext cx="172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Gleichschenkliges Dreieck 505"/>
          <p:cNvSpPr/>
          <p:nvPr/>
        </p:nvSpPr>
        <p:spPr>
          <a:xfrm rot="5400000">
            <a:off x="2519715" y="166475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66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3491872" y="3429560"/>
            <a:ext cx="1224000" cy="144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07704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540000" y="1485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540610" y="1485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540000" y="134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540610" y="177329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725268" y="1485830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2484314" y="2277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Fewer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540000" y="155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5869288" y="148583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97092" y="1485560"/>
            <a:ext cx="144020" cy="5040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141112" y="1485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17" name="Pfeil nach rechts 16"/>
          <p:cNvSpPr/>
          <p:nvPr/>
        </p:nvSpPr>
        <p:spPr>
          <a:xfrm flipH="1">
            <a:off x="2052314" y="2349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997092" y="227756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141112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Blank contents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0610" y="227729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40610" y="2637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484314" y="1845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More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sp>
        <p:nvSpPr>
          <p:cNvPr id="48" name="Pfeil nach rechts 47"/>
          <p:cNvSpPr/>
          <p:nvPr/>
        </p:nvSpPr>
        <p:spPr>
          <a:xfrm flipH="1">
            <a:off x="2052314" y="1917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907704" y="306956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header width)</a:t>
            </a:r>
          </a:p>
        </p:txBody>
      </p:sp>
      <p:sp>
        <p:nvSpPr>
          <p:cNvPr id="50" name="Rechteck 49"/>
          <p:cNvSpPr/>
          <p:nvPr/>
        </p:nvSpPr>
        <p:spPr>
          <a:xfrm>
            <a:off x="1908314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908314" y="371756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Gerade Verbindung 374"/>
          <p:cNvCxnSpPr/>
          <p:nvPr/>
        </p:nvCxnSpPr>
        <p:spPr>
          <a:xfrm>
            <a:off x="1907704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908314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907704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044610" y="2637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332610" y="2133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411704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699704" y="4077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55704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491262" y="342956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491872" y="342983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491872" y="371810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374"/>
          <p:cNvCxnSpPr/>
          <p:nvPr/>
        </p:nvCxnSpPr>
        <p:spPr>
          <a:xfrm>
            <a:off x="3491262" y="350157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491872" y="422183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491262" y="458183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95262" y="4582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283262" y="4078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76048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5076658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076658" y="3717560"/>
            <a:ext cx="93539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374"/>
          <p:cNvCxnSpPr/>
          <p:nvPr/>
        </p:nvCxnSpPr>
        <p:spPr>
          <a:xfrm>
            <a:off x="5076048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5076658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076048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580048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868048" y="407756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724048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1987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 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max table width)</a:t>
            </a:r>
          </a:p>
        </p:txBody>
      </p:sp>
      <p:sp>
        <p:nvSpPr>
          <p:cNvPr id="91" name="Rechteck 90"/>
          <p:cNvSpPr/>
          <p:nvPr/>
        </p:nvSpPr>
        <p:spPr>
          <a:xfrm>
            <a:off x="5004048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equal header width)</a:t>
            </a:r>
          </a:p>
        </p:txBody>
      </p:sp>
      <p:sp>
        <p:nvSpPr>
          <p:cNvPr id="96" name="Rechteck 95"/>
          <p:cNvSpPr/>
          <p:nvPr/>
        </p:nvSpPr>
        <p:spPr>
          <a:xfrm>
            <a:off x="6660232" y="342904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66023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trim)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232" y="342931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660232" y="3717580"/>
            <a:ext cx="1224000" cy="359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/>
          <p:cNvCxnSpPr/>
          <p:nvPr/>
        </p:nvCxnSpPr>
        <p:spPr>
          <a:xfrm>
            <a:off x="6660232" y="350105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660232" y="422158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660232" y="4725560"/>
            <a:ext cx="93661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660232" y="4077560"/>
            <a:ext cx="792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6660232" y="4581560"/>
            <a:ext cx="50400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5076048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aligned to header row.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Excess data in longer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rows will be discarded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3491872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shorter than longest row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padded.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1907704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Rows shorter than</a:t>
            </a:r>
          </a:p>
          <a:p>
            <a:r>
              <a:rPr lang="en-US" sz="1000" dirty="0">
                <a:solidFill>
                  <a:schemeClr val="tx1"/>
                </a:solidFill>
              </a:rPr>
              <a:t>header row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padded.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60232" y="4941560"/>
            <a:ext cx="140503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From right to left, all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blank columns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discarded and the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shortened.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4314" y="1341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columns</a:t>
            </a:r>
          </a:p>
        </p:txBody>
      </p:sp>
      <p:sp>
        <p:nvSpPr>
          <p:cNvPr id="69" name="Pfeil nach rechts 68"/>
          <p:cNvSpPr/>
          <p:nvPr/>
        </p:nvSpPr>
        <p:spPr>
          <a:xfrm flipH="1">
            <a:off x="2052314" y="1413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25498" y="2277560"/>
            <a:ext cx="144020" cy="50407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869518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Padded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7" name="Rechteck 76"/>
          <p:cNvSpPr/>
          <p:nvPr/>
        </p:nvSpPr>
        <p:spPr>
          <a:xfrm>
            <a:off x="540610" y="342846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40610" y="306900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table width)</a:t>
            </a:r>
          </a:p>
        </p:txBody>
      </p:sp>
      <p:sp>
        <p:nvSpPr>
          <p:cNvPr id="89" name="Rechteck 88"/>
          <p:cNvSpPr/>
          <p:nvPr/>
        </p:nvSpPr>
        <p:spPr>
          <a:xfrm>
            <a:off x="541220" y="3428730"/>
            <a:ext cx="646780" cy="722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41220" y="3717000"/>
            <a:ext cx="64678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374"/>
          <p:cNvCxnSpPr/>
          <p:nvPr/>
        </p:nvCxnSpPr>
        <p:spPr>
          <a:xfrm>
            <a:off x="540610" y="3500470"/>
            <a:ext cx="648000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541220" y="422100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611" y="458073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044610" y="4581000"/>
            <a:ext cx="14339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540610" y="4941000"/>
            <a:ext cx="1439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width aligned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shortest row</a:t>
            </a:r>
          </a:p>
        </p:txBody>
      </p:sp>
    </p:spTree>
    <p:extLst>
      <p:ext uri="{BB962C8B-B14F-4D97-AF65-F5344CB8AC3E}">
        <p14:creationId xmlns:p14="http://schemas.microsoft.com/office/powerpoint/2010/main" val="28556526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Arrange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9361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79490" y="25289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Tables to add (Para. 2,3,4…)</a:t>
            </a:r>
          </a:p>
        </p:txBody>
      </p:sp>
      <p:sp>
        <p:nvSpPr>
          <p:cNvPr id="46" name="Rechteck 45"/>
          <p:cNvSpPr/>
          <p:nvPr/>
        </p:nvSpPr>
        <p:spPr>
          <a:xfrm>
            <a:off x="179490" y="2708918"/>
            <a:ext cx="648090" cy="7560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79490" y="2780928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179490" y="2780928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71601" y="2708918"/>
            <a:ext cx="684076" cy="10801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1600" y="2780928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54"/>
          <p:cNvCxnSpPr>
            <a:cxnSpLocks/>
          </p:cNvCxnSpPr>
          <p:nvPr/>
        </p:nvCxnSpPr>
        <p:spPr>
          <a:xfrm>
            <a:off x="971600" y="2780928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rechts 56"/>
          <p:cNvSpPr/>
          <p:nvPr/>
        </p:nvSpPr>
        <p:spPr>
          <a:xfrm>
            <a:off x="3347858" y="191683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851928" y="1484730"/>
            <a:ext cx="3384368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851928" y="1556740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3311868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arrange() </a:t>
            </a:r>
            <a:r>
              <a:rPr lang="en-US" sz="1000" dirty="0">
                <a:solidFill>
                  <a:schemeClr val="tx1"/>
                </a:solidFill>
              </a:rPr>
              <a:t>– Destination table after function call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60F0C3-0398-4A00-AA7D-B0BEA5603888}"/>
              </a:ext>
            </a:extLst>
          </p:cNvPr>
          <p:cNvSpPr/>
          <p:nvPr/>
        </p:nvSpPr>
        <p:spPr>
          <a:xfrm>
            <a:off x="1799692" y="2708918"/>
            <a:ext cx="828092" cy="5760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485AFC-63CD-4636-8C1F-E686301DA420}"/>
              </a:ext>
            </a:extLst>
          </p:cNvPr>
          <p:cNvSpPr/>
          <p:nvPr/>
        </p:nvSpPr>
        <p:spPr>
          <a:xfrm>
            <a:off x="1799692" y="2780928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47">
            <a:extLst>
              <a:ext uri="{FF2B5EF4-FFF2-40B4-BE49-F238E27FC236}">
                <a16:creationId xmlns:a16="http://schemas.microsoft.com/office/drawing/2014/main" id="{0AA4FBE2-D32E-4B0C-9614-E6D012140AB1}"/>
              </a:ext>
            </a:extLst>
          </p:cNvPr>
          <p:cNvCxnSpPr>
            <a:cxnSpLocks/>
          </p:cNvCxnSpPr>
          <p:nvPr/>
        </p:nvCxnSpPr>
        <p:spPr>
          <a:xfrm>
            <a:off x="1799692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47FC231-B574-4E40-A64D-670F1DB7022E}"/>
              </a:ext>
            </a:extLst>
          </p:cNvPr>
          <p:cNvSpPr/>
          <p:nvPr/>
        </p:nvSpPr>
        <p:spPr>
          <a:xfrm>
            <a:off x="3851920" y="1556792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208284-30A5-4B01-95EC-ABE8DBE065BA}"/>
              </a:ext>
            </a:extLst>
          </p:cNvPr>
          <p:cNvSpPr/>
          <p:nvPr/>
        </p:nvSpPr>
        <p:spPr>
          <a:xfrm>
            <a:off x="5076056" y="1556792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22EC79-5230-47F0-97E2-342B6513EB63}"/>
              </a:ext>
            </a:extLst>
          </p:cNvPr>
          <p:cNvSpPr/>
          <p:nvPr/>
        </p:nvSpPr>
        <p:spPr>
          <a:xfrm>
            <a:off x="6408204" y="1556792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A1F385F-B929-4684-89ED-15D4CB20F931}"/>
              </a:ext>
            </a:extLst>
          </p:cNvPr>
          <p:cNvSpPr/>
          <p:nvPr/>
        </p:nvSpPr>
        <p:spPr>
          <a:xfrm>
            <a:off x="5724128" y="1556792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Pfeil nach rechts 56">
            <a:extLst>
              <a:ext uri="{FF2B5EF4-FFF2-40B4-BE49-F238E27FC236}">
                <a16:creationId xmlns:a16="http://schemas.microsoft.com/office/drawing/2014/main" id="{4427484B-6C04-4FB9-907B-73939E4A0C83}"/>
              </a:ext>
            </a:extLst>
          </p:cNvPr>
          <p:cNvSpPr/>
          <p:nvPr/>
        </p:nvSpPr>
        <p:spPr>
          <a:xfrm>
            <a:off x="3311846" y="3285038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817A87C-617E-4B68-920B-75888B63A8E0}"/>
              </a:ext>
            </a:extLst>
          </p:cNvPr>
          <p:cNvSpPr/>
          <p:nvPr/>
        </p:nvSpPr>
        <p:spPr>
          <a:xfrm>
            <a:off x="3815916" y="2852936"/>
            <a:ext cx="3708412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66">
            <a:extLst>
              <a:ext uri="{FF2B5EF4-FFF2-40B4-BE49-F238E27FC236}">
                <a16:creationId xmlns:a16="http://schemas.microsoft.com/office/drawing/2014/main" id="{E8886372-BBCC-4898-93DC-A86BB7EE13BE}"/>
              </a:ext>
            </a:extLst>
          </p:cNvPr>
          <p:cNvCxnSpPr/>
          <p:nvPr/>
        </p:nvCxnSpPr>
        <p:spPr>
          <a:xfrm>
            <a:off x="3815916" y="2924946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08DBA93-7620-467E-9038-343D2A14A107}"/>
              </a:ext>
            </a:extLst>
          </p:cNvPr>
          <p:cNvSpPr/>
          <p:nvPr/>
        </p:nvSpPr>
        <p:spPr>
          <a:xfrm>
            <a:off x="3275856" y="2672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 with spaces()</a:t>
            </a:r>
            <a:r>
              <a:rPr lang="en-US" sz="1000" dirty="0">
                <a:solidFill>
                  <a:schemeClr val="tx1"/>
                </a:solidFill>
              </a:rPr>
              <a:t> – Destination table after function call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D367359-16CE-4544-9FDF-E53EA13DCBC4}"/>
              </a:ext>
            </a:extLst>
          </p:cNvPr>
          <p:cNvSpPr/>
          <p:nvPr/>
        </p:nvSpPr>
        <p:spPr>
          <a:xfrm>
            <a:off x="3815908" y="2924998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DBE188B-31F8-4B4A-880F-D650472CBD70}"/>
              </a:ext>
            </a:extLst>
          </p:cNvPr>
          <p:cNvSpPr/>
          <p:nvPr/>
        </p:nvSpPr>
        <p:spPr>
          <a:xfrm>
            <a:off x="5148064" y="2924944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FED6553-3EFC-48C9-838C-8A46AE429E03}"/>
              </a:ext>
            </a:extLst>
          </p:cNvPr>
          <p:cNvSpPr/>
          <p:nvPr/>
        </p:nvSpPr>
        <p:spPr>
          <a:xfrm>
            <a:off x="6696236" y="2924944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4E11D4-80DB-407E-938C-B5186A11447D}"/>
              </a:ext>
            </a:extLst>
          </p:cNvPr>
          <p:cNvSpPr/>
          <p:nvPr/>
        </p:nvSpPr>
        <p:spPr>
          <a:xfrm>
            <a:off x="5904148" y="2924944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10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49">
            <a:extLst>
              <a:ext uri="{FF2B5EF4-FFF2-40B4-BE49-F238E27FC236}">
                <a16:creationId xmlns:a16="http://schemas.microsoft.com/office/drawing/2014/main" id="{E5389336-D5CE-4447-8A96-33880D868BDE}"/>
              </a:ext>
            </a:extLst>
          </p:cNvPr>
          <p:cNvSpPr/>
          <p:nvPr/>
        </p:nvSpPr>
        <p:spPr>
          <a:xfrm>
            <a:off x="7992380" y="1916832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26AD378-247D-4623-937E-A5B50906B7BE}"/>
              </a:ext>
            </a:extLst>
          </p:cNvPr>
          <p:cNvSpPr/>
          <p:nvPr/>
        </p:nvSpPr>
        <p:spPr>
          <a:xfrm>
            <a:off x="7992380" y="2132856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395AE03-8F8A-4E8B-ABAF-C44855D6A577}"/>
              </a:ext>
            </a:extLst>
          </p:cNvPr>
          <p:cNvSpPr/>
          <p:nvPr/>
        </p:nvSpPr>
        <p:spPr>
          <a:xfrm>
            <a:off x="7992380" y="2060848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2BDEA56-5047-4198-B8F3-1E64821F34E6}"/>
              </a:ext>
            </a:extLst>
          </p:cNvPr>
          <p:cNvSpPr/>
          <p:nvPr/>
        </p:nvSpPr>
        <p:spPr>
          <a:xfrm>
            <a:off x="7992380" y="1844824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explore, table filter, 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explore ( source table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411760" y="1556792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4, y start sub table 4, x end sub table 4, x end sub table 4}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C4DBC5-DB0E-4267-A653-EC56701267C7}"/>
              </a:ext>
            </a:extLst>
          </p:cNvPr>
          <p:cNvSpPr/>
          <p:nvPr/>
        </p:nvSpPr>
        <p:spPr>
          <a:xfrm>
            <a:off x="2411760" y="281693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2 [ ] = table filter ( source table, coordinates[ ], ... )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ADDDF63-2FC2-4FA7-9F8C-CEF046A4FB90}"/>
              </a:ext>
            </a:extLst>
          </p:cNvPr>
          <p:cNvSpPr/>
          <p:nvPr/>
        </p:nvSpPr>
        <p:spPr>
          <a:xfrm>
            <a:off x="3779912" y="249289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C54C5FF5-07F5-4DA9-B84B-8A614344F168}"/>
              </a:ext>
            </a:extLst>
          </p:cNvPr>
          <p:cNvSpPr/>
          <p:nvPr/>
        </p:nvSpPr>
        <p:spPr>
          <a:xfrm>
            <a:off x="3779912" y="2996952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8043B3C-BBA4-44D4-B8BF-21C4E4F64BB8}"/>
              </a:ext>
            </a:extLst>
          </p:cNvPr>
          <p:cNvSpPr/>
          <p:nvPr/>
        </p:nvSpPr>
        <p:spPr>
          <a:xfrm>
            <a:off x="2015716" y="33569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extract ( destination table, source table, coordinates 2 [ ], 0 ... 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7CBD2DB-549D-4559-9C65-260FC4659374}"/>
              </a:ext>
            </a:extLst>
          </p:cNvPr>
          <p:cNvSpPr/>
          <p:nvPr/>
        </p:nvSpPr>
        <p:spPr>
          <a:xfrm>
            <a:off x="2447764" y="357301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4663458-6A23-468F-A4A4-514C7974A423}"/>
              </a:ext>
            </a:extLst>
          </p:cNvPr>
          <p:cNvSpPr/>
          <p:nvPr/>
        </p:nvSpPr>
        <p:spPr>
          <a:xfrm>
            <a:off x="2447764" y="364502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FCE7D68-BBAC-4274-A502-FAF2D258164F}"/>
              </a:ext>
            </a:extLst>
          </p:cNvPr>
          <p:cNvSpPr/>
          <p:nvPr/>
        </p:nvSpPr>
        <p:spPr>
          <a:xfrm>
            <a:off x="3203848" y="357301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5B72AD5-D281-4076-8768-0FD49DD8D0B0}"/>
              </a:ext>
            </a:extLst>
          </p:cNvPr>
          <p:cNvSpPr/>
          <p:nvPr/>
        </p:nvSpPr>
        <p:spPr>
          <a:xfrm>
            <a:off x="3203848" y="364502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3635896" y="357301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3635896" y="364502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6B7991E-56EA-411A-8C1A-69F236105E84}"/>
              </a:ext>
            </a:extLst>
          </p:cNvPr>
          <p:cNvSpPr/>
          <p:nvPr/>
        </p:nvSpPr>
        <p:spPr>
          <a:xfrm>
            <a:off x="4355976" y="35730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2477B3-F108-4712-A8C9-2198677F6CEF}"/>
              </a:ext>
            </a:extLst>
          </p:cNvPr>
          <p:cNvSpPr/>
          <p:nvPr/>
        </p:nvSpPr>
        <p:spPr>
          <a:xfrm>
            <a:off x="4355976" y="36450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DACC0A6-5BC6-414B-95F9-B869FFD4343F}"/>
              </a:ext>
            </a:extLst>
          </p:cNvPr>
          <p:cNvSpPr/>
          <p:nvPr/>
        </p:nvSpPr>
        <p:spPr>
          <a:xfrm>
            <a:off x="6624228" y="11607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and end start recognition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27F37B4-D1D7-4E18-86D8-79C7A2C14CFD}"/>
              </a:ext>
            </a:extLst>
          </p:cNvPr>
          <p:cNvSpPr/>
          <p:nvPr/>
        </p:nvSpPr>
        <p:spPr>
          <a:xfrm>
            <a:off x="6660232" y="1484784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E4A186-2A8C-404A-850C-1962C009927D}"/>
              </a:ext>
            </a:extLst>
          </p:cNvPr>
          <p:cNvSpPr/>
          <p:nvPr/>
        </p:nvSpPr>
        <p:spPr>
          <a:xfrm>
            <a:off x="7056276" y="184482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47D40D0-11CA-48D0-BE71-E841F75FAAA5}"/>
              </a:ext>
            </a:extLst>
          </p:cNvPr>
          <p:cNvSpPr/>
          <p:nvPr/>
        </p:nvSpPr>
        <p:spPr>
          <a:xfrm>
            <a:off x="6876256" y="177281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1FDA536-B29A-4677-BEC0-467AE9F7E51D}"/>
              </a:ext>
            </a:extLst>
          </p:cNvPr>
          <p:cNvSpPr/>
          <p:nvPr/>
        </p:nvSpPr>
        <p:spPr>
          <a:xfrm>
            <a:off x="6876256" y="191683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BE6E7A6-65CA-4ED4-A052-D4A15F557C2F}"/>
              </a:ext>
            </a:extLst>
          </p:cNvPr>
          <p:cNvSpPr/>
          <p:nvPr/>
        </p:nvSpPr>
        <p:spPr>
          <a:xfrm>
            <a:off x="6876256" y="198884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C8FE23B-2F3A-44E3-8A6F-902863BA31F4}"/>
              </a:ext>
            </a:extLst>
          </p:cNvPr>
          <p:cNvSpPr/>
          <p:nvPr/>
        </p:nvSpPr>
        <p:spPr>
          <a:xfrm>
            <a:off x="7056276" y="2060848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59935B9-7C4F-4152-84C8-A13BD8D76100}"/>
              </a:ext>
            </a:extLst>
          </p:cNvPr>
          <p:cNvSpPr/>
          <p:nvPr/>
        </p:nvSpPr>
        <p:spPr>
          <a:xfrm>
            <a:off x="6876256" y="213285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B28F2F-B190-40B3-8C56-F45F6E701201}"/>
              </a:ext>
            </a:extLst>
          </p:cNvPr>
          <p:cNvSpPr/>
          <p:nvPr/>
        </p:nvSpPr>
        <p:spPr>
          <a:xfrm>
            <a:off x="723629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9741F05-001A-41CB-8333-0E07C6637558}"/>
              </a:ext>
            </a:extLst>
          </p:cNvPr>
          <p:cNvSpPr/>
          <p:nvPr/>
        </p:nvSpPr>
        <p:spPr>
          <a:xfrm>
            <a:off x="687625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374">
            <a:extLst>
              <a:ext uri="{FF2B5EF4-FFF2-40B4-BE49-F238E27FC236}">
                <a16:creationId xmlns:a16="http://schemas.microsoft.com/office/drawing/2014/main" id="{2FEA76B2-A26D-4359-BFEA-0AC25D76EF2D}"/>
              </a:ext>
            </a:extLst>
          </p:cNvPr>
          <p:cNvCxnSpPr>
            <a:cxnSpLocks/>
          </p:cNvCxnSpPr>
          <p:nvPr/>
        </p:nvCxnSpPr>
        <p:spPr>
          <a:xfrm>
            <a:off x="6876256" y="1844824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A9F0A2E0-3622-479D-B20F-04C04C543DC2}"/>
              </a:ext>
            </a:extLst>
          </p:cNvPr>
          <p:cNvSpPr/>
          <p:nvPr/>
        </p:nvSpPr>
        <p:spPr>
          <a:xfrm>
            <a:off x="7632340" y="177281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BC610EA-DFD0-435F-91F2-919790C903DE}"/>
              </a:ext>
            </a:extLst>
          </p:cNvPr>
          <p:cNvSpPr/>
          <p:nvPr/>
        </p:nvSpPr>
        <p:spPr>
          <a:xfrm>
            <a:off x="7812360" y="1844824"/>
            <a:ext cx="178855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1437308-EC4A-4178-80B7-8ADCE75415BA}"/>
              </a:ext>
            </a:extLst>
          </p:cNvPr>
          <p:cNvSpPr/>
          <p:nvPr/>
        </p:nvSpPr>
        <p:spPr>
          <a:xfrm>
            <a:off x="7632340" y="1916832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EEACDC-8DEB-4C50-97E6-9B90964D7D7A}"/>
              </a:ext>
            </a:extLst>
          </p:cNvPr>
          <p:cNvSpPr/>
          <p:nvPr/>
        </p:nvSpPr>
        <p:spPr>
          <a:xfrm>
            <a:off x="7632340" y="1988840"/>
            <a:ext cx="357709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DEB7A5-4A5E-4D51-A1FB-622E3EE58CF7}"/>
              </a:ext>
            </a:extLst>
          </p:cNvPr>
          <p:cNvSpPr/>
          <p:nvPr/>
        </p:nvSpPr>
        <p:spPr>
          <a:xfrm>
            <a:off x="7812361" y="2060848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5CFB92-5913-42A8-8E44-CBE0D5FFEF4E}"/>
              </a:ext>
            </a:extLst>
          </p:cNvPr>
          <p:cNvSpPr/>
          <p:nvPr/>
        </p:nvSpPr>
        <p:spPr>
          <a:xfrm>
            <a:off x="7632340" y="213285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85F4F80-5430-4087-A127-4EC7EE647A5C}"/>
              </a:ext>
            </a:extLst>
          </p:cNvPr>
          <p:cNvSpPr/>
          <p:nvPr/>
        </p:nvSpPr>
        <p:spPr>
          <a:xfrm>
            <a:off x="7992380" y="2204864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E079A9F-4967-4799-BD6F-0E77FB08121A}"/>
              </a:ext>
            </a:extLst>
          </p:cNvPr>
          <p:cNvSpPr/>
          <p:nvPr/>
        </p:nvSpPr>
        <p:spPr>
          <a:xfrm>
            <a:off x="7632340" y="2204864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2360D61-8435-4CFD-A321-9B6D94B3905D}"/>
              </a:ext>
            </a:extLst>
          </p:cNvPr>
          <p:cNvSpPr/>
          <p:nvPr/>
        </p:nvSpPr>
        <p:spPr>
          <a:xfrm>
            <a:off x="7632340" y="1772816"/>
            <a:ext cx="36004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DF3B9A5-48A2-46E6-97AF-D2831FD4F511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solidFill>
            <a:srgbClr val="E8D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692ED81-F5A8-4C57-A2C5-2BCC4883995A}"/>
              </a:ext>
            </a:extLst>
          </p:cNvPr>
          <p:cNvSpPr/>
          <p:nvPr/>
        </p:nvSpPr>
        <p:spPr>
          <a:xfrm>
            <a:off x="6660232" y="3140972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6EEC43E-DCEF-4AB6-8CE2-B9CF9C0F73D0}"/>
              </a:ext>
            </a:extLst>
          </p:cNvPr>
          <p:cNvSpPr/>
          <p:nvPr/>
        </p:nvSpPr>
        <p:spPr>
          <a:xfrm>
            <a:off x="7056276" y="350101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45F3690-5469-4368-907B-83D10438A95C}"/>
              </a:ext>
            </a:extLst>
          </p:cNvPr>
          <p:cNvSpPr/>
          <p:nvPr/>
        </p:nvSpPr>
        <p:spPr>
          <a:xfrm>
            <a:off x="6876256" y="342900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4C26B1E-6B09-4C18-B767-E1923523578B}"/>
              </a:ext>
            </a:extLst>
          </p:cNvPr>
          <p:cNvSpPr/>
          <p:nvPr/>
        </p:nvSpPr>
        <p:spPr>
          <a:xfrm>
            <a:off x="6876256" y="3573018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080AEB6-0DD8-41C7-B7CD-69C6EEEFD5F4}"/>
              </a:ext>
            </a:extLst>
          </p:cNvPr>
          <p:cNvSpPr/>
          <p:nvPr/>
        </p:nvSpPr>
        <p:spPr>
          <a:xfrm>
            <a:off x="6876256" y="3645026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E86EC29-C7D9-459F-AAF4-23746E5A42E7}"/>
              </a:ext>
            </a:extLst>
          </p:cNvPr>
          <p:cNvSpPr/>
          <p:nvPr/>
        </p:nvSpPr>
        <p:spPr>
          <a:xfrm>
            <a:off x="7056276" y="3717034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9477CF2-2127-4F70-9AAB-D187A12D7B85}"/>
              </a:ext>
            </a:extLst>
          </p:cNvPr>
          <p:cNvSpPr/>
          <p:nvPr/>
        </p:nvSpPr>
        <p:spPr>
          <a:xfrm>
            <a:off x="6876256" y="378904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F8FF346-7E20-4171-82D1-43EDFD0A3CF4}"/>
              </a:ext>
            </a:extLst>
          </p:cNvPr>
          <p:cNvSpPr/>
          <p:nvPr/>
        </p:nvSpPr>
        <p:spPr>
          <a:xfrm>
            <a:off x="723629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28523F3-D3FC-4CFC-A556-A6364768FCDE}"/>
              </a:ext>
            </a:extLst>
          </p:cNvPr>
          <p:cNvSpPr/>
          <p:nvPr/>
        </p:nvSpPr>
        <p:spPr>
          <a:xfrm>
            <a:off x="687625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BB22FE3-0009-41E9-A1FD-2CDE76672DC7}"/>
              </a:ext>
            </a:extLst>
          </p:cNvPr>
          <p:cNvSpPr/>
          <p:nvPr/>
        </p:nvSpPr>
        <p:spPr>
          <a:xfrm>
            <a:off x="763234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F5D5A8B-4A55-4EC4-8E46-A8A51C973030}"/>
              </a:ext>
            </a:extLst>
          </p:cNvPr>
          <p:cNvSpPr/>
          <p:nvPr/>
        </p:nvSpPr>
        <p:spPr>
          <a:xfrm>
            <a:off x="7812360" y="350101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8F035962-84A7-4BE7-8C62-CBB6103C26A8}"/>
              </a:ext>
            </a:extLst>
          </p:cNvPr>
          <p:cNvSpPr/>
          <p:nvPr/>
        </p:nvSpPr>
        <p:spPr>
          <a:xfrm>
            <a:off x="781236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77A8E9C-3441-495F-8454-618A3A861C4B}"/>
              </a:ext>
            </a:extLst>
          </p:cNvPr>
          <p:cNvSpPr/>
          <p:nvPr/>
        </p:nvSpPr>
        <p:spPr>
          <a:xfrm>
            <a:off x="7632340" y="3573018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E8894FD-8ADD-41F8-828A-8D1CB1CD14DC}"/>
              </a:ext>
            </a:extLst>
          </p:cNvPr>
          <p:cNvSpPr/>
          <p:nvPr/>
        </p:nvSpPr>
        <p:spPr>
          <a:xfrm>
            <a:off x="7632340" y="3645026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545D302D-BB53-4B6F-BD73-54FC9A7A517C}"/>
              </a:ext>
            </a:extLst>
          </p:cNvPr>
          <p:cNvSpPr/>
          <p:nvPr/>
        </p:nvSpPr>
        <p:spPr>
          <a:xfrm>
            <a:off x="7812360" y="3717034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8F12DE2-736D-4D1B-AC66-CEE0C8E051D2}"/>
              </a:ext>
            </a:extLst>
          </p:cNvPr>
          <p:cNvSpPr/>
          <p:nvPr/>
        </p:nvSpPr>
        <p:spPr>
          <a:xfrm>
            <a:off x="7632340" y="378904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9541A51E-F0FB-4907-BC79-92E9E97B402D}"/>
              </a:ext>
            </a:extLst>
          </p:cNvPr>
          <p:cNvSpPr/>
          <p:nvPr/>
        </p:nvSpPr>
        <p:spPr>
          <a:xfrm>
            <a:off x="799238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C5F2FEA-A2B7-4205-9A1D-2CAFC63DC15D}"/>
              </a:ext>
            </a:extLst>
          </p:cNvPr>
          <p:cNvSpPr/>
          <p:nvPr/>
        </p:nvSpPr>
        <p:spPr>
          <a:xfrm>
            <a:off x="763234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E6BC365-543C-4D31-BFA5-1F5D3F063F87}"/>
              </a:ext>
            </a:extLst>
          </p:cNvPr>
          <p:cNvSpPr/>
          <p:nvPr/>
        </p:nvSpPr>
        <p:spPr>
          <a:xfrm>
            <a:off x="7632340" y="3429002"/>
            <a:ext cx="540060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02173F3-23C7-4053-9988-C13BB5391FBF}"/>
              </a:ext>
            </a:extLst>
          </p:cNvPr>
          <p:cNvSpPr/>
          <p:nvPr/>
        </p:nvSpPr>
        <p:spPr>
          <a:xfrm>
            <a:off x="7812360" y="4005066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>
            <a:extLst>
              <a:ext uri="{FF2B5EF4-FFF2-40B4-BE49-F238E27FC236}">
                <a16:creationId xmlns:a16="http://schemas.microsoft.com/office/drawing/2014/main" id="{F26FFC6B-80B3-4A5D-971B-0511E24BA789}"/>
              </a:ext>
            </a:extLst>
          </p:cNvPr>
          <p:cNvCxnSpPr>
            <a:cxnSpLocks/>
          </p:cNvCxnSpPr>
          <p:nvPr/>
        </p:nvCxnSpPr>
        <p:spPr>
          <a:xfrm>
            <a:off x="7632340" y="18448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7F4B663C-198E-4333-9CB2-487758C81E49}"/>
              </a:ext>
            </a:extLst>
          </p:cNvPr>
          <p:cNvCxnSpPr>
            <a:cxnSpLocks/>
          </p:cNvCxnSpPr>
          <p:nvPr/>
        </p:nvCxnSpPr>
        <p:spPr>
          <a:xfrm>
            <a:off x="7992380" y="1916832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BFFA7774-7FD2-4DCC-8F0A-A230A206A963}"/>
              </a:ext>
            </a:extLst>
          </p:cNvPr>
          <p:cNvSpPr/>
          <p:nvPr/>
        </p:nvSpPr>
        <p:spPr>
          <a:xfrm>
            <a:off x="7992380" y="1844824"/>
            <a:ext cx="18002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374">
            <a:extLst>
              <a:ext uri="{FF2B5EF4-FFF2-40B4-BE49-F238E27FC236}">
                <a16:creationId xmlns:a16="http://schemas.microsoft.com/office/drawing/2014/main" id="{89DD4BB0-95B8-4FE8-8BFC-EEB8AEDF79F4}"/>
              </a:ext>
            </a:extLst>
          </p:cNvPr>
          <p:cNvCxnSpPr>
            <a:cxnSpLocks/>
          </p:cNvCxnSpPr>
          <p:nvPr/>
        </p:nvCxnSpPr>
        <p:spPr>
          <a:xfrm>
            <a:off x="7992380" y="2132856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EB49574-7BCD-44D6-BEA8-BC2ED882E2CB}"/>
              </a:ext>
            </a:extLst>
          </p:cNvPr>
          <p:cNvSpPr/>
          <p:nvPr/>
        </p:nvSpPr>
        <p:spPr>
          <a:xfrm>
            <a:off x="7992380" y="2060848"/>
            <a:ext cx="18002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025DD51C-69E1-49CF-8DF1-C460F4E76682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EB6B212-FCDF-49BB-8E18-B3AF61B3B979}"/>
              </a:ext>
            </a:extLst>
          </p:cNvPr>
          <p:cNvSpPr/>
          <p:nvPr/>
        </p:nvSpPr>
        <p:spPr>
          <a:xfrm>
            <a:off x="6660232" y="134076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1, ending row = 1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5B8B994-F01B-46F5-88D2-A539B47F94F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B2E3BA-3EF2-4AEE-9252-17898B22596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374">
            <a:extLst>
              <a:ext uri="{FF2B5EF4-FFF2-40B4-BE49-F238E27FC236}">
                <a16:creationId xmlns:a16="http://schemas.microsoft.com/office/drawing/2014/main" id="{81E74DA1-6E6D-4C55-B05C-7EA3AF5CEEC4}"/>
              </a:ext>
            </a:extLst>
          </p:cNvPr>
          <p:cNvCxnSpPr>
            <a:cxnSpLocks/>
          </p:cNvCxnSpPr>
          <p:nvPr/>
        </p:nvCxnSpPr>
        <p:spPr>
          <a:xfrm>
            <a:off x="7056276" y="24208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AE5A43EE-EBDE-4E0F-B35D-C291D2FEFED3}"/>
              </a:ext>
            </a:extLst>
          </p:cNvPr>
          <p:cNvSpPr/>
          <p:nvPr/>
        </p:nvSpPr>
        <p:spPr>
          <a:xfrm>
            <a:off x="7056276" y="4005066"/>
            <a:ext cx="360040" cy="14401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369BD4CF-7AC1-45BE-966B-7FEFA192479F}"/>
              </a:ext>
            </a:extLst>
          </p:cNvPr>
          <p:cNvSpPr/>
          <p:nvPr/>
        </p:nvSpPr>
        <p:spPr>
          <a:xfrm>
            <a:off x="6660232" y="29969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2, ending row = 2</a:t>
            </a:r>
          </a:p>
        </p:txBody>
      </p:sp>
      <p:cxnSp>
        <p:nvCxnSpPr>
          <p:cNvPr id="116" name="Gerade Verbindung 374">
            <a:extLst>
              <a:ext uri="{FF2B5EF4-FFF2-40B4-BE49-F238E27FC236}">
                <a16:creationId xmlns:a16="http://schemas.microsoft.com/office/drawing/2014/main" id="{B714C228-BD38-406F-90EE-4CE0E5BCBC6E}"/>
              </a:ext>
            </a:extLst>
          </p:cNvPr>
          <p:cNvCxnSpPr>
            <a:cxnSpLocks/>
          </p:cNvCxnSpPr>
          <p:nvPr/>
        </p:nvCxnSpPr>
        <p:spPr>
          <a:xfrm>
            <a:off x="6876256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374">
            <a:extLst>
              <a:ext uri="{FF2B5EF4-FFF2-40B4-BE49-F238E27FC236}">
                <a16:creationId xmlns:a16="http://schemas.microsoft.com/office/drawing/2014/main" id="{FF424D1B-5ABB-4194-9B85-12A9F412908E}"/>
              </a:ext>
            </a:extLst>
          </p:cNvPr>
          <p:cNvCxnSpPr>
            <a:cxnSpLocks/>
          </p:cNvCxnSpPr>
          <p:nvPr/>
        </p:nvCxnSpPr>
        <p:spPr>
          <a:xfrm>
            <a:off x="7632340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1759BEFD-8972-49E2-90B8-4B17B4CF3070}"/>
              </a:ext>
            </a:extLst>
          </p:cNvPr>
          <p:cNvSpPr/>
          <p:nvPr/>
        </p:nvSpPr>
        <p:spPr>
          <a:xfrm>
            <a:off x="6876256" y="1556792"/>
            <a:ext cx="1296144" cy="7200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6B9E9599-3C08-42F1-ADFE-A9747748695D}"/>
              </a:ext>
            </a:extLst>
          </p:cNvPr>
          <p:cNvSpPr/>
          <p:nvPr/>
        </p:nvSpPr>
        <p:spPr>
          <a:xfrm>
            <a:off x="6876256" y="3212980"/>
            <a:ext cx="1296144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B485337-9336-47DF-AACA-6D442082D200}"/>
              </a:ext>
            </a:extLst>
          </p:cNvPr>
          <p:cNvSpPr/>
          <p:nvPr/>
        </p:nvSpPr>
        <p:spPr>
          <a:xfrm>
            <a:off x="6660232" y="267291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7 sub-tables are identified (7 colors).</a:t>
            </a:r>
          </a:p>
          <a:p>
            <a:r>
              <a:rPr lang="en-US" sz="700" dirty="0">
                <a:solidFill>
                  <a:schemeClr val="tx1"/>
                </a:solidFill>
              </a:rPr>
              <a:t>You can still filter the coordinates to remove</a:t>
            </a:r>
          </a:p>
          <a:p>
            <a:r>
              <a:rPr lang="en-US" sz="700" dirty="0">
                <a:solidFill>
                  <a:schemeClr val="tx1"/>
                </a:solidFill>
              </a:rPr>
              <a:t>small items like header rows.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6DA4003-DA78-4CA3-BF52-8264EC52810F}"/>
              </a:ext>
            </a:extLst>
          </p:cNvPr>
          <p:cNvSpPr/>
          <p:nvPr/>
        </p:nvSpPr>
        <p:spPr>
          <a:xfrm>
            <a:off x="6876256" y="1772816"/>
            <a:ext cx="54006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73EE0D9-C835-49E8-B58D-11DA3A2DFA5A}"/>
              </a:ext>
            </a:extLst>
          </p:cNvPr>
          <p:cNvSpPr/>
          <p:nvPr/>
        </p:nvSpPr>
        <p:spPr>
          <a:xfrm>
            <a:off x="6876256" y="3429002"/>
            <a:ext cx="540060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DFB51-4941-49D9-9F42-D406763BD1C9}"/>
              </a:ext>
            </a:extLst>
          </p:cNvPr>
          <p:cNvSpPr/>
          <p:nvPr/>
        </p:nvSpPr>
        <p:spPr>
          <a:xfrm>
            <a:off x="6660232" y="4329100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2 sub-tables identified (2 colors)</a:t>
            </a:r>
          </a:p>
          <a:p>
            <a:r>
              <a:rPr lang="en-US" sz="700" dirty="0">
                <a:solidFill>
                  <a:schemeClr val="tx1"/>
                </a:solidFill>
              </a:rPr>
              <a:t>The headline has been ignored (single row only).</a:t>
            </a:r>
          </a:p>
          <a:p>
            <a:r>
              <a:rPr lang="en-US" sz="700" dirty="0">
                <a:solidFill>
                  <a:schemeClr val="tx1"/>
                </a:solidFill>
              </a:rPr>
              <a:t>Note the vacant row included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5263786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hteck 210">
            <a:extLst>
              <a:ext uri="{FF2B5EF4-FFF2-40B4-BE49-F238E27FC236}">
                <a16:creationId xmlns:a16="http://schemas.microsoft.com/office/drawing/2014/main" id="{CFEFD849-710F-45AA-A57F-DD245E5B8D68}"/>
              </a:ext>
            </a:extLst>
          </p:cNvPr>
          <p:cNvSpPr/>
          <p:nvPr/>
        </p:nvSpPr>
        <p:spPr>
          <a:xfrm>
            <a:off x="7200372" y="1556920"/>
            <a:ext cx="79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E72E50B-A001-4EBC-99C1-F8292DDF3AD9}"/>
              </a:ext>
            </a:extLst>
          </p:cNvPr>
          <p:cNvSpPr/>
          <p:nvPr/>
        </p:nvSpPr>
        <p:spPr>
          <a:xfrm>
            <a:off x="324130" y="1628870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filter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252000" y="137678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"Inside Area" filter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252000" y="1520804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24130" y="195290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25164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filter ( source table, coordinates[ ], ...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116218" y="213292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764290" y="1988910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116218" y="220493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64290" y="2060918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324130" y="202491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324130" y="2708990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324130" y="2781056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CC0FD70-A2A7-4659-ABFF-03725E9055FD}"/>
              </a:ext>
            </a:extLst>
          </p:cNvPr>
          <p:cNvSpPr/>
          <p:nvPr/>
        </p:nvSpPr>
        <p:spPr>
          <a:xfrm>
            <a:off x="540154" y="170093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120419FD-3E78-46EC-8D99-54A03B2F26C7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324130" y="1628928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5FBD7359-304E-4C3E-B74B-C1BF48FB5ED2}"/>
              </a:ext>
            </a:extLst>
          </p:cNvPr>
          <p:cNvCxnSpPr>
            <a:cxnSpLocks/>
          </p:cNvCxnSpPr>
          <p:nvPr/>
        </p:nvCxnSpPr>
        <p:spPr>
          <a:xfrm flipH="1" flipV="1">
            <a:off x="1764290" y="2997080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A1556F82-9C0F-4FCE-93E5-731710F51674}"/>
              </a:ext>
            </a:extLst>
          </p:cNvPr>
          <p:cNvSpPr/>
          <p:nvPr/>
        </p:nvSpPr>
        <p:spPr>
          <a:xfrm>
            <a:off x="1368246" y="314109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58968BA-ACE2-45D9-99A7-E25856235E39}"/>
              </a:ext>
            </a:extLst>
          </p:cNvPr>
          <p:cNvSpPr/>
          <p:nvPr/>
        </p:nvSpPr>
        <p:spPr>
          <a:xfrm>
            <a:off x="252122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are entirely inside the gray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will pass.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19A9589F-F471-48F0-8E94-F973153F4DDA}"/>
              </a:ext>
            </a:extLst>
          </p:cNvPr>
          <p:cNvSpPr/>
          <p:nvPr/>
        </p:nvSpPr>
        <p:spPr>
          <a:xfrm>
            <a:off x="2556098" y="1628986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7D5261A7-004E-4D8C-80B6-D727042F1B91}"/>
              </a:ext>
            </a:extLst>
          </p:cNvPr>
          <p:cNvSpPr/>
          <p:nvPr/>
        </p:nvSpPr>
        <p:spPr>
          <a:xfrm>
            <a:off x="2483968" y="13769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"Overlay Area" filter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DF8E35BF-82A5-4B0F-AA91-76AC0BCBA3BF}"/>
              </a:ext>
            </a:extLst>
          </p:cNvPr>
          <p:cNvSpPr/>
          <p:nvPr/>
        </p:nvSpPr>
        <p:spPr>
          <a:xfrm>
            <a:off x="2483968" y="152092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5DB688-8228-464A-BF65-3070DF952D01}"/>
              </a:ext>
            </a:extLst>
          </p:cNvPr>
          <p:cNvSpPr/>
          <p:nvPr/>
        </p:nvSpPr>
        <p:spPr>
          <a:xfrm>
            <a:off x="2556098" y="195302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AAC74941-F71E-40EB-AD3F-11D6012ED15B}"/>
              </a:ext>
            </a:extLst>
          </p:cNvPr>
          <p:cNvSpPr/>
          <p:nvPr/>
        </p:nvSpPr>
        <p:spPr>
          <a:xfrm>
            <a:off x="3348186" y="213304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0F166318-0594-4C64-8473-2A93A1CCCA69}"/>
              </a:ext>
            </a:extLst>
          </p:cNvPr>
          <p:cNvSpPr/>
          <p:nvPr/>
        </p:nvSpPr>
        <p:spPr>
          <a:xfrm>
            <a:off x="3996258" y="198902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8DE0683A-CCF8-4D61-95CC-0FE8DEBE68AC}"/>
              </a:ext>
            </a:extLst>
          </p:cNvPr>
          <p:cNvSpPr/>
          <p:nvPr/>
        </p:nvSpPr>
        <p:spPr>
          <a:xfrm>
            <a:off x="3348186" y="220505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02D65F6-13AB-48E5-A894-9FF405D77467}"/>
              </a:ext>
            </a:extLst>
          </p:cNvPr>
          <p:cNvSpPr/>
          <p:nvPr/>
        </p:nvSpPr>
        <p:spPr>
          <a:xfrm>
            <a:off x="3996258" y="206103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45E048-BCE7-43D5-B713-0E8178EA6773}"/>
              </a:ext>
            </a:extLst>
          </p:cNvPr>
          <p:cNvSpPr/>
          <p:nvPr/>
        </p:nvSpPr>
        <p:spPr>
          <a:xfrm>
            <a:off x="2556098" y="202503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24B46C2E-53EA-407C-9EFB-777D46EF255E}"/>
              </a:ext>
            </a:extLst>
          </p:cNvPr>
          <p:cNvSpPr/>
          <p:nvPr/>
        </p:nvSpPr>
        <p:spPr>
          <a:xfrm>
            <a:off x="2556098" y="270910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96BFB8A-F51E-43F7-AB4C-C3924CF45C11}"/>
              </a:ext>
            </a:extLst>
          </p:cNvPr>
          <p:cNvSpPr/>
          <p:nvPr/>
        </p:nvSpPr>
        <p:spPr>
          <a:xfrm>
            <a:off x="2556098" y="2781172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3508877-4445-49D2-A10D-94824EADAC7A}"/>
              </a:ext>
            </a:extLst>
          </p:cNvPr>
          <p:cNvSpPr/>
          <p:nvPr/>
        </p:nvSpPr>
        <p:spPr>
          <a:xfrm>
            <a:off x="2772122" y="17010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8D8E422C-E636-448B-8863-F20259F2B3F4}"/>
              </a:ext>
            </a:extLst>
          </p:cNvPr>
          <p:cNvCxnSpPr>
            <a:cxnSpLocks/>
            <a:stCxn id="175" idx="1"/>
          </p:cNvCxnSpPr>
          <p:nvPr/>
        </p:nvCxnSpPr>
        <p:spPr>
          <a:xfrm flipH="1" flipV="1">
            <a:off x="2556098" y="1629044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5ABAC44-8971-4DB7-8C38-3CF5A0B9910B}"/>
              </a:ext>
            </a:extLst>
          </p:cNvPr>
          <p:cNvCxnSpPr>
            <a:cxnSpLocks/>
          </p:cNvCxnSpPr>
          <p:nvPr/>
        </p:nvCxnSpPr>
        <p:spPr>
          <a:xfrm flipH="1" flipV="1">
            <a:off x="3996258" y="2997196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>
            <a:extLst>
              <a:ext uri="{FF2B5EF4-FFF2-40B4-BE49-F238E27FC236}">
                <a16:creationId xmlns:a16="http://schemas.microsoft.com/office/drawing/2014/main" id="{107A8E4F-A899-48F5-96A9-5C9F09D9C996}"/>
              </a:ext>
            </a:extLst>
          </p:cNvPr>
          <p:cNvSpPr/>
          <p:nvPr/>
        </p:nvSpPr>
        <p:spPr>
          <a:xfrm>
            <a:off x="3600214" y="3141212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89FE5407-E96D-4392-948A-842F7A57A0DC}"/>
              </a:ext>
            </a:extLst>
          </p:cNvPr>
          <p:cNvSpPr/>
          <p:nvPr/>
        </p:nvSpPr>
        <p:spPr>
          <a:xfrm>
            <a:off x="2483768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do at least partially overlay the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specified range will pass.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13D417A4-42A6-4CA5-88FA-9C0FE429A6CD}"/>
              </a:ext>
            </a:extLst>
          </p:cNvPr>
          <p:cNvSpPr/>
          <p:nvPr/>
        </p:nvSpPr>
        <p:spPr>
          <a:xfrm>
            <a:off x="4716016" y="13767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7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"Size" filter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4E28D2DF-644E-40FA-9670-A03E25268D02}"/>
              </a:ext>
            </a:extLst>
          </p:cNvPr>
          <p:cNvSpPr/>
          <p:nvPr/>
        </p:nvSpPr>
        <p:spPr>
          <a:xfrm>
            <a:off x="4716016" y="1520792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D40106D6-CC60-4E3C-AA84-937DC1875658}"/>
              </a:ext>
            </a:extLst>
          </p:cNvPr>
          <p:cNvSpPr/>
          <p:nvPr/>
        </p:nvSpPr>
        <p:spPr>
          <a:xfrm>
            <a:off x="4788146" y="1952894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3480A47-FC87-4C77-9B69-3C087735DB56}"/>
              </a:ext>
            </a:extLst>
          </p:cNvPr>
          <p:cNvSpPr/>
          <p:nvPr/>
        </p:nvSpPr>
        <p:spPr>
          <a:xfrm>
            <a:off x="5580234" y="213291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20C7300-E703-416B-977F-3C03EFC76447}"/>
              </a:ext>
            </a:extLst>
          </p:cNvPr>
          <p:cNvSpPr/>
          <p:nvPr/>
        </p:nvSpPr>
        <p:spPr>
          <a:xfrm>
            <a:off x="6228306" y="1988898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B2EE3F56-61AD-4BDD-9281-B21854E59B77}"/>
              </a:ext>
            </a:extLst>
          </p:cNvPr>
          <p:cNvSpPr/>
          <p:nvPr/>
        </p:nvSpPr>
        <p:spPr>
          <a:xfrm>
            <a:off x="5580234" y="220492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15E3F49-23AE-4435-BF85-0C0C95AF663E}"/>
              </a:ext>
            </a:extLst>
          </p:cNvPr>
          <p:cNvSpPr/>
          <p:nvPr/>
        </p:nvSpPr>
        <p:spPr>
          <a:xfrm>
            <a:off x="6228306" y="2060906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F03443EF-92EC-476C-A2F8-D44D978BFBA6}"/>
              </a:ext>
            </a:extLst>
          </p:cNvPr>
          <p:cNvSpPr/>
          <p:nvPr/>
        </p:nvSpPr>
        <p:spPr>
          <a:xfrm>
            <a:off x="4788146" y="2024902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6F493D9E-1505-44C8-A3C0-6A27086E6B97}"/>
              </a:ext>
            </a:extLst>
          </p:cNvPr>
          <p:cNvSpPr/>
          <p:nvPr/>
        </p:nvSpPr>
        <p:spPr>
          <a:xfrm>
            <a:off x="4788146" y="2708978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94A7860-A2FA-4214-9305-1BDB4E63469A}"/>
              </a:ext>
            </a:extLst>
          </p:cNvPr>
          <p:cNvSpPr/>
          <p:nvPr/>
        </p:nvSpPr>
        <p:spPr>
          <a:xfrm>
            <a:off x="4788146" y="278104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A47A0C80-4F10-4BB8-966C-9A5396BA3A27}"/>
              </a:ext>
            </a:extLst>
          </p:cNvPr>
          <p:cNvSpPr/>
          <p:nvPr/>
        </p:nvSpPr>
        <p:spPr>
          <a:xfrm>
            <a:off x="7200372" y="1556920"/>
            <a:ext cx="504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601DB4A0-8EF6-4314-98AE-16CFD05AA716}"/>
              </a:ext>
            </a:extLst>
          </p:cNvPr>
          <p:cNvCxnSpPr>
            <a:cxnSpLocks/>
          </p:cNvCxnSpPr>
          <p:nvPr/>
        </p:nvCxnSpPr>
        <p:spPr>
          <a:xfrm flipV="1">
            <a:off x="7272300" y="2060920"/>
            <a:ext cx="432072" cy="36009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>
            <a:extLst>
              <a:ext uri="{FF2B5EF4-FFF2-40B4-BE49-F238E27FC236}">
                <a16:creationId xmlns:a16="http://schemas.microsoft.com/office/drawing/2014/main" id="{B67112AE-71AF-425A-854B-95F6656EEE8E}"/>
              </a:ext>
            </a:extLst>
          </p:cNvPr>
          <p:cNvSpPr/>
          <p:nvPr/>
        </p:nvSpPr>
        <p:spPr>
          <a:xfrm>
            <a:off x="7164288" y="242101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min, y min)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741B7815-7B4F-4E77-959A-C197FE346A86}"/>
              </a:ext>
            </a:extLst>
          </p:cNvPr>
          <p:cNvCxnSpPr>
            <a:cxnSpLocks/>
          </p:cNvCxnSpPr>
          <p:nvPr/>
        </p:nvCxnSpPr>
        <p:spPr>
          <a:xfrm flipV="1">
            <a:off x="7776356" y="2204992"/>
            <a:ext cx="216024" cy="432044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D39727EC-99BF-4428-9988-8A39221C2E84}"/>
              </a:ext>
            </a:extLst>
          </p:cNvPr>
          <p:cNvSpPr/>
          <p:nvPr/>
        </p:nvSpPr>
        <p:spPr>
          <a:xfrm>
            <a:off x="7452320" y="2673040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max, y ,ax)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D093F0AF-605B-4258-A578-34C7B22F1969}"/>
              </a:ext>
            </a:extLst>
          </p:cNvPr>
          <p:cNvSpPr/>
          <p:nvPr/>
        </p:nvSpPr>
        <p:spPr>
          <a:xfrm>
            <a:off x="6228016" y="198910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7DF6777F-B278-45FD-9B25-51B367CE97E6}"/>
              </a:ext>
            </a:extLst>
          </p:cNvPr>
          <p:cNvSpPr/>
          <p:nvPr/>
        </p:nvSpPr>
        <p:spPr>
          <a:xfrm>
            <a:off x="6228016" y="1989104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8CF799F-CEBA-4DE6-8BBB-D69EE7D85B96}"/>
              </a:ext>
            </a:extLst>
          </p:cNvPr>
          <p:cNvSpPr/>
          <p:nvPr/>
        </p:nvSpPr>
        <p:spPr>
          <a:xfrm>
            <a:off x="5580016" y="213310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FDA29D1-0A3D-42FD-9D5E-13E620498EFA}"/>
              </a:ext>
            </a:extLst>
          </p:cNvPr>
          <p:cNvSpPr/>
          <p:nvPr/>
        </p:nvSpPr>
        <p:spPr>
          <a:xfrm>
            <a:off x="5580016" y="2133104"/>
            <a:ext cx="792000" cy="64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1E80ED4-F1B7-4F76-AF1F-E834ADBA3928}"/>
              </a:ext>
            </a:extLst>
          </p:cNvPr>
          <p:cNvSpPr/>
          <p:nvPr/>
        </p:nvSpPr>
        <p:spPr>
          <a:xfrm>
            <a:off x="4788016" y="195296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1061FD5B-2261-4AF5-A28B-E83CD7A30085}"/>
              </a:ext>
            </a:extLst>
          </p:cNvPr>
          <p:cNvSpPr/>
          <p:nvPr/>
        </p:nvSpPr>
        <p:spPr>
          <a:xfrm>
            <a:off x="4788016" y="195296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40440876-1672-4386-B11C-B6FC08DEF0D4}"/>
              </a:ext>
            </a:extLst>
          </p:cNvPr>
          <p:cNvSpPr/>
          <p:nvPr/>
        </p:nvSpPr>
        <p:spPr>
          <a:xfrm>
            <a:off x="4788104" y="2709048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478F2AF7-B7C2-4706-9BD3-D396877D2861}"/>
              </a:ext>
            </a:extLst>
          </p:cNvPr>
          <p:cNvSpPr/>
          <p:nvPr/>
        </p:nvSpPr>
        <p:spPr>
          <a:xfrm>
            <a:off x="4788104" y="2709048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3BB05B4-BDC2-4BC2-A79B-6B67EB1A9F68}"/>
              </a:ext>
            </a:extLst>
          </p:cNvPr>
          <p:cNvSpPr/>
          <p:nvPr/>
        </p:nvSpPr>
        <p:spPr>
          <a:xfrm>
            <a:off x="4716016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tables with lengths inside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y_min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y_max</a:t>
            </a:r>
            <a:r>
              <a:rPr lang="en-US" sz="1000" dirty="0">
                <a:solidFill>
                  <a:schemeClr val="tx1"/>
                </a:solidFill>
              </a:rPr>
              <a:t> range and widths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inside </a:t>
            </a:r>
            <a:r>
              <a:rPr lang="en-US" sz="1000" dirty="0" err="1">
                <a:solidFill>
                  <a:schemeClr val="tx1"/>
                </a:solidFill>
              </a:rPr>
              <a:t>x_min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x_max</a:t>
            </a:r>
            <a:r>
              <a:rPr lang="en-US" sz="1000" dirty="0">
                <a:solidFill>
                  <a:schemeClr val="tx1"/>
                </a:solidFill>
              </a:rPr>
              <a:t> range are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passed.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597B4F3-383A-4B9C-AA42-C87614660856}"/>
              </a:ext>
            </a:extLst>
          </p:cNvPr>
          <p:cNvSpPr/>
          <p:nvPr/>
        </p:nvSpPr>
        <p:spPr>
          <a:xfrm>
            <a:off x="1475656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9CBAEC8-8D11-4FC3-9391-D57AD79C96D0}"/>
              </a:ext>
            </a:extLst>
          </p:cNvPr>
          <p:cNvSpPr/>
          <p:nvPr/>
        </p:nvSpPr>
        <p:spPr>
          <a:xfrm>
            <a:off x="719572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9CF14C0-D39B-4231-85E3-42B2255B1E57}"/>
              </a:ext>
            </a:extLst>
          </p:cNvPr>
          <p:cNvCxnSpPr>
            <a:stCxn id="64" idx="1"/>
            <a:endCxn id="64" idx="5"/>
          </p:cNvCxnSpPr>
          <p:nvPr/>
        </p:nvCxnSpPr>
        <p:spPr>
          <a:xfrm>
            <a:off x="751208" y="263254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E26661E-80AE-41E5-96F3-A0D00A8C9BEB}"/>
              </a:ext>
            </a:extLst>
          </p:cNvPr>
          <p:cNvSpPr/>
          <p:nvPr/>
        </p:nvSpPr>
        <p:spPr>
          <a:xfrm>
            <a:off x="2951820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8986B0E-EC4C-48A0-923C-A06DE2256B85}"/>
              </a:ext>
            </a:extLst>
          </p:cNvPr>
          <p:cNvSpPr/>
          <p:nvPr/>
        </p:nvSpPr>
        <p:spPr>
          <a:xfrm>
            <a:off x="3707904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A4C495-ACAD-4744-B54C-1367C0132EE3}"/>
              </a:ext>
            </a:extLst>
          </p:cNvPr>
          <p:cNvSpPr/>
          <p:nvPr/>
        </p:nvSpPr>
        <p:spPr>
          <a:xfrm>
            <a:off x="2951820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2855F7F-4EE7-4BF7-A9FB-E6C4C2A3661E}"/>
              </a:ext>
            </a:extLst>
          </p:cNvPr>
          <p:cNvSpPr/>
          <p:nvPr/>
        </p:nvSpPr>
        <p:spPr>
          <a:xfrm>
            <a:off x="719572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5E74B2A-A83B-4B50-9262-7EF06964876E}"/>
              </a:ext>
            </a:extLst>
          </p:cNvPr>
          <p:cNvSpPr/>
          <p:nvPr/>
        </p:nvSpPr>
        <p:spPr>
          <a:xfrm>
            <a:off x="4103948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D1E601D-73CE-4831-9569-2E65509178F4}"/>
              </a:ext>
            </a:extLst>
          </p:cNvPr>
          <p:cNvCxnSpPr>
            <a:cxnSpLocks/>
            <a:stCxn id="74" idx="1"/>
            <a:endCxn id="74" idx="5"/>
          </p:cNvCxnSpPr>
          <p:nvPr/>
        </p:nvCxnSpPr>
        <p:spPr>
          <a:xfrm>
            <a:off x="4135584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2F98080F-5FF0-4DC2-AB43-87B5778DB3BC}"/>
              </a:ext>
            </a:extLst>
          </p:cNvPr>
          <p:cNvSpPr/>
          <p:nvPr/>
        </p:nvSpPr>
        <p:spPr>
          <a:xfrm>
            <a:off x="1871700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05F4BC3A-5763-46CB-908E-A75A27925C85}"/>
              </a:ext>
            </a:extLst>
          </p:cNvPr>
          <p:cNvCxnSpPr>
            <a:cxnSpLocks/>
            <a:stCxn id="81" idx="1"/>
            <a:endCxn id="81" idx="5"/>
          </p:cNvCxnSpPr>
          <p:nvPr/>
        </p:nvCxnSpPr>
        <p:spPr>
          <a:xfrm>
            <a:off x="1903336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939167E-C7E0-461D-BBE0-77717D63AB20}"/>
              </a:ext>
            </a:extLst>
          </p:cNvPr>
          <p:cNvSpPr/>
          <p:nvPr/>
        </p:nvSpPr>
        <p:spPr>
          <a:xfrm>
            <a:off x="4968044" y="234888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B2A69C-5B08-4889-86A7-BC6181548D8E}"/>
              </a:ext>
            </a:extLst>
          </p:cNvPr>
          <p:cNvSpPr/>
          <p:nvPr/>
        </p:nvSpPr>
        <p:spPr>
          <a:xfrm>
            <a:off x="4968044" y="296094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79EDF43-77F3-43CC-84FA-5BF292CD14DB}"/>
              </a:ext>
            </a:extLst>
          </p:cNvPr>
          <p:cNvCxnSpPr>
            <a:cxnSpLocks/>
            <a:stCxn id="85" idx="1"/>
            <a:endCxn id="85" idx="5"/>
          </p:cNvCxnSpPr>
          <p:nvPr/>
        </p:nvCxnSpPr>
        <p:spPr>
          <a:xfrm>
            <a:off x="4999680" y="299258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779C7F-A99C-47F4-9B72-CFD8ABDAE7F1}"/>
              </a:ext>
            </a:extLst>
          </p:cNvPr>
          <p:cNvSpPr/>
          <p:nvPr/>
        </p:nvSpPr>
        <p:spPr>
          <a:xfrm>
            <a:off x="5760132" y="224086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3A5F8C9-5BDE-4008-BA20-7CF4D015970F}"/>
              </a:ext>
            </a:extLst>
          </p:cNvPr>
          <p:cNvCxnSpPr>
            <a:cxnSpLocks/>
            <a:stCxn id="87" idx="1"/>
            <a:endCxn id="87" idx="5"/>
          </p:cNvCxnSpPr>
          <p:nvPr/>
        </p:nvCxnSpPr>
        <p:spPr>
          <a:xfrm>
            <a:off x="5791768" y="227250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FE99649D-A1EE-4587-B5F6-4FAAE424C581}"/>
              </a:ext>
            </a:extLst>
          </p:cNvPr>
          <p:cNvSpPr/>
          <p:nvPr/>
        </p:nvSpPr>
        <p:spPr>
          <a:xfrm>
            <a:off x="6336196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9E57A1B-5898-40C2-9B88-11276C42798F}"/>
              </a:ext>
            </a:extLst>
          </p:cNvPr>
          <p:cNvCxnSpPr>
            <a:cxnSpLocks/>
            <a:stCxn id="89" idx="1"/>
            <a:endCxn id="89" idx="5"/>
          </p:cNvCxnSpPr>
          <p:nvPr/>
        </p:nvCxnSpPr>
        <p:spPr>
          <a:xfrm>
            <a:off x="6367832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12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Structures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1548000" y="3428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1548000" y="3644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2196072" y="342883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196072" y="3644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548000" y="3212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548000" y="3860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2196000" y="386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4067952" y="34290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067952" y="36450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067952" y="32130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4716024" y="32130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    ( c[d] )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4067952" y="38610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1" name="Freihandform 120"/>
          <p:cNvSpPr/>
          <p:nvPr/>
        </p:nvSpPr>
        <p:spPr>
          <a:xfrm>
            <a:off x="3347872" y="350104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4716000" y="34289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23" name="Freihandform 122"/>
          <p:cNvSpPr/>
          <p:nvPr/>
        </p:nvSpPr>
        <p:spPr>
          <a:xfrm>
            <a:off x="862605" y="1413000"/>
            <a:ext cx="5442782" cy="21927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5093742 w 5143703"/>
              <a:gd name="connsiteY0" fmla="*/ 1266825 h 1266825"/>
              <a:gd name="connsiteX1" fmla="*/ 2883942 w 5143703"/>
              <a:gd name="connsiteY1" fmla="*/ 981075 h 1266825"/>
              <a:gd name="connsiteX2" fmla="*/ 102642 w 5143703"/>
              <a:gd name="connsiteY2" fmla="*/ 533400 h 1266825"/>
              <a:gd name="connsiteX3" fmla="*/ 721767 w 5143703"/>
              <a:gd name="connsiteY3" fmla="*/ 0 h 1266825"/>
              <a:gd name="connsiteX0" fmla="*/ 5093742 w 5634130"/>
              <a:gd name="connsiteY0" fmla="*/ 1266825 h 1266825"/>
              <a:gd name="connsiteX1" fmla="*/ 5208042 w 5634130"/>
              <a:gd name="connsiteY1" fmla="*/ 847725 h 1266825"/>
              <a:gd name="connsiteX2" fmla="*/ 102642 w 5634130"/>
              <a:gd name="connsiteY2" fmla="*/ 533400 h 1266825"/>
              <a:gd name="connsiteX3" fmla="*/ 721767 w 5634130"/>
              <a:gd name="connsiteY3" fmla="*/ 0 h 1266825"/>
              <a:gd name="connsiteX0" fmla="*/ 5093742 w 5563206"/>
              <a:gd name="connsiteY0" fmla="*/ 1266825 h 1266825"/>
              <a:gd name="connsiteX1" fmla="*/ 5208042 w 5563206"/>
              <a:gd name="connsiteY1" fmla="*/ 847725 h 1266825"/>
              <a:gd name="connsiteX2" fmla="*/ 102642 w 5563206"/>
              <a:gd name="connsiteY2" fmla="*/ 533400 h 1266825"/>
              <a:gd name="connsiteX3" fmla="*/ 721767 w 5563206"/>
              <a:gd name="connsiteY3" fmla="*/ 0 h 1266825"/>
              <a:gd name="connsiteX0" fmla="*/ 4919606 w 5445359"/>
              <a:gd name="connsiteY0" fmla="*/ 1266825 h 1266825"/>
              <a:gd name="connsiteX1" fmla="*/ 5033906 w 5445359"/>
              <a:gd name="connsiteY1" fmla="*/ 847725 h 1266825"/>
              <a:gd name="connsiteX2" fmla="*/ 128531 w 5445359"/>
              <a:gd name="connsiteY2" fmla="*/ 657225 h 1266825"/>
              <a:gd name="connsiteX3" fmla="*/ 547631 w 5445359"/>
              <a:gd name="connsiteY3" fmla="*/ 0 h 1266825"/>
              <a:gd name="connsiteX0" fmla="*/ 4891576 w 5417329"/>
              <a:gd name="connsiteY0" fmla="*/ 1266825 h 1266825"/>
              <a:gd name="connsiteX1" fmla="*/ 5005876 w 5417329"/>
              <a:gd name="connsiteY1" fmla="*/ 847725 h 1266825"/>
              <a:gd name="connsiteX2" fmla="*/ 100501 w 5417329"/>
              <a:gd name="connsiteY2" fmla="*/ 657225 h 1266825"/>
              <a:gd name="connsiteX3" fmla="*/ 519601 w 5417329"/>
              <a:gd name="connsiteY3" fmla="*/ 0 h 1266825"/>
              <a:gd name="connsiteX0" fmla="*/ 4993746 w 5519499"/>
              <a:gd name="connsiteY0" fmla="*/ 1266825 h 1266825"/>
              <a:gd name="connsiteX1" fmla="*/ 5108046 w 5519499"/>
              <a:gd name="connsiteY1" fmla="*/ 847725 h 1266825"/>
              <a:gd name="connsiteX2" fmla="*/ 202671 w 5519499"/>
              <a:gd name="connsiteY2" fmla="*/ 657225 h 1266825"/>
              <a:gd name="connsiteX3" fmla="*/ 621771 w 5519499"/>
              <a:gd name="connsiteY3" fmla="*/ 0 h 1266825"/>
              <a:gd name="connsiteX0" fmla="*/ 4933468 w 5459221"/>
              <a:gd name="connsiteY0" fmla="*/ 1266825 h 1266825"/>
              <a:gd name="connsiteX1" fmla="*/ 5047768 w 5459221"/>
              <a:gd name="connsiteY1" fmla="*/ 847725 h 1266825"/>
              <a:gd name="connsiteX2" fmla="*/ 142393 w 5459221"/>
              <a:gd name="connsiteY2" fmla="*/ 657225 h 1266825"/>
              <a:gd name="connsiteX3" fmla="*/ 561493 w 5459221"/>
              <a:gd name="connsiteY3" fmla="*/ 0 h 1266825"/>
              <a:gd name="connsiteX0" fmla="*/ 4837871 w 5363624"/>
              <a:gd name="connsiteY0" fmla="*/ 1266825 h 1266825"/>
              <a:gd name="connsiteX1" fmla="*/ 4952171 w 5363624"/>
              <a:gd name="connsiteY1" fmla="*/ 847725 h 1266825"/>
              <a:gd name="connsiteX2" fmla="*/ 46796 w 5363624"/>
              <a:gd name="connsiteY2" fmla="*/ 657225 h 1266825"/>
              <a:gd name="connsiteX3" fmla="*/ 465896 w 536362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497983"/>
              <a:gd name="connsiteY0" fmla="*/ 1266825 h 1266825"/>
              <a:gd name="connsiteX1" fmla="*/ 5062245 w 5497983"/>
              <a:gd name="connsiteY1" fmla="*/ 974862 h 1266825"/>
              <a:gd name="connsiteX2" fmla="*/ 33045 w 5497983"/>
              <a:gd name="connsiteY2" fmla="*/ 447675 h 1266825"/>
              <a:gd name="connsiteX3" fmla="*/ 614070 w 5497983"/>
              <a:gd name="connsiteY3" fmla="*/ 0 h 1266825"/>
              <a:gd name="connsiteX0" fmla="*/ 4690312 w 5177368"/>
              <a:gd name="connsiteY0" fmla="*/ 1266825 h 1266825"/>
              <a:gd name="connsiteX1" fmla="*/ 4766512 w 5177368"/>
              <a:gd name="connsiteY1" fmla="*/ 974862 h 1266825"/>
              <a:gd name="connsiteX2" fmla="*/ 80212 w 5177368"/>
              <a:gd name="connsiteY2" fmla="*/ 609487 h 1266825"/>
              <a:gd name="connsiteX3" fmla="*/ 318337 w 5177368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70688 w 5257744"/>
              <a:gd name="connsiteY0" fmla="*/ 1266825 h 1266825"/>
              <a:gd name="connsiteX1" fmla="*/ 4846888 w 5257744"/>
              <a:gd name="connsiteY1" fmla="*/ 974862 h 1266825"/>
              <a:gd name="connsiteX2" fmla="*/ 160588 w 5257744"/>
              <a:gd name="connsiteY2" fmla="*/ 609487 h 1266825"/>
              <a:gd name="connsiteX3" fmla="*/ 398713 w 5257744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804543 w 5231046"/>
              <a:gd name="connsiteY0" fmla="*/ 1266825 h 1266825"/>
              <a:gd name="connsiteX1" fmla="*/ 4785493 w 5231046"/>
              <a:gd name="connsiteY1" fmla="*/ 1067326 h 1266825"/>
              <a:gd name="connsiteX2" fmla="*/ 194443 w 5231046"/>
              <a:gd name="connsiteY2" fmla="*/ 609487 h 1266825"/>
              <a:gd name="connsiteX3" fmla="*/ 432568 w 5231046"/>
              <a:gd name="connsiteY3" fmla="*/ 0 h 1266825"/>
              <a:gd name="connsiteX0" fmla="*/ 4984592 w 5411095"/>
              <a:gd name="connsiteY0" fmla="*/ 1266825 h 1266825"/>
              <a:gd name="connsiteX1" fmla="*/ 4965542 w 5411095"/>
              <a:gd name="connsiteY1" fmla="*/ 1067326 h 1266825"/>
              <a:gd name="connsiteX2" fmla="*/ 374492 w 5411095"/>
              <a:gd name="connsiteY2" fmla="*/ 609487 h 1266825"/>
              <a:gd name="connsiteX3" fmla="*/ 612617 w 5411095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4996823 w 5455007"/>
              <a:gd name="connsiteY0" fmla="*/ 1330394 h 1330394"/>
              <a:gd name="connsiteX1" fmla="*/ 5034923 w 5455007"/>
              <a:gd name="connsiteY1" fmla="*/ 1067326 h 1330394"/>
              <a:gd name="connsiteX2" fmla="*/ 443873 w 5455007"/>
              <a:gd name="connsiteY2" fmla="*/ 609487 h 1330394"/>
              <a:gd name="connsiteX3" fmla="*/ 681998 w 5455007"/>
              <a:gd name="connsiteY3" fmla="*/ 0 h 1330394"/>
              <a:gd name="connsiteX0" fmla="*/ 4996823 w 5436943"/>
              <a:gd name="connsiteY0" fmla="*/ 1330394 h 1330394"/>
              <a:gd name="connsiteX1" fmla="*/ 5006348 w 5436943"/>
              <a:gd name="connsiteY1" fmla="*/ 1136674 h 1330394"/>
              <a:gd name="connsiteX2" fmla="*/ 443873 w 5436943"/>
              <a:gd name="connsiteY2" fmla="*/ 609487 h 1330394"/>
              <a:gd name="connsiteX3" fmla="*/ 681998 w 5436943"/>
              <a:gd name="connsiteY3" fmla="*/ 0 h 1330394"/>
              <a:gd name="connsiteX0" fmla="*/ 5001986 w 5442782"/>
              <a:gd name="connsiteY0" fmla="*/ 1330394 h 1330394"/>
              <a:gd name="connsiteX1" fmla="*/ 5011511 w 5442782"/>
              <a:gd name="connsiteY1" fmla="*/ 1136674 h 1330394"/>
              <a:gd name="connsiteX2" fmla="*/ 439511 w 5442782"/>
              <a:gd name="connsiteY2" fmla="*/ 782856 h 1330394"/>
              <a:gd name="connsiteX3" fmla="*/ 687161 w 5442782"/>
              <a:gd name="connsiteY3" fmla="*/ 0 h 1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782" h="1330394">
                <a:moveTo>
                  <a:pt x="5001986" y="1330394"/>
                </a:moveTo>
                <a:cubicBezTo>
                  <a:pt x="5368698" y="1256575"/>
                  <a:pt x="5771924" y="1227930"/>
                  <a:pt x="5011511" y="1136674"/>
                </a:cubicBezTo>
                <a:cubicBezTo>
                  <a:pt x="4251098" y="1045418"/>
                  <a:pt x="1314224" y="998607"/>
                  <a:pt x="439511" y="782856"/>
                </a:cubicBezTo>
                <a:cubicBezTo>
                  <a:pt x="-149452" y="628868"/>
                  <a:pt x="-220889" y="90034"/>
                  <a:pt x="687161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Rechteck 123"/>
          <p:cNvSpPr/>
          <p:nvPr/>
        </p:nvSpPr>
        <p:spPr>
          <a:xfrm>
            <a:off x="4068000" y="42928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068000" y="45088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68000" y="407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4716072" y="407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c[e] 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68000" y="47248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16048" y="4292608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4068000" y="5156928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4068000" y="537295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8000" y="4940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716072" y="4940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    ( c[f] )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068000" y="558897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48" y="51567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2196000" y="3212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 ] )</a:t>
            </a:r>
          </a:p>
        </p:txBody>
      </p:sp>
      <p:sp>
        <p:nvSpPr>
          <p:cNvPr id="140" name="Freihandform 139"/>
          <p:cNvSpPr/>
          <p:nvPr/>
        </p:nvSpPr>
        <p:spPr>
          <a:xfrm flipV="1">
            <a:off x="3348000" y="3932856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ihandform 140"/>
          <p:cNvSpPr/>
          <p:nvPr/>
        </p:nvSpPr>
        <p:spPr>
          <a:xfrm flipV="1">
            <a:off x="3348128" y="3932808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4067792" y="2205024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067792" y="2421048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4067792" y="198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4715864" y="198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g    ( a[g] )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4067792" y="2637072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4716000" y="2205000"/>
            <a:ext cx="1224136" cy="648096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3538018" y="1895475"/>
            <a:ext cx="3005242" cy="2533650"/>
          </a:xfrm>
          <a:custGeom>
            <a:avLst/>
            <a:gdLst>
              <a:gd name="connsiteX0" fmla="*/ 2197209 w 2821709"/>
              <a:gd name="connsiteY0" fmla="*/ 1828800 h 1828800"/>
              <a:gd name="connsiteX1" fmla="*/ 2711559 w 2821709"/>
              <a:gd name="connsiteY1" fmla="*/ 1657350 h 1828800"/>
              <a:gd name="connsiteX2" fmla="*/ 2806809 w 2821709"/>
              <a:gd name="connsiteY2" fmla="*/ 1009650 h 1828800"/>
              <a:gd name="connsiteX3" fmla="*/ 2492484 w 2821709"/>
              <a:gd name="connsiteY3" fmla="*/ 590550 h 1828800"/>
              <a:gd name="connsiteX4" fmla="*/ 158859 w 2821709"/>
              <a:gd name="connsiteY4" fmla="*/ 333375 h 1828800"/>
              <a:gd name="connsiteX5" fmla="*/ 396984 w 2821709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200299 w 2876158"/>
              <a:gd name="connsiteY0" fmla="*/ 2533650 h 2533650"/>
              <a:gd name="connsiteX1" fmla="*/ 2714649 w 2876158"/>
              <a:gd name="connsiteY1" fmla="*/ 2362200 h 2533650"/>
              <a:gd name="connsiteX2" fmla="*/ 2867049 w 2876158"/>
              <a:gd name="connsiteY2" fmla="*/ 1714500 h 2533650"/>
              <a:gd name="connsiteX3" fmla="*/ 2495574 w 2876158"/>
              <a:gd name="connsiteY3" fmla="*/ 1295400 h 2533650"/>
              <a:gd name="connsiteX4" fmla="*/ 161949 w 2876158"/>
              <a:gd name="connsiteY4" fmla="*/ 1038225 h 2533650"/>
              <a:gd name="connsiteX5" fmla="*/ 390549 w 2876158"/>
              <a:gd name="connsiteY5" fmla="*/ 0 h 2533650"/>
              <a:gd name="connsiteX0" fmla="*/ 2312949 w 2988808"/>
              <a:gd name="connsiteY0" fmla="*/ 2533650 h 2533650"/>
              <a:gd name="connsiteX1" fmla="*/ 2827299 w 2988808"/>
              <a:gd name="connsiteY1" fmla="*/ 2362200 h 2533650"/>
              <a:gd name="connsiteX2" fmla="*/ 2979699 w 2988808"/>
              <a:gd name="connsiteY2" fmla="*/ 1714500 h 2533650"/>
              <a:gd name="connsiteX3" fmla="*/ 2608224 w 2988808"/>
              <a:gd name="connsiteY3" fmla="*/ 1295400 h 2533650"/>
              <a:gd name="connsiteX4" fmla="*/ 131724 w 2988808"/>
              <a:gd name="connsiteY4" fmla="*/ 914400 h 2533650"/>
              <a:gd name="connsiteX5" fmla="*/ 503199 w 2988808"/>
              <a:gd name="connsiteY5" fmla="*/ 0 h 2533650"/>
              <a:gd name="connsiteX0" fmla="*/ 2329383 w 3005242"/>
              <a:gd name="connsiteY0" fmla="*/ 2533650 h 2533650"/>
              <a:gd name="connsiteX1" fmla="*/ 2843733 w 3005242"/>
              <a:gd name="connsiteY1" fmla="*/ 2362200 h 2533650"/>
              <a:gd name="connsiteX2" fmla="*/ 2996133 w 3005242"/>
              <a:gd name="connsiteY2" fmla="*/ 1714500 h 2533650"/>
              <a:gd name="connsiteX3" fmla="*/ 2624658 w 3005242"/>
              <a:gd name="connsiteY3" fmla="*/ 1295400 h 2533650"/>
              <a:gd name="connsiteX4" fmla="*/ 148158 w 3005242"/>
              <a:gd name="connsiteY4" fmla="*/ 914400 h 2533650"/>
              <a:gd name="connsiteX5" fmla="*/ 519633 w 3005242"/>
              <a:gd name="connsiteY5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5242" h="2533650">
                <a:moveTo>
                  <a:pt x="2329383" y="2533650"/>
                </a:moveTo>
                <a:cubicBezTo>
                  <a:pt x="2535758" y="2516187"/>
                  <a:pt x="2732608" y="2498725"/>
                  <a:pt x="2843733" y="2362200"/>
                </a:cubicBezTo>
                <a:cubicBezTo>
                  <a:pt x="2954858" y="2225675"/>
                  <a:pt x="3032646" y="1892300"/>
                  <a:pt x="2996133" y="1714500"/>
                </a:cubicBezTo>
                <a:cubicBezTo>
                  <a:pt x="2959620" y="1536700"/>
                  <a:pt x="3099321" y="1428750"/>
                  <a:pt x="2624658" y="1295400"/>
                </a:cubicBezTo>
                <a:cubicBezTo>
                  <a:pt x="2149995" y="1162050"/>
                  <a:pt x="537096" y="1225550"/>
                  <a:pt x="148158" y="914400"/>
                </a:cubicBezTo>
                <a:cubicBezTo>
                  <a:pt x="-240780" y="603250"/>
                  <a:pt x="225945" y="117475"/>
                  <a:pt x="519633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5857875" y="3771900"/>
            <a:ext cx="685800" cy="1533525"/>
          </a:xfrm>
          <a:custGeom>
            <a:avLst/>
            <a:gdLst>
              <a:gd name="connsiteX0" fmla="*/ 0 w 685800"/>
              <a:gd name="connsiteY0" fmla="*/ 1533525 h 1533525"/>
              <a:gd name="connsiteX1" fmla="*/ 514350 w 685800"/>
              <a:gd name="connsiteY1" fmla="*/ 1009650 h 1533525"/>
              <a:gd name="connsiteX2" fmla="*/ 685800 w 685800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533525">
                <a:moveTo>
                  <a:pt x="0" y="1533525"/>
                </a:moveTo>
                <a:cubicBezTo>
                  <a:pt x="200025" y="1399381"/>
                  <a:pt x="400050" y="1265237"/>
                  <a:pt x="514350" y="1009650"/>
                </a:cubicBezTo>
                <a:cubicBezTo>
                  <a:pt x="628650" y="754062"/>
                  <a:pt x="657225" y="377031"/>
                  <a:pt x="685800" y="0"/>
                </a:cubicBezTo>
              </a:path>
            </a:pathLst>
          </a:cu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754389" y="2705100"/>
            <a:ext cx="5932730" cy="838200"/>
          </a:xfrm>
          <a:custGeom>
            <a:avLst/>
            <a:gdLst>
              <a:gd name="connsiteX0" fmla="*/ 5113011 w 5932730"/>
              <a:gd name="connsiteY0" fmla="*/ 0 h 838200"/>
              <a:gd name="connsiteX1" fmla="*/ 5560686 w 5932730"/>
              <a:gd name="connsiteY1" fmla="*/ 152400 h 838200"/>
              <a:gd name="connsiteX2" fmla="*/ 379086 w 5932730"/>
              <a:gd name="connsiteY2" fmla="*/ 476250 h 838200"/>
              <a:gd name="connsiteX3" fmla="*/ 798186 w 593273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2730" h="838200">
                <a:moveTo>
                  <a:pt x="5113011" y="0"/>
                </a:moveTo>
                <a:cubicBezTo>
                  <a:pt x="5731342" y="36512"/>
                  <a:pt x="6349673" y="73025"/>
                  <a:pt x="5560686" y="152400"/>
                </a:cubicBezTo>
                <a:cubicBezTo>
                  <a:pt x="4771699" y="231775"/>
                  <a:pt x="1172836" y="361950"/>
                  <a:pt x="379086" y="476250"/>
                </a:cubicBezTo>
                <a:cubicBezTo>
                  <a:pt x="-414664" y="590550"/>
                  <a:pt x="191761" y="714375"/>
                  <a:pt x="798186" y="83820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48000" y="2637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a[g] = ^c[ ];</a:t>
            </a:r>
          </a:p>
        </p:txBody>
      </p:sp>
      <p:sp>
        <p:nvSpPr>
          <p:cNvPr id="64" name="Rechteck 63"/>
          <p:cNvSpPr/>
          <p:nvPr/>
        </p:nvSpPr>
        <p:spPr>
          <a:xfrm>
            <a:off x="5220000" y="3861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 ];</a:t>
            </a:r>
          </a:p>
        </p:txBody>
      </p:sp>
      <p:sp>
        <p:nvSpPr>
          <p:cNvPr id="66" name="Rechteck 65"/>
          <p:cNvSpPr/>
          <p:nvPr/>
        </p:nvSpPr>
        <p:spPr>
          <a:xfrm>
            <a:off x="5220000" y="4725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c[e] = ^a[b];</a:t>
            </a:r>
          </a:p>
        </p:txBody>
      </p:sp>
      <p:sp>
        <p:nvSpPr>
          <p:cNvPr id="67" name="Rechteck 66"/>
          <p:cNvSpPr/>
          <p:nvPr/>
        </p:nvSpPr>
        <p:spPr>
          <a:xfrm>
            <a:off x="5220000" y="5589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c[f] = ^c[e];</a:t>
            </a:r>
          </a:p>
        </p:txBody>
      </p:sp>
      <p:sp>
        <p:nvSpPr>
          <p:cNvPr id="68" name="Rechteck 67"/>
          <p:cNvSpPr/>
          <p:nvPr/>
        </p:nvSpPr>
        <p:spPr>
          <a:xfrm>
            <a:off x="5940000" y="5373000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Will create direct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a[b]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724000" y="5013000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0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0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extract ( source table, destination table, coordinates[ ], 2 )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915798" y="1484784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0, y start sub table 0, x end sub table 0, x end sub table 0},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7200274" y="148478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7200274" y="155679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7E15E15D-01B6-48B6-8782-DFCF2FD41E5E}"/>
              </a:ext>
            </a:extLst>
          </p:cNvPr>
          <p:cNvSpPr/>
          <p:nvPr/>
        </p:nvSpPr>
        <p:spPr>
          <a:xfrm rot="16200000">
            <a:off x="6660214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C61169A-8D35-4306-A2AF-43749A4EBDF1}"/>
              </a:ext>
            </a:extLst>
          </p:cNvPr>
          <p:cNvSpPr/>
          <p:nvPr/>
        </p:nvSpPr>
        <p:spPr>
          <a:xfrm>
            <a:off x="2915816" y="2043112"/>
            <a:ext cx="3744416" cy="125747"/>
          </a:xfrm>
          <a:prstGeom prst="rect">
            <a:avLst/>
          </a:prstGeom>
          <a:noFill/>
          <a:ln w="127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F6A07B5-5BEF-415B-B231-D81C8AD31AD0}"/>
              </a:ext>
            </a:extLst>
          </p:cNvPr>
          <p:cNvSpPr/>
          <p:nvPr/>
        </p:nvSpPr>
        <p:spPr>
          <a:xfrm>
            <a:off x="7200412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0A46B46A-8B60-46CC-847E-724C79E76F5B}"/>
              </a:ext>
            </a:extLst>
          </p:cNvPr>
          <p:cNvSpPr/>
          <p:nvPr/>
        </p:nvSpPr>
        <p:spPr>
          <a:xfrm rot="16200000">
            <a:off x="2303748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D6733CAE-88A3-4F7A-B445-0CD33FC73455}"/>
              </a:ext>
            </a:extLst>
          </p:cNvPr>
          <p:cNvSpPr/>
          <p:nvPr/>
        </p:nvSpPr>
        <p:spPr>
          <a:xfrm>
            <a:off x="4209001" y="1295400"/>
            <a:ext cx="347759" cy="708660"/>
          </a:xfrm>
          <a:custGeom>
            <a:avLst/>
            <a:gdLst>
              <a:gd name="connsiteX0" fmla="*/ 103919 w 347759"/>
              <a:gd name="connsiteY0" fmla="*/ 0 h 708660"/>
              <a:gd name="connsiteX1" fmla="*/ 12479 w 347759"/>
              <a:gd name="connsiteY1" fmla="*/ 289560 h 708660"/>
              <a:gd name="connsiteX2" fmla="*/ 347759 w 347759"/>
              <a:gd name="connsiteY2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9" h="708660">
                <a:moveTo>
                  <a:pt x="103919" y="0"/>
                </a:moveTo>
                <a:cubicBezTo>
                  <a:pt x="37879" y="85725"/>
                  <a:pt x="-28161" y="171450"/>
                  <a:pt x="12479" y="289560"/>
                </a:cubicBezTo>
                <a:cubicBezTo>
                  <a:pt x="53119" y="407670"/>
                  <a:pt x="200439" y="558165"/>
                  <a:pt x="347759" y="708660"/>
                </a:cubicBezTo>
              </a:path>
            </a:pathLst>
          </a:custGeom>
          <a:noFill/>
          <a:ln w="12700">
            <a:solidFill>
              <a:srgbClr val="33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70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CB93BD2-BD9F-474F-9267-490822CFB780}"/>
              </a:ext>
            </a:extLst>
          </p:cNvPr>
          <p:cNvSpPr/>
          <p:nvPr/>
        </p:nvSpPr>
        <p:spPr>
          <a:xfrm>
            <a:off x="4608004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Index begins with 0 (not 1)</a:t>
            </a:r>
          </a:p>
        </p:txBody>
      </p:sp>
    </p:spTree>
    <p:extLst>
      <p:ext uri="{BB962C8B-B14F-4D97-AF65-F5344CB8AC3E}">
        <p14:creationId xmlns:p14="http://schemas.microsoft.com/office/powerpoint/2010/main" val="3012768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spread(),  spread accumulating(), spread given headers(), spread accumulating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20881055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 given headers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37400659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Operators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1043510" y="1700760"/>
            <a:ext cx="576080" cy="576080"/>
            <a:chOff x="1259540" y="1556740"/>
            <a:chExt cx="576080" cy="576080"/>
          </a:xfrm>
        </p:grpSpPr>
        <p:sp>
          <p:nvSpPr>
            <p:cNvPr id="9" name="Rechteck 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5" name="Gerade Verbindung 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hteck 10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07" name="Gruppieren 10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08" name="Gerade Verbindung 10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10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10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hteck 120"/>
          <p:cNvSpPr/>
          <p:nvPr/>
        </p:nvSpPr>
        <p:spPr>
          <a:xfrm>
            <a:off x="75547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61959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07630" y="1700760"/>
            <a:ext cx="576080" cy="576080"/>
            <a:chOff x="2195670" y="1556740"/>
            <a:chExt cx="576080" cy="576080"/>
          </a:xfrm>
        </p:grpSpPr>
        <p:sp>
          <p:nvSpPr>
            <p:cNvPr id="123" name="Rechteck 122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26" name="Gerade Verbindung 12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hteck 12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31" name="Gruppieren 13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32" name="Gerade Verbindung 1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1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uppieren 137"/>
          <p:cNvGrpSpPr/>
          <p:nvPr/>
        </p:nvGrpSpPr>
        <p:grpSpPr>
          <a:xfrm>
            <a:off x="179390" y="2420860"/>
            <a:ext cx="576080" cy="576080"/>
            <a:chOff x="1259540" y="1556740"/>
            <a:chExt cx="576080" cy="576080"/>
          </a:xfrm>
        </p:grpSpPr>
        <p:sp>
          <p:nvSpPr>
            <p:cNvPr id="139" name="Rechteck 13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8" name="Gerade Verbindung 14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hteck 141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44" name="Gruppieren 143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5" name="Gerade Verbindung 1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uppieren 150"/>
          <p:cNvGrpSpPr/>
          <p:nvPr/>
        </p:nvGrpSpPr>
        <p:grpSpPr>
          <a:xfrm>
            <a:off x="1331550" y="2420860"/>
            <a:ext cx="288040" cy="576080"/>
            <a:chOff x="683460" y="1556740"/>
            <a:chExt cx="288040" cy="576080"/>
          </a:xfrm>
        </p:grpSpPr>
        <p:sp>
          <p:nvSpPr>
            <p:cNvPr id="152" name="Rechteck 151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160" name="Gerade Verbindung 15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16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16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5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Rechteck 162"/>
          <p:cNvSpPr/>
          <p:nvPr/>
        </p:nvSpPr>
        <p:spPr>
          <a:xfrm>
            <a:off x="75547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161959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65" name="Gruppieren 164"/>
          <p:cNvGrpSpPr/>
          <p:nvPr/>
        </p:nvGrpSpPr>
        <p:grpSpPr>
          <a:xfrm>
            <a:off x="1907630" y="2420860"/>
            <a:ext cx="576080" cy="576080"/>
            <a:chOff x="2195670" y="1556740"/>
            <a:chExt cx="576080" cy="576080"/>
          </a:xfrm>
        </p:grpSpPr>
        <p:sp>
          <p:nvSpPr>
            <p:cNvPr id="166" name="Rechteck 16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168" name="Gruppieren 16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5" name="Gerade Verbindung 17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hteck 16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71" name="Gruppieren 17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2" name="Gerade Verbindung 17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pieren 17"/>
          <p:cNvGrpSpPr/>
          <p:nvPr/>
        </p:nvGrpSpPr>
        <p:grpSpPr>
          <a:xfrm>
            <a:off x="179390" y="1844780"/>
            <a:ext cx="576080" cy="288040"/>
            <a:chOff x="683460" y="1700760"/>
            <a:chExt cx="576080" cy="288040"/>
          </a:xfrm>
        </p:grpSpPr>
        <p:sp>
          <p:nvSpPr>
            <p:cNvPr id="179" name="Rechteck 17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1" name="Gruppieren 180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8" name="Gerade Verbindung 18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hteck 181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84" name="Gruppieren 183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5" name="Gerade Verbindung 18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hteck 192"/>
          <p:cNvSpPr/>
          <p:nvPr/>
        </p:nvSpPr>
        <p:spPr>
          <a:xfrm>
            <a:off x="2627730" y="25648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{2,3}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*^^: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{{2,4},{9,12}}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20" y="18447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{{2,3}} *^^: {{1,2},{3,4}} </a:t>
            </a:r>
          </a:p>
          <a:p>
            <a:r>
              <a:rPr lang="en-US" sz="1000" dirty="0">
                <a:solidFill>
                  <a:schemeClr val="tx1"/>
                </a:solidFill>
              </a:rPr>
              <a:t>= {{2,6},{6,12}}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Don’t forget the colon suffix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indicate repetition of the {2,3}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grpSp>
        <p:nvGrpSpPr>
          <p:cNvPr id="207" name="Gruppieren 206"/>
          <p:cNvGrpSpPr/>
          <p:nvPr/>
        </p:nvGrpSpPr>
        <p:grpSpPr>
          <a:xfrm>
            <a:off x="1043510" y="3140960"/>
            <a:ext cx="576080" cy="576080"/>
            <a:chOff x="1259540" y="1556740"/>
            <a:chExt cx="576080" cy="576080"/>
          </a:xfrm>
        </p:grpSpPr>
        <p:sp>
          <p:nvSpPr>
            <p:cNvPr id="208" name="Rechteck 207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10" name="Gruppieren 209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7" name="Gerade Verbindung 21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hteck 210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13" name="Gruppieren 21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4" name="Gerade Verbindung 2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2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Rechteck 219"/>
          <p:cNvSpPr/>
          <p:nvPr/>
        </p:nvSpPr>
        <p:spPr>
          <a:xfrm>
            <a:off x="75547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21" name="Gruppieren 220"/>
          <p:cNvGrpSpPr/>
          <p:nvPr/>
        </p:nvGrpSpPr>
        <p:grpSpPr>
          <a:xfrm>
            <a:off x="179390" y="3140960"/>
            <a:ext cx="576080" cy="576080"/>
            <a:chOff x="1259540" y="1556740"/>
            <a:chExt cx="576080" cy="576080"/>
          </a:xfrm>
        </p:grpSpPr>
        <p:sp>
          <p:nvSpPr>
            <p:cNvPr id="222" name="Rechteck 22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31" name="Gerade Verbindung 23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23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hteck 22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27" name="Gruppieren 22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28" name="Gerade Verbindung 22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22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Rechteck 233"/>
          <p:cNvSpPr/>
          <p:nvPr/>
        </p:nvSpPr>
        <p:spPr>
          <a:xfrm>
            <a:off x="161959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35" name="Gruppieren 234"/>
          <p:cNvGrpSpPr/>
          <p:nvPr/>
        </p:nvGrpSpPr>
        <p:grpSpPr>
          <a:xfrm>
            <a:off x="1907630" y="3140960"/>
            <a:ext cx="576080" cy="576080"/>
            <a:chOff x="2195670" y="1556740"/>
            <a:chExt cx="576080" cy="576080"/>
          </a:xfrm>
        </p:grpSpPr>
        <p:sp>
          <p:nvSpPr>
            <p:cNvPr id="236" name="Rechteck 23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7" name="Rechteck 23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38" name="Gruppieren 23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5" name="Gerade Verbindung 2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 Verbindung 2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2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hteck 23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241" name="Gruppieren 24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2" name="Gerade Verbindung 24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Gerade Verbindung 24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Gerade Verbindung 24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8" name="Rechteck 247"/>
          <p:cNvSpPr/>
          <p:nvPr/>
        </p:nvSpPr>
        <p:spPr>
          <a:xfrm>
            <a:off x="2555720" y="32849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{{1,2},{3,4}} *^^ {{8,6},{4,2}}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{{8,12},{12,8}}</a:t>
            </a:r>
          </a:p>
        </p:txBody>
      </p:sp>
      <p:grpSp>
        <p:nvGrpSpPr>
          <p:cNvPr id="135" name="Gruppieren 134"/>
          <p:cNvGrpSpPr/>
          <p:nvPr/>
        </p:nvGrpSpPr>
        <p:grpSpPr>
          <a:xfrm>
            <a:off x="5436120" y="3140960"/>
            <a:ext cx="576080" cy="576080"/>
            <a:chOff x="1259540" y="1556740"/>
            <a:chExt cx="576080" cy="576080"/>
          </a:xfrm>
        </p:grpSpPr>
        <p:sp>
          <p:nvSpPr>
            <p:cNvPr id="136" name="Rechteck 135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58" name="Gruppieren 157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5" name="Gerade Verbindung 19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 Verbindung 19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hteck 177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1" name="Gerade Verbindung 19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Rechteck 197"/>
          <p:cNvSpPr/>
          <p:nvPr/>
        </p:nvSpPr>
        <p:spPr>
          <a:xfrm>
            <a:off x="514808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9" name="Gruppieren 198"/>
          <p:cNvGrpSpPr/>
          <p:nvPr/>
        </p:nvGrpSpPr>
        <p:grpSpPr>
          <a:xfrm>
            <a:off x="4572000" y="3140960"/>
            <a:ext cx="576080" cy="576080"/>
            <a:chOff x="1259540" y="1556740"/>
            <a:chExt cx="576080" cy="576080"/>
          </a:xfrm>
        </p:grpSpPr>
        <p:sp>
          <p:nvSpPr>
            <p:cNvPr id="200" name="Rechteck 199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02" name="Gruppieren 201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3" name="Gerade Verbindung 25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 Verbindung 25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Gerade Verbindung 25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hteck 202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49" name="Gruppieren 24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0" name="Gerade Verbindung 2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Gerade Verbindung 2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Gerade Verbindung 2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hteck 255"/>
          <p:cNvSpPr/>
          <p:nvPr/>
        </p:nvSpPr>
        <p:spPr>
          <a:xfrm>
            <a:off x="601220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57" name="Gruppieren 256"/>
          <p:cNvGrpSpPr/>
          <p:nvPr/>
        </p:nvGrpSpPr>
        <p:grpSpPr>
          <a:xfrm>
            <a:off x="6300240" y="3140960"/>
            <a:ext cx="576080" cy="576080"/>
            <a:chOff x="2195670" y="1556740"/>
            <a:chExt cx="576080" cy="576080"/>
          </a:xfrm>
        </p:grpSpPr>
        <p:sp>
          <p:nvSpPr>
            <p:cNvPr id="258" name="Rechteck 257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40</a:t>
              </a:r>
            </a:p>
          </p:txBody>
        </p:sp>
        <p:grpSp>
          <p:nvGrpSpPr>
            <p:cNvPr id="260" name="Gruppieren 259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7" name="Gerade Verbindung 26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Rechteck 260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26</a:t>
              </a:r>
            </a:p>
          </p:txBody>
        </p:sp>
        <p:grpSp>
          <p:nvGrpSpPr>
            <p:cNvPr id="263" name="Gruppieren 262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4" name="Gerade Verbindung 26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26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26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Rechteck 269"/>
          <p:cNvSpPr/>
          <p:nvPr/>
        </p:nvSpPr>
        <p:spPr>
          <a:xfrm>
            <a:off x="6948330" y="32849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{{8,6},{4,2}}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{{16,10},{40,26}}</a:t>
            </a:r>
          </a:p>
        </p:txBody>
      </p:sp>
      <p:grpSp>
        <p:nvGrpSpPr>
          <p:cNvPr id="271" name="Gruppieren 270"/>
          <p:cNvGrpSpPr/>
          <p:nvPr/>
        </p:nvGrpSpPr>
        <p:grpSpPr>
          <a:xfrm>
            <a:off x="1043510" y="980660"/>
            <a:ext cx="576080" cy="576080"/>
            <a:chOff x="1259540" y="1556740"/>
            <a:chExt cx="576080" cy="576080"/>
          </a:xfrm>
        </p:grpSpPr>
        <p:sp>
          <p:nvSpPr>
            <p:cNvPr id="272" name="Rechteck 27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74" name="Gruppieren 27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81" name="Gerade Verbindung 28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28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Rechteck 27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77" name="Gruppieren 27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78" name="Gerade Verbindung 27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4" name="Rechteck 283"/>
          <p:cNvSpPr/>
          <p:nvPr/>
        </p:nvSpPr>
        <p:spPr>
          <a:xfrm>
            <a:off x="75547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161959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86" name="Gruppieren 285"/>
          <p:cNvGrpSpPr/>
          <p:nvPr/>
        </p:nvGrpSpPr>
        <p:grpSpPr>
          <a:xfrm>
            <a:off x="1907630" y="980660"/>
            <a:ext cx="576080" cy="576080"/>
            <a:chOff x="2195670" y="1556740"/>
            <a:chExt cx="576080" cy="576080"/>
          </a:xfrm>
        </p:grpSpPr>
        <p:sp>
          <p:nvSpPr>
            <p:cNvPr id="287" name="Rechteck 286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289" name="Gruppieren 288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6" name="Gerade Verbindung 29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29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29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hteck 289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92" name="Gruppieren 291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3" name="Gerade Verbindung 29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29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Rechteck 298"/>
          <p:cNvSpPr/>
          <p:nvPr/>
        </p:nvSpPr>
        <p:spPr>
          <a:xfrm>
            <a:off x="2555720" y="11246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{{3,6},{9,12}}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6743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13" name="Gruppieren 312"/>
          <p:cNvGrpSpPr/>
          <p:nvPr/>
        </p:nvGrpSpPr>
        <p:grpSpPr>
          <a:xfrm>
            <a:off x="4572000" y="1196690"/>
            <a:ext cx="576080" cy="288040"/>
            <a:chOff x="683460" y="1700760"/>
            <a:chExt cx="576080" cy="288040"/>
          </a:xfrm>
        </p:grpSpPr>
        <p:sp>
          <p:nvSpPr>
            <p:cNvPr id="314" name="Rechteck 313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15" name="Gruppieren 314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21" name="Gerade Verbindung 32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 Verbindung 32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32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Rechteck 315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17" name="Gruppieren 316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18" name="Gerade Verbindung 31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uppieren 323"/>
          <p:cNvGrpSpPr/>
          <p:nvPr/>
        </p:nvGrpSpPr>
        <p:grpSpPr>
          <a:xfrm>
            <a:off x="5724160" y="1052670"/>
            <a:ext cx="288040" cy="576080"/>
            <a:chOff x="683460" y="1556740"/>
            <a:chExt cx="288040" cy="576080"/>
          </a:xfrm>
        </p:grpSpPr>
        <p:sp>
          <p:nvSpPr>
            <p:cNvPr id="325" name="Rechteck 324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6" name="Rechteck 325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327" name="Gruppieren 326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332" name="Gerade Verbindung 3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 Verbindung 3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329" name="Gerade Verbindung 328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 Verbindung 329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 Verbindung 330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Rechteck 334"/>
          <p:cNvSpPr/>
          <p:nvPr/>
        </p:nvSpPr>
        <p:spPr>
          <a:xfrm>
            <a:off x="514808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01220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6948330" y="119669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add</a:t>
            </a:r>
            <a:r>
              <a:rPr lang="en-US" sz="1000" dirty="0">
                <a:solidFill>
                  <a:schemeClr val="tx1"/>
                </a:solidFill>
              </a:rPr>
              <a:t> ( {2,3} *^ {4,5} ) = 23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{{4},{5}} ) = {{ 23 }}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({4,5}) ) = {{ 23 }}</a:t>
            </a:r>
          </a:p>
        </p:txBody>
      </p:sp>
      <p:grpSp>
        <p:nvGrpSpPr>
          <p:cNvPr id="340" name="Gruppieren 339"/>
          <p:cNvGrpSpPr/>
          <p:nvPr/>
        </p:nvGrpSpPr>
        <p:grpSpPr>
          <a:xfrm>
            <a:off x="5436120" y="1700760"/>
            <a:ext cx="576080" cy="576080"/>
            <a:chOff x="1259540" y="1556740"/>
            <a:chExt cx="576080" cy="576080"/>
          </a:xfrm>
        </p:grpSpPr>
        <p:sp>
          <p:nvSpPr>
            <p:cNvPr id="341" name="Rechteck 340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43" name="Gruppieren 342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350" name="Gerade Verbindung 3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3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Rechteck 343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46" name="Gruppieren 345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347" name="Gerade Verbindung 34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34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Rechteck 352"/>
          <p:cNvSpPr/>
          <p:nvPr/>
        </p:nvSpPr>
        <p:spPr>
          <a:xfrm>
            <a:off x="514808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01220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300240" y="1844780"/>
            <a:ext cx="576080" cy="288040"/>
            <a:chOff x="2195670" y="5445280"/>
            <a:chExt cx="576080" cy="288040"/>
          </a:xfrm>
        </p:grpSpPr>
        <p:sp>
          <p:nvSpPr>
            <p:cNvPr id="356" name="Rechteck 355"/>
            <p:cNvSpPr/>
            <p:nvPr/>
          </p:nvSpPr>
          <p:spPr>
            <a:xfrm>
              <a:off x="219567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11</a:t>
              </a:r>
            </a:p>
          </p:txBody>
        </p:sp>
        <p:grpSp>
          <p:nvGrpSpPr>
            <p:cNvPr id="358" name="Gruppieren 357"/>
            <p:cNvGrpSpPr/>
            <p:nvPr/>
          </p:nvGrpSpPr>
          <p:grpSpPr>
            <a:xfrm>
              <a:off x="219567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5" name="Gerade Verbindung 36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36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echteck 358"/>
            <p:cNvSpPr/>
            <p:nvPr/>
          </p:nvSpPr>
          <p:spPr>
            <a:xfrm>
              <a:off x="248371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grpSp>
          <p:nvGrpSpPr>
            <p:cNvPr id="361" name="Gruppieren 360"/>
            <p:cNvGrpSpPr/>
            <p:nvPr/>
          </p:nvGrpSpPr>
          <p:grpSpPr>
            <a:xfrm flipH="1">
              <a:off x="269974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2" name="Gerade Verbindung 36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uppieren 367"/>
          <p:cNvGrpSpPr/>
          <p:nvPr/>
        </p:nvGrpSpPr>
        <p:grpSpPr>
          <a:xfrm>
            <a:off x="4572000" y="1844780"/>
            <a:ext cx="576080" cy="288040"/>
            <a:chOff x="683460" y="1700760"/>
            <a:chExt cx="576080" cy="288040"/>
          </a:xfrm>
        </p:grpSpPr>
        <p:sp>
          <p:nvSpPr>
            <p:cNvPr id="369" name="Rechteck 36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6" name="Gerade Verbindung 37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 Verbindung 37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hteck 370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72" name="Gruppieren 371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3" name="Gerade Verbindung 37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37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9" name="Rechteck 378"/>
          <p:cNvSpPr/>
          <p:nvPr/>
        </p:nvSpPr>
        <p:spPr>
          <a:xfrm>
            <a:off x="6948330" y="18447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{{1,2},{3,4}}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 11,16 }}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300240" y="1196690"/>
            <a:ext cx="288040" cy="288040"/>
            <a:chOff x="3203810" y="4509150"/>
            <a:chExt cx="288040" cy="288040"/>
          </a:xfrm>
        </p:grpSpPr>
        <p:sp>
          <p:nvSpPr>
            <p:cNvPr id="381" name="Rechteck 380"/>
            <p:cNvSpPr/>
            <p:nvPr/>
          </p:nvSpPr>
          <p:spPr>
            <a:xfrm>
              <a:off x="3203810" y="450915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23</a:t>
              </a:r>
            </a:p>
          </p:txBody>
        </p:sp>
        <p:grpSp>
          <p:nvGrpSpPr>
            <p:cNvPr id="383" name="Gruppieren 382"/>
            <p:cNvGrpSpPr/>
            <p:nvPr/>
          </p:nvGrpSpPr>
          <p:grpSpPr>
            <a:xfrm>
              <a:off x="3203810" y="4509150"/>
              <a:ext cx="72010" cy="288040"/>
              <a:chOff x="1259540" y="1556740"/>
              <a:chExt cx="72010" cy="576080"/>
            </a:xfrm>
          </p:grpSpPr>
          <p:cxnSp>
            <p:nvCxnSpPr>
              <p:cNvPr id="390" name="Gerade Verbindung 38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Gerade Verbindung 39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ieren 385"/>
            <p:cNvGrpSpPr/>
            <p:nvPr/>
          </p:nvGrpSpPr>
          <p:grpSpPr>
            <a:xfrm flipH="1">
              <a:off x="3419840" y="4509150"/>
              <a:ext cx="72010" cy="288040"/>
              <a:chOff x="1259540" y="1556740"/>
              <a:chExt cx="72010" cy="576080"/>
            </a:xfrm>
          </p:grpSpPr>
          <p:cxnSp>
            <p:nvCxnSpPr>
              <p:cNvPr id="387" name="Gerade Verbindung 38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38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uppieren 392"/>
          <p:cNvGrpSpPr/>
          <p:nvPr/>
        </p:nvGrpSpPr>
        <p:grpSpPr>
          <a:xfrm>
            <a:off x="4572000" y="2420860"/>
            <a:ext cx="576080" cy="576080"/>
            <a:chOff x="1259540" y="1556740"/>
            <a:chExt cx="576080" cy="576080"/>
          </a:xfrm>
        </p:grpSpPr>
        <p:sp>
          <p:nvSpPr>
            <p:cNvPr id="394" name="Rechteck 393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96" name="Gruppieren 395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3" name="Gerade Verbindung 40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Gerade Verbindung 40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Gerade Verbindung 40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Rechteck 396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99" name="Gruppieren 39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0" name="Gerade Verbindung 39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Gerade Verbindung 40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Gerade Verbindung 40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uppieren 405"/>
          <p:cNvGrpSpPr/>
          <p:nvPr/>
        </p:nvGrpSpPr>
        <p:grpSpPr>
          <a:xfrm>
            <a:off x="5724160" y="2420860"/>
            <a:ext cx="288040" cy="576080"/>
            <a:chOff x="683460" y="1556740"/>
            <a:chExt cx="288040" cy="576080"/>
          </a:xfrm>
        </p:grpSpPr>
        <p:sp>
          <p:nvSpPr>
            <p:cNvPr id="407" name="Rechteck 406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8" name="Rechteck 407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9" name="Gruppieren 408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4" name="Gerade Verbindung 4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1" name="Gerade Verbindung 41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7" name="Rechteck 416"/>
          <p:cNvSpPr/>
          <p:nvPr/>
        </p:nvSpPr>
        <p:spPr>
          <a:xfrm>
            <a:off x="514808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601220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432" name="Gruppieren 431"/>
          <p:cNvGrpSpPr/>
          <p:nvPr/>
        </p:nvGrpSpPr>
        <p:grpSpPr>
          <a:xfrm>
            <a:off x="6300240" y="2420860"/>
            <a:ext cx="288040" cy="576080"/>
            <a:chOff x="683460" y="1556740"/>
            <a:chExt cx="288040" cy="576080"/>
          </a:xfrm>
        </p:grpSpPr>
        <p:sp>
          <p:nvSpPr>
            <p:cNvPr id="433" name="Rechteck 432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4" name="Rechteck 433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18</a:t>
              </a:r>
            </a:p>
          </p:txBody>
        </p:sp>
        <p:grpSp>
          <p:nvGrpSpPr>
            <p:cNvPr id="435" name="Gruppieren 434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40" name="Gerade Verbindung 43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Gerade Verbindung 44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Gerade Verbindung 44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37" name="Gerade Verbindung 43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43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Gerade Verbindung 43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3" name="Rechteck 442"/>
          <p:cNvSpPr/>
          <p:nvPr/>
        </p:nvSpPr>
        <p:spPr>
          <a:xfrm>
            <a:off x="6948330" y="25648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{{2},{3}}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{{8},{18}}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b="1" dirty="0">
                <a:solidFill>
                  <a:schemeClr val="tx1"/>
                </a:solidFill>
              </a:rPr>
              <a:t>flat</a:t>
            </a:r>
            <a:r>
              <a:rPr lang="en-US" sz="1000" dirty="0">
                <a:solidFill>
                  <a:schemeClr val="tx1"/>
                </a:solidFill>
              </a:rPr>
              <a:t>(..) to simplify result.</a:t>
            </a:r>
          </a:p>
        </p:txBody>
      </p:sp>
    </p:spTree>
    <p:extLst>
      <p:ext uri="{BB962C8B-B14F-4D97-AF65-F5344CB8AC3E}">
        <p14:creationId xmlns:p14="http://schemas.microsoft.com/office/powerpoint/2010/main" val="15387402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Copy Multiple / </a:t>
            </a:r>
            <a:r>
              <a:rPr lang="en-US" dirty="0" err="1"/>
              <a:t>Directorie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69160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2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55572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255572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/>
          <p:cNvSpPr/>
          <p:nvPr/>
        </p:nvSpPr>
        <p:spPr>
          <a:xfrm>
            <a:off x="26277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1" name="Gerade Verbindung mit Pfeil 10"/>
          <p:cNvCxnSpPr>
            <a:stCxn id="4" idx="7"/>
            <a:endCxn id="5" idx="2"/>
          </p:cNvCxnSpPr>
          <p:nvPr/>
        </p:nvCxnSpPr>
        <p:spPr>
          <a:xfrm flipV="1">
            <a:off x="1998922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5"/>
            <a:endCxn id="8" idx="2"/>
          </p:cNvCxnSpPr>
          <p:nvPr/>
        </p:nvCxnSpPr>
        <p:spPr>
          <a:xfrm>
            <a:off x="1998922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06793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320381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320381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320381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7582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24" name="Gerade Verbindung mit Pfeil 23"/>
          <p:cNvCxnSpPr>
            <a:stCxn id="20" idx="6"/>
            <a:endCxn id="19" idx="1"/>
          </p:cNvCxnSpPr>
          <p:nvPr/>
        </p:nvCxnSpPr>
        <p:spPr>
          <a:xfrm>
            <a:off x="3563860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6"/>
            <a:endCxn id="19" idx="3"/>
          </p:cNvCxnSpPr>
          <p:nvPr/>
        </p:nvCxnSpPr>
        <p:spPr>
          <a:xfrm flipV="1">
            <a:off x="3563860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6"/>
            <a:endCxn id="19" idx="2"/>
          </p:cNvCxnSpPr>
          <p:nvPr/>
        </p:nvCxnSpPr>
        <p:spPr>
          <a:xfrm>
            <a:off x="356386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71602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lipse 36"/>
          <p:cNvSpPr/>
          <p:nvPr/>
        </p:nvSpPr>
        <p:spPr>
          <a:xfrm>
            <a:off x="471602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Ellipse 37"/>
          <p:cNvSpPr/>
          <p:nvPr/>
        </p:nvSpPr>
        <p:spPr>
          <a:xfrm>
            <a:off x="471602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880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0" name="Gerade Verbindung mit Pfeil 39"/>
          <p:cNvCxnSpPr>
            <a:stCxn id="37" idx="6"/>
            <a:endCxn id="42" idx="2"/>
          </p:cNvCxnSpPr>
          <p:nvPr/>
        </p:nvCxnSpPr>
        <p:spPr>
          <a:xfrm>
            <a:off x="507607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58014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558014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/>
          <p:cNvSpPr/>
          <p:nvPr/>
        </p:nvSpPr>
        <p:spPr>
          <a:xfrm>
            <a:off x="558014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echteck 43"/>
          <p:cNvSpPr/>
          <p:nvPr/>
        </p:nvSpPr>
        <p:spPr>
          <a:xfrm>
            <a:off x="565215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7" name="Gerade Verbindung mit Pfeil 46"/>
          <p:cNvCxnSpPr>
            <a:stCxn id="36" idx="6"/>
            <a:endCxn id="41" idx="2"/>
          </p:cNvCxnSpPr>
          <p:nvPr/>
        </p:nvCxnSpPr>
        <p:spPr>
          <a:xfrm>
            <a:off x="507607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8" idx="6"/>
            <a:endCxn id="43" idx="2"/>
          </p:cNvCxnSpPr>
          <p:nvPr/>
        </p:nvCxnSpPr>
        <p:spPr>
          <a:xfrm>
            <a:off x="5076070" y="296093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637225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637225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Ellipse 58"/>
          <p:cNvSpPr/>
          <p:nvPr/>
        </p:nvSpPr>
        <p:spPr>
          <a:xfrm>
            <a:off x="637225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426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1" name="Ellipse 60"/>
          <p:cNvSpPr/>
          <p:nvPr/>
        </p:nvSpPr>
        <p:spPr>
          <a:xfrm>
            <a:off x="637225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Ellipse 61"/>
          <p:cNvSpPr/>
          <p:nvPr/>
        </p:nvSpPr>
        <p:spPr>
          <a:xfrm>
            <a:off x="637225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Ellipse 62"/>
          <p:cNvSpPr/>
          <p:nvPr/>
        </p:nvSpPr>
        <p:spPr>
          <a:xfrm>
            <a:off x="723637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e 63"/>
          <p:cNvSpPr/>
          <p:nvPr/>
        </p:nvSpPr>
        <p:spPr>
          <a:xfrm>
            <a:off x="723637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Gerade Verbindung mit Pfeil 64"/>
          <p:cNvCxnSpPr>
            <a:stCxn id="119" idx="6"/>
            <a:endCxn id="102" idx="2"/>
          </p:cNvCxnSpPr>
          <p:nvPr/>
        </p:nvCxnSpPr>
        <p:spPr>
          <a:xfrm>
            <a:off x="824451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6"/>
            <a:endCxn id="64" idx="2"/>
          </p:cNvCxnSpPr>
          <p:nvPr/>
        </p:nvCxnSpPr>
        <p:spPr>
          <a:xfrm>
            <a:off x="673230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1" idx="6"/>
            <a:endCxn id="63" idx="2"/>
          </p:cNvCxnSpPr>
          <p:nvPr/>
        </p:nvCxnSpPr>
        <p:spPr>
          <a:xfrm flipV="1">
            <a:off x="673230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2" idx="6"/>
            <a:endCxn id="64" idx="2"/>
          </p:cNvCxnSpPr>
          <p:nvPr/>
        </p:nvCxnSpPr>
        <p:spPr>
          <a:xfrm flipV="1">
            <a:off x="673230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9" idx="6"/>
            <a:endCxn id="64" idx="3"/>
          </p:cNvCxnSpPr>
          <p:nvPr/>
        </p:nvCxnSpPr>
        <p:spPr>
          <a:xfrm flipV="1">
            <a:off x="6732300" y="2440142"/>
            <a:ext cx="556798" cy="1384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04351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Gerade Verbindung mit Pfeil 84"/>
          <p:cNvCxnSpPr>
            <a:stCxn id="86" idx="6"/>
            <a:endCxn id="82" idx="2"/>
          </p:cNvCxnSpPr>
          <p:nvPr/>
        </p:nvCxnSpPr>
        <p:spPr>
          <a:xfrm>
            <a:off x="53944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7939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hteck 90"/>
          <p:cNvSpPr/>
          <p:nvPr/>
        </p:nvSpPr>
        <p:spPr>
          <a:xfrm>
            <a:off x="25140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6361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93" name="Rechteck 92"/>
          <p:cNvSpPr/>
          <p:nvPr/>
        </p:nvSpPr>
        <p:spPr>
          <a:xfrm>
            <a:off x="327582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8803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95" name="Rechteck 94"/>
          <p:cNvSpPr/>
          <p:nvPr/>
        </p:nvSpPr>
        <p:spPr>
          <a:xfrm>
            <a:off x="644426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e.</a:t>
            </a:r>
          </a:p>
        </p:txBody>
      </p:sp>
      <p:sp>
        <p:nvSpPr>
          <p:cNvPr id="96" name="Ellipse 95"/>
          <p:cNvSpPr/>
          <p:nvPr/>
        </p:nvSpPr>
        <p:spPr>
          <a:xfrm>
            <a:off x="17939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Rechteck 98"/>
          <p:cNvSpPr/>
          <p:nvPr/>
        </p:nvSpPr>
        <p:spPr>
          <a:xfrm>
            <a:off x="61145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source directory</a:t>
            </a:r>
          </a:p>
        </p:txBody>
      </p:sp>
      <p:sp>
        <p:nvSpPr>
          <p:cNvPr id="100" name="Ellipse 99"/>
          <p:cNvSpPr/>
          <p:nvPr/>
        </p:nvSpPr>
        <p:spPr>
          <a:xfrm>
            <a:off x="2195670" y="364503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62773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destination directory</a:t>
            </a:r>
          </a:p>
        </p:txBody>
      </p:sp>
      <p:sp>
        <p:nvSpPr>
          <p:cNvPr id="102" name="Ellipse 101"/>
          <p:cNvSpPr/>
          <p:nvPr/>
        </p:nvSpPr>
        <p:spPr>
          <a:xfrm>
            <a:off x="874858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74858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/>
          <p:cNvSpPr/>
          <p:nvPr/>
        </p:nvSpPr>
        <p:spPr>
          <a:xfrm>
            <a:off x="874858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82059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6" name="Ellipse 105"/>
          <p:cNvSpPr/>
          <p:nvPr/>
        </p:nvSpPr>
        <p:spPr>
          <a:xfrm>
            <a:off x="874858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Ellipse 106"/>
          <p:cNvSpPr/>
          <p:nvPr/>
        </p:nvSpPr>
        <p:spPr>
          <a:xfrm>
            <a:off x="874858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0" name="Gerade Verbindung mit Pfeil 109"/>
          <p:cNvCxnSpPr>
            <a:stCxn id="120" idx="6"/>
            <a:endCxn id="107" idx="2"/>
          </p:cNvCxnSpPr>
          <p:nvPr/>
        </p:nvCxnSpPr>
        <p:spPr>
          <a:xfrm>
            <a:off x="824451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19" idx="6"/>
            <a:endCxn id="106" idx="2"/>
          </p:cNvCxnSpPr>
          <p:nvPr/>
        </p:nvCxnSpPr>
        <p:spPr>
          <a:xfrm>
            <a:off x="824451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120" idx="6"/>
            <a:endCxn id="104" idx="2"/>
          </p:cNvCxnSpPr>
          <p:nvPr/>
        </p:nvCxnSpPr>
        <p:spPr>
          <a:xfrm>
            <a:off x="8244510" y="2312845"/>
            <a:ext cx="504070" cy="1512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795647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f.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8446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Ellipse 119"/>
          <p:cNvSpPr/>
          <p:nvPr/>
        </p:nvSpPr>
        <p:spPr>
          <a:xfrm>
            <a:off x="788446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1" name="Gerade Verbindung mit Pfeil 120"/>
          <p:cNvCxnSpPr>
            <a:stCxn id="120" idx="6"/>
            <a:endCxn id="103" idx="2"/>
          </p:cNvCxnSpPr>
          <p:nvPr/>
        </p:nvCxnSpPr>
        <p:spPr>
          <a:xfrm>
            <a:off x="824451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7" idx="6"/>
            <a:endCxn id="63" idx="2"/>
          </p:cNvCxnSpPr>
          <p:nvPr/>
        </p:nvCxnSpPr>
        <p:spPr>
          <a:xfrm>
            <a:off x="673230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884460" y="256488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Gerade Verbindung mit Pfeil 74"/>
          <p:cNvCxnSpPr>
            <a:stCxn id="73" idx="6"/>
            <a:endCxn id="106" idx="2"/>
          </p:cNvCxnSpPr>
          <p:nvPr/>
        </p:nvCxnSpPr>
        <p:spPr>
          <a:xfrm>
            <a:off x="8244510" y="274490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429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Calling Hierarchy to access variables</a:t>
            </a:r>
            <a:br>
              <a:rPr lang="en-US" dirty="0"/>
            </a:br>
            <a:r>
              <a:rPr lang="en-US" dirty="0"/>
              <a:t>(Internal)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07380" y="4797190"/>
            <a:ext cx="15122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23660" y="4797190"/>
            <a:ext cx="180025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3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9" name="Gerade Verbindung 8"/>
          <p:cNvCxnSpPr>
            <a:stCxn id="7" idx="2"/>
            <a:endCxn id="4" idx="0"/>
          </p:cNvCxnSpPr>
          <p:nvPr/>
        </p:nvCxnSpPr>
        <p:spPr>
          <a:xfrm>
            <a:off x="395420" y="4293120"/>
            <a:ext cx="46806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8274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1" name="Gerade Verbindung 10"/>
          <p:cNvCxnSpPr>
            <a:stCxn id="10" idx="2"/>
            <a:endCxn id="4" idx="0"/>
          </p:cNvCxnSpPr>
          <p:nvPr/>
        </p:nvCxnSpPr>
        <p:spPr>
          <a:xfrm flipH="1">
            <a:off x="863485" y="429312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19590" y="3933070"/>
            <a:ext cx="11521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r>
              <a:rPr lang="en-US" sz="1000" dirty="0" err="1">
                <a:solidFill>
                  <a:schemeClr val="tx1"/>
                </a:solidFill>
              </a:rPr>
              <a:t>Get_Sibling</a:t>
            </a:r>
            <a:r>
              <a:rPr lang="en-US" sz="1000" dirty="0">
                <a:solidFill>
                  <a:schemeClr val="tx1"/>
                </a:solidFill>
              </a:rPr>
              <a:t>_-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4" idx="2"/>
            <a:endCxn id="4" idx="0"/>
          </p:cNvCxnSpPr>
          <p:nvPr/>
        </p:nvCxnSpPr>
        <p:spPr>
          <a:xfrm flipH="1">
            <a:off x="863485" y="4293120"/>
            <a:ext cx="13321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15770" y="393307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PC_lh_rh_Access_Variable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19"/>
          <p:cNvCxnSpPr>
            <a:stCxn id="18" idx="2"/>
            <a:endCxn id="4" idx="0"/>
          </p:cNvCxnSpPr>
          <p:nvPr/>
        </p:nvCxnSpPr>
        <p:spPr>
          <a:xfrm flipH="1">
            <a:off x="863485" y="4293120"/>
            <a:ext cx="28443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8" idx="2"/>
            <a:endCxn id="6" idx="0"/>
          </p:cNvCxnSpPr>
          <p:nvPr/>
        </p:nvCxnSpPr>
        <p:spPr>
          <a:xfrm flipH="1">
            <a:off x="3023785" y="4293120"/>
            <a:ext cx="6840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79617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0" name="Rechteck 39"/>
          <p:cNvSpPr/>
          <p:nvPr/>
        </p:nvSpPr>
        <p:spPr>
          <a:xfrm>
            <a:off x="687632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41" name="Gerade Verbindung 40"/>
          <p:cNvCxnSpPr>
            <a:endCxn id="39" idx="0"/>
          </p:cNvCxnSpPr>
          <p:nvPr/>
        </p:nvCxnSpPr>
        <p:spPr>
          <a:xfrm>
            <a:off x="630024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40" idx="0"/>
          </p:cNvCxnSpPr>
          <p:nvPr/>
        </p:nvCxnSpPr>
        <p:spPr>
          <a:xfrm flipV="1">
            <a:off x="738039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956470" y="479719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>
            <a:stCxn id="49" idx="0"/>
            <a:endCxn id="58" idx="2"/>
          </p:cNvCxnSpPr>
          <p:nvPr/>
        </p:nvCxnSpPr>
        <p:spPr>
          <a:xfrm flipV="1">
            <a:off x="8460540" y="1700760"/>
            <a:ext cx="0" cy="3096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14" idx="0"/>
          </p:cNvCxnSpPr>
          <p:nvPr/>
        </p:nvCxnSpPr>
        <p:spPr>
          <a:xfrm>
            <a:off x="219567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956470" y="13407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Program start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107380" y="3068950"/>
            <a:ext cx="25923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PC_lh_Variable_Expression_in_Parameter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>
            <a:stCxn id="60" idx="2"/>
            <a:endCxn id="18" idx="0"/>
          </p:cNvCxnSpPr>
          <p:nvPr/>
        </p:nvCxnSpPr>
        <p:spPr>
          <a:xfrm>
            <a:off x="1403560" y="3429000"/>
            <a:ext cx="230432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18" idx="0"/>
            <a:endCxn id="68" idx="2"/>
          </p:cNvCxnSpPr>
          <p:nvPr/>
        </p:nvCxnSpPr>
        <p:spPr>
          <a:xfrm flipV="1">
            <a:off x="3707880" y="3429000"/>
            <a:ext cx="223231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5076070" y="306895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3" name="Rechteck 72"/>
          <p:cNvSpPr/>
          <p:nvPr/>
        </p:nvSpPr>
        <p:spPr>
          <a:xfrm>
            <a:off x="2483710" y="2204830"/>
            <a:ext cx="18722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Expression_in_Parameter_Start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73"/>
          <p:cNvCxnSpPr>
            <a:stCxn id="73" idx="2"/>
            <a:endCxn id="60" idx="0"/>
          </p:cNvCxnSpPr>
          <p:nvPr/>
        </p:nvCxnSpPr>
        <p:spPr>
          <a:xfrm flipH="1">
            <a:off x="1403560" y="2564880"/>
            <a:ext cx="201628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7380" y="2204830"/>
            <a:ext cx="208829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PC_lh_Insert_Inline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Code_into_Parameters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80"/>
          <p:cNvCxnSpPr>
            <a:stCxn id="78" idx="2"/>
            <a:endCxn id="60" idx="0"/>
          </p:cNvCxnSpPr>
          <p:nvPr/>
        </p:nvCxnSpPr>
        <p:spPr>
          <a:xfrm>
            <a:off x="1151525" y="256488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107380" y="134071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Code_Execution_Package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Start_lh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84"/>
          <p:cNvCxnSpPr>
            <a:stCxn id="84" idx="2"/>
            <a:endCxn id="73" idx="0"/>
          </p:cNvCxnSpPr>
          <p:nvPr/>
        </p:nvCxnSpPr>
        <p:spPr>
          <a:xfrm>
            <a:off x="971500" y="1700760"/>
            <a:ext cx="24483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90763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protect</a:t>
            </a:r>
          </a:p>
        </p:txBody>
      </p:sp>
      <p:sp>
        <p:nvSpPr>
          <p:cNvPr id="90" name="Rechteck 89"/>
          <p:cNvSpPr/>
          <p:nvPr/>
        </p:nvSpPr>
        <p:spPr>
          <a:xfrm>
            <a:off x="277175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inspect</a:t>
            </a:r>
          </a:p>
        </p:txBody>
      </p:sp>
      <p:sp>
        <p:nvSpPr>
          <p:cNvPr id="91" name="Rechteck 90"/>
          <p:cNvSpPr/>
          <p:nvPr/>
        </p:nvSpPr>
        <p:spPr>
          <a:xfrm>
            <a:off x="363587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92" name="Gerade Verbindung 91"/>
          <p:cNvCxnSpPr>
            <a:stCxn id="89" idx="2"/>
            <a:endCxn id="73" idx="0"/>
          </p:cNvCxnSpPr>
          <p:nvPr/>
        </p:nvCxnSpPr>
        <p:spPr>
          <a:xfrm>
            <a:off x="2303685" y="1700760"/>
            <a:ext cx="111615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0" idx="2"/>
            <a:endCxn id="73" idx="0"/>
          </p:cNvCxnSpPr>
          <p:nvPr/>
        </p:nvCxnSpPr>
        <p:spPr>
          <a:xfrm>
            <a:off x="3167805" y="170076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084210" y="220483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2" name="Gerade Verbindung 101"/>
          <p:cNvCxnSpPr>
            <a:stCxn id="101" idx="2"/>
            <a:endCxn id="68" idx="0"/>
          </p:cNvCxnSpPr>
          <p:nvPr/>
        </p:nvCxnSpPr>
        <p:spPr>
          <a:xfrm flipH="1">
            <a:off x="5940190" y="2564880"/>
            <a:ext cx="75610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4932050" y="134071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06" name="Gerade Verbindung 105"/>
          <p:cNvCxnSpPr>
            <a:stCxn id="105" idx="2"/>
            <a:endCxn id="68" idx="0"/>
          </p:cNvCxnSpPr>
          <p:nvPr/>
        </p:nvCxnSpPr>
        <p:spPr>
          <a:xfrm>
            <a:off x="5544135" y="1700760"/>
            <a:ext cx="396055" cy="136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101" idx="0"/>
            <a:endCxn id="105" idx="2"/>
          </p:cNvCxnSpPr>
          <p:nvPr/>
        </p:nvCxnSpPr>
        <p:spPr>
          <a:xfrm flipH="1" flipV="1">
            <a:off x="5544135" y="1700760"/>
            <a:ext cx="115216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2915770" y="306895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PC_rh_Expression_Basic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114"/>
          <p:cNvCxnSpPr>
            <a:stCxn id="114" idx="2"/>
            <a:endCxn id="18" idx="0"/>
          </p:cNvCxnSpPr>
          <p:nvPr/>
        </p:nvCxnSpPr>
        <p:spPr>
          <a:xfrm>
            <a:off x="3707880" y="3429000"/>
            <a:ext cx="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107380" y="5157240"/>
            <a:ext cx="79211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rgbClr val="FF0000"/>
                </a:solidFill>
              </a:rPr>
              <a:t>v_protect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9" name="Gerade Verbindung 118"/>
          <p:cNvCxnSpPr>
            <a:endCxn id="10" idx="0"/>
          </p:cNvCxnSpPr>
          <p:nvPr/>
        </p:nvCxnSpPr>
        <p:spPr>
          <a:xfrm>
            <a:off x="11155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endCxn id="7" idx="0"/>
          </p:cNvCxnSpPr>
          <p:nvPr/>
        </p:nvCxnSpPr>
        <p:spPr>
          <a:xfrm>
            <a:off x="3954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91" idx="2"/>
            <a:endCxn id="73" idx="0"/>
          </p:cNvCxnSpPr>
          <p:nvPr/>
        </p:nvCxnSpPr>
        <p:spPr>
          <a:xfrm flipH="1">
            <a:off x="3419840" y="1700760"/>
            <a:ext cx="6120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4572000" y="56613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427980" y="4797190"/>
            <a:ext cx="57608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38" name="Gerade Verbindung 137"/>
          <p:cNvCxnSpPr>
            <a:stCxn id="18" idx="2"/>
            <a:endCxn id="137" idx="0"/>
          </p:cNvCxnSpPr>
          <p:nvPr/>
        </p:nvCxnSpPr>
        <p:spPr>
          <a:xfrm>
            <a:off x="3707880" y="4293120"/>
            <a:ext cx="10081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7" idx="2"/>
            <a:endCxn id="136" idx="0"/>
          </p:cNvCxnSpPr>
          <p:nvPr/>
        </p:nvCxnSpPr>
        <p:spPr>
          <a:xfrm>
            <a:off x="4716020" y="5157240"/>
            <a:ext cx="36005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14" idx="0"/>
          </p:cNvCxnSpPr>
          <p:nvPr/>
        </p:nvCxnSpPr>
        <p:spPr>
          <a:xfrm>
            <a:off x="3707880" y="292493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730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475570" y="3356990"/>
            <a:ext cx="504070" cy="1656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79640" y="3356990"/>
            <a:ext cx="158422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699740" y="33569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699740" y="34290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699740" y="35010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435612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69160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219567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269974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284376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2699740" y="35730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2699740" y="36450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2699740" y="37170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1691600" y="33569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1691600" y="34290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1691600" y="35010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253"/>
          <p:cNvCxnSpPr/>
          <p:nvPr/>
        </p:nvCxnSpPr>
        <p:spPr>
          <a:xfrm>
            <a:off x="183562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1691600" y="35730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1691600" y="3645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1691600" y="37170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1691600" y="38610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1691600" y="39330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691600" y="40050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691600" y="40770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691600" y="41491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1691600" y="42211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2699740" y="38610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2699740" y="39330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2699740" y="40050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2699740" y="40770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2699740" y="41491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2699740" y="42211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699740" y="49412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161959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1475570" y="335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47557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475570" y="35010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475570" y="3573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475570" y="36450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475570" y="37170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475570" y="37890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475570" y="38610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475570" y="39330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475570" y="40050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475570" y="40770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475570" y="41491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475570" y="42211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475570" y="42931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475570" y="43651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475570" y="44371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475570" y="45091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475570" y="45811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475570" y="46531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475570" y="47251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5570" y="47971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5570" y="48692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5570" y="49412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1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eck 335"/>
          <p:cNvSpPr/>
          <p:nvPr/>
        </p:nvSpPr>
        <p:spPr>
          <a:xfrm>
            <a:off x="6660000" y="27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3924280" y="2709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660000" y="5013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424" y="5013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Process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3204000" y="10532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rapidly (…)</a:t>
            </a:r>
          </a:p>
        </p:txBody>
      </p:sp>
      <p:sp>
        <p:nvSpPr>
          <p:cNvPr id="57" name="Rechteck 56"/>
          <p:cNvSpPr/>
          <p:nvPr/>
        </p:nvSpPr>
        <p:spPr>
          <a:xfrm>
            <a:off x="3924280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923944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374"/>
          <p:cNvCxnSpPr/>
          <p:nvPr/>
        </p:nvCxnSpPr>
        <p:spPr>
          <a:xfrm>
            <a:off x="3924280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3924280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24280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24280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924280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24280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24280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280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23800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923800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3924280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923944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923608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923944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492424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492424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4860424" y="1989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4860424" y="184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4572424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3492424" y="1989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4860424" y="2421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4428424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3492424" y="1845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1" name="Rechteck 90"/>
          <p:cNvSpPr/>
          <p:nvPr/>
        </p:nvSpPr>
        <p:spPr>
          <a:xfrm>
            <a:off x="4860424" y="2277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96" name="Rechteck 95"/>
          <p:cNvSpPr/>
          <p:nvPr/>
        </p:nvSpPr>
        <p:spPr>
          <a:xfrm>
            <a:off x="3924424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continue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3492424" y="2421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3492424" y="227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99" name="Gerade Verbindung mit Pfeil 98"/>
          <p:cNvCxnSpPr/>
          <p:nvPr/>
        </p:nvCxnSpPr>
        <p:spPr>
          <a:xfrm>
            <a:off x="428408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4860424" y="26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860424" y="24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3492424" y="2637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492424" y="249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4140424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4860424" y="2997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860424" y="285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492424" y="299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492424" y="285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13" name="Gerade Verbindung mit Pfeil 112"/>
          <p:cNvCxnSpPr/>
          <p:nvPr/>
        </p:nvCxnSpPr>
        <p:spPr>
          <a:xfrm>
            <a:off x="4860424" y="31498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860424" y="30058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59856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6659520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374"/>
          <p:cNvCxnSpPr/>
          <p:nvPr/>
        </p:nvCxnSpPr>
        <p:spPr>
          <a:xfrm>
            <a:off x="6659856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659856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659856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6659856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659856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6659856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659856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6659856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6659376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659376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659856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659520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659184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659520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>
            <a:off x="6228000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6228000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7" name="Gerade Verbindung mit Pfeil 136"/>
          <p:cNvCxnSpPr/>
          <p:nvPr/>
        </p:nvCxnSpPr>
        <p:spPr>
          <a:xfrm>
            <a:off x="7596000" y="177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7596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40" name="Gerade Verbindung mit Pfeil 139"/>
          <p:cNvCxnSpPr/>
          <p:nvPr/>
        </p:nvCxnSpPr>
        <p:spPr>
          <a:xfrm>
            <a:off x="6228000" y="177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7596000" y="213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>
            <a:off x="7236000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6228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7596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660000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</a:t>
            </a:r>
            <a:r>
              <a:rPr lang="en-US" sz="1100" dirty="0" err="1">
                <a:solidFill>
                  <a:schemeClr val="tx1"/>
                </a:solidFill>
              </a:rPr>
              <a:t>optoin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6228000" y="213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 146"/>
          <p:cNvSpPr/>
          <p:nvPr/>
        </p:nvSpPr>
        <p:spPr>
          <a:xfrm>
            <a:off x="6228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8" name="Gerade Verbindung mit Pfeil 147"/>
          <p:cNvCxnSpPr/>
          <p:nvPr/>
        </p:nvCxnSpPr>
        <p:spPr>
          <a:xfrm>
            <a:off x="709212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7596000" y="2421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7596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1" name="Gerade Verbindung mit Pfeil 150"/>
          <p:cNvCxnSpPr/>
          <p:nvPr/>
        </p:nvCxnSpPr>
        <p:spPr>
          <a:xfrm>
            <a:off x="6228000" y="242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6228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53" name="Gerade Verbindung mit Pfeil 152"/>
          <p:cNvCxnSpPr/>
          <p:nvPr/>
        </p:nvCxnSpPr>
        <p:spPr>
          <a:xfrm>
            <a:off x="6948112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7596000" y="2781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596000" y="263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6" name="Gerade Verbindung mit Pfeil 155"/>
          <p:cNvCxnSpPr/>
          <p:nvPr/>
        </p:nvCxnSpPr>
        <p:spPr>
          <a:xfrm>
            <a:off x="6228000" y="278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6228000" y="263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3276424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3276424" y="1845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276424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276424" y="249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012000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012000" y="162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012000" y="1989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12000" y="2277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3276424" y="2853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012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3996424" y="2997496"/>
            <a:ext cx="0" cy="14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/>
          <p:nvPr/>
        </p:nvCxnSpPr>
        <p:spPr>
          <a:xfrm>
            <a:off x="6732088" y="2781440"/>
            <a:ext cx="0" cy="360000"/>
          </a:xfrm>
          <a:prstGeom prst="straightConnector1">
            <a:avLst/>
          </a:prstGeom>
          <a:ln>
            <a:solidFill>
              <a:srgbClr val="FFCC8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364424" y="184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5364424" y="2277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5364424" y="2493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5364424" y="285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5364424" y="3069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 flipV="1">
            <a:off x="7452000" y="1773328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572424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/>
          <p:nvPr/>
        </p:nvCxnSpPr>
        <p:spPr>
          <a:xfrm>
            <a:off x="4428424" y="1989496"/>
            <a:ext cx="0" cy="144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140424" y="2637496"/>
            <a:ext cx="0" cy="144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>
            <a:off x="7380160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7380160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/>
          <p:cNvSpPr/>
          <p:nvPr/>
        </p:nvSpPr>
        <p:spPr>
          <a:xfrm>
            <a:off x="5868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8100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Gerader Verbinder 187"/>
          <p:cNvCxnSpPr/>
          <p:nvPr/>
        </p:nvCxnSpPr>
        <p:spPr>
          <a:xfrm>
            <a:off x="7236144" y="1773496"/>
            <a:ext cx="0" cy="360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/>
          <p:cNvSpPr/>
          <p:nvPr/>
        </p:nvSpPr>
        <p:spPr>
          <a:xfrm>
            <a:off x="8100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868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Gerader Verbinder 193"/>
          <p:cNvCxnSpPr/>
          <p:nvPr/>
        </p:nvCxnSpPr>
        <p:spPr>
          <a:xfrm>
            <a:off x="7092464" y="2133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hteck 196"/>
          <p:cNvSpPr/>
          <p:nvPr/>
        </p:nvSpPr>
        <p:spPr>
          <a:xfrm>
            <a:off x="8100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5868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Gerader Verbinder 199"/>
          <p:cNvCxnSpPr/>
          <p:nvPr/>
        </p:nvCxnSpPr>
        <p:spPr>
          <a:xfrm>
            <a:off x="6948112" y="2421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8100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8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8244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924280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923944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374"/>
          <p:cNvCxnSpPr/>
          <p:nvPr/>
        </p:nvCxnSpPr>
        <p:spPr>
          <a:xfrm>
            <a:off x="3924280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/>
          <p:cNvSpPr/>
          <p:nvPr/>
        </p:nvSpPr>
        <p:spPr>
          <a:xfrm>
            <a:off x="3924280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3924280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3924280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924280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924280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924280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924280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923800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923800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80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923944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3923608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923944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/>
          <p:cNvCxnSpPr/>
          <p:nvPr/>
        </p:nvCxnSpPr>
        <p:spPr>
          <a:xfrm>
            <a:off x="4644424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3924424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revolving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6659856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6659520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/>
          <p:cNvCxnSpPr/>
          <p:nvPr/>
        </p:nvCxnSpPr>
        <p:spPr>
          <a:xfrm>
            <a:off x="6659856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6659856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6659856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6659856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659856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59856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659856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659856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659376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659376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659856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659520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59184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6659520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9" name="Gerade Verbindung mit Pfeil 268"/>
          <p:cNvCxnSpPr/>
          <p:nvPr/>
        </p:nvCxnSpPr>
        <p:spPr>
          <a:xfrm>
            <a:off x="6228000" y="3933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/>
          <p:cNvSpPr/>
          <p:nvPr/>
        </p:nvSpPr>
        <p:spPr>
          <a:xfrm>
            <a:off x="6228000" y="3789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1" name="Gerade Verbindung mit Pfeil 270"/>
          <p:cNvCxnSpPr/>
          <p:nvPr/>
        </p:nvCxnSpPr>
        <p:spPr>
          <a:xfrm>
            <a:off x="7596000" y="407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7596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73" name="Gerade Verbindung mit Pfeil 272"/>
          <p:cNvCxnSpPr/>
          <p:nvPr/>
        </p:nvCxnSpPr>
        <p:spPr>
          <a:xfrm>
            <a:off x="6228000" y="407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/>
          <p:cNvCxnSpPr/>
          <p:nvPr/>
        </p:nvCxnSpPr>
        <p:spPr>
          <a:xfrm>
            <a:off x="7596000" y="44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/>
          <p:nvPr/>
        </p:nvCxnSpPr>
        <p:spPr>
          <a:xfrm>
            <a:off x="7236000" y="4437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hteck 275"/>
          <p:cNvSpPr/>
          <p:nvPr/>
        </p:nvSpPr>
        <p:spPr>
          <a:xfrm>
            <a:off x="6228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596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660000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remaining</a:t>
            </a:r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228000" y="443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6228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1" name="Gerade Verbindung mit Pfeil 280"/>
          <p:cNvCxnSpPr/>
          <p:nvPr/>
        </p:nvCxnSpPr>
        <p:spPr>
          <a:xfrm>
            <a:off x="7091792" y="4725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/>
          <p:nvPr/>
        </p:nvCxnSpPr>
        <p:spPr>
          <a:xfrm>
            <a:off x="7596000" y="4725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7596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6228000" y="472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8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6" name="Gerade Verbindung mit Pfeil 285"/>
          <p:cNvCxnSpPr/>
          <p:nvPr/>
        </p:nvCxnSpPr>
        <p:spPr>
          <a:xfrm>
            <a:off x="6948112" y="5085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>
            <a:off x="7596000" y="5085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/>
          <p:cNvSpPr/>
          <p:nvPr/>
        </p:nvSpPr>
        <p:spPr>
          <a:xfrm>
            <a:off x="7596000" y="4941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9" name="Gerade Verbindung mit Pfeil 288"/>
          <p:cNvCxnSpPr/>
          <p:nvPr/>
        </p:nvCxnSpPr>
        <p:spPr>
          <a:xfrm>
            <a:off x="6228000" y="508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hteck 289"/>
          <p:cNvSpPr/>
          <p:nvPr/>
        </p:nvSpPr>
        <p:spPr>
          <a:xfrm>
            <a:off x="6228000" y="494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012000" y="378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12000" y="393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012000" y="4293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4581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6732000" y="5085704"/>
            <a:ext cx="0" cy="3600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mit Pfeil 310"/>
          <p:cNvCxnSpPr/>
          <p:nvPr/>
        </p:nvCxnSpPr>
        <p:spPr>
          <a:xfrm flipV="1">
            <a:off x="7452000" y="4077496"/>
            <a:ext cx="0" cy="1368000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>
            <a:off x="7380000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>
            <a:off x="7380000" y="3933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hteck 316"/>
          <p:cNvSpPr/>
          <p:nvPr/>
        </p:nvSpPr>
        <p:spPr>
          <a:xfrm>
            <a:off x="5868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8100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9" name="Gerader Verbinder 318"/>
          <p:cNvCxnSpPr/>
          <p:nvPr/>
        </p:nvCxnSpPr>
        <p:spPr>
          <a:xfrm>
            <a:off x="7236000" y="4077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hteck 320"/>
          <p:cNvSpPr/>
          <p:nvPr/>
        </p:nvSpPr>
        <p:spPr>
          <a:xfrm>
            <a:off x="8100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5868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3" name="Gerader Verbinder 322"/>
          <p:cNvCxnSpPr/>
          <p:nvPr/>
        </p:nvCxnSpPr>
        <p:spPr>
          <a:xfrm>
            <a:off x="7092128" y="4437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8100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868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8" name="Gerader Verbinder 327"/>
          <p:cNvCxnSpPr/>
          <p:nvPr/>
        </p:nvCxnSpPr>
        <p:spPr>
          <a:xfrm>
            <a:off x="6948112" y="4725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hteck 329"/>
          <p:cNvSpPr/>
          <p:nvPr/>
        </p:nvSpPr>
        <p:spPr>
          <a:xfrm>
            <a:off x="8100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5868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8244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Gerader Verbinder 353"/>
          <p:cNvCxnSpPr/>
          <p:nvPr/>
        </p:nvCxnSpPr>
        <p:spPr>
          <a:xfrm>
            <a:off x="7236000" y="4725496"/>
            <a:ext cx="0" cy="288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>
            <a:off x="7236000" y="5013496"/>
            <a:ext cx="336" cy="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flipV="1">
            <a:off x="7308000" y="4437632"/>
            <a:ext cx="0" cy="100811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7380000" y="4293496"/>
            <a:ext cx="0" cy="1152000"/>
          </a:xfrm>
          <a:prstGeom prst="straightConnector1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>
            <a:off x="7236000" y="5085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r Verbinder 377"/>
          <p:cNvCxnSpPr/>
          <p:nvPr/>
        </p:nvCxnSpPr>
        <p:spPr>
          <a:xfrm>
            <a:off x="7092128" y="4941688"/>
            <a:ext cx="0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/>
          <p:nvPr/>
        </p:nvCxnSpPr>
        <p:spPr>
          <a:xfrm flipH="1" flipV="1">
            <a:off x="7163796" y="4725236"/>
            <a:ext cx="204" cy="720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r Verbinder 383"/>
          <p:cNvCxnSpPr/>
          <p:nvPr/>
        </p:nvCxnSpPr>
        <p:spPr>
          <a:xfrm>
            <a:off x="6948112" y="5301728"/>
            <a:ext cx="0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/>
          <p:nvPr/>
        </p:nvCxnSpPr>
        <p:spPr>
          <a:xfrm flipH="1" flipV="1">
            <a:off x="7019796" y="5085704"/>
            <a:ext cx="204" cy="3604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/>
          <p:nvPr/>
        </p:nvCxnSpPr>
        <p:spPr>
          <a:xfrm flipH="1" flipV="1">
            <a:off x="6803700" y="5085704"/>
            <a:ext cx="204" cy="3604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/>
          <p:nvPr/>
        </p:nvCxnSpPr>
        <p:spPr>
          <a:xfrm flipH="1">
            <a:off x="6732000" y="5445248"/>
            <a:ext cx="71904" cy="4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 flipH="1">
            <a:off x="7380160" y="1989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/>
          <p:nvPr/>
        </p:nvCxnSpPr>
        <p:spPr>
          <a:xfrm flipH="1">
            <a:off x="7236144" y="2421248"/>
            <a:ext cx="71856" cy="152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/>
          <p:nvPr/>
        </p:nvCxnSpPr>
        <p:spPr>
          <a:xfrm flipV="1">
            <a:off x="7308000" y="2133368"/>
            <a:ext cx="0" cy="28803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flipH="1" flipV="1">
            <a:off x="7163796" y="2421236"/>
            <a:ext cx="204" cy="21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/>
          <p:cNvCxnSpPr/>
          <p:nvPr/>
        </p:nvCxnSpPr>
        <p:spPr>
          <a:xfrm flipH="1" flipV="1">
            <a:off x="7019796" y="2781440"/>
            <a:ext cx="204" cy="2161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r Verbinder 403"/>
          <p:cNvCxnSpPr/>
          <p:nvPr/>
        </p:nvCxnSpPr>
        <p:spPr>
          <a:xfrm flipH="1">
            <a:off x="6732088" y="3141248"/>
            <a:ext cx="71912" cy="232"/>
          </a:xfrm>
          <a:prstGeom prst="line">
            <a:avLst/>
          </a:prstGeom>
          <a:ln>
            <a:solidFill>
              <a:srgbClr val="FFC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/>
          <p:nvPr/>
        </p:nvCxnSpPr>
        <p:spPr>
          <a:xfrm flipH="1" flipV="1">
            <a:off x="6803796" y="2781440"/>
            <a:ext cx="204" cy="360204"/>
          </a:xfrm>
          <a:prstGeom prst="straightConnector1">
            <a:avLst/>
          </a:prstGeom>
          <a:ln>
            <a:solidFill>
              <a:srgbClr val="FFCC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331696" y="2709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1331696" y="155679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1331360" y="162880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0" name="Gerade Verbindung 374"/>
          <p:cNvCxnSpPr/>
          <p:nvPr/>
        </p:nvCxnSpPr>
        <p:spPr>
          <a:xfrm>
            <a:off x="1331696" y="162880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1331696" y="21327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1331696" y="220501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1331696" y="2277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1331696" y="234874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1331696" y="242075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1331696" y="27807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1331696" y="285272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1331216" y="292473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1331216" y="1844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96" y="177305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1331360" y="2492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1331024" y="2564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1331360" y="1916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4" name="Gerade Verbindung mit Pfeil 423"/>
          <p:cNvCxnSpPr/>
          <p:nvPr/>
        </p:nvCxnSpPr>
        <p:spPr>
          <a:xfrm>
            <a:off x="900000" y="1593044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hteck 424"/>
          <p:cNvSpPr/>
          <p:nvPr/>
        </p:nvSpPr>
        <p:spPr>
          <a:xfrm>
            <a:off x="899840" y="1449044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28" name="Gerade Verbindung mit Pfeil 427"/>
          <p:cNvCxnSpPr/>
          <p:nvPr/>
        </p:nvCxnSpPr>
        <p:spPr>
          <a:xfrm>
            <a:off x="1979840" y="177301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mit Pfeil 430"/>
          <p:cNvCxnSpPr/>
          <p:nvPr/>
        </p:nvCxnSpPr>
        <p:spPr>
          <a:xfrm>
            <a:off x="1835840" y="213301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/>
          <p:nvPr/>
        </p:nvCxnSpPr>
        <p:spPr>
          <a:xfrm>
            <a:off x="1691504" y="242101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/>
          <p:nvPr/>
        </p:nvCxnSpPr>
        <p:spPr>
          <a:xfrm>
            <a:off x="1547840" y="278101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/>
          <p:nvPr/>
        </p:nvCxnSpPr>
        <p:spPr>
          <a:xfrm>
            <a:off x="2267840" y="31493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hteck 447"/>
          <p:cNvSpPr/>
          <p:nvPr/>
        </p:nvSpPr>
        <p:spPr>
          <a:xfrm>
            <a:off x="2267840" y="30053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575572" y="148506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719588" y="148506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575556" y="162908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719588" y="162908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863604" y="162908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4" name="Gerade Verbindung mit Pfeil 453"/>
          <p:cNvCxnSpPr/>
          <p:nvPr/>
        </p:nvCxnSpPr>
        <p:spPr>
          <a:xfrm>
            <a:off x="1403648" y="1629064"/>
            <a:ext cx="192" cy="15119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1979840" y="162901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r Verbinder 460"/>
          <p:cNvCxnSpPr/>
          <p:nvPr/>
        </p:nvCxnSpPr>
        <p:spPr>
          <a:xfrm>
            <a:off x="1835360" y="1628806"/>
            <a:ext cx="336" cy="50399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r Verbinder 461"/>
          <p:cNvCxnSpPr/>
          <p:nvPr/>
        </p:nvCxnSpPr>
        <p:spPr>
          <a:xfrm>
            <a:off x="1547664" y="1629064"/>
            <a:ext cx="176" cy="115195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Gerader Verbinder 462"/>
          <p:cNvCxnSpPr/>
          <p:nvPr/>
        </p:nvCxnSpPr>
        <p:spPr>
          <a:xfrm>
            <a:off x="1979712" y="1989104"/>
            <a:ext cx="0" cy="1152128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r Verbinder 466"/>
          <p:cNvCxnSpPr/>
          <p:nvPr/>
        </p:nvCxnSpPr>
        <p:spPr>
          <a:xfrm flipH="1">
            <a:off x="1835360" y="2420756"/>
            <a:ext cx="336" cy="72026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69"/>
          <p:cNvCxnSpPr/>
          <p:nvPr/>
        </p:nvCxnSpPr>
        <p:spPr>
          <a:xfrm>
            <a:off x="1691680" y="1629064"/>
            <a:ext cx="0" cy="79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r Verbinder 471"/>
          <p:cNvCxnSpPr/>
          <p:nvPr/>
        </p:nvCxnSpPr>
        <p:spPr>
          <a:xfrm flipH="1">
            <a:off x="1691680" y="2637176"/>
            <a:ext cx="336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473"/>
          <p:cNvCxnSpPr/>
          <p:nvPr/>
        </p:nvCxnSpPr>
        <p:spPr>
          <a:xfrm flipH="1">
            <a:off x="1547664" y="2997216"/>
            <a:ext cx="336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hteck 477"/>
          <p:cNvSpPr/>
          <p:nvPr/>
        </p:nvSpPr>
        <p:spPr>
          <a:xfrm>
            <a:off x="2735796" y="306922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2879812" y="306922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2591780" y="321324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2735796" y="321324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2879812" y="321324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503548" y="1053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(…)</a:t>
            </a:r>
          </a:p>
        </p:txBody>
      </p:sp>
      <p:sp>
        <p:nvSpPr>
          <p:cNvPr id="485" name="Rechteck 484"/>
          <p:cNvSpPr/>
          <p:nvPr/>
        </p:nvSpPr>
        <p:spPr>
          <a:xfrm>
            <a:off x="1332000" y="5013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331856" y="3861028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1331520" y="3933038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8" name="Gerade Verbindung 374"/>
          <p:cNvCxnSpPr/>
          <p:nvPr/>
        </p:nvCxnSpPr>
        <p:spPr>
          <a:xfrm>
            <a:off x="1331856" y="3933038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hteck 488"/>
          <p:cNvSpPr/>
          <p:nvPr/>
        </p:nvSpPr>
        <p:spPr>
          <a:xfrm>
            <a:off x="1331856" y="443702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1331856" y="450924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1331856" y="4581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1331856" y="465297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1331856" y="472498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1331856" y="508494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1331856" y="515695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1331376" y="522896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1331376" y="4149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1331856" y="407728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1331520" y="4796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1331184" y="4868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1331520" y="4221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2" name="Gerade Verbindung mit Pfeil 501"/>
          <p:cNvCxnSpPr/>
          <p:nvPr/>
        </p:nvCxnSpPr>
        <p:spPr>
          <a:xfrm>
            <a:off x="900000" y="393302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hteck 502"/>
          <p:cNvSpPr/>
          <p:nvPr/>
        </p:nvSpPr>
        <p:spPr>
          <a:xfrm>
            <a:off x="900000" y="3789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04" name="Gerade Verbindung mit Pfeil 503"/>
          <p:cNvCxnSpPr/>
          <p:nvPr/>
        </p:nvCxnSpPr>
        <p:spPr>
          <a:xfrm>
            <a:off x="2268000" y="3933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hteck 504"/>
          <p:cNvSpPr/>
          <p:nvPr/>
        </p:nvSpPr>
        <p:spPr>
          <a:xfrm>
            <a:off x="2268000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06" name="Gerade Verbindung mit Pfeil 505"/>
          <p:cNvCxnSpPr/>
          <p:nvPr/>
        </p:nvCxnSpPr>
        <p:spPr>
          <a:xfrm>
            <a:off x="2052000" y="4077248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/>
          <p:nvPr/>
        </p:nvCxnSpPr>
        <p:spPr>
          <a:xfrm>
            <a:off x="900000" y="407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/>
          <p:nvPr/>
        </p:nvCxnSpPr>
        <p:spPr>
          <a:xfrm>
            <a:off x="2268000" y="47250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/>
          <p:nvPr/>
        </p:nvCxnSpPr>
        <p:spPr>
          <a:xfrm>
            <a:off x="1836000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hteck 509"/>
          <p:cNvSpPr/>
          <p:nvPr/>
        </p:nvSpPr>
        <p:spPr>
          <a:xfrm>
            <a:off x="900000" y="393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11" name="Rechteck 510"/>
          <p:cNvSpPr/>
          <p:nvPr/>
        </p:nvSpPr>
        <p:spPr>
          <a:xfrm>
            <a:off x="2268000" y="4581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1332000" y="3501248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 err="1">
                <a:solidFill>
                  <a:schemeClr val="tx1"/>
                </a:solidFill>
              </a:rPr>
              <a:t>Pocessing</a:t>
            </a:r>
            <a:r>
              <a:rPr lang="en-US" sz="1100" dirty="0">
                <a:solidFill>
                  <a:schemeClr val="tx1"/>
                </a:solidFill>
              </a:rPr>
              <a:t>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3" name="Gerade Verbindung mit Pfeil 512"/>
          <p:cNvCxnSpPr/>
          <p:nvPr/>
        </p:nvCxnSpPr>
        <p:spPr>
          <a:xfrm>
            <a:off x="900000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hteck 513"/>
          <p:cNvSpPr/>
          <p:nvPr/>
        </p:nvSpPr>
        <p:spPr>
          <a:xfrm>
            <a:off x="900000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15" name="Gerade Verbindung mit Pfeil 514"/>
          <p:cNvCxnSpPr/>
          <p:nvPr/>
        </p:nvCxnSpPr>
        <p:spPr>
          <a:xfrm>
            <a:off x="1691664" y="4725248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/>
          <p:nvPr/>
        </p:nvCxnSpPr>
        <p:spPr>
          <a:xfrm>
            <a:off x="2268000" y="4941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2268000" y="479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8" name="Gerade Verbindung mit Pfeil 517"/>
          <p:cNvCxnSpPr/>
          <p:nvPr/>
        </p:nvCxnSpPr>
        <p:spPr>
          <a:xfrm>
            <a:off x="900000" y="4941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hteck 518"/>
          <p:cNvSpPr/>
          <p:nvPr/>
        </p:nvSpPr>
        <p:spPr>
          <a:xfrm>
            <a:off x="900000" y="479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1548000" y="50852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2268000" y="5301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2268000" y="515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23" name="Gerade Verbindung mit Pfeil 522"/>
          <p:cNvCxnSpPr/>
          <p:nvPr/>
        </p:nvCxnSpPr>
        <p:spPr>
          <a:xfrm>
            <a:off x="900000" y="5301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hteck 523"/>
          <p:cNvSpPr/>
          <p:nvPr/>
        </p:nvSpPr>
        <p:spPr>
          <a:xfrm>
            <a:off x="900000" y="515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25" name="Rechteck 524"/>
          <p:cNvSpPr/>
          <p:nvPr/>
        </p:nvSpPr>
        <p:spPr>
          <a:xfrm>
            <a:off x="684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684000" y="4581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684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684000" y="5229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2772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2772000" y="458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2772000" y="4797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2772000" y="515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2916000" y="5157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684000" y="4005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5" name="Gerade Verbindung mit Pfeil 534"/>
          <p:cNvCxnSpPr/>
          <p:nvPr/>
        </p:nvCxnSpPr>
        <p:spPr>
          <a:xfrm>
            <a:off x="2268000" y="4293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hteck 535"/>
          <p:cNvSpPr/>
          <p:nvPr/>
        </p:nvSpPr>
        <p:spPr>
          <a:xfrm>
            <a:off x="2268000" y="4149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37" name="Rechteck 536"/>
          <p:cNvSpPr/>
          <p:nvPr/>
        </p:nvSpPr>
        <p:spPr>
          <a:xfrm>
            <a:off x="2772000" y="4221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8" name="Gerade Verbindung mit Pfeil 537"/>
          <p:cNvCxnSpPr/>
          <p:nvPr/>
        </p:nvCxnSpPr>
        <p:spPr>
          <a:xfrm>
            <a:off x="900000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hteck 538"/>
          <p:cNvSpPr/>
          <p:nvPr/>
        </p:nvSpPr>
        <p:spPr>
          <a:xfrm>
            <a:off x="684000" y="4365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2916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900000" y="4293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684000" y="4187352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2916000" y="422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4" name="Gerade Verbindung mit Pfeil 543"/>
          <p:cNvCxnSpPr/>
          <p:nvPr/>
        </p:nvCxnSpPr>
        <p:spPr>
          <a:xfrm>
            <a:off x="900000" y="50936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900000" y="49496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6" name="Rechteck 545"/>
          <p:cNvSpPr/>
          <p:nvPr/>
        </p:nvSpPr>
        <p:spPr>
          <a:xfrm>
            <a:off x="684000" y="5013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7" name="Gerade Verbindung mit Pfeil 546"/>
          <p:cNvCxnSpPr/>
          <p:nvPr/>
        </p:nvCxnSpPr>
        <p:spPr>
          <a:xfrm>
            <a:off x="3492424" y="3933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hteck 547"/>
          <p:cNvSpPr/>
          <p:nvPr/>
        </p:nvSpPr>
        <p:spPr>
          <a:xfrm>
            <a:off x="3492424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9" name="Rechteck 548"/>
          <p:cNvSpPr/>
          <p:nvPr/>
        </p:nvSpPr>
        <p:spPr>
          <a:xfrm>
            <a:off x="3276424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0" name="Gerader Verbinder 549"/>
          <p:cNvCxnSpPr/>
          <p:nvPr/>
        </p:nvCxnSpPr>
        <p:spPr>
          <a:xfrm>
            <a:off x="4644424" y="3933248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mit Pfeil 555"/>
          <p:cNvCxnSpPr/>
          <p:nvPr/>
        </p:nvCxnSpPr>
        <p:spPr>
          <a:xfrm flipV="1">
            <a:off x="4716264" y="4077224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r Verbinder 556"/>
          <p:cNvCxnSpPr/>
          <p:nvPr/>
        </p:nvCxnSpPr>
        <p:spPr>
          <a:xfrm flipH="1">
            <a:off x="4644424" y="4293144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r Verbinder 559"/>
          <p:cNvCxnSpPr/>
          <p:nvPr/>
        </p:nvCxnSpPr>
        <p:spPr>
          <a:xfrm flipH="1">
            <a:off x="6948000" y="5445248"/>
            <a:ext cx="71904" cy="4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r Verbinder 560"/>
          <p:cNvCxnSpPr/>
          <p:nvPr/>
        </p:nvCxnSpPr>
        <p:spPr>
          <a:xfrm flipH="1">
            <a:off x="7092000" y="5445248"/>
            <a:ext cx="71904" cy="4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r Verbinder 561"/>
          <p:cNvCxnSpPr/>
          <p:nvPr/>
        </p:nvCxnSpPr>
        <p:spPr>
          <a:xfrm flipH="1">
            <a:off x="7236000" y="5445248"/>
            <a:ext cx="71904" cy="49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r Verbinder 562"/>
          <p:cNvCxnSpPr/>
          <p:nvPr/>
        </p:nvCxnSpPr>
        <p:spPr>
          <a:xfrm flipH="1">
            <a:off x="7380000" y="5445248"/>
            <a:ext cx="71904" cy="496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r Verbinder 565"/>
          <p:cNvCxnSpPr/>
          <p:nvPr/>
        </p:nvCxnSpPr>
        <p:spPr>
          <a:xfrm flipH="1">
            <a:off x="6948000" y="2997248"/>
            <a:ext cx="71912" cy="2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r Verbinder 566"/>
          <p:cNvCxnSpPr/>
          <p:nvPr/>
        </p:nvCxnSpPr>
        <p:spPr>
          <a:xfrm flipH="1">
            <a:off x="7092000" y="2637248"/>
            <a:ext cx="71912" cy="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/>
          <p:cNvCxnSpPr/>
          <p:nvPr/>
        </p:nvCxnSpPr>
        <p:spPr>
          <a:xfrm>
            <a:off x="3492424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hteck 569"/>
          <p:cNvSpPr/>
          <p:nvPr/>
        </p:nvSpPr>
        <p:spPr>
          <a:xfrm>
            <a:off x="3492424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71" name="Rechteck 570"/>
          <p:cNvSpPr/>
          <p:nvPr/>
        </p:nvSpPr>
        <p:spPr>
          <a:xfrm>
            <a:off x="3276424" y="458122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2" name="Gerader Verbinder 571"/>
          <p:cNvCxnSpPr/>
          <p:nvPr/>
        </p:nvCxnSpPr>
        <p:spPr>
          <a:xfrm>
            <a:off x="4500424" y="4725248"/>
            <a:ext cx="0" cy="720000"/>
          </a:xfrm>
          <a:prstGeom prst="line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r Verbinder 573"/>
          <p:cNvCxnSpPr/>
          <p:nvPr/>
        </p:nvCxnSpPr>
        <p:spPr>
          <a:xfrm flipH="1">
            <a:off x="4500424" y="5445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r Verbinder 575"/>
          <p:cNvCxnSpPr/>
          <p:nvPr/>
        </p:nvCxnSpPr>
        <p:spPr>
          <a:xfrm flipV="1">
            <a:off x="4572424" y="3933248"/>
            <a:ext cx="0" cy="1512000"/>
          </a:xfrm>
          <a:prstGeom prst="line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 Verbindung mit Pfeil 580"/>
          <p:cNvCxnSpPr/>
          <p:nvPr/>
        </p:nvCxnSpPr>
        <p:spPr>
          <a:xfrm>
            <a:off x="4860424" y="4077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4860424" y="3933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83" name="Rechteck 582"/>
          <p:cNvSpPr/>
          <p:nvPr/>
        </p:nvSpPr>
        <p:spPr>
          <a:xfrm>
            <a:off x="5364424" y="3933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5" name="Gerade Verbindung mit Pfeil 584"/>
          <p:cNvCxnSpPr/>
          <p:nvPr/>
        </p:nvCxnSpPr>
        <p:spPr>
          <a:xfrm>
            <a:off x="3492424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hteck 585"/>
          <p:cNvSpPr/>
          <p:nvPr/>
        </p:nvSpPr>
        <p:spPr>
          <a:xfrm>
            <a:off x="3492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87" name="Rechteck 586"/>
          <p:cNvSpPr/>
          <p:nvPr/>
        </p:nvSpPr>
        <p:spPr>
          <a:xfrm>
            <a:off x="3276424" y="429322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8" name="Gerade Verbindung mit Pfeil 587"/>
          <p:cNvCxnSpPr/>
          <p:nvPr/>
        </p:nvCxnSpPr>
        <p:spPr>
          <a:xfrm>
            <a:off x="4284424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Gerade Verbindung mit Pfeil 588"/>
          <p:cNvCxnSpPr/>
          <p:nvPr/>
        </p:nvCxnSpPr>
        <p:spPr>
          <a:xfrm flipV="1">
            <a:off x="4356424" y="3933286"/>
            <a:ext cx="0" cy="1512210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589"/>
          <p:cNvCxnSpPr/>
          <p:nvPr/>
        </p:nvCxnSpPr>
        <p:spPr>
          <a:xfrm flipH="1">
            <a:off x="4284424" y="5445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/>
          <p:cNvCxnSpPr/>
          <p:nvPr/>
        </p:nvCxnSpPr>
        <p:spPr>
          <a:xfrm>
            <a:off x="4860424" y="4437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4860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93" name="Rechteck 592"/>
          <p:cNvSpPr/>
          <p:nvPr/>
        </p:nvSpPr>
        <p:spPr>
          <a:xfrm>
            <a:off x="5364424" y="4293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3276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5" name="Gerade Verbindung mit Pfeil 594"/>
          <p:cNvCxnSpPr/>
          <p:nvPr/>
        </p:nvCxnSpPr>
        <p:spPr>
          <a:xfrm>
            <a:off x="3492424" y="508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hteck 595"/>
          <p:cNvSpPr/>
          <p:nvPr/>
        </p:nvSpPr>
        <p:spPr>
          <a:xfrm>
            <a:off x="3492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97" name="Gerader Verbinder 596"/>
          <p:cNvCxnSpPr/>
          <p:nvPr/>
        </p:nvCxnSpPr>
        <p:spPr>
          <a:xfrm>
            <a:off x="3996424" y="5085248"/>
            <a:ext cx="0" cy="36000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r Verbinder 598"/>
          <p:cNvCxnSpPr/>
          <p:nvPr/>
        </p:nvCxnSpPr>
        <p:spPr>
          <a:xfrm flipV="1">
            <a:off x="4068424" y="3933248"/>
            <a:ext cx="0" cy="151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Gerader Verbinder 599"/>
          <p:cNvCxnSpPr/>
          <p:nvPr/>
        </p:nvCxnSpPr>
        <p:spPr>
          <a:xfrm>
            <a:off x="4140424" y="3933248"/>
            <a:ext cx="0" cy="115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rade Verbindung mit Pfeil 601"/>
          <p:cNvCxnSpPr/>
          <p:nvPr/>
        </p:nvCxnSpPr>
        <p:spPr>
          <a:xfrm>
            <a:off x="4860424" y="5085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hteck 602"/>
          <p:cNvSpPr/>
          <p:nvPr/>
        </p:nvSpPr>
        <p:spPr>
          <a:xfrm>
            <a:off x="4860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04" name="Rechteck 603"/>
          <p:cNvSpPr/>
          <p:nvPr/>
        </p:nvSpPr>
        <p:spPr>
          <a:xfrm>
            <a:off x="5364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5" name="Gerader Verbinder 604"/>
          <p:cNvCxnSpPr/>
          <p:nvPr/>
        </p:nvCxnSpPr>
        <p:spPr>
          <a:xfrm flipH="1">
            <a:off x="3996424" y="5445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Gerader Verbinder 605"/>
          <p:cNvCxnSpPr/>
          <p:nvPr/>
        </p:nvCxnSpPr>
        <p:spPr>
          <a:xfrm flipH="1">
            <a:off x="4068424" y="3933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rader Verbinder 606"/>
          <p:cNvCxnSpPr/>
          <p:nvPr/>
        </p:nvCxnSpPr>
        <p:spPr>
          <a:xfrm flipH="1">
            <a:off x="4572424" y="3933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hteck 607"/>
          <p:cNvSpPr/>
          <p:nvPr/>
        </p:nvSpPr>
        <p:spPr>
          <a:xfrm>
            <a:off x="684000" y="5661000"/>
            <a:ext cx="792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50" dirty="0">
                <a:solidFill>
                  <a:schemeClr val="tx1"/>
                </a:solidFill>
              </a:rPr>
              <a:t>Legend: Each color stands for a different condition which matches to corresponding rows.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Black arrows downward: These rows will be processed.  Colored arrows downward: These rows will be checked and skipped.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Colored arrows upward: Restart from row 1 (mode </a:t>
            </a:r>
            <a:r>
              <a:rPr lang="en-US" sz="1050" b="1" dirty="0">
                <a:solidFill>
                  <a:schemeClr val="tx1"/>
                </a:solidFill>
              </a:rPr>
              <a:t>repeat revolving </a:t>
            </a:r>
            <a:r>
              <a:rPr lang="en-US" sz="1050" dirty="0">
                <a:solidFill>
                  <a:schemeClr val="tx1"/>
                </a:solidFill>
              </a:rPr>
              <a:t>only)</a:t>
            </a:r>
          </a:p>
        </p:txBody>
      </p:sp>
      <p:cxnSp>
        <p:nvCxnSpPr>
          <p:cNvPr id="610" name="Gerader Verbinder 609"/>
          <p:cNvCxnSpPr/>
          <p:nvPr/>
        </p:nvCxnSpPr>
        <p:spPr>
          <a:xfrm>
            <a:off x="3204000" y="1053000"/>
            <a:ext cx="0" cy="23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Gerader Verbinder 610"/>
          <p:cNvCxnSpPr/>
          <p:nvPr/>
        </p:nvCxnSpPr>
        <p:spPr>
          <a:xfrm>
            <a:off x="468000" y="3429000"/>
            <a:ext cx="27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r Verbinder 369"/>
          <p:cNvCxnSpPr/>
          <p:nvPr/>
        </p:nvCxnSpPr>
        <p:spPr>
          <a:xfrm>
            <a:off x="4284424" y="5085000"/>
            <a:ext cx="0" cy="360000"/>
          </a:xfrm>
          <a:prstGeom prst="line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/>
          <p:nvPr/>
        </p:nvCxnSpPr>
        <p:spPr>
          <a:xfrm>
            <a:off x="4284424" y="4725000"/>
            <a:ext cx="0" cy="288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>
            <a:off x="4284424" y="5013000"/>
            <a:ext cx="0" cy="7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r Verbinder 380"/>
          <p:cNvCxnSpPr/>
          <p:nvPr/>
        </p:nvCxnSpPr>
        <p:spPr>
          <a:xfrm>
            <a:off x="4428424" y="3933000"/>
            <a:ext cx="0" cy="504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/>
          <p:nvPr/>
        </p:nvCxnSpPr>
        <p:spPr>
          <a:xfrm flipH="1">
            <a:off x="4356424" y="3933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mit Pfeil 375"/>
          <p:cNvCxnSpPr/>
          <p:nvPr/>
        </p:nvCxnSpPr>
        <p:spPr>
          <a:xfrm>
            <a:off x="1836000" y="2709006"/>
            <a:ext cx="0" cy="7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696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F7D7FF5-5405-4AAC-964A-D9720C00118F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A6CC60-D691-4386-9879-BC5761701DD4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0F06726-77F4-4C17-B0FA-67F5CB1023B3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023E0D2-5DD0-4C1C-95D4-8BD263278128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E2FA763-D782-40E9-844D-D267D35A7FEA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C488342-FCC0-4DB9-B846-ED9612ADA5E5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8600DF0-61CA-4075-8AB0-CDAC559BCAD8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89B548C-61E7-40BF-878D-A7ED591FC571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B2086EC-672D-4949-9F22-AA7E7CDCF8B2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567148D-B0FF-4BCD-AFA7-75D80AF9F55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8A5DC72-EFE3-453C-9FAF-6BBF135222A1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08F1DA8-3ED7-458F-BAFF-2AEE22F01E0A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Nearest Neighbor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>
            <a:off x="2123728" y="422108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95674938-A64D-4E6D-ADD4-906AC98D3173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FDAD5A6-F376-4B4D-A4F5-D66D06A76ABB}"/>
              </a:ext>
            </a:extLst>
          </p:cNvPr>
          <p:cNvCxnSpPr>
            <a:cxnSpLocks/>
          </p:cNvCxnSpPr>
          <p:nvPr/>
        </p:nvCxnSpPr>
        <p:spPr>
          <a:xfrm flipV="1">
            <a:off x="2483768" y="350100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CCE6D40-7646-47DD-A37C-96A77AB12C7D}"/>
              </a:ext>
            </a:extLst>
          </p:cNvPr>
          <p:cNvCxnSpPr>
            <a:cxnSpLocks/>
          </p:cNvCxnSpPr>
          <p:nvPr/>
        </p:nvCxnSpPr>
        <p:spPr>
          <a:xfrm>
            <a:off x="3023828" y="278092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48550F-7FB1-443A-8D62-86BF7A4AF279}"/>
              </a:ext>
            </a:extLst>
          </p:cNvPr>
          <p:cNvCxnSpPr>
            <a:cxnSpLocks/>
          </p:cNvCxnSpPr>
          <p:nvPr/>
        </p:nvCxnSpPr>
        <p:spPr>
          <a:xfrm flipV="1">
            <a:off x="3023828" y="278092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46A9010-C57E-4004-854C-D264F9283938}"/>
              </a:ext>
            </a:extLst>
          </p:cNvPr>
          <p:cNvCxnSpPr>
            <a:cxnSpLocks/>
          </p:cNvCxnSpPr>
          <p:nvPr/>
        </p:nvCxnSpPr>
        <p:spPr>
          <a:xfrm>
            <a:off x="2843808" y="350100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6918185-935C-4D16-B57B-C306DCE24E3E}"/>
              </a:ext>
            </a:extLst>
          </p:cNvPr>
          <p:cNvCxnSpPr>
            <a:cxnSpLocks/>
          </p:cNvCxnSpPr>
          <p:nvPr/>
        </p:nvCxnSpPr>
        <p:spPr>
          <a:xfrm flipV="1">
            <a:off x="3743908" y="2780928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FB2E21F-E53E-4193-81EA-8D8CEB3A3D82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EA64090-8BCA-4115-A173-7CE43D6E3B75}"/>
              </a:ext>
            </a:extLst>
          </p:cNvPr>
          <p:cNvCxnSpPr>
            <a:cxnSpLocks/>
          </p:cNvCxnSpPr>
          <p:nvPr/>
        </p:nvCxnSpPr>
        <p:spPr>
          <a:xfrm>
            <a:off x="3743908" y="386104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0B3B093D-A5BF-483F-B166-9C56EBC8B5A8}"/>
              </a:ext>
            </a:extLst>
          </p:cNvPr>
          <p:cNvSpPr/>
          <p:nvPr/>
        </p:nvSpPr>
        <p:spPr>
          <a:xfrm>
            <a:off x="241176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3FF5D0-F678-47A8-9D4D-E66068F6BDA9}"/>
              </a:ext>
            </a:extLst>
          </p:cNvPr>
          <p:cNvSpPr/>
          <p:nvPr/>
        </p:nvSpPr>
        <p:spPr>
          <a:xfrm>
            <a:off x="3671900" y="270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C0F12-BD6A-4C20-BEAC-2F6E6E946FBC}"/>
              </a:ext>
            </a:extLst>
          </p:cNvPr>
          <p:cNvSpPr/>
          <p:nvPr/>
        </p:nvSpPr>
        <p:spPr>
          <a:xfrm>
            <a:off x="385192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4EBA48-75D9-4C79-BE97-41E8FF1D54D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14EEAD7-D4B8-41EF-9903-DA86251A5059}"/>
              </a:ext>
            </a:extLst>
          </p:cNvPr>
          <p:cNvSpPr/>
          <p:nvPr/>
        </p:nvSpPr>
        <p:spPr>
          <a:xfrm>
            <a:off x="2483768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237FAD8-B532-46BC-A773-6C700A2F6BC6}"/>
              </a:ext>
            </a:extLst>
          </p:cNvPr>
          <p:cNvSpPr/>
          <p:nvPr/>
        </p:nvSpPr>
        <p:spPr>
          <a:xfrm>
            <a:off x="3635896" y="245689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27A8284-F265-43EB-8005-BFFE03EC77E6}"/>
              </a:ext>
            </a:extLst>
          </p:cNvPr>
          <p:cNvSpPr/>
          <p:nvPr/>
        </p:nvSpPr>
        <p:spPr>
          <a:xfrm>
            <a:off x="3923928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597CCAA-9937-47A9-91C0-FC6E12D88734}"/>
              </a:ext>
            </a:extLst>
          </p:cNvPr>
          <p:cNvSpPr/>
          <p:nvPr/>
        </p:nvSpPr>
        <p:spPr>
          <a:xfrm>
            <a:off x="4644008" y="389705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20D3C1A-BE0A-4085-AB61-5B4B39BF181B}"/>
              </a:ext>
            </a:extLst>
          </p:cNvPr>
          <p:cNvSpPr/>
          <p:nvPr/>
        </p:nvSpPr>
        <p:spPr>
          <a:xfrm>
            <a:off x="241176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33D9CC9-85DD-48FC-B082-A61280E89249}"/>
              </a:ext>
            </a:extLst>
          </p:cNvPr>
          <p:cNvSpPr/>
          <p:nvPr/>
        </p:nvSpPr>
        <p:spPr>
          <a:xfrm>
            <a:off x="2519764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862DB37-549B-49F7-BD21-E5945E091A42}"/>
              </a:ext>
            </a:extLst>
          </p:cNvPr>
          <p:cNvSpPr/>
          <p:nvPr/>
        </p:nvSpPr>
        <p:spPr>
          <a:xfrm>
            <a:off x="36719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C889BEC-A92B-43DE-895A-4F2A69BF1433}"/>
              </a:ext>
            </a:extLst>
          </p:cNvPr>
          <p:cNvSpPr/>
          <p:nvPr/>
        </p:nvSpPr>
        <p:spPr>
          <a:xfrm>
            <a:off x="3455876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945B99A-B4B1-462D-85E1-E182393A8DF0}"/>
              </a:ext>
            </a:extLst>
          </p:cNvPr>
          <p:cNvCxnSpPr>
            <a:cxnSpLocks/>
          </p:cNvCxnSpPr>
          <p:nvPr/>
        </p:nvCxnSpPr>
        <p:spPr>
          <a:xfrm flipV="1">
            <a:off x="4283968" y="2960948"/>
            <a:ext cx="1800200" cy="9022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7FF476B9-261C-4B74-B6F1-82129C2EAD4F}"/>
              </a:ext>
            </a:extLst>
          </p:cNvPr>
          <p:cNvSpPr/>
          <p:nvPr/>
        </p:nvSpPr>
        <p:spPr>
          <a:xfrm>
            <a:off x="4572000" y="360903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58AA436-EA30-4C68-8F98-EA8754037200}"/>
              </a:ext>
            </a:extLst>
          </p:cNvPr>
          <p:cNvSpPr/>
          <p:nvPr/>
        </p:nvSpPr>
        <p:spPr>
          <a:xfrm>
            <a:off x="4680012" y="32849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3E69B9B-9DBE-4746-AE16-E3738AD723B2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+0.5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E33347D-2411-48E1-B7F4-55204D842239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3C72511-0B6D-4AF3-B500-CE5774C53EB0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A3A2275-97E5-4D70-8F62-4F7A8E7B4C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154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096F0E-9205-4799-AAE3-4CD5CC35756C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7046BB-EB64-42FE-B4BA-F0A31CDD5655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2C2745A-17FA-4C6C-BA69-16F26D1BF2E1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535042E-6DF9-4D3F-88D3-2440702BDC97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5BCB395-016C-45A3-9987-08D4D778C269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5C56205-5E82-4193-85BC-E431CDD4DBBA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DD20FA-5709-44FC-8D03-0A5A2C64FD69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D9191FC-1EEF-481A-A44F-A2309A28BA18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6C5AF14-7172-4BB0-A49E-A03B0C1B6AEB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223B715-AA52-49F1-9D1D-09ABC9D3FA8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7FE510D-0B52-44FB-B0FB-7CD0BD3780CB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97BCEE2-18A8-4AD5-9AF7-FCF46E6D13B6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 Function - Linear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 flipV="1">
            <a:off x="2123728" y="3501008"/>
            <a:ext cx="72008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4DC15D8-5FCA-4EAC-BB34-BE01A2E60600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36004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832DE44-C26E-403B-AEB2-26675C0B4928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440160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8DB8D080-1E72-480E-AC0C-CAD56F8EAF84}"/>
              </a:ext>
            </a:extLst>
          </p:cNvPr>
          <p:cNvSpPr/>
          <p:nvPr/>
        </p:nvSpPr>
        <p:spPr>
          <a:xfrm>
            <a:off x="241176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3D11BCF-7E63-41A5-BE46-607F6F7D550A}"/>
              </a:ext>
            </a:extLst>
          </p:cNvPr>
          <p:cNvSpPr/>
          <p:nvPr/>
        </p:nvSpPr>
        <p:spPr>
          <a:xfrm>
            <a:off x="3671900" y="324899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870627A-DC28-4A46-81C0-C41AA0DBF2FA}"/>
              </a:ext>
            </a:extLst>
          </p:cNvPr>
          <p:cNvSpPr/>
          <p:nvPr/>
        </p:nvSpPr>
        <p:spPr>
          <a:xfrm>
            <a:off x="385192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64E9A48-B551-46CD-86D7-5529B97D2125}"/>
              </a:ext>
            </a:extLst>
          </p:cNvPr>
          <p:cNvSpPr/>
          <p:nvPr/>
        </p:nvSpPr>
        <p:spPr>
          <a:xfrm>
            <a:off x="457200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F6321F8-7350-41EE-A854-23AB45519EA0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613AE0A-78C5-40FA-8FB9-87BF116C5836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A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E8634B4-9E07-4C4D-AD89-567F02A5D9B2}"/>
              </a:ext>
            </a:extLst>
          </p:cNvPr>
          <p:cNvSpPr/>
          <p:nvPr/>
        </p:nvSpPr>
        <p:spPr>
          <a:xfrm>
            <a:off x="3635896" y="292494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B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97537B9-6FF9-4949-874E-4A61A34A7E12}"/>
              </a:ext>
            </a:extLst>
          </p:cNvPr>
          <p:cNvSpPr/>
          <p:nvPr/>
        </p:nvSpPr>
        <p:spPr>
          <a:xfrm>
            <a:off x="3959932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C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BBA55C-AD22-4C04-91BA-7CFD8951B9FE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D34F233-EDC9-44BA-9CBE-791D7EF3B480}"/>
              </a:ext>
            </a:extLst>
          </p:cNvPr>
          <p:cNvSpPr/>
          <p:nvPr/>
        </p:nvSpPr>
        <p:spPr>
          <a:xfrm>
            <a:off x="4824020" y="41850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4DA27D43-AA71-493D-87E5-C2E1B08AC040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9001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BF08D94-3259-4D00-B0C4-21654CDDD267}"/>
              </a:ext>
            </a:extLst>
          </p:cNvPr>
          <p:cNvSpPr/>
          <p:nvPr/>
        </p:nvSpPr>
        <p:spPr>
          <a:xfrm>
            <a:off x="4572000" y="396906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F1344BF-B551-4F47-9C67-DD2E84C033FB}"/>
              </a:ext>
            </a:extLst>
          </p:cNvPr>
          <p:cNvSpPr/>
          <p:nvPr/>
        </p:nvSpPr>
        <p:spPr>
          <a:xfrm>
            <a:off x="4788024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1E5A45B-46F1-4009-95EE-5EF510875025}"/>
              </a:ext>
            </a:extLst>
          </p:cNvPr>
          <p:cNvCxnSpPr>
            <a:cxnSpLocks/>
          </p:cNvCxnSpPr>
          <p:nvPr/>
        </p:nvCxnSpPr>
        <p:spPr>
          <a:xfrm>
            <a:off x="1043608" y="368102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1404904-029B-4765-8969-C0EDF78F87E7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-0.5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4A8E130-6266-4C2A-B00F-F10EAE62DB9E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E8D7F8-55EF-4CD0-A004-85D0BDA0C617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75564E5-B234-4D09-B525-73A16F5DBE46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8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Arrays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    ( a[0]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64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4068000" y="2349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4" name="Rechteck 63"/>
          <p:cNvSpPr/>
          <p:nvPr/>
        </p:nvSpPr>
        <p:spPr>
          <a:xfrm>
            <a:off x="4068000" y="2565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68000" y="2133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68" name="Rechteck 67"/>
          <p:cNvSpPr/>
          <p:nvPr/>
        </p:nvSpPr>
        <p:spPr>
          <a:xfrm>
            <a:off x="4716072" y="2133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   ( a[1] )</a:t>
            </a:r>
          </a:p>
        </p:txBody>
      </p:sp>
      <p:sp>
        <p:nvSpPr>
          <p:cNvPr id="78" name="Rechteck 77"/>
          <p:cNvSpPr/>
          <p:nvPr/>
        </p:nvSpPr>
        <p:spPr>
          <a:xfrm>
            <a:off x="4068000" y="2781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06792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1" name="Rechteck 80"/>
          <p:cNvSpPr/>
          <p:nvPr/>
        </p:nvSpPr>
        <p:spPr>
          <a:xfrm>
            <a:off x="406792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1599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3" name="Rechteck 82"/>
          <p:cNvSpPr/>
          <p:nvPr/>
        </p:nvSpPr>
        <p:spPr>
          <a:xfrm>
            <a:off x="471599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06792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85" name="Rechteck 84"/>
          <p:cNvSpPr/>
          <p:nvPr/>
        </p:nvSpPr>
        <p:spPr>
          <a:xfrm>
            <a:off x="471599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    ( a[2] )</a:t>
            </a:r>
          </a:p>
        </p:txBody>
      </p:sp>
      <p:sp>
        <p:nvSpPr>
          <p:cNvPr id="86" name="Rechteck 85"/>
          <p:cNvSpPr/>
          <p:nvPr/>
        </p:nvSpPr>
        <p:spPr>
          <a:xfrm>
            <a:off x="406792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7" name="Rechteck 86"/>
          <p:cNvSpPr/>
          <p:nvPr/>
        </p:nvSpPr>
        <p:spPr>
          <a:xfrm>
            <a:off x="471599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7840" y="436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067840" y="458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715912" y="4364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5912" y="4580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067840" y="414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93" name="Rechteck 92"/>
          <p:cNvSpPr/>
          <p:nvPr/>
        </p:nvSpPr>
        <p:spPr>
          <a:xfrm>
            <a:off x="4715912" y="414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   ( a[3] )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840" y="479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5912" y="4796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00" y="134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165637" y="1864659"/>
            <a:ext cx="3201827" cy="2626659"/>
          </a:xfrm>
          <a:custGeom>
            <a:avLst/>
            <a:gdLst>
              <a:gd name="connsiteX0" fmla="*/ 2685366 w 3171984"/>
              <a:gd name="connsiteY0" fmla="*/ 0 h 2626659"/>
              <a:gd name="connsiteX1" fmla="*/ 3017060 w 3171984"/>
              <a:gd name="connsiteY1" fmla="*/ 143435 h 2626659"/>
              <a:gd name="connsiteX2" fmla="*/ 497978 w 3171984"/>
              <a:gd name="connsiteY2" fmla="*/ 349623 h 2626659"/>
              <a:gd name="connsiteX3" fmla="*/ 22848 w 3171984"/>
              <a:gd name="connsiteY3" fmla="*/ 1810870 h 2626659"/>
              <a:gd name="connsiteX4" fmla="*/ 874495 w 3171984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827" h="2626659">
                <a:moveTo>
                  <a:pt x="2715209" y="0"/>
                </a:moveTo>
                <a:cubicBezTo>
                  <a:pt x="3063338" y="42582"/>
                  <a:pt x="3411467" y="85165"/>
                  <a:pt x="3046903" y="143435"/>
                </a:cubicBezTo>
                <a:cubicBezTo>
                  <a:pt x="2682339" y="201705"/>
                  <a:pt x="1026856" y="71717"/>
                  <a:pt x="527821" y="349623"/>
                </a:cubicBezTo>
                <a:cubicBezTo>
                  <a:pt x="28786" y="627529"/>
                  <a:pt x="-81780" y="1198281"/>
                  <a:pt x="52691" y="1810870"/>
                </a:cubicBezTo>
                <a:cubicBezTo>
                  <a:pt x="187162" y="2423459"/>
                  <a:pt x="339562" y="2417482"/>
                  <a:pt x="904338" y="2626659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7" name="Freihandform 96"/>
          <p:cNvSpPr/>
          <p:nvPr/>
        </p:nvSpPr>
        <p:spPr>
          <a:xfrm>
            <a:off x="3872207" y="1817544"/>
            <a:ext cx="2558085" cy="674298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605937 w 3136847"/>
              <a:gd name="connsiteY0" fmla="*/ 1108953 h 1108953"/>
              <a:gd name="connsiteX1" fmla="*/ 2967887 w 3136847"/>
              <a:gd name="connsiteY1" fmla="*/ 804153 h 1108953"/>
              <a:gd name="connsiteX2" fmla="*/ 186587 w 3136847"/>
              <a:gd name="connsiteY2" fmla="*/ 356478 h 1108953"/>
              <a:gd name="connsiteX3" fmla="*/ 346249 w 3136847"/>
              <a:gd name="connsiteY3" fmla="*/ 0 h 1108953"/>
              <a:gd name="connsiteX0" fmla="*/ 2669676 w 3200586"/>
              <a:gd name="connsiteY0" fmla="*/ 1094209 h 1094209"/>
              <a:gd name="connsiteX1" fmla="*/ 3031626 w 3200586"/>
              <a:gd name="connsiteY1" fmla="*/ 789409 h 1094209"/>
              <a:gd name="connsiteX2" fmla="*/ 250326 w 3200586"/>
              <a:gd name="connsiteY2" fmla="*/ 341734 h 1094209"/>
              <a:gd name="connsiteX3" fmla="*/ 244499 w 3200586"/>
              <a:gd name="connsiteY3" fmla="*/ 0 h 1094209"/>
              <a:gd name="connsiteX0" fmla="*/ 2449026 w 3148149"/>
              <a:gd name="connsiteY0" fmla="*/ 1108953 h 1108953"/>
              <a:gd name="connsiteX1" fmla="*/ 3031626 w 3148149"/>
              <a:gd name="connsiteY1" fmla="*/ 789409 h 1108953"/>
              <a:gd name="connsiteX2" fmla="*/ 250326 w 3148149"/>
              <a:gd name="connsiteY2" fmla="*/ 341734 h 1108953"/>
              <a:gd name="connsiteX3" fmla="*/ 244499 w 314814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8149" h="1108953">
                <a:moveTo>
                  <a:pt x="2449026" y="1108953"/>
                </a:moveTo>
                <a:cubicBezTo>
                  <a:pt x="2815738" y="1035134"/>
                  <a:pt x="3398076" y="917279"/>
                  <a:pt x="3031626" y="789409"/>
                </a:cubicBezTo>
                <a:cubicBezTo>
                  <a:pt x="2665176" y="661539"/>
                  <a:pt x="610689" y="505247"/>
                  <a:pt x="250326" y="341734"/>
                </a:cubicBezTo>
                <a:cubicBezTo>
                  <a:pt x="-110037" y="178222"/>
                  <a:pt x="-53951" y="28178"/>
                  <a:pt x="244499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ihandform 98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ihandform 99"/>
          <p:cNvSpPr/>
          <p:nvPr/>
        </p:nvSpPr>
        <p:spPr>
          <a:xfrm flipV="1">
            <a:off x="3348000" y="184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/>
          <p:cNvSpPr/>
          <p:nvPr/>
        </p:nvSpPr>
        <p:spPr>
          <a:xfrm>
            <a:off x="4716000" y="234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5940000" y="1341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“Ha”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5940000" y="2637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“He”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164541" y="3173506"/>
            <a:ext cx="896471" cy="537882"/>
          </a:xfrm>
          <a:custGeom>
            <a:avLst/>
            <a:gdLst>
              <a:gd name="connsiteX0" fmla="*/ 0 w 896471"/>
              <a:gd name="connsiteY0" fmla="*/ 0 h 537882"/>
              <a:gd name="connsiteX1" fmla="*/ 313765 w 896471"/>
              <a:gd name="connsiteY1" fmla="*/ 376518 h 537882"/>
              <a:gd name="connsiteX2" fmla="*/ 896471 w 896471"/>
              <a:gd name="connsiteY2" fmla="*/ 537882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1" h="537882">
                <a:moveTo>
                  <a:pt x="0" y="0"/>
                </a:moveTo>
                <a:cubicBezTo>
                  <a:pt x="82176" y="143435"/>
                  <a:pt x="164353" y="286871"/>
                  <a:pt x="313765" y="376518"/>
                </a:cubicBezTo>
                <a:cubicBezTo>
                  <a:pt x="463177" y="466165"/>
                  <a:pt x="679824" y="502023"/>
                  <a:pt x="896471" y="537882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3429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234000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a[0] =^ a[2];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2484000" y="242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a[0] =^  a[3];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6516000" y="198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a[1] =^^ a[0];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516000" y="220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Two “^^” forces 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7100468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FEC626E-8831-4011-BC64-4FB74E6A834B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37E65A3-7899-4FED-979A-600728EB0FA0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47F0095-7300-4027-9D65-CCED8FC0F118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C35FA19-9AEA-4E97-A857-0F9F333B62F4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30A973F-1929-4235-99C4-0C9D618647BD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64B57F5-3F54-4FBC-9FED-A8FE21F3C116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3B869E1-8968-493B-A8C6-5224957C6101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8B5A2D8-A8F7-45DB-A918-E334379F4BFD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8AFDFFE-3692-412B-8BF2-2E99C36A74C3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D12232F-4BA0-4ACF-BEE8-8F0680FFA1D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C954200-E1BE-4AA9-9A27-5F6354190659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7EAEFC-BE59-48BB-87F3-A077E5E91CA0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Cubic Spline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224136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308A58-A596-4FAC-82FF-B90EDC0B396A}"/>
              </a:ext>
            </a:extLst>
          </p:cNvPr>
          <p:cNvSpPr/>
          <p:nvPr/>
        </p:nvSpPr>
        <p:spPr>
          <a:xfrm>
            <a:off x="2119313" y="2776530"/>
            <a:ext cx="2166937" cy="1438283"/>
          </a:xfrm>
          <a:custGeom>
            <a:avLst/>
            <a:gdLst>
              <a:gd name="connsiteX0" fmla="*/ 0 w 2166937"/>
              <a:gd name="connsiteY0" fmla="*/ 1443057 h 1443057"/>
              <a:gd name="connsiteX1" fmla="*/ 728662 w 2166937"/>
              <a:gd name="connsiteY1" fmla="*/ 723919 h 1443057"/>
              <a:gd name="connsiteX2" fmla="*/ 1081087 w 2166937"/>
              <a:gd name="connsiteY2" fmla="*/ 4782 h 1443057"/>
              <a:gd name="connsiteX3" fmla="*/ 2166937 w 2166937"/>
              <a:gd name="connsiteY3" fmla="*/ 1090632 h 1443057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937" h="1438283">
                <a:moveTo>
                  <a:pt x="0" y="1438283"/>
                </a:moveTo>
                <a:cubicBezTo>
                  <a:pt x="274240" y="1198570"/>
                  <a:pt x="548481" y="958857"/>
                  <a:pt x="728662" y="719145"/>
                </a:cubicBezTo>
                <a:cubicBezTo>
                  <a:pt x="908843" y="479432"/>
                  <a:pt x="866774" y="2389"/>
                  <a:pt x="1081087" y="8"/>
                </a:cubicBezTo>
                <a:cubicBezTo>
                  <a:pt x="1295400" y="-2373"/>
                  <a:pt x="1743868" y="573492"/>
                  <a:pt x="2166937" y="1085858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6742C7-BFCB-488F-A50D-228D8E4BE2A1}"/>
              </a:ext>
            </a:extLst>
          </p:cNvPr>
          <p:cNvSpPr/>
          <p:nvPr/>
        </p:nvSpPr>
        <p:spPr>
          <a:xfrm>
            <a:off x="2411760" y="380809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13407BC-853B-4FBA-BB91-18880AF862EF}"/>
              </a:ext>
            </a:extLst>
          </p:cNvPr>
          <p:cNvSpPr/>
          <p:nvPr/>
        </p:nvSpPr>
        <p:spPr>
          <a:xfrm>
            <a:off x="3671900" y="3148397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418939-C2DF-4E5D-BB31-C5DA61AA74CE}"/>
              </a:ext>
            </a:extLst>
          </p:cNvPr>
          <p:cNvSpPr/>
          <p:nvPr/>
        </p:nvSpPr>
        <p:spPr>
          <a:xfrm>
            <a:off x="3851920" y="337185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EC160DE-9239-459C-8260-4E65FB7DAA2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7D6E0E7-C8B1-41C1-8F65-049460689DB0}"/>
              </a:ext>
            </a:extLst>
          </p:cNvPr>
          <p:cNvSpPr/>
          <p:nvPr/>
        </p:nvSpPr>
        <p:spPr>
          <a:xfrm>
            <a:off x="4572000" y="42125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FD7F77E-1852-4262-A99F-D75925ADF177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8EFC265-60CD-4C4C-BD75-506EFB0AEAA8}"/>
              </a:ext>
            </a:extLst>
          </p:cNvPr>
          <p:cNvSpPr/>
          <p:nvPr/>
        </p:nvSpPr>
        <p:spPr>
          <a:xfrm>
            <a:off x="3635896" y="285293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4B71A32-232E-4184-ADA7-1B3467041B1A}"/>
              </a:ext>
            </a:extLst>
          </p:cNvPr>
          <p:cNvSpPr/>
          <p:nvPr/>
        </p:nvSpPr>
        <p:spPr>
          <a:xfrm>
            <a:off x="3959932" y="3140968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C4F5678-98A8-4884-8D35-224BD58ADDF8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A03834A-843B-44D4-AEA8-89C214B56CC5}"/>
              </a:ext>
            </a:extLst>
          </p:cNvPr>
          <p:cNvSpPr/>
          <p:nvPr/>
        </p:nvSpPr>
        <p:spPr>
          <a:xfrm>
            <a:off x="4680012" y="3969060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780BA0-9FE6-499C-951A-F0D20F66CC4F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744FF7E-BC17-48B7-A6E6-AEA44F5FAC1C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3BF1F9B-2C55-4B19-AD51-4A400534776E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091378" y="3046229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[tab:…];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[tab,…] 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61378"/>
              </p:ext>
            </p:extLst>
          </p:nvPr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2556000" y="90900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828000" y="2277000"/>
            <a:ext cx="2088494" cy="576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tab:..,0 ] = names [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tab:..,1 ] = values[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 = values[ ];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76000" y="1557000"/>
            <a:ext cx="2016000" cy="57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[ tab:..,0 ];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tab:..,1 ];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</a:t>
            </a:r>
          </a:p>
        </p:txBody>
      </p:sp>
    </p:spTree>
    <p:extLst>
      <p:ext uri="{BB962C8B-B14F-4D97-AF65-F5344CB8AC3E}">
        <p14:creationId xmlns:p14="http://schemas.microsoft.com/office/powerpoint/2010/main" val="204960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199294" y="2902101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1907630" y="98066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[tab:0,1];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[tab:0,1]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5544" y="1556740"/>
            <a:ext cx="2952286" cy="54003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0 );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1 );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table read row( tab, [</a:t>
            </a:r>
            <a:r>
              <a:rPr lang="en-US" sz="1000" dirty="0" err="1">
                <a:solidFill>
                  <a:schemeClr val="tx1"/>
                </a:solidFill>
              </a:rPr>
              <a:t>table:Animal,dog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395506" y="2168780"/>
            <a:ext cx="2664284" cy="7201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1, values[ ], names[ ]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[</a:t>
            </a:r>
            <a:r>
              <a:rPr lang="en-US" sz="1000" dirty="0" err="1">
                <a:solidFill>
                  <a:schemeClr val="tx1"/>
                </a:solidFill>
              </a:rPr>
              <a:t>tab:Animal,dog</a:t>
            </a:r>
            <a:r>
              <a:rPr lang="en-US" sz="1000" dirty="0">
                <a:solidFill>
                  <a:schemeClr val="tx1"/>
                </a:solidFill>
              </a:rPr>
              <a:t>], values[ ], names[ ] );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2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Kreis 13"/>
          <p:cNvSpPr/>
          <p:nvPr/>
        </p:nvSpPr>
        <p:spPr>
          <a:xfrm>
            <a:off x="190800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916000" y="1845000"/>
            <a:ext cx="2880000" cy="3168090"/>
            <a:chOff x="3204000" y="1989000"/>
            <a:chExt cx="2160180" cy="3168090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3204000" y="5013000"/>
              <a:ext cx="2160180" cy="9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H="1" flipV="1">
              <a:off x="3204000" y="5157000"/>
              <a:ext cx="2160180" cy="9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3204000" y="1989000"/>
              <a:ext cx="2160180" cy="9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H="1" flipV="1">
              <a:off x="3204000" y="2133000"/>
              <a:ext cx="2160180" cy="90"/>
            </a:xfrm>
            <a:prstGeom prst="straightConnector1">
              <a:avLst/>
            </a:prstGeom>
            <a:ln w="12700">
              <a:solidFill>
                <a:srgbClr val="00CCCC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mit Pfeil 43"/>
          <p:cNvCxnSpPr/>
          <p:nvPr/>
        </p:nvCxnSpPr>
        <p:spPr>
          <a:xfrm rot="5400000" flipH="1" flipV="1">
            <a:off x="1331865" y="3429045"/>
            <a:ext cx="2160180" cy="90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6200000" flipH="1" flipV="1">
            <a:off x="1475955" y="3429045"/>
            <a:ext cx="2160180" cy="9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5400000" flipV="1">
            <a:off x="5219775" y="3429045"/>
            <a:ext cx="2160180" cy="9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V="1">
            <a:off x="5075775" y="3429045"/>
            <a:ext cx="2160180" cy="90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Kreis 13"/>
          <p:cNvSpPr/>
          <p:nvPr/>
        </p:nvSpPr>
        <p:spPr>
          <a:xfrm flipH="1">
            <a:off x="644382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Kreis 13"/>
          <p:cNvSpPr/>
          <p:nvPr/>
        </p:nvSpPr>
        <p:spPr>
          <a:xfrm flipV="1">
            <a:off x="190800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Kreis 13"/>
          <p:cNvSpPr/>
          <p:nvPr/>
        </p:nvSpPr>
        <p:spPr>
          <a:xfrm flipH="1" flipV="1">
            <a:off x="644382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051950" y="4509000"/>
            <a:ext cx="864000" cy="86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796000" y="4509000"/>
            <a:ext cx="863820" cy="86382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5796000" y="1485000"/>
            <a:ext cx="863820" cy="86382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8" name="Ellipse 37"/>
          <p:cNvSpPr/>
          <p:nvPr/>
        </p:nvSpPr>
        <p:spPr>
          <a:xfrm>
            <a:off x="2052000" y="1485000"/>
            <a:ext cx="864000" cy="86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7" name="Rechteck 6"/>
          <p:cNvSpPr/>
          <p:nvPr/>
        </p:nvSpPr>
        <p:spPr>
          <a:xfrm>
            <a:off x="6372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[ </a:t>
            </a:r>
            <a:r>
              <a:rPr lang="de-CH" sz="1000" dirty="0" err="1">
                <a:solidFill>
                  <a:srgbClr val="0000FF"/>
                </a:solidFill>
              </a:rPr>
              <a:t>table</a:t>
            </a:r>
            <a:r>
              <a:rPr lang="de-CH" sz="1000" dirty="0">
                <a:solidFill>
                  <a:srgbClr val="0000FF"/>
                </a:solidFill>
              </a:rPr>
              <a:t> : .., 1 ];</a:t>
            </a:r>
          </a:p>
        </p:txBody>
      </p:sp>
      <p:sp>
        <p:nvSpPr>
          <p:cNvPr id="53" name="Rechteck 52"/>
          <p:cNvSpPr/>
          <p:nvPr/>
        </p:nvSpPr>
        <p:spPr>
          <a:xfrm>
            <a:off x="6804000" y="1845000"/>
            <a:ext cx="122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chemeClr val="tx1"/>
                </a:solidFill>
              </a:rPr>
              <a:t>{ </a:t>
            </a:r>
            <a:r>
              <a:rPr lang="de-CH" sz="1000" dirty="0" err="1">
                <a:solidFill>
                  <a:schemeClr val="tx1"/>
                </a:solidFill>
              </a:rPr>
              <a:t>dog</a:t>
            </a:r>
            <a:r>
              <a:rPr lang="de-CH" sz="1000" dirty="0">
                <a:solidFill>
                  <a:schemeClr val="tx1"/>
                </a:solidFill>
              </a:rPr>
              <a:t>, </a:t>
            </a:r>
            <a:r>
              <a:rPr lang="de-CH" sz="1000" dirty="0" err="1">
                <a:solidFill>
                  <a:schemeClr val="tx1"/>
                </a:solidFill>
              </a:rPr>
              <a:t>mammal</a:t>
            </a:r>
            <a:r>
              <a:rPr lang="de-CH" sz="1000" dirty="0">
                <a:solidFill>
                  <a:schemeClr val="tx1"/>
                </a:solidFill>
              </a:rPr>
              <a:t>, 4 }</a:t>
            </a:r>
          </a:p>
        </p:txBody>
      </p:sp>
      <p:sp>
        <p:nvSpPr>
          <p:cNvPr id="54" name="Rechteck 53"/>
          <p:cNvSpPr/>
          <p:nvPr/>
        </p:nvSpPr>
        <p:spPr>
          <a:xfrm>
            <a:off x="6372000" y="400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= </a:t>
            </a:r>
            <a:r>
              <a:rPr lang="de-CH" sz="1000" dirty="0" err="1">
                <a:solidFill>
                  <a:srgbClr val="FF0000"/>
                </a:solidFill>
              </a:rPr>
              <a:t>set</a:t>
            </a:r>
            <a:r>
              <a:rPr lang="de-CH" sz="1000" dirty="0">
                <a:solidFill>
                  <a:srgbClr val="FF0000"/>
                </a:solidFill>
              </a:rPr>
              <a:t>[ ];</a:t>
            </a:r>
          </a:p>
        </p:txBody>
      </p:sp>
      <p:graphicFrame>
        <p:nvGraphicFramePr>
          <p:cNvPr id="55" name="Tabel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83155"/>
              </p:ext>
            </p:extLst>
          </p:nvPr>
        </p:nvGraphicFramePr>
        <p:xfrm>
          <a:off x="7092000" y="4509000"/>
          <a:ext cx="1872138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spider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Rechteck 56"/>
          <p:cNvSpPr/>
          <p:nvPr/>
        </p:nvSpPr>
        <p:spPr>
          <a:xfrm>
            <a:off x="3420000" y="458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s [ ]</a:t>
            </a:r>
          </a:p>
        </p:txBody>
      </p:sp>
      <p:sp>
        <p:nvSpPr>
          <p:cNvPr id="58" name="Rechteck 57"/>
          <p:cNvSpPr/>
          <p:nvPr/>
        </p:nvSpPr>
        <p:spPr>
          <a:xfrm>
            <a:off x="3420000" y="501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&lt;== [ </a:t>
            </a:r>
            <a:r>
              <a:rPr lang="de-CH" sz="1000" dirty="0" err="1">
                <a:solidFill>
                  <a:srgbClr val="00B050"/>
                </a:solidFill>
              </a:rPr>
              <a:t>table</a:t>
            </a:r>
            <a:r>
              <a:rPr lang="de-CH" sz="1000" dirty="0">
                <a:solidFill>
                  <a:srgbClr val="00B050"/>
                </a:solidFill>
              </a:rPr>
              <a:t> : .., 1 ]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2700000" y="2311966"/>
            <a:ext cx="3133034" cy="2413034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10800000" flipH="1" flipV="1">
            <a:off x="2806966" y="2205000"/>
            <a:ext cx="3133034" cy="24130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 rot="2280000">
            <a:off x="2612239" y="2864618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+&lt;== [ </a:t>
            </a:r>
            <a:r>
              <a:rPr lang="de-CH" sz="1000" dirty="0" err="1">
                <a:solidFill>
                  <a:srgbClr val="00CCCC"/>
                </a:solidFill>
              </a:rPr>
              <a:t>table</a:t>
            </a:r>
            <a:r>
              <a:rPr lang="de-CH" sz="1000" dirty="0">
                <a:solidFill>
                  <a:srgbClr val="00CCCC"/>
                </a:solidFill>
              </a:rPr>
              <a:t> : .., 1 ]</a:t>
            </a:r>
          </a:p>
        </p:txBody>
      </p:sp>
      <p:sp>
        <p:nvSpPr>
          <p:cNvPr id="65" name="Rechteck 64"/>
          <p:cNvSpPr/>
          <p:nvPr/>
        </p:nvSpPr>
        <p:spPr>
          <a:xfrm>
            <a:off x="3780000" y="16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a[ ] );</a:t>
            </a:r>
          </a:p>
        </p:txBody>
      </p:sp>
      <p:sp>
        <p:nvSpPr>
          <p:cNvPr id="66" name="Rechteck 65"/>
          <p:cNvSpPr/>
          <p:nvPr/>
        </p:nvSpPr>
        <p:spPr>
          <a:xfrm>
            <a:off x="3780000" y="19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=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</a:t>
            </a:r>
            <a:r>
              <a:rPr lang="de-CH" sz="1000" dirty="0" err="1">
                <a:solidFill>
                  <a:srgbClr val="00CCCC"/>
                </a:solidFill>
              </a:rPr>
              <a:t>set</a:t>
            </a:r>
            <a:r>
              <a:rPr lang="de-CH" sz="1000" dirty="0">
                <a:solidFill>
                  <a:srgbClr val="00CCCC"/>
                </a:solidFill>
              </a:rPr>
              <a:t>[ ] );</a:t>
            </a:r>
          </a:p>
        </p:txBody>
      </p:sp>
      <p:sp>
        <p:nvSpPr>
          <p:cNvPr id="67" name="Rechteck 66"/>
          <p:cNvSpPr/>
          <p:nvPr/>
        </p:nvSpPr>
        <p:spPr>
          <a:xfrm>
            <a:off x="900000" y="292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</a:t>
            </a:r>
            <a:r>
              <a:rPr lang="de-CH" sz="1000" dirty="0">
                <a:solidFill>
                  <a:srgbClr val="00CCCC"/>
                </a:solidFill>
                <a:sym typeface="Wingdings" panose="05000000000000000000" pitchFamily="2" charset="2"/>
              </a:rPr>
              <a:t>&lt;== s[ ];</a:t>
            </a:r>
            <a:endParaRPr lang="de-CH" sz="1000" dirty="0">
              <a:solidFill>
                <a:srgbClr val="00CCCC"/>
              </a:solidFill>
            </a:endParaRPr>
          </a:p>
          <a:p>
            <a:r>
              <a:rPr lang="de-CH" sz="1000" dirty="0" err="1">
                <a:solidFill>
                  <a:srgbClr val="00CCCC"/>
                </a:solidFill>
              </a:rPr>
              <a:t>structure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to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a ] );</a:t>
            </a:r>
          </a:p>
        </p:txBody>
      </p:sp>
      <p:sp>
        <p:nvSpPr>
          <p:cNvPr id="68" name="Rechteck 67"/>
          <p:cNvSpPr/>
          <p:nvPr/>
        </p:nvSpPr>
        <p:spPr>
          <a:xfrm>
            <a:off x="900000" y="37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</a:t>
            </a:r>
            <a:r>
              <a:rPr lang="de-CH" sz="1000" dirty="0">
                <a:solidFill>
                  <a:srgbClr val="00B050"/>
                </a:solidFill>
                <a:sym typeface="Wingdings" panose="05000000000000000000" pitchFamily="2" charset="2"/>
              </a:rPr>
              <a:t>&lt;== a[ ];</a:t>
            </a:r>
            <a:endParaRPr lang="de-CH" sz="1000" dirty="0">
              <a:solidFill>
                <a:srgbClr val="00B050"/>
              </a:solidFill>
            </a:endParaRPr>
          </a:p>
          <a:p>
            <a:r>
              <a:rPr lang="de-CH" sz="1000" dirty="0" err="1">
                <a:solidFill>
                  <a:srgbClr val="00B050"/>
                </a:solidFill>
              </a:rPr>
              <a:t>array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to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a ] );</a:t>
            </a:r>
          </a:p>
        </p:txBody>
      </p:sp>
      <p:sp>
        <p:nvSpPr>
          <p:cNvPr id="69" name="Rechteck 68"/>
          <p:cNvSpPr/>
          <p:nvPr/>
        </p:nvSpPr>
        <p:spPr>
          <a:xfrm rot="2295496">
            <a:off x="4700237" y="3923634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a[ ]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2734966" y="2167965"/>
            <a:ext cx="3133034" cy="241303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0800000" flipH="1">
            <a:off x="2844000" y="2277000"/>
            <a:ext cx="3133034" cy="2413034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8520000" flipV="1">
            <a:off x="2685860" y="3777383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=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</a:t>
            </a:r>
            <a:r>
              <a:rPr lang="de-CH" sz="1000" dirty="0" err="1">
                <a:solidFill>
                  <a:srgbClr val="00B050"/>
                </a:solidFill>
              </a:rPr>
              <a:t>set</a:t>
            </a:r>
            <a:r>
              <a:rPr lang="de-CH" sz="1000" dirty="0">
                <a:solidFill>
                  <a:srgbClr val="00B050"/>
                </a:solidFill>
              </a:rPr>
              <a:t>[ ] );</a:t>
            </a:r>
          </a:p>
        </p:txBody>
      </p:sp>
      <p:sp>
        <p:nvSpPr>
          <p:cNvPr id="74" name="Rechteck 73"/>
          <p:cNvSpPr/>
          <p:nvPr/>
        </p:nvSpPr>
        <p:spPr>
          <a:xfrm rot="8520000" flipV="1">
            <a:off x="4730140" y="2697382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s[ ] );</a:t>
            </a:r>
          </a:p>
        </p:txBody>
      </p:sp>
      <p:sp>
        <p:nvSpPr>
          <p:cNvPr id="75" name="Rechteck 74"/>
          <p:cNvSpPr/>
          <p:nvPr/>
        </p:nvSpPr>
        <p:spPr>
          <a:xfrm>
            <a:off x="972000" y="1413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a2[ ] &lt;== a[ ]</a:t>
            </a:r>
          </a:p>
        </p:txBody>
      </p:sp>
      <p:sp>
        <p:nvSpPr>
          <p:cNvPr id="76" name="Rechteck 75"/>
          <p:cNvSpPr/>
          <p:nvPr/>
        </p:nvSpPr>
        <p:spPr>
          <a:xfrm>
            <a:off x="1044000" y="5157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s2[ ] &lt;== s[ ]</a:t>
            </a:r>
          </a:p>
        </p:txBody>
      </p:sp>
      <p:sp>
        <p:nvSpPr>
          <p:cNvPr id="77" name="Rechteck 76"/>
          <p:cNvSpPr/>
          <p:nvPr/>
        </p:nvSpPr>
        <p:spPr>
          <a:xfrm>
            <a:off x="6948000" y="134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00FF"/>
                </a:solidFill>
              </a:rPr>
              <a:t>set2[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];</a:t>
            </a: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52404"/>
              </p:ext>
            </p:extLst>
          </p:nvPr>
        </p:nvGraphicFramePr>
        <p:xfrm>
          <a:off x="180000" y="4221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s[# Legs]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s[Animal]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s[Category]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Tabel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8300"/>
              </p:ext>
            </p:extLst>
          </p:nvPr>
        </p:nvGraphicFramePr>
        <p:xfrm>
          <a:off x="179900" y="1839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s[0]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s[1]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s[2]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61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9547</Words>
  <Application>Microsoft Office PowerPoint</Application>
  <PresentationFormat>Bildschirmpräsentation (4:3)</PresentationFormat>
  <Paragraphs>2590</Paragraphs>
  <Slides>60</Slides>
  <Notes>41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60</vt:i4>
      </vt:variant>
    </vt:vector>
  </HeadingPairs>
  <TitlesOfParts>
    <vt:vector size="66" baseType="lpstr">
      <vt:lpstr>Arial</vt:lpstr>
      <vt:lpstr>Arial Black</vt:lpstr>
      <vt:lpstr>Calibri</vt:lpstr>
      <vt:lpstr>Wingdings</vt:lpstr>
      <vt:lpstr>Neutrale Formatvorlage</vt:lpstr>
      <vt:lpstr>think-cell Slide</vt:lpstr>
      <vt:lpstr>Variable Model Introduction</vt:lpstr>
      <vt:lpstr>References to Variables Example 1 and 2</vt:lpstr>
      <vt:lpstr>References to Variables Redirecting and Releasing References</vt:lpstr>
      <vt:lpstr>References to Variables</vt:lpstr>
      <vt:lpstr>References to Variables Members in Structures</vt:lpstr>
      <vt:lpstr>References to Variables Members in Arrays</vt:lpstr>
      <vt:lpstr>Transaction Model</vt:lpstr>
      <vt:lpstr>Transaction Model</vt:lpstr>
      <vt:lpstr>Transaction Model</vt:lpstr>
      <vt:lpstr>Exception Model</vt:lpstr>
      <vt:lpstr>Accessing Tables Access Modes</vt:lpstr>
      <vt:lpstr>Accessing Tables Simple Access – Full Table Specification</vt:lpstr>
      <vt:lpstr>Accessing Tables Simple Access – Partial Table Specification</vt:lpstr>
      <vt:lpstr>Accessing Tables Horizontal Access – Full Table Specification – Parameter Sets</vt:lpstr>
      <vt:lpstr>Accessing Tables Horizontal Access – Full Table Specification – Wildcards</vt:lpstr>
      <vt:lpstr>Accessing Tables Horizontal Access – Full Table Specification – Ranges</vt:lpstr>
      <vt:lpstr>Accessing Tables Vertical Access – Full Table Specification – Parameter Sets</vt:lpstr>
      <vt:lpstr>Accessing Tables Vertical Access – Full Table Specification – Wildcards</vt:lpstr>
      <vt:lpstr>Accessing Tables Vertical Access – Full Table Specification – Ranges</vt:lpstr>
      <vt:lpstr>Accessing Tables Matrix Access – Full Table Specification – Parameter Sets</vt:lpstr>
      <vt:lpstr>Accessing Tables Full and Partial Table Specification – Matrix Access</vt:lpstr>
      <vt:lpstr>Storage Model</vt:lpstr>
      <vt:lpstr>Table Comparison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Consolidate</vt:lpstr>
      <vt:lpstr>25 ways to combine two tables into one</vt:lpstr>
      <vt:lpstr>Table Merge – Output Models</vt:lpstr>
      <vt:lpstr>Table Overlay – Output Models</vt:lpstr>
      <vt:lpstr>Table Intersect – Output Models</vt:lpstr>
      <vt:lpstr>Table Exclude – Output Models</vt:lpstr>
      <vt:lpstr>Table Subtract – Output Models</vt:lpstr>
      <vt:lpstr>table multiply</vt:lpstr>
      <vt:lpstr>table divide</vt:lpstr>
      <vt:lpstr>Table Copy Columns</vt:lpstr>
      <vt:lpstr>Table Lookup</vt:lpstr>
      <vt:lpstr>Table Lookup Fast</vt:lpstr>
      <vt:lpstr>Table Integrate</vt:lpstr>
      <vt:lpstr>Table Integrate Fast</vt:lpstr>
      <vt:lpstr>Table Expand</vt:lpstr>
      <vt:lpstr>Table Expand Fast</vt:lpstr>
      <vt:lpstr>Table Serialize</vt:lpstr>
      <vt:lpstr>Table Fit</vt:lpstr>
      <vt:lpstr>Table Arrange – Output Models</vt:lpstr>
      <vt:lpstr>table explore, table filter, table extract</vt:lpstr>
      <vt:lpstr>table filter</vt:lpstr>
      <vt:lpstr>table extract</vt:lpstr>
      <vt:lpstr>table spread</vt:lpstr>
      <vt:lpstr>table spread given headers</vt:lpstr>
      <vt:lpstr>Deep Operators</vt:lpstr>
      <vt:lpstr>File Copy Multiple / Directorie</vt:lpstr>
      <vt:lpstr>Function Calling Hierarchy to access variables (Internal)</vt:lpstr>
      <vt:lpstr>Vertical Operations</vt:lpstr>
      <vt:lpstr>Table Process – Output Models</vt:lpstr>
      <vt:lpstr>Interpolation Function – Nearest Neighbor</vt:lpstr>
      <vt:lpstr>Interpolation Function - Linear</vt:lpstr>
      <vt:lpstr>Interpolation Function – Cubic Spline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zur bonsen georg</cp:lastModifiedBy>
  <cp:revision>520</cp:revision>
  <cp:lastPrinted>2014-03-14T08:12:43Z</cp:lastPrinted>
  <dcterms:created xsi:type="dcterms:W3CDTF">2013-11-22T07:35:27Z</dcterms:created>
  <dcterms:modified xsi:type="dcterms:W3CDTF">2020-10-10T07:52:52Z</dcterms:modified>
</cp:coreProperties>
</file>