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434" r:id="rId2"/>
    <p:sldId id="432" r:id="rId3"/>
    <p:sldId id="433" r:id="rId4"/>
    <p:sldId id="412" r:id="rId5"/>
    <p:sldId id="398" r:id="rId6"/>
    <p:sldId id="459" r:id="rId7"/>
    <p:sldId id="461" r:id="rId8"/>
    <p:sldId id="465" r:id="rId9"/>
    <p:sldId id="463" r:id="rId10"/>
    <p:sldId id="464" r:id="rId11"/>
    <p:sldId id="462" r:id="rId12"/>
    <p:sldId id="460" r:id="rId13"/>
    <p:sldId id="419" r:id="rId14"/>
    <p:sldId id="482" r:id="rId15"/>
    <p:sldId id="483" r:id="rId16"/>
    <p:sldId id="484" r:id="rId17"/>
    <p:sldId id="486" r:id="rId18"/>
    <p:sldId id="487" r:id="rId19"/>
    <p:sldId id="488" r:id="rId20"/>
    <p:sldId id="489" r:id="rId21"/>
    <p:sldId id="490" r:id="rId22"/>
    <p:sldId id="491" r:id="rId23"/>
    <p:sldId id="430" r:id="rId24"/>
    <p:sldId id="399" r:id="rId25"/>
    <p:sldId id="404" r:id="rId26"/>
    <p:sldId id="403" r:id="rId27"/>
    <p:sldId id="453" r:id="rId28"/>
    <p:sldId id="454" r:id="rId29"/>
    <p:sldId id="455" r:id="rId30"/>
    <p:sldId id="456" r:id="rId31"/>
    <p:sldId id="443" r:id="rId32"/>
    <p:sldId id="445" r:id="rId33"/>
    <p:sldId id="405" r:id="rId34"/>
    <p:sldId id="447" r:id="rId35"/>
    <p:sldId id="448" r:id="rId36"/>
    <p:sldId id="449" r:id="rId37"/>
    <p:sldId id="450" r:id="rId38"/>
    <p:sldId id="479" r:id="rId39"/>
    <p:sldId id="480" r:id="rId40"/>
    <p:sldId id="406" r:id="rId41"/>
    <p:sldId id="457" r:id="rId42"/>
    <p:sldId id="473" r:id="rId43"/>
    <p:sldId id="474" r:id="rId44"/>
    <p:sldId id="475" r:id="rId45"/>
    <p:sldId id="476" r:id="rId46"/>
    <p:sldId id="477" r:id="rId47"/>
    <p:sldId id="408" r:id="rId48"/>
    <p:sldId id="458" r:id="rId49"/>
    <p:sldId id="407" r:id="rId50"/>
    <p:sldId id="470" r:id="rId51"/>
    <p:sldId id="471" r:id="rId52"/>
    <p:sldId id="481" r:id="rId53"/>
    <p:sldId id="478" r:id="rId54"/>
    <p:sldId id="401" r:id="rId55"/>
    <p:sldId id="402" r:id="rId56"/>
    <p:sldId id="409" r:id="rId57"/>
    <p:sldId id="410" r:id="rId58"/>
    <p:sldId id="418" r:id="rId59"/>
    <p:sldId id="451" r:id="rId60"/>
    <p:sldId id="466" r:id="rId61"/>
    <p:sldId id="468" r:id="rId62"/>
    <p:sldId id="469" r:id="rId63"/>
  </p:sldIdLst>
  <p:sldSz cx="9144000" cy="6858000" type="screen4x3"/>
  <p:notesSz cx="6794500" cy="9931400"/>
  <p:custDataLst>
    <p:tags r:id="rId6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DD"/>
    <a:srgbClr val="CCFFCC"/>
    <a:srgbClr val="FFFF99"/>
    <a:srgbClr val="3366FF"/>
    <a:srgbClr val="00FF00"/>
    <a:srgbClr val="6699FF"/>
    <a:srgbClr val="4ED24E"/>
    <a:srgbClr val="66FF99"/>
    <a:srgbClr val="99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7293" autoAdjust="0"/>
  </p:normalViewPr>
  <p:slideViewPr>
    <p:cSldViewPr showGuides="1">
      <p:cViewPr varScale="1">
        <p:scale>
          <a:sx n="107" d="100"/>
          <a:sy n="107" d="100"/>
        </p:scale>
        <p:origin x="1206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766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354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/>
          <p:cNvSpPr/>
          <p:nvPr/>
        </p:nvSpPr>
        <p:spPr>
          <a:xfrm>
            <a:off x="1547792" y="378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547792" y="400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7792" y="357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5864" y="357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</a:t>
            </a:r>
          </a:p>
        </p:txBody>
      </p:sp>
      <p:sp>
        <p:nvSpPr>
          <p:cNvPr id="95" name="Rechteck 94"/>
          <p:cNvSpPr/>
          <p:nvPr/>
        </p:nvSpPr>
        <p:spPr>
          <a:xfrm>
            <a:off x="1547792" y="422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2195864" y="378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7" name="Rechteck 96"/>
          <p:cNvSpPr/>
          <p:nvPr/>
        </p:nvSpPr>
        <p:spPr>
          <a:xfrm>
            <a:off x="395664" y="3716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ref2[] =^ ref1[];</a:t>
            </a:r>
          </a:p>
        </p:txBody>
      </p:sp>
      <p:sp>
        <p:nvSpPr>
          <p:cNvPr id="98" name="Rechteck 97"/>
          <p:cNvSpPr/>
          <p:nvPr/>
        </p:nvSpPr>
        <p:spPr>
          <a:xfrm>
            <a:off x="1547792" y="501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7792" y="522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7792" y="479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195864" y="479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1547792" y="544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2195864" y="501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95664" y="501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=^^ ref2[];</a:t>
            </a:r>
          </a:p>
        </p:txBody>
      </p:sp>
      <p:sp>
        <p:nvSpPr>
          <p:cNvPr id="105" name="Freihandform 104"/>
          <p:cNvSpPr/>
          <p:nvPr/>
        </p:nvSpPr>
        <p:spPr>
          <a:xfrm>
            <a:off x="3348000" y="148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ihandform 105"/>
          <p:cNvSpPr/>
          <p:nvPr/>
        </p:nvSpPr>
        <p:spPr>
          <a:xfrm>
            <a:off x="828000" y="38711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/>
          <p:cNvSpPr/>
          <p:nvPr/>
        </p:nvSpPr>
        <p:spPr>
          <a:xfrm>
            <a:off x="396000" y="5228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=Hu;</a:t>
            </a:r>
          </a:p>
        </p:txBody>
      </p:sp>
    </p:spTree>
    <p:extLst>
      <p:ext uri="{BB962C8B-B14F-4D97-AF65-F5344CB8AC3E}">
        <p14:creationId xmlns:p14="http://schemas.microsoft.com/office/powerpoint/2010/main" val="17091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8" name="Rechteck 117"/>
          <p:cNvSpPr/>
          <p:nvPr/>
        </p:nvSpPr>
        <p:spPr>
          <a:xfrm>
            <a:off x="395536" y="126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395536" y="148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154766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5536" y="162892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 = Hi;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406794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/>
          <p:cNvSpPr/>
          <p:nvPr/>
        </p:nvSpPr>
        <p:spPr>
          <a:xfrm>
            <a:off x="1547664" y="285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306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63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63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853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b[ ] = ^ 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328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85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0" name="Freihandform 189"/>
          <p:cNvSpPr/>
          <p:nvPr/>
        </p:nvSpPr>
        <p:spPr>
          <a:xfrm>
            <a:off x="3347864" y="1701023"/>
            <a:ext cx="3240136" cy="158397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086"/>
              <a:gd name="connsiteX1" fmla="*/ 399495 w 692458"/>
              <a:gd name="connsiteY1" fmla="*/ 559293 h 648086"/>
              <a:gd name="connsiteX2" fmla="*/ 633536 w 692458"/>
              <a:gd name="connsiteY2" fmla="*/ 257331 h 648086"/>
              <a:gd name="connsiteX3" fmla="*/ 692458 w 692458"/>
              <a:gd name="connsiteY3" fmla="*/ 0 h 64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086">
                <a:moveTo>
                  <a:pt x="0" y="648070"/>
                </a:moveTo>
                <a:cubicBezTo>
                  <a:pt x="158318" y="648809"/>
                  <a:pt x="293906" y="624416"/>
                  <a:pt x="399495" y="559293"/>
                </a:cubicBezTo>
                <a:cubicBezTo>
                  <a:pt x="505084" y="494170"/>
                  <a:pt x="584709" y="350546"/>
                  <a:pt x="633536" y="257331"/>
                </a:cubicBezTo>
                <a:cubicBezTo>
                  <a:pt x="682363" y="164115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396000" y="3860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^a[]</a:t>
            </a:r>
          </a:p>
        </p:txBody>
      </p:sp>
      <p:sp>
        <p:nvSpPr>
          <p:cNvPr id="84" name="Rechteck 83"/>
          <p:cNvSpPr/>
          <p:nvPr/>
        </p:nvSpPr>
        <p:spPr>
          <a:xfrm>
            <a:off x="1547928" y="3860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7928" y="40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96000" y="3860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88" name="Rechteck 87"/>
          <p:cNvSpPr/>
          <p:nvPr/>
        </p:nvSpPr>
        <p:spPr>
          <a:xfrm>
            <a:off x="2196000" y="40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547928" y="3644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0" name="Rechteck 89"/>
          <p:cNvSpPr/>
          <p:nvPr/>
        </p:nvSpPr>
        <p:spPr>
          <a:xfrm>
            <a:off x="2196000" y="3644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7928" y="42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000" y="42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7928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928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6000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6" name="Rechteck 95"/>
          <p:cNvSpPr/>
          <p:nvPr/>
        </p:nvSpPr>
        <p:spPr>
          <a:xfrm>
            <a:off x="4067928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9" name="Rechteck 98"/>
          <p:cNvSpPr/>
          <p:nvPr/>
        </p:nvSpPr>
        <p:spPr>
          <a:xfrm>
            <a:off x="4067928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716000" y="4077000"/>
            <a:ext cx="1224136" cy="432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1" name="Freihandform 100"/>
          <p:cNvSpPr/>
          <p:nvPr/>
        </p:nvSpPr>
        <p:spPr>
          <a:xfrm>
            <a:off x="3348000" y="393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 5"/>
          <p:cNvSpPr/>
          <p:nvPr/>
        </p:nvSpPr>
        <p:spPr>
          <a:xfrm>
            <a:off x="1079888" y="1752600"/>
            <a:ext cx="5782809" cy="2552700"/>
          </a:xfrm>
          <a:custGeom>
            <a:avLst/>
            <a:gdLst>
              <a:gd name="connsiteX0" fmla="*/ 4838184 w 5478744"/>
              <a:gd name="connsiteY0" fmla="*/ 2552700 h 2552700"/>
              <a:gd name="connsiteX1" fmla="*/ 5295384 w 5478744"/>
              <a:gd name="connsiteY1" fmla="*/ 2247900 h 2552700"/>
              <a:gd name="connsiteX2" fmla="*/ 5133459 w 5478744"/>
              <a:gd name="connsiteY2" fmla="*/ 1181100 h 2552700"/>
              <a:gd name="connsiteX3" fmla="*/ 1494909 w 5478744"/>
              <a:gd name="connsiteY3" fmla="*/ 771525 h 2552700"/>
              <a:gd name="connsiteX4" fmla="*/ 113784 w 5478744"/>
              <a:gd name="connsiteY4" fmla="*/ 647700 h 2552700"/>
              <a:gd name="connsiteX5" fmla="*/ 123309 w 5478744"/>
              <a:gd name="connsiteY5" fmla="*/ 123825 h 2552700"/>
              <a:gd name="connsiteX6" fmla="*/ 485259 w 5478744"/>
              <a:gd name="connsiteY6" fmla="*/ 0 h 2552700"/>
              <a:gd name="connsiteX0" fmla="*/ 4838184 w 5602479"/>
              <a:gd name="connsiteY0" fmla="*/ 2552700 h 2552700"/>
              <a:gd name="connsiteX1" fmla="*/ 5523984 w 5602479"/>
              <a:gd name="connsiteY1" fmla="*/ 1914525 h 2552700"/>
              <a:gd name="connsiteX2" fmla="*/ 5133459 w 5602479"/>
              <a:gd name="connsiteY2" fmla="*/ 1181100 h 2552700"/>
              <a:gd name="connsiteX3" fmla="*/ 1494909 w 5602479"/>
              <a:gd name="connsiteY3" fmla="*/ 771525 h 2552700"/>
              <a:gd name="connsiteX4" fmla="*/ 113784 w 5602479"/>
              <a:gd name="connsiteY4" fmla="*/ 647700 h 2552700"/>
              <a:gd name="connsiteX5" fmla="*/ 123309 w 5602479"/>
              <a:gd name="connsiteY5" fmla="*/ 123825 h 2552700"/>
              <a:gd name="connsiteX6" fmla="*/ 485259 w 5602479"/>
              <a:gd name="connsiteY6" fmla="*/ 0 h 2552700"/>
              <a:gd name="connsiteX0" fmla="*/ 4838184 w 5579099"/>
              <a:gd name="connsiteY0" fmla="*/ 2552700 h 2552700"/>
              <a:gd name="connsiteX1" fmla="*/ 5523984 w 5579099"/>
              <a:gd name="connsiteY1" fmla="*/ 1914525 h 2552700"/>
              <a:gd name="connsiteX2" fmla="*/ 5133459 w 5579099"/>
              <a:gd name="connsiteY2" fmla="*/ 1181100 h 2552700"/>
              <a:gd name="connsiteX3" fmla="*/ 1494909 w 5579099"/>
              <a:gd name="connsiteY3" fmla="*/ 771525 h 2552700"/>
              <a:gd name="connsiteX4" fmla="*/ 113784 w 5579099"/>
              <a:gd name="connsiteY4" fmla="*/ 647700 h 2552700"/>
              <a:gd name="connsiteX5" fmla="*/ 123309 w 5579099"/>
              <a:gd name="connsiteY5" fmla="*/ 123825 h 2552700"/>
              <a:gd name="connsiteX6" fmla="*/ 485259 w 5579099"/>
              <a:gd name="connsiteY6" fmla="*/ 0 h 2552700"/>
              <a:gd name="connsiteX0" fmla="*/ 4838184 w 5686387"/>
              <a:gd name="connsiteY0" fmla="*/ 2552700 h 2552700"/>
              <a:gd name="connsiteX1" fmla="*/ 5523984 w 5686387"/>
              <a:gd name="connsiteY1" fmla="*/ 1914525 h 2552700"/>
              <a:gd name="connsiteX2" fmla="*/ 1494909 w 5686387"/>
              <a:gd name="connsiteY2" fmla="*/ 771525 h 2552700"/>
              <a:gd name="connsiteX3" fmla="*/ 113784 w 5686387"/>
              <a:gd name="connsiteY3" fmla="*/ 647700 h 2552700"/>
              <a:gd name="connsiteX4" fmla="*/ 123309 w 5686387"/>
              <a:gd name="connsiteY4" fmla="*/ 123825 h 2552700"/>
              <a:gd name="connsiteX5" fmla="*/ 485259 w 5686387"/>
              <a:gd name="connsiteY5" fmla="*/ 0 h 2552700"/>
              <a:gd name="connsiteX0" fmla="*/ 4838184 w 5703348"/>
              <a:gd name="connsiteY0" fmla="*/ 2552700 h 2552700"/>
              <a:gd name="connsiteX1" fmla="*/ 5543034 w 5703348"/>
              <a:gd name="connsiteY1" fmla="*/ 1409700 h 2552700"/>
              <a:gd name="connsiteX2" fmla="*/ 1494909 w 5703348"/>
              <a:gd name="connsiteY2" fmla="*/ 771525 h 2552700"/>
              <a:gd name="connsiteX3" fmla="*/ 113784 w 5703348"/>
              <a:gd name="connsiteY3" fmla="*/ 647700 h 2552700"/>
              <a:gd name="connsiteX4" fmla="*/ 123309 w 5703348"/>
              <a:gd name="connsiteY4" fmla="*/ 123825 h 2552700"/>
              <a:gd name="connsiteX5" fmla="*/ 485259 w 5703348"/>
              <a:gd name="connsiteY5" fmla="*/ 0 h 2552700"/>
              <a:gd name="connsiteX0" fmla="*/ 4838184 w 5685015"/>
              <a:gd name="connsiteY0" fmla="*/ 2552700 h 2552700"/>
              <a:gd name="connsiteX1" fmla="*/ 5543034 w 5685015"/>
              <a:gd name="connsiteY1" fmla="*/ 1409700 h 2552700"/>
              <a:gd name="connsiteX2" fmla="*/ 1494909 w 5685015"/>
              <a:gd name="connsiteY2" fmla="*/ 771525 h 2552700"/>
              <a:gd name="connsiteX3" fmla="*/ 113784 w 5685015"/>
              <a:gd name="connsiteY3" fmla="*/ 647700 h 2552700"/>
              <a:gd name="connsiteX4" fmla="*/ 123309 w 5685015"/>
              <a:gd name="connsiteY4" fmla="*/ 123825 h 2552700"/>
              <a:gd name="connsiteX5" fmla="*/ 485259 w 5685015"/>
              <a:gd name="connsiteY5" fmla="*/ 0 h 2552700"/>
              <a:gd name="connsiteX0" fmla="*/ 4838184 w 5795380"/>
              <a:gd name="connsiteY0" fmla="*/ 2552700 h 2552700"/>
              <a:gd name="connsiteX1" fmla="*/ 5543034 w 5795380"/>
              <a:gd name="connsiteY1" fmla="*/ 1409700 h 2552700"/>
              <a:gd name="connsiteX2" fmla="*/ 113784 w 5795380"/>
              <a:gd name="connsiteY2" fmla="*/ 647700 h 2552700"/>
              <a:gd name="connsiteX3" fmla="*/ 123309 w 5795380"/>
              <a:gd name="connsiteY3" fmla="*/ 123825 h 2552700"/>
              <a:gd name="connsiteX4" fmla="*/ 485259 w 5795380"/>
              <a:gd name="connsiteY4" fmla="*/ 0 h 2552700"/>
              <a:gd name="connsiteX0" fmla="*/ 4825613 w 5782809"/>
              <a:gd name="connsiteY0" fmla="*/ 2552700 h 2552700"/>
              <a:gd name="connsiteX1" fmla="*/ 5530463 w 5782809"/>
              <a:gd name="connsiteY1" fmla="*/ 1409700 h 2552700"/>
              <a:gd name="connsiteX2" fmla="*/ 101213 w 5782809"/>
              <a:gd name="connsiteY2" fmla="*/ 647700 h 2552700"/>
              <a:gd name="connsiteX3" fmla="*/ 110738 w 5782809"/>
              <a:gd name="connsiteY3" fmla="*/ 123825 h 2552700"/>
              <a:gd name="connsiteX4" fmla="*/ 472688 w 5782809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2809" h="2552700">
                <a:moveTo>
                  <a:pt x="4825613" y="2552700"/>
                </a:moveTo>
                <a:cubicBezTo>
                  <a:pt x="5029607" y="2514600"/>
                  <a:pt x="6317863" y="1727200"/>
                  <a:pt x="5530463" y="1409700"/>
                </a:cubicBezTo>
                <a:cubicBezTo>
                  <a:pt x="4743063" y="1092200"/>
                  <a:pt x="301238" y="917575"/>
                  <a:pt x="101213" y="647700"/>
                </a:cubicBezTo>
                <a:cubicBezTo>
                  <a:pt x="-98812" y="377825"/>
                  <a:pt x="48825" y="231775"/>
                  <a:pt x="110738" y="123825"/>
                </a:cubicBezTo>
                <a:cubicBezTo>
                  <a:pt x="172651" y="15875"/>
                  <a:pt x="322669" y="7937"/>
                  <a:pt x="47268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Matrix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 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2..5,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City..Country</a:t>
            </a:r>
            <a:r>
              <a:rPr lang="en-US" sz="1000" dirty="0">
                <a:solidFill>
                  <a:schemeClr val="tx1"/>
                </a:solidFill>
              </a:rPr>
              <a:t>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-2.., -2..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..1, ..2 ]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..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excl. headers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incl. headers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{City, Country},{2,5,}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{2,5}, {-18,-15} ]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Set of 2x2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{{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Stockholm,SE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},{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Oslo,NO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{2, 5}, {Oslo, NO}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Exceptional case.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Returns row number of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1</a:t>
            </a:r>
            <a:r>
              <a:rPr lang="en-US" sz="10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match, here: 5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:'C*', :'St*'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{{ Stockholm, SE}, {Stuttgart, DE}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( Still difficult to define )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Gerade Verbindung 94"/>
          <p:cNvCxnSpPr/>
          <p:nvPr/>
        </p:nvCxnSpPr>
        <p:spPr>
          <a:xfrm>
            <a:off x="147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1331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8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043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188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1044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188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1332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99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1043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1187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1331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899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1043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1187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1331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052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052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908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1908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56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56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56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56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756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90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90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04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04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04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18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18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18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33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33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33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6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6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6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162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62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62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176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6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176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90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190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190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205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205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205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7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3131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700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131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17" name="Rechteck 316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18" name="Rechteck 317"/>
          <p:cNvSpPr/>
          <p:nvPr/>
        </p:nvSpPr>
        <p:spPr>
          <a:xfrm>
            <a:off x="2700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19" name="Rechteck 318"/>
          <p:cNvSpPr/>
          <p:nvPr/>
        </p:nvSpPr>
        <p:spPr>
          <a:xfrm>
            <a:off x="2699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20" name="Rechteck 319"/>
          <p:cNvSpPr/>
          <p:nvPr/>
        </p:nvSpPr>
        <p:spPr>
          <a:xfrm>
            <a:off x="4716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5147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5147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5148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27" name="Rechteck 326"/>
          <p:cNvSpPr/>
          <p:nvPr/>
        </p:nvSpPr>
        <p:spPr>
          <a:xfrm>
            <a:off x="5147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17" name="Rechteck 416"/>
          <p:cNvSpPr/>
          <p:nvPr/>
        </p:nvSpPr>
        <p:spPr>
          <a:xfrm>
            <a:off x="4716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420" name="Rechteck 419"/>
          <p:cNvSpPr/>
          <p:nvPr/>
        </p:nvSpPr>
        <p:spPr>
          <a:xfrm>
            <a:off x="4715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421" name="Rechteck 420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423" name="Rechteck 422"/>
          <p:cNvSpPr/>
          <p:nvPr/>
        </p:nvSpPr>
        <p:spPr>
          <a:xfrm>
            <a:off x="5148710" y="24937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5148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405289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8356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2352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hteck 78"/>
          <p:cNvSpPr/>
          <p:nvPr/>
        </p:nvSpPr>
        <p:spPr>
          <a:xfrm>
            <a:off x="104360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276872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0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70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2352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04360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827584" y="34290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933056"/>
            <a:ext cx="144016" cy="28803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2352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32352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Gerade Verbindung 147"/>
          <p:cNvCxnSpPr/>
          <p:nvPr/>
        </p:nvCxnSpPr>
        <p:spPr>
          <a:xfrm>
            <a:off x="2267744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>
            <a:off x="2195736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1835696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555776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276872"/>
            <a:ext cx="144016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70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>
            <a:off x="2195736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1835696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2555776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90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933056"/>
            <a:ext cx="144016" cy="28803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>
            <a:off x="2195736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>
            <a:off x="2195736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835696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96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3707904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hteck 218"/>
          <p:cNvSpPr/>
          <p:nvPr/>
        </p:nvSpPr>
        <p:spPr>
          <a:xfrm>
            <a:off x="3347864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067944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7944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933056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3707904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/>
          <p:cNvSpPr/>
          <p:nvPr/>
        </p:nvSpPr>
        <p:spPr>
          <a:xfrm>
            <a:off x="3347864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4067944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9000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8" name="Gerade Verbindung 237"/>
          <p:cNvCxnSpPr/>
          <p:nvPr/>
        </p:nvCxnSpPr>
        <p:spPr>
          <a:xfrm>
            <a:off x="3707904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238"/>
          <p:cNvCxnSpPr/>
          <p:nvPr/>
        </p:nvCxnSpPr>
        <p:spPr>
          <a:xfrm>
            <a:off x="3707904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/>
          <p:cNvSpPr/>
          <p:nvPr/>
        </p:nvSpPr>
        <p:spPr>
          <a:xfrm>
            <a:off x="3347864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347864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/>
          <p:cNvCxnSpPr/>
          <p:nvPr/>
        </p:nvCxnSpPr>
        <p:spPr>
          <a:xfrm>
            <a:off x="5220072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hteck 246"/>
          <p:cNvSpPr/>
          <p:nvPr/>
        </p:nvSpPr>
        <p:spPr>
          <a:xfrm>
            <a:off x="48600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5580112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221088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5220072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hteck 256"/>
          <p:cNvSpPr/>
          <p:nvPr/>
        </p:nvSpPr>
        <p:spPr>
          <a:xfrm>
            <a:off x="4860032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5580112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5580112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9000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263"/>
          <p:cNvCxnSpPr/>
          <p:nvPr/>
        </p:nvCxnSpPr>
        <p:spPr>
          <a:xfrm>
            <a:off x="5220072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/>
          <p:nvPr/>
        </p:nvCxnSpPr>
        <p:spPr>
          <a:xfrm>
            <a:off x="5220072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4860032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48600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271"/>
          <p:cNvCxnSpPr/>
          <p:nvPr/>
        </p:nvCxnSpPr>
        <p:spPr>
          <a:xfrm>
            <a:off x="6732240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 272"/>
          <p:cNvSpPr/>
          <p:nvPr/>
        </p:nvSpPr>
        <p:spPr>
          <a:xfrm>
            <a:off x="6372200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7092280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221088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6732240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6372200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4" name="Rechteck 283"/>
          <p:cNvSpPr/>
          <p:nvPr/>
        </p:nvSpPr>
        <p:spPr>
          <a:xfrm>
            <a:off x="7092280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9000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289"/>
          <p:cNvCxnSpPr/>
          <p:nvPr/>
        </p:nvCxnSpPr>
        <p:spPr>
          <a:xfrm>
            <a:off x="6732240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>
            <a:off x="6732240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/>
          <p:cNvSpPr/>
          <p:nvPr/>
        </p:nvSpPr>
        <p:spPr>
          <a:xfrm>
            <a:off x="6372200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372200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>
            <a:off x="824440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>
            <a:off x="788436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860444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933056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307"/>
          <p:cNvCxnSpPr/>
          <p:nvPr/>
        </p:nvCxnSpPr>
        <p:spPr>
          <a:xfrm>
            <a:off x="824440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hteck 308"/>
          <p:cNvSpPr/>
          <p:nvPr/>
        </p:nvSpPr>
        <p:spPr>
          <a:xfrm>
            <a:off x="788436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0" name="Rechteck 309"/>
          <p:cNvSpPr/>
          <p:nvPr/>
        </p:nvSpPr>
        <p:spPr>
          <a:xfrm>
            <a:off x="860444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9000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6" name="Gerade Verbindung 315"/>
          <p:cNvCxnSpPr/>
          <p:nvPr/>
        </p:nvCxnSpPr>
        <p:spPr>
          <a:xfrm>
            <a:off x="824440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316"/>
          <p:cNvCxnSpPr/>
          <p:nvPr/>
        </p:nvCxnSpPr>
        <p:spPr>
          <a:xfrm>
            <a:off x="824440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hteck 317"/>
          <p:cNvSpPr/>
          <p:nvPr/>
        </p:nvSpPr>
        <p:spPr>
          <a:xfrm>
            <a:off x="788436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788436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Gleichschenkliges Dreieck 324"/>
          <p:cNvSpPr/>
          <p:nvPr/>
        </p:nvSpPr>
        <p:spPr>
          <a:xfrm rot="16200000">
            <a:off x="7020272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Gleichschenkliges Dreieck 325"/>
          <p:cNvSpPr/>
          <p:nvPr/>
        </p:nvSpPr>
        <p:spPr>
          <a:xfrm rot="16200000">
            <a:off x="853244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l-GR" sz="1000" dirty="0">
                <a:solidFill>
                  <a:schemeClr val="tx1"/>
                </a:solidFill>
              </a:rPr>
              <a:t>ε</a:t>
            </a:r>
            <a:r>
              <a:rPr lang="de-CH" sz="1000" dirty="0">
                <a:solidFill>
                  <a:schemeClr val="tx1"/>
                </a:solidFill>
              </a:rPr>
              <a:t> = Epsilon = 0.000 000 001 </a:t>
            </a:r>
            <a:r>
              <a:rPr lang="de-CH" sz="1000" dirty="0" err="1">
                <a:solidFill>
                  <a:schemeClr val="tx1"/>
                </a:solidFill>
              </a:rPr>
              <a:t>or</a:t>
            </a:r>
            <a:r>
              <a:rPr lang="de-CH" sz="1000" dirty="0">
                <a:solidFill>
                  <a:schemeClr val="tx1"/>
                </a:solidFill>
              </a:rPr>
              <a:t> 0.1 </a:t>
            </a:r>
            <a:r>
              <a:rPr lang="de-CH" sz="1000" dirty="0" err="1">
                <a:solidFill>
                  <a:schemeClr val="tx1"/>
                </a:solidFill>
              </a:rPr>
              <a:t>cent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currency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value</a:t>
            </a:r>
            <a:r>
              <a:rPr lang="de-CH" sz="1000" dirty="0">
                <a:solidFill>
                  <a:schemeClr val="tx1"/>
                </a:solidFill>
              </a:rPr>
              <a:t> in </a:t>
            </a:r>
            <a:r>
              <a:rPr lang="de-CH" sz="1000" dirty="0" err="1">
                <a:solidFill>
                  <a:schemeClr val="tx1"/>
                </a:solidFill>
              </a:rPr>
              <a:t>millions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" name="Rechteck 86"/>
          <p:cNvSpPr/>
          <p:nvPr/>
        </p:nvSpPr>
        <p:spPr>
          <a:xfrm>
            <a:off x="1547664" y="13407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7" name="Rechteck 96"/>
          <p:cNvSpPr/>
          <p:nvPr/>
        </p:nvSpPr>
        <p:spPr>
          <a:xfrm>
            <a:off x="1547664" y="155679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2195736" y="13407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2195736" y="155679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1547664" y="112474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2195736" y="112474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1547664" y="177281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2195736" y="177281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234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256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2348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2564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4067944" y="2132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2132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 ( a[o] )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78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780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41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Hey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e,y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41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4067928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067928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5" name="Rechteck 74"/>
          <p:cNvSpPr/>
          <p:nvPr/>
        </p:nvSpPr>
        <p:spPr>
          <a:xfrm>
            <a:off x="4716000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000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77" name="Rechteck 76"/>
          <p:cNvSpPr/>
          <p:nvPr/>
        </p:nvSpPr>
        <p:spPr>
          <a:xfrm>
            <a:off x="4067928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Rechteck 77"/>
          <p:cNvSpPr/>
          <p:nvPr/>
        </p:nvSpPr>
        <p:spPr>
          <a:xfrm>
            <a:off x="4716000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     ( a[e]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4067928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716000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Freihandform 80"/>
          <p:cNvSpPr/>
          <p:nvPr/>
        </p:nvSpPr>
        <p:spPr>
          <a:xfrm flipV="1">
            <a:off x="3348000" y="1845048"/>
            <a:ext cx="720080" cy="647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/>
          <p:cNvSpPr/>
          <p:nvPr/>
        </p:nvSpPr>
        <p:spPr>
          <a:xfrm>
            <a:off x="4068000" y="33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35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6072" y="3356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2" name="Rechteck 91"/>
          <p:cNvSpPr/>
          <p:nvPr/>
        </p:nvSpPr>
        <p:spPr>
          <a:xfrm>
            <a:off x="4716072" y="3572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8000" y="3140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16072" y="3140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u ( a[u] )</a:t>
            </a:r>
          </a:p>
        </p:txBody>
      </p:sp>
      <p:sp>
        <p:nvSpPr>
          <p:cNvPr id="95" name="Rechteck 94"/>
          <p:cNvSpPr/>
          <p:nvPr/>
        </p:nvSpPr>
        <p:spPr>
          <a:xfrm>
            <a:off x="4068000" y="37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72" y="3788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656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 106"/>
          <p:cNvSpPr/>
          <p:nvPr/>
        </p:nvSpPr>
        <p:spPr>
          <a:xfrm>
            <a:off x="658808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58808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723615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723615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Huy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58808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23615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u,y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658808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723615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9" name="Freihandform 128"/>
          <p:cNvSpPr/>
          <p:nvPr/>
        </p:nvSpPr>
        <p:spPr>
          <a:xfrm>
            <a:off x="5868000" y="3429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538740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Rechteck 118"/>
          <p:cNvSpPr/>
          <p:nvPr/>
        </p:nvSpPr>
        <p:spPr>
          <a:xfrm>
            <a:off x="395536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547664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547664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821281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548128" y="3860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548128" y="4076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196200" y="3860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2196200" y="4076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548128" y="36448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2196200" y="36448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548128" y="4292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2196200" y="4292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548128" y="508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548128" y="530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548128" y="486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196200" y="486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548128" y="551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2196200" y="5084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821745" y="3955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4068080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4068080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716152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716152" y="407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068080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716152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4068080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716152" y="429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348000" y="393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Ha  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Releasing</a:t>
            </a:r>
          </a:p>
        </p:txBody>
      </p:sp>
      <p:sp>
        <p:nvSpPr>
          <p:cNvPr id="32" name="Rechteck 31"/>
          <p:cNvSpPr/>
          <p:nvPr/>
        </p:nvSpPr>
        <p:spPr>
          <a:xfrm>
            <a:off x="1548128" y="3644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3860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3644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3860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42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42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076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076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486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08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465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465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30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486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3739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364904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085000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4868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084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30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erade Verbindung mit Pfeil 106"/>
          <p:cNvCxnSpPr/>
          <p:nvPr/>
        </p:nvCxnSpPr>
        <p:spPr>
          <a:xfrm flipV="1">
            <a:off x="3276000" y="2997000"/>
            <a:ext cx="0" cy="6480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b[ 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9413</Words>
  <Application>Microsoft Office PowerPoint</Application>
  <PresentationFormat>Bildschirmpräsentation (4:3)</PresentationFormat>
  <Paragraphs>2657</Paragraphs>
  <Slides>62</Slides>
  <Notes>41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8" baseType="lpstr">
      <vt:lpstr>Arial</vt:lpstr>
      <vt:lpstr>Arial Black</vt:lpstr>
      <vt:lpstr>Calibri</vt:lpstr>
      <vt:lpstr>Wingdings</vt:lpstr>
      <vt:lpstr>Neutrale Formatvorlage</vt:lpstr>
      <vt:lpstr>think-cell Slide</vt:lpstr>
      <vt:lpstr>Transaction Model</vt:lpstr>
      <vt:lpstr>Transaction Model</vt:lpstr>
      <vt:lpstr>Transaction Model</vt:lpstr>
      <vt:lpstr>Exception Model</vt:lpstr>
      <vt:lpstr>Storage Model</vt:lpstr>
      <vt:lpstr>References to Variables Example 1 and 2</vt:lpstr>
      <vt:lpstr>References to Variables</vt:lpstr>
      <vt:lpstr>References to Variables</vt:lpstr>
      <vt:lpstr>References to Variables Members in Structures</vt:lpstr>
      <vt:lpstr>References to Variables Members in Arrays</vt:lpstr>
      <vt:lpstr>References to Variables</vt:lpstr>
      <vt:lpstr>Storage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Accessing Tables Full and Partial Table Specification – Matrix Access</vt:lpstr>
      <vt:lpstr>Storage Model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Deep Operators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499</cp:revision>
  <cp:lastPrinted>2014-03-14T08:12:43Z</cp:lastPrinted>
  <dcterms:created xsi:type="dcterms:W3CDTF">2013-11-22T07:35:27Z</dcterms:created>
  <dcterms:modified xsi:type="dcterms:W3CDTF">2020-10-08T19:06:13Z</dcterms:modified>
</cp:coreProperties>
</file>