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7" r:id="rId2"/>
    <p:sldId id="258" r:id="rId3"/>
    <p:sldId id="259" r:id="rId4"/>
    <p:sldId id="412" r:id="rId5"/>
  </p:sldIdLst>
  <p:sldSz cx="12192000" cy="6858000"/>
  <p:notesSz cx="6858000" cy="9144000"/>
  <p:defaultTextStyle>
    <a:defPPr>
      <a:defRPr lang="en-CA"/>
    </a:defPPr>
    <a:lvl1pPr marL="0" marR="0" indent="0" algn="l" defTabSz="914400" rtl="0" eaLnBrk="1" fontAlgn="base" latinLnBrk="0" hangingPunct="1">
      <a:lnSpc>
        <a:spcPct val="100000"/>
      </a:lnSpc>
      <a:spcBef>
        <a:spcPts val="0"/>
      </a:spcBef>
      <a:spcAft>
        <a:spcPct val="0"/>
      </a:spcAft>
      <a:buClr>
        <a:srgbClr val="008768"/>
      </a:buClr>
      <a:buSzPct val="120000"/>
      <a:buFont typeface="Wingdings" charset="2"/>
      <a:buNone/>
      <a:tabLst/>
      <a:defRPr sz="1800" b="0" kern="1200">
        <a:solidFill>
          <a:schemeClr val="tx1"/>
        </a:solidFill>
        <a:latin typeface="+mn-lt"/>
        <a:ea typeface="Arial" charset="0"/>
        <a:cs typeface="Arial" charset="0"/>
      </a:defRPr>
    </a:lvl1pPr>
    <a:lvl2pPr marL="180000" marR="0" indent="-180000" algn="l" defTabSz="914400" rtl="0" eaLnBrk="1" fontAlgn="base" latinLnBrk="0" hangingPunct="1">
      <a:lnSpc>
        <a:spcPct val="100000"/>
      </a:lnSpc>
      <a:spcBef>
        <a:spcPts val="1000"/>
      </a:spcBef>
      <a:spcAft>
        <a:spcPct val="0"/>
      </a:spcAft>
      <a:buClr>
        <a:srgbClr val="008768"/>
      </a:buClr>
      <a:buSzPct val="120000"/>
      <a:buFont typeface="Wingdings" charset="2"/>
      <a:buChar char="§"/>
      <a:tabLst/>
      <a:defRPr sz="1600" kern="1200">
        <a:solidFill>
          <a:schemeClr val="tx1"/>
        </a:solidFill>
        <a:latin typeface="+mn-lt"/>
        <a:ea typeface="Arial" charset="0"/>
        <a:cs typeface="Arial" charset="0"/>
      </a:defRPr>
    </a:lvl2pPr>
    <a:lvl3pPr marL="360000" marR="0" indent="-180000" algn="l" defTabSz="914400" rtl="0" eaLnBrk="1" fontAlgn="base" latinLnBrk="0" hangingPunct="1">
      <a:lnSpc>
        <a:spcPct val="100000"/>
      </a:lnSpc>
      <a:spcBef>
        <a:spcPts val="300"/>
      </a:spcBef>
      <a:spcAft>
        <a:spcPct val="0"/>
      </a:spcAft>
      <a:buClr>
        <a:srgbClr val="008768"/>
      </a:buClr>
      <a:buSzTx/>
      <a:buFont typeface="Symbol" charset="2"/>
      <a:buChar char="-"/>
      <a:tabLst/>
      <a:defRPr sz="1400" b="0" i="0" u="none" kern="1200">
        <a:solidFill>
          <a:schemeClr val="tx1"/>
        </a:solidFill>
        <a:latin typeface="+mn-lt"/>
        <a:ea typeface="Arial" charset="0"/>
        <a:cs typeface="Arial" charset="0"/>
      </a:defRPr>
    </a:lvl3pPr>
    <a:lvl4pPr marL="540000" marR="0" indent="-180000" algn="l" defTabSz="914400" rtl="0" eaLnBrk="1" fontAlgn="base" latinLnBrk="0" hangingPunct="1">
      <a:lnSpc>
        <a:spcPct val="100000"/>
      </a:lnSpc>
      <a:spcBef>
        <a:spcPts val="300"/>
      </a:spcBef>
      <a:spcAft>
        <a:spcPct val="0"/>
      </a:spcAft>
      <a:buClr>
        <a:srgbClr val="008768"/>
      </a:buClr>
      <a:buSzPts val="900"/>
      <a:buFont typeface="Wingdings" charset="0"/>
      <a:buChar char="o"/>
      <a:tabLst/>
      <a:defRPr sz="1400" b="0" kern="1200">
        <a:solidFill>
          <a:schemeClr val="tx1"/>
        </a:solidFill>
        <a:latin typeface="+mn-lt"/>
        <a:ea typeface="+mn-ea"/>
        <a:cs typeface="+mn-cs"/>
      </a:defRPr>
    </a:lvl4pPr>
    <a:lvl5pPr marL="2520000">
      <a:defRPr sz="1400">
        <a:latin typeface="+mn-lt"/>
      </a:defRPr>
    </a:lvl5pPr>
    <a:lvl6pPr marL="2520000">
      <a:defRPr sz="1400">
        <a:latin typeface="+mn-lt"/>
      </a:defRPr>
    </a:lvl6pPr>
    <a:lvl7pPr marL="2520000">
      <a:defRPr sz="1400">
        <a:latin typeface="+mn-lt"/>
      </a:defRPr>
    </a:lvl7pPr>
    <a:lvl8pPr marL="2520000">
      <a:defRPr sz="1400">
        <a:latin typeface="+mn-lt"/>
      </a:defRPr>
    </a:lvl8pPr>
    <a:lvl9pPr marL="2520000">
      <a:defRPr sz="1400">
        <a:latin typeface="+mn-lt"/>
      </a:defRPr>
    </a:lvl9pPr>
  </p:defaultTextStyle>
  <p:extLst>
    <p:ext uri="{EFAFB233-063F-42B5-8137-9DF3F51BA10A}">
      <p15:sldGuideLst xmlns:p15="http://schemas.microsoft.com/office/powerpoint/2012/main">
        <p15:guide id="1" orient="horz" pos="284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orient="horz" pos="2952">
          <p15:clr>
            <a:srgbClr val="A4A3A4"/>
          </p15:clr>
        </p15:guide>
        <p15:guide id="4" pos="223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rgit Eweleit" initials="BE" lastIdx="6" clrIdx="0">
    <p:extLst>
      <p:ext uri="{19B8F6BF-5375-455C-9EA6-DF929625EA0E}">
        <p15:presenceInfo xmlns:p15="http://schemas.microsoft.com/office/powerpoint/2012/main" userId="S-1-5-21-1975850642-331236872-3787128730-2510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  <a:srgbClr val="99FFCC"/>
    <a:srgbClr val="CCFF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071D67-F0EB-49C7-98DF-6B5714C9B2D7}">
  <a:tblStyle styleId="{3E071D67-F0EB-49C7-98DF-6B5714C9B2D7}" styleName="BT Table">
    <a:tblBg/>
    <a:wholeTbl>
      <a:tcTxStyle b="off" i="off">
        <a:fontRef idx="minor"/>
        <a:schemeClr val="tx1"/>
      </a:tcTxStyle>
      <a:tcStyle>
        <a:tcBdr>
          <a:left>
            <a:ln w="6350" cap="flat" cmpd="sng" algn="ctr">
              <a:solidFill>
                <a:srgbClr val="2D3750"/>
              </a:solidFill>
              <a:prstDash val="solid"/>
            </a:ln>
          </a:left>
          <a:right>
            <a:ln w="6350" cap="flat" cmpd="sng" algn="ctr">
              <a:solidFill>
                <a:srgbClr val="2D3750"/>
              </a:solidFill>
              <a:prstDash val="solid"/>
            </a:ln>
          </a:right>
          <a:top>
            <a:ln w="6350" cap="flat" cmpd="sng" algn="ctr">
              <a:solidFill>
                <a:srgbClr val="2D3750"/>
              </a:solidFill>
              <a:prstDash val="solid"/>
            </a:ln>
          </a:top>
          <a:bottom>
            <a:ln w="6350" cap="flat" cmpd="sng" algn="ctr">
              <a:solidFill>
                <a:srgbClr val="2D3750"/>
              </a:solidFill>
              <a:prstDash val="solid"/>
            </a:ln>
          </a:bottom>
          <a:insideH>
            <a:ln w="6350" cap="flat" cmpd="sng" algn="ctr">
              <a:solidFill>
                <a:srgbClr val="2D3750"/>
              </a:solidFill>
              <a:prstDash val="solid"/>
            </a:ln>
          </a:insideH>
          <a:insideV>
            <a:ln w="6350" cap="flat" cmpd="sng" algn="ctr">
              <a:solidFill>
                <a:srgbClr val="2D3750"/>
              </a:solidFill>
              <a:prstDash val="solid"/>
            </a:ln>
          </a:insideV>
          <a:tl2br>
            <a:ln>
              <a:noFill/>
            </a:ln>
          </a:tl2br>
          <a:tr2bl>
            <a:ln>
              <a:noFill/>
            </a:ln>
          </a:tr2bl>
        </a:tcBdr>
        <a:fill>
          <a:noFill/>
        </a:fill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TxStyle b="on" i="off">
        <a:fontRef idx="major"/>
        <a:schemeClr val="lt1"/>
      </a:tcTxStyle>
      <a:tcStyle>
        <a:tcBdr>
          <a:left>
            <a:ln w="6350" cap="flat" cmpd="sng" algn="ctr">
              <a:solidFill>
                <a:srgbClr val="2D3750"/>
              </a:solidFill>
              <a:prstDash val="solid"/>
            </a:ln>
          </a:left>
          <a:right>
            <a:ln w="6350" cap="flat" cmpd="sng" algn="ctr">
              <a:solidFill>
                <a:schemeClr val="lt1"/>
              </a:solidFill>
              <a:prstDash val="solid"/>
            </a:ln>
          </a:right>
          <a:top>
            <a:ln w="6350" cap="flat" cmpd="sng" algn="ctr">
              <a:solidFill>
                <a:srgbClr val="2D3750"/>
              </a:solidFill>
              <a:prstDash val="solid"/>
            </a:ln>
          </a:top>
          <a:bottom>
            <a:ln w="6350" cap="flat" cmpd="sng" algn="ctr">
              <a:solidFill>
                <a:srgbClr val="2D3750"/>
              </a:solidFill>
              <a:prstDash val="solid"/>
            </a:ln>
          </a:bottom>
          <a:insideH>
            <a:ln w="12700" cap="flat" cmpd="sng" algn="ctr">
              <a:solidFill>
                <a:schemeClr val="lt1"/>
              </a:solidFill>
              <a:prstDash val="solid"/>
            </a:ln>
          </a:insideH>
          <a:insideV>
            <a:ln w="12700" cap="flat" cmpd="sng" algn="ctr">
              <a:solidFill>
                <a:schemeClr val="lt1"/>
              </a:solidFill>
              <a:prstDash val="solid"/>
            </a:ln>
          </a:insideV>
          <a:tl2br>
            <a:ln>
              <a:noFill/>
            </a:ln>
          </a:tl2br>
          <a:tr2bl>
            <a:ln>
              <a:noFill/>
            </a:ln>
          </a:tr2bl>
        </a:tcBdr>
        <a:fill>
          <a:solidFill>
            <a:srgbClr val="008768"/>
          </a:solidFill>
        </a:fill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TxStyle b="on" i="off">
        <a:fontRef idx="major"/>
        <a:schemeClr val="lt1"/>
      </a:tcTxStyle>
      <a:tcStyle>
        <a:tcBdr>
          <a:left>
            <a:ln w="6350" cap="flat" cmpd="sng" algn="ctr">
              <a:solidFill>
                <a:srgbClr val="2D3750"/>
              </a:solidFill>
              <a:prstDash val="solid"/>
            </a:ln>
          </a:left>
          <a:right>
            <a:ln w="6350" cap="flat" cmpd="sng" algn="ctr">
              <a:solidFill>
                <a:srgbClr val="2D3750"/>
              </a:solidFill>
              <a:prstDash val="solid"/>
            </a:ln>
          </a:right>
          <a:top>
            <a:ln w="6350" cap="flat" cmpd="sng" algn="ctr">
              <a:solidFill>
                <a:srgbClr val="2D3750"/>
              </a:solidFill>
              <a:prstDash val="solid"/>
            </a:ln>
          </a:top>
          <a:bottom>
            <a:ln w="12700" cap="flat" cmpd="sng" algn="ctr">
              <a:solidFill>
                <a:schemeClr val="lt1"/>
              </a:solidFill>
              <a:prstDash val="solid"/>
            </a:ln>
          </a:bottom>
          <a:insideH>
            <a:ln w="12700" cap="flat" cmpd="sng" algn="ctr">
              <a:solidFill>
                <a:schemeClr val="lt1"/>
              </a:solidFill>
              <a:prstDash val="solid"/>
            </a:ln>
          </a:insideH>
          <a:insideV>
            <a:ln w="12700" cap="flat" cmpd="sng" algn="ctr">
              <a:solidFill>
                <a:schemeClr val="lt1"/>
              </a:solidFill>
              <a:prstDash val="solid"/>
            </a:ln>
          </a:insideV>
          <a:tl2br>
            <a:ln>
              <a:noFill/>
            </a:ln>
          </a:tl2br>
          <a:tr2bl>
            <a:ln>
              <a:noFill/>
            </a:ln>
          </a:tr2bl>
        </a:tcBdr>
        <a:fill>
          <a:solidFill>
            <a:srgbClr val="2D3750"/>
          </a:solidFill>
        </a:fill>
      </a:tcStyle>
    </a:firstRow>
    <a:neCell>
      <a:tcStyle>
        <a:tcBdr/>
      </a:tcStyle>
    </a:neCell>
    <a:nwCell>
      <a:tcStyle>
        <a:tcBdr/>
      </a:tcStyle>
    </a:nwCell>
    <a:extLst/>
  </a:tblStyle>
  <a:tblStyle styleId="{E8173070-96A4-452D-B91B-BDD14C51E856}" styleName="BT Column-Table">
    <a:tblBg/>
    <a:wholeTbl>
      <a:tcTxStyle b="off" i="off">
        <a:fontRef idx="minor"/>
        <a:schemeClr val="tx1"/>
      </a:tcTxStyle>
      <a:tcStyle>
        <a:tcBdr>
          <a:left>
            <a:ln w="6350" cap="flat" cmpd="sng" algn="ctr">
              <a:solidFill>
                <a:srgbClr val="2D3750"/>
              </a:solidFill>
              <a:prstDash val="solid"/>
            </a:ln>
          </a:left>
          <a:right>
            <a:ln w="6350" cap="flat" cmpd="sng" algn="ctr">
              <a:solidFill>
                <a:srgbClr val="2D3750"/>
              </a:solidFill>
              <a:prstDash val="solid"/>
            </a:ln>
          </a:right>
          <a:top>
            <a:ln w="6350" cap="flat" cmpd="sng" algn="ctr">
              <a:solidFill>
                <a:srgbClr val="2D3750"/>
              </a:solidFill>
              <a:prstDash val="solid"/>
            </a:ln>
          </a:top>
          <a:bottom>
            <a:ln w="6350" cap="flat" cmpd="sng" algn="ctr">
              <a:solidFill>
                <a:srgbClr val="2D3750"/>
              </a:solidFill>
              <a:prstDash val="solid"/>
            </a:ln>
          </a:bottom>
          <a:insideH>
            <a:ln w="6350" cap="flat" cmpd="sng" algn="ctr">
              <a:solidFill>
                <a:srgbClr val="2D3750"/>
              </a:solidFill>
              <a:prstDash val="solid"/>
            </a:ln>
          </a:insideH>
          <a:insideV>
            <a:ln w="6350" cap="flat" cmpd="sng" algn="ctr">
              <a:solidFill>
                <a:srgbClr val="2D3750"/>
              </a:solidFill>
              <a:prstDash val="solid"/>
            </a:ln>
          </a:insideV>
          <a:tl2br>
            <a:ln>
              <a:noFill/>
            </a:ln>
          </a:tl2br>
          <a:tr2bl>
            <a:ln>
              <a:noFill/>
            </a:ln>
          </a:tr2bl>
        </a:tcBdr>
        <a:fill>
          <a:noFill/>
        </a:fill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TxStyle b="on" i="off">
        <a:fontRef idx="major"/>
        <a:schemeClr val="lt1"/>
      </a:tcTxStyle>
      <a:tcStyle>
        <a:tcBdr>
          <a:left>
            <a:ln w="6350" cap="flat" cmpd="sng" algn="ctr">
              <a:solidFill>
                <a:srgbClr val="2D3750"/>
              </a:solidFill>
              <a:prstDash val="solid"/>
            </a:ln>
          </a:left>
          <a:right>
            <a:ln w="6350" cap="flat" cmpd="sng" algn="ctr">
              <a:solidFill>
                <a:srgbClr val="2D3750"/>
              </a:solidFill>
              <a:prstDash val="solid"/>
            </a:ln>
          </a:right>
          <a:top>
            <a:ln w="6350" cap="flat" cmpd="sng" algn="ctr">
              <a:solidFill>
                <a:srgbClr val="2D3750"/>
              </a:solidFill>
              <a:prstDash val="solid"/>
            </a:ln>
          </a:top>
          <a:bottom>
            <a:ln>
              <a:noFill/>
            </a:ln>
          </a:bottom>
          <a:insideH>
            <a:ln w="12700" cap="flat" cmpd="sng" algn="ctr">
              <a:solidFill>
                <a:schemeClr val="lt1"/>
              </a:solidFill>
              <a:prstDash val="solid"/>
            </a:ln>
          </a:insideH>
          <a:insideV>
            <a:ln w="12700" cap="flat" cmpd="sng" algn="ctr">
              <a:solidFill>
                <a:schemeClr val="lt1"/>
              </a:solidFill>
              <a:prstDash val="solid"/>
            </a:ln>
          </a:insideV>
          <a:tl2br>
            <a:ln>
              <a:noFill/>
            </a:ln>
          </a:tl2br>
          <a:tr2bl>
            <a:ln>
              <a:noFill/>
            </a:ln>
          </a:tr2bl>
        </a:tcBdr>
        <a:fill>
          <a:solidFill>
            <a:srgbClr val="008768"/>
          </a:solidFill>
        </a:fill>
      </a:tcStyle>
    </a:firstRow>
    <a:neCell>
      <a:tcStyle>
        <a:tcBdr/>
      </a:tcStyle>
    </a:neCell>
    <a:nwCell>
      <a:tcStyle>
        <a:tcBdr/>
      </a:tcStyle>
    </a:nwCell>
    <a:extLst/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18" autoAdjust="0"/>
    <p:restoredTop sz="93073" autoAdjust="0"/>
  </p:normalViewPr>
  <p:slideViewPr>
    <p:cSldViewPr showGuides="1">
      <p:cViewPr>
        <p:scale>
          <a:sx n="75" d="100"/>
          <a:sy n="75" d="100"/>
        </p:scale>
        <p:origin x="594" y="-90"/>
      </p:cViewPr>
      <p:guideLst>
        <p:guide orient="horz" pos="284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7" d="100"/>
          <a:sy n="97" d="100"/>
        </p:scale>
        <p:origin x="3468" y="78"/>
      </p:cViewPr>
      <p:guideLst>
        <p:guide orient="horz" pos="2880"/>
        <p:guide pos="2160"/>
        <p:guide orient="horz" pos="2952"/>
        <p:guide pos="2232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0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36"/>
          <a:stretch/>
        </p:blipFill>
        <p:spPr>
          <a:xfrm>
            <a:off x="5377454" y="8546158"/>
            <a:ext cx="1134752" cy="151615"/>
          </a:xfrm>
          <a:prstGeom prst="rect">
            <a:avLst/>
          </a:prstGeom>
        </p:spPr>
      </p:pic>
      <p:sp>
        <p:nvSpPr>
          <p:cNvPr id="10" name="Fußzeilenplatzhalter 2"/>
          <p:cNvSpPr txBox="1">
            <a:spLocks/>
          </p:cNvSpPr>
          <p:nvPr/>
        </p:nvSpPr>
        <p:spPr>
          <a:xfrm>
            <a:off x="286631" y="8617036"/>
            <a:ext cx="3999619" cy="2068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CA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70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© Bombardier Inc. or its subsidiaries. All rights reserved.</a:t>
            </a:r>
          </a:p>
        </p:txBody>
      </p:sp>
      <p:sp>
        <p:nvSpPr>
          <p:cNvPr id="11" name="Datumsplatzhalter 2"/>
          <p:cNvSpPr>
            <a:spLocks noGrp="1"/>
          </p:cNvSpPr>
          <p:nvPr>
            <p:ph type="dt" sz="quarter" idx="1"/>
          </p:nvPr>
        </p:nvSpPr>
        <p:spPr>
          <a:xfrm>
            <a:off x="298325" y="8493190"/>
            <a:ext cx="2971800" cy="1784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 algn="l"/>
            <a:fld id="{A35D50B9-A2C2-4841-9F83-4087235E5DCE}" type="slidenum">
              <a:rPr lang="en-CA" sz="900" b="1">
                <a:latin typeface="Arial" charset="0"/>
                <a:ea typeface="Arial" charset="0"/>
                <a:cs typeface="Arial" charset="0"/>
              </a:rPr>
              <a:pPr algn="l"/>
              <a:t>‹Nr.›</a:t>
            </a:fld>
            <a:r>
              <a:rPr lang="en-CA" sz="900">
                <a:latin typeface="Arial" charset="0"/>
                <a:ea typeface="Arial" charset="0"/>
                <a:cs typeface="Arial" charset="0"/>
              </a:rPr>
              <a:t> | </a:t>
            </a:r>
            <a:fld id="{DAB50B81-95FE-7849-95F0-B5A4FACA7AAC}" type="datetimeFigureOut">
              <a:rPr lang="en-CA" sz="900" smtClean="0">
                <a:latin typeface="Arial" charset="0"/>
                <a:ea typeface="Arial" charset="0"/>
                <a:cs typeface="Arial" charset="0"/>
              </a:rPr>
              <a:pPr algn="l"/>
              <a:t>2020-10-17</a:t>
            </a:fld>
            <a:r>
              <a:rPr lang="en-CA" sz="900">
                <a:latin typeface="Arial" charset="0"/>
                <a:ea typeface="Arial" charset="0"/>
                <a:cs typeface="Arial" charset="0"/>
              </a:rPr>
              <a:t> | Private </a:t>
            </a:r>
            <a:r>
              <a:rPr lang="en-CA" sz="900" err="1">
                <a:latin typeface="Arial" charset="0"/>
                <a:ea typeface="Arial" charset="0"/>
                <a:cs typeface="Arial" charset="0"/>
              </a:rPr>
              <a:t>and</a:t>
            </a:r>
            <a:r>
              <a:rPr lang="en-CA" sz="90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CA" sz="900" err="1">
                <a:latin typeface="Arial" charset="0"/>
                <a:ea typeface="Arial" charset="0"/>
                <a:cs typeface="Arial" charset="0"/>
              </a:rPr>
              <a:t>confidential</a:t>
            </a:r>
            <a:r>
              <a:rPr lang="en-CA" sz="900">
                <a:latin typeface="Arial" charset="0"/>
                <a:ea typeface="Arial" charset="0"/>
                <a:cs typeface="Arial" charset="0"/>
              </a:rPr>
              <a:t>.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86DBE7B-D8E7-C943-A747-9D336161F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37457"/>
            <a:ext cx="9652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59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B43BB-981C-DD4F-947C-5DBBD6375F71}" type="datetimeFigureOut">
              <a:rPr lang="en-CA" smtClean="0"/>
              <a:t>2020-10-17</a:t>
            </a:fld>
            <a:endParaRPr lang="en-CA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/>
              <a:t>Mastertextformat bearbeiten</a:t>
            </a:r>
          </a:p>
          <a:p>
            <a:pPr lvl="1"/>
            <a:r>
              <a:rPr lang="en-CA"/>
              <a:t>Zweite Ebene</a:t>
            </a:r>
          </a:p>
          <a:p>
            <a:pPr lvl="2"/>
            <a:r>
              <a:rPr lang="en-CA"/>
              <a:t>Dritte Ebene</a:t>
            </a:r>
          </a:p>
          <a:p>
            <a:pPr lvl="3"/>
            <a:r>
              <a:rPr lang="en-CA"/>
              <a:t>Vierte Ebene</a:t>
            </a:r>
          </a:p>
          <a:p>
            <a:pPr lvl="4"/>
            <a:r>
              <a:rPr lang="en-CA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B28E8-AE2E-F346-8264-713BDAAE7DEF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6711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T_cover">
    <p:bg>
      <p:bgPr>
        <a:solidFill>
          <a:srgbClr val="2D37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87713" y="1629800"/>
            <a:ext cx="8572982" cy="131761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1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287083" y="5551271"/>
            <a:ext cx="5617205" cy="492443"/>
          </a:xfrm>
          <a:prstGeom prst="rect">
            <a:avLst/>
          </a:prstGeom>
        </p:spPr>
        <p:txBody>
          <a:bodyPr anchor="b">
            <a:sp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50"/>
              </a:spcBef>
              <a:spcAft>
                <a:spcPct val="0"/>
              </a:spcAft>
              <a:buClr>
                <a:srgbClr val="008768"/>
              </a:buClr>
              <a:buSzPct val="120000"/>
              <a:buFontTx/>
              <a:buNone/>
              <a:tabLst/>
              <a:defRPr sz="1600" baseline="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0"/>
              </a:spcBef>
              <a:spcAft>
                <a:spcPct val="0"/>
              </a:spcAft>
              <a:buClr>
                <a:srgbClr val="008768"/>
              </a:buClr>
              <a:buSzPct val="120000"/>
              <a:buFontTx/>
              <a:buNone/>
              <a:tabLst/>
              <a:defRPr/>
            </a:pPr>
            <a:r>
              <a:rPr lang="en-US" noProof="0"/>
              <a:t>Click to edit event, name of presenter, title, date and confidentiality level in separate lines</a:t>
            </a:r>
          </a:p>
        </p:txBody>
      </p:sp>
      <p:pic>
        <p:nvPicPr>
          <p:cNvPr id="9" name="Bild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7" b="15609"/>
          <a:stretch/>
        </p:blipFill>
        <p:spPr>
          <a:xfrm>
            <a:off x="1" y="2843561"/>
            <a:ext cx="2207941" cy="4014440"/>
          </a:xfrm>
          <a:prstGeom prst="rect">
            <a:avLst/>
          </a:prstGeom>
        </p:spPr>
      </p:pic>
      <p:pic>
        <p:nvPicPr>
          <p:cNvPr id="11" name="Bild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7995" y="6499225"/>
            <a:ext cx="1282700" cy="175260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150" y="428034"/>
            <a:ext cx="1774550" cy="1202902"/>
          </a:xfrm>
          <a:prstGeom prst="rect">
            <a:avLst/>
          </a:prstGeom>
        </p:spPr>
      </p:pic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287084" y="3104611"/>
            <a:ext cx="8573618" cy="95504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en-US" noProof="0"/>
              <a:t>Click to edit sub-headline</a:t>
            </a:r>
          </a:p>
        </p:txBody>
      </p:sp>
    </p:spTree>
    <p:extLst>
      <p:ext uri="{BB962C8B-B14F-4D97-AF65-F5344CB8AC3E}">
        <p14:creationId xmlns:p14="http://schemas.microsoft.com/office/powerpoint/2010/main" val="734753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T_image_neg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192000" cy="6237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br>
              <a:rPr lang="en-US" noProof="0"/>
            </a:br>
            <a:br>
              <a:rPr lang="en-US" noProof="0"/>
            </a:br>
            <a:br>
              <a:rPr lang="en-US" noProof="0"/>
            </a:br>
            <a:br>
              <a:rPr lang="en-US" noProof="0"/>
            </a:br>
            <a:br>
              <a:rPr lang="en-US" noProof="0"/>
            </a:br>
            <a:br>
              <a:rPr lang="en-US" noProof="0"/>
            </a:br>
            <a:br>
              <a:rPr lang="en-US" noProof="0"/>
            </a:br>
            <a:r>
              <a:rPr lang="en-US" noProof="0"/>
              <a:t>Click icon </a:t>
            </a:r>
            <a:br>
              <a:rPr lang="en-US" noProof="0"/>
            </a:br>
            <a:r>
              <a:rPr lang="en-US" noProof="0"/>
              <a:t>to add image </a:t>
            </a:r>
          </a:p>
        </p:txBody>
      </p:sp>
      <p:sp>
        <p:nvSpPr>
          <p:cNvPr id="15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4963" y="1089025"/>
            <a:ext cx="5616576" cy="974338"/>
          </a:xfrm>
          <a:prstGeom prst="rect">
            <a:avLst/>
          </a:prstGeom>
          <a:effectLst/>
        </p:spPr>
        <p:txBody>
          <a:bodyPr vert="horz" lIns="0" tIns="0" rIns="0" bIns="0" rtlCol="0" anchor="b">
            <a:no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headline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34963" y="2271789"/>
            <a:ext cx="5616576" cy="536575"/>
          </a:xfrm>
          <a:prstGeom prst="rect">
            <a:avLst/>
          </a:prstGeom>
          <a:effectLst/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sub-headline</a:t>
            </a:r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CFF8A0C7-A319-41A0-B7DC-F601BD6DB1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1600" y="6462000"/>
            <a:ext cx="8143313" cy="1308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>
              <a:defRPr lang="en-CA" sz="800" smtClean="0">
                <a:solidFill>
                  <a:schemeClr val="bg2"/>
                </a:solidFill>
                <a:ea typeface="+mn-ea"/>
                <a:cs typeface="+mn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  <a:buNone/>
            </a:pPr>
            <a:r>
              <a:rPr lang="en-US" noProof="0"/>
              <a:t>Author | Organizational abbreviation | Date (Month DD, YYYY) | Rev. x.x | Confidentiality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T_image_posi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192000" cy="6237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br>
              <a:rPr lang="en-US" noProof="0"/>
            </a:br>
            <a:br>
              <a:rPr lang="en-US" noProof="0"/>
            </a:br>
            <a:br>
              <a:rPr lang="en-US" noProof="0"/>
            </a:br>
            <a:br>
              <a:rPr lang="en-US" noProof="0"/>
            </a:br>
            <a:br>
              <a:rPr lang="en-US" noProof="0"/>
            </a:br>
            <a:br>
              <a:rPr lang="en-US" noProof="0"/>
            </a:br>
            <a:br>
              <a:rPr lang="en-US" noProof="0"/>
            </a:br>
            <a:r>
              <a:rPr lang="en-US" noProof="0"/>
              <a:t>Click icon </a:t>
            </a:r>
            <a:br>
              <a:rPr lang="en-US" noProof="0"/>
            </a:br>
            <a:r>
              <a:rPr lang="en-US" noProof="0"/>
              <a:t>to add image </a:t>
            </a:r>
          </a:p>
        </p:txBody>
      </p:sp>
      <p:sp>
        <p:nvSpPr>
          <p:cNvPr id="15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4963" y="1089025"/>
            <a:ext cx="5616576" cy="993412"/>
          </a:xfrm>
          <a:prstGeom prst="rect">
            <a:avLst/>
          </a:prstGeom>
          <a:effectLst/>
        </p:spPr>
        <p:txBody>
          <a:bodyPr vert="horz" lIns="0" tIns="0" rIns="0" bIns="0" rtlCol="0" anchor="b">
            <a:noAutofit/>
          </a:bodyPr>
          <a:lstStyle>
            <a:lvl1pPr algn="l"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headline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34963" y="2278063"/>
            <a:ext cx="5616576" cy="536575"/>
          </a:xfrm>
          <a:prstGeom prst="rect">
            <a:avLst/>
          </a:prstGeom>
          <a:effectLst/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sub-headline</a:t>
            </a:r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8C5A6C01-81C4-44E1-9540-AF0B1AEF35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1600" y="6462000"/>
            <a:ext cx="8143313" cy="1308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>
              <a:defRPr lang="en-CA" sz="800" smtClean="0">
                <a:solidFill>
                  <a:schemeClr val="bg2"/>
                </a:solidFill>
                <a:ea typeface="+mn-ea"/>
                <a:cs typeface="+mn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  <a:buNone/>
            </a:pPr>
            <a:r>
              <a:rPr lang="en-US" noProof="0"/>
              <a:t>Author | Organizational abbreviation | Date (Month DD, YYYY) | Rev. x.x | Confidentiality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T_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enplatzhalter 3">
            <a:extLst>
              <a:ext uri="{FF2B5EF4-FFF2-40B4-BE49-F238E27FC236}">
                <a16:creationId xmlns:a16="http://schemas.microsoft.com/office/drawing/2014/main" id="{CD60963C-EF0E-4B21-BD1D-C058D5110499}"/>
              </a:ext>
            </a:extLst>
          </p:cNvPr>
          <p:cNvSpPr>
            <a:spLocks noGrp="1"/>
          </p:cNvSpPr>
          <p:nvPr>
            <p:ph type="media" sz="quarter" idx="20" hasCustomPrompt="1"/>
          </p:nvPr>
        </p:nvSpPr>
        <p:spPr>
          <a:xfrm>
            <a:off x="0" y="0"/>
            <a:ext cx="12192000" cy="6237288"/>
          </a:xfrm>
          <a:solidFill>
            <a:schemeClr val="bg1">
              <a:lumMod val="95000"/>
            </a:schemeClr>
          </a:solidFill>
        </p:spPr>
        <p:txBody>
          <a:bodyPr anchor="t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dirty="0"/>
              <a:t>Click icon </a:t>
            </a:r>
            <a:br>
              <a:rPr lang="en-US" dirty="0"/>
            </a:br>
            <a:r>
              <a:rPr lang="en-US" dirty="0"/>
              <a:t>to add video</a:t>
            </a:r>
          </a:p>
        </p:txBody>
      </p:sp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B06B1F2F-B0EF-459A-BA3C-F3EDB1381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1600" y="6462000"/>
            <a:ext cx="8143313" cy="1308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>
              <a:defRPr lang="en-CA" sz="800" smtClean="0">
                <a:solidFill>
                  <a:schemeClr val="bg2"/>
                </a:solidFill>
                <a:ea typeface="+mn-ea"/>
                <a:cs typeface="+mn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  <a:buNone/>
            </a:pPr>
            <a:r>
              <a:rPr lang="en-US"/>
              <a:t>Author | Organizational abbreviation | Date (Month DD, YYYY) | Rev. x.x | Confidentiality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120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T_q&amp;a">
    <p:bg>
      <p:bgPr>
        <a:solidFill>
          <a:srgbClr val="2D37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57" t="27597" r="21524" b="27023"/>
          <a:stretch/>
        </p:blipFill>
        <p:spPr>
          <a:xfrm>
            <a:off x="2945024" y="1349115"/>
            <a:ext cx="2758191" cy="2218544"/>
          </a:xfrm>
          <a:prstGeom prst="rect">
            <a:avLst/>
          </a:prstGeom>
        </p:spPr>
      </p:pic>
      <p:sp>
        <p:nvSpPr>
          <p:cNvPr id="3" name="Textfeld 2"/>
          <p:cNvSpPr txBox="1"/>
          <p:nvPr userDrawn="1"/>
        </p:nvSpPr>
        <p:spPr>
          <a:xfrm>
            <a:off x="7300210" y="40923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noProof="0"/>
          </a:p>
        </p:txBody>
      </p:sp>
      <p:pic>
        <p:nvPicPr>
          <p:cNvPr id="8" name="Bild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2" t="6402"/>
          <a:stretch/>
        </p:blipFill>
        <p:spPr>
          <a:xfrm>
            <a:off x="-1" y="0"/>
            <a:ext cx="3909753" cy="1780674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7995" y="6499225"/>
            <a:ext cx="1282700" cy="175260"/>
          </a:xfrm>
          <a:prstGeom prst="rect">
            <a:avLst/>
          </a:prstGeom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6086DBB-E820-4623-9CED-A7E304B5C7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325" y="3614738"/>
            <a:ext cx="4065588" cy="1323975"/>
          </a:xfrm>
        </p:spPr>
        <p:txBody>
          <a:bodyPr/>
          <a:lstStyle>
            <a:lvl1pPr>
              <a:lnSpc>
                <a:spcPct val="90000"/>
              </a:lnSpc>
              <a:defRPr sz="3800" b="1"/>
            </a:lvl1pPr>
            <a:lvl2pPr marL="0" indent="0">
              <a:buNone/>
              <a:defRPr/>
            </a:lvl2pPr>
          </a:lstStyle>
          <a:p>
            <a:pPr lvl="0"/>
            <a:r>
              <a:rPr lang="en-US" noProof="0"/>
              <a:t>Click to edit Q&amp;A title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T_closing">
    <p:bg>
      <p:bgPr>
        <a:solidFill>
          <a:srgbClr val="2D37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287713" y="5551271"/>
            <a:ext cx="5508624" cy="492443"/>
          </a:xfrm>
          <a:prstGeom prst="rect">
            <a:avLst/>
          </a:prstGeom>
        </p:spPr>
        <p:txBody>
          <a:bodyPr anchor="b">
            <a:sp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50"/>
              </a:spcBef>
              <a:spcAft>
                <a:spcPct val="0"/>
              </a:spcAft>
              <a:buClr>
                <a:srgbClr val="008768"/>
              </a:buClr>
              <a:buSzPct val="120000"/>
              <a:buFontTx/>
              <a:buNone/>
              <a:tabLst/>
              <a:defRPr sz="1600" baseline="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0"/>
              </a:spcBef>
              <a:spcAft>
                <a:spcPct val="0"/>
              </a:spcAft>
              <a:buClr>
                <a:srgbClr val="008768"/>
              </a:buClr>
              <a:buSzPct val="120000"/>
              <a:buFontTx/>
              <a:buNone/>
              <a:tabLst/>
              <a:defRPr/>
            </a:pPr>
            <a:r>
              <a:rPr lang="en-US" noProof="0"/>
              <a:t>Click to edit event, name of presenter, title, date and confidentiality level in separate lines</a:t>
            </a:r>
          </a:p>
        </p:txBody>
      </p:sp>
      <p:pic>
        <p:nvPicPr>
          <p:cNvPr id="8" name="Bild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1" b="62636"/>
          <a:stretch/>
        </p:blipFill>
        <p:spPr>
          <a:xfrm>
            <a:off x="10577487" y="6499225"/>
            <a:ext cx="1283208" cy="174625"/>
          </a:xfrm>
          <a:prstGeom prst="rect">
            <a:avLst/>
          </a:prstGeom>
        </p:spPr>
      </p:pic>
      <p:pic>
        <p:nvPicPr>
          <p:cNvPr id="7" name="Bild 5">
            <a:extLst>
              <a:ext uri="{FF2B5EF4-FFF2-40B4-BE49-F238E27FC236}">
                <a16:creationId xmlns:a16="http://schemas.microsoft.com/office/drawing/2014/main" id="{657B778F-E6CF-1044-BE19-B6EB9881ED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2" r="5686"/>
          <a:stretch/>
        </p:blipFill>
        <p:spPr>
          <a:xfrm>
            <a:off x="9642764" y="-1"/>
            <a:ext cx="2549236" cy="4612507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AED50-E2D5-49B6-B54E-49F0F88AAF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7712" y="1895026"/>
            <a:ext cx="5616575" cy="1323975"/>
          </a:xfrm>
        </p:spPr>
        <p:txBody>
          <a:bodyPr/>
          <a:lstStyle>
            <a:lvl1pPr>
              <a:lnSpc>
                <a:spcPct val="90000"/>
              </a:lnSpc>
              <a:defRPr sz="3800" b="1"/>
            </a:lvl1pPr>
          </a:lstStyle>
          <a:p>
            <a:pPr lvl="0"/>
            <a:r>
              <a:rPr lang="en-US" noProof="0"/>
              <a:t>Click to edit</a:t>
            </a:r>
          </a:p>
        </p:txBody>
      </p:sp>
      <p:pic>
        <p:nvPicPr>
          <p:cNvPr id="14" name="Bild 7">
            <a:extLst>
              <a:ext uri="{FF2B5EF4-FFF2-40B4-BE49-F238E27FC236}">
                <a16:creationId xmlns:a16="http://schemas.microsoft.com/office/drawing/2014/main" id="{FDF0ADED-83EA-7E49-A4C8-E7FCDC8C361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150" y="428034"/>
            <a:ext cx="1774550" cy="1202902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T_agenda">
    <p:bg>
      <p:bgPr>
        <a:solidFill>
          <a:srgbClr val="2D37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7" b="6767"/>
          <a:stretch/>
        </p:blipFill>
        <p:spPr>
          <a:xfrm>
            <a:off x="0" y="4901679"/>
            <a:ext cx="4648200" cy="1956321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7995" y="6499225"/>
            <a:ext cx="1282700" cy="175260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287713" y="111574"/>
            <a:ext cx="8572982" cy="348198"/>
          </a:xfrm>
          <a:prstGeom prst="rect">
            <a:avLst/>
          </a:prstGeom>
        </p:spPr>
        <p:txBody>
          <a:bodyPr/>
          <a:lstStyle>
            <a:lvl1pPr>
              <a:defRPr sz="2800" b="1"/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22B6C916-DF1A-4997-882F-B416422F89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87713" y="1024408"/>
            <a:ext cx="8572500" cy="4996980"/>
          </a:xfrm>
        </p:spPr>
        <p:txBody>
          <a:bodyPr/>
          <a:lstStyle>
            <a:lvl1pPr marL="180000" indent="-180000">
              <a:spcBef>
                <a:spcPts val="2400"/>
              </a:spcBef>
              <a:buClr>
                <a:srgbClr val="008768"/>
              </a:buClr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</a:defRPr>
            </a:lvl1pPr>
            <a:lvl2pPr>
              <a:spcBef>
                <a:spcPts val="2400"/>
              </a:spcBef>
              <a:buClr>
                <a:srgbClr val="F1D61F"/>
              </a:buClr>
              <a:defRPr sz="2000" b="1">
                <a:solidFill>
                  <a:srgbClr val="F1D61F"/>
                </a:solidFill>
              </a:defRPr>
            </a:lvl2pPr>
            <a:lvl3pPr marL="252000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252000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noProof="0"/>
              <a:t>Click to edit text (to highlight an agenda item in yellow, use the bullet point listing menu as explained on slide 0)</a:t>
            </a:r>
          </a:p>
          <a:p>
            <a:pPr lvl="1"/>
            <a:r>
              <a:rPr lang="en-US" noProof="0"/>
              <a:t>Level 2</a:t>
            </a:r>
          </a:p>
          <a:p>
            <a:pPr lvl="2"/>
            <a:r>
              <a:rPr lang="en-US" noProof="0"/>
              <a:t>Level 3</a:t>
            </a:r>
          </a:p>
          <a:p>
            <a:pPr lvl="3"/>
            <a:r>
              <a:rPr lang="en-US" noProof="0"/>
              <a:t>Level 4</a:t>
            </a:r>
          </a:p>
          <a:p>
            <a:pPr lvl="4"/>
            <a:r>
              <a:rPr lang="en-US" noProof="0"/>
              <a:t>Level 5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T_chapter_break_image">
    <p:bg>
      <p:bgPr>
        <a:solidFill>
          <a:srgbClr val="2D37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113325" y="1139564"/>
            <a:ext cx="6743713" cy="145097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1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title of chapter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4645706" cy="6858000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 anchor="t"/>
          <a:lstStyle>
            <a:lvl1pPr marL="0" indent="0" algn="ctr">
              <a:buNone/>
              <a:defRPr b="0" baseline="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noProof="0"/>
              <a:t>Bild durch Klicken auf Symbol hinzufügen</a:t>
            </a:r>
            <a:endParaRPr lang="en-US" noProof="0"/>
          </a:p>
        </p:txBody>
      </p:sp>
      <p:pic>
        <p:nvPicPr>
          <p:cNvPr id="7" name="Bild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75" r="4464"/>
          <a:stretch/>
        </p:blipFill>
        <p:spPr>
          <a:xfrm>
            <a:off x="9474200" y="-1"/>
            <a:ext cx="2717800" cy="1591171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7995" y="6499225"/>
            <a:ext cx="1282700" cy="175260"/>
          </a:xfrm>
          <a:prstGeom prst="rect">
            <a:avLst/>
          </a:prstGeom>
        </p:spPr>
      </p:pic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112741" y="2847733"/>
            <a:ext cx="6761704" cy="74864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0"/>
              </a:spcBef>
              <a:spcAft>
                <a:spcPct val="0"/>
              </a:spcAft>
              <a:buClr>
                <a:srgbClr val="008768"/>
              </a:buClr>
              <a:buSzPct val="120000"/>
              <a:buFont typeface="Wingdings" charset="2"/>
              <a:buNone/>
              <a:tabLst/>
              <a:defRPr/>
            </a:pPr>
            <a:r>
              <a:rPr lang="en-US" noProof="0"/>
              <a:t>Click to edit sub-headline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T_chapter_break">
    <p:bg>
      <p:bgPr>
        <a:solidFill>
          <a:srgbClr val="2D37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34963" y="1125124"/>
            <a:ext cx="5616575" cy="146201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1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title of chapter</a:t>
            </a:r>
          </a:p>
        </p:txBody>
      </p:sp>
      <p:pic>
        <p:nvPicPr>
          <p:cNvPr id="6" name="Bild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5" r="2896"/>
          <a:stretch/>
        </p:blipFill>
        <p:spPr>
          <a:xfrm>
            <a:off x="6926168" y="-1"/>
            <a:ext cx="5265832" cy="2924031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7995" y="6499225"/>
            <a:ext cx="1282700" cy="175260"/>
          </a:xfrm>
          <a:prstGeom prst="rect">
            <a:avLst/>
          </a:prstGeom>
        </p:spPr>
      </p:pic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34963" y="2877670"/>
            <a:ext cx="5616575" cy="85661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en-US" noProof="0"/>
              <a:t>Click to edit sub-headline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T_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platzhalter 27"/>
          <p:cNvSpPr>
            <a:spLocks noGrp="1"/>
          </p:cNvSpPr>
          <p:nvPr>
            <p:ph type="body" sz="quarter" idx="15" hasCustomPrompt="1"/>
          </p:nvPr>
        </p:nvSpPr>
        <p:spPr>
          <a:xfrm>
            <a:off x="334800" y="548680"/>
            <a:ext cx="11520000" cy="324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noProof="0"/>
              <a:t>Click to edit sub-headline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334800" y="152636"/>
            <a:ext cx="11520000" cy="396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noProof="0"/>
              <a:t>Click to edit headline</a:t>
            </a: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02791903-9EAF-4C45-BB6C-3BD58BCA3333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4800" y="1053000"/>
            <a:ext cx="11520000" cy="4536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noProof="0"/>
              <a:t>Click to edit first level (Arial 18pt)</a:t>
            </a:r>
          </a:p>
          <a:p>
            <a:pPr lvl="1"/>
            <a:r>
              <a:rPr lang="en-US" noProof="0"/>
              <a:t>Second level (Arial 16pt)</a:t>
            </a:r>
          </a:p>
          <a:p>
            <a:pPr lvl="2"/>
            <a:r>
              <a:rPr lang="en-US" noProof="0"/>
              <a:t>Third level (Arial 14pt)</a:t>
            </a:r>
          </a:p>
          <a:p>
            <a:pPr lvl="3"/>
            <a:r>
              <a:rPr lang="en-US" noProof="0"/>
              <a:t>Fourth level (Arial 14pt)</a:t>
            </a:r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95957225-5128-D544-8A8A-E7F4F04818B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4800" y="5733256"/>
            <a:ext cx="11520000" cy="288000"/>
          </a:xfrm>
        </p:spPr>
        <p:txBody>
          <a:bodyPr anchor="b"/>
          <a:lstStyle>
            <a:lvl1pPr indent="0">
              <a:spcBef>
                <a:spcPts val="300"/>
              </a:spcBef>
              <a:defRPr sz="1000" b="0">
                <a:solidFill>
                  <a:schemeClr val="accent6"/>
                </a:solidFill>
              </a:defRPr>
            </a:lvl1pPr>
            <a:lvl2pPr>
              <a:defRPr sz="1600"/>
            </a:lvl2pPr>
            <a:lvl3pPr>
              <a:defRPr sz="1000"/>
            </a:lvl3pPr>
            <a:lvl4pPr>
              <a:defRPr/>
            </a:lvl4pPr>
          </a:lstStyle>
          <a:p>
            <a:pPr marL="0" lvl="0" indent="-540000">
              <a:buNone/>
            </a:pPr>
            <a:r>
              <a:rPr lang="en-US" sz="1000" noProof="0">
                <a:solidFill>
                  <a:schemeClr val="accent6"/>
                </a:solidFill>
              </a:rPr>
              <a:t>Click to edit footnote (Arial 10pt)</a:t>
            </a:r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B4382C1B-FE69-437D-904A-31E99FC24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1600" y="6462000"/>
            <a:ext cx="8143313" cy="1308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>
              <a:defRPr lang="en-CA" sz="800" smtClean="0">
                <a:solidFill>
                  <a:schemeClr val="bg2"/>
                </a:solidFill>
                <a:ea typeface="+mn-ea"/>
                <a:cs typeface="+mn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  <a:buNone/>
            </a:pPr>
            <a:r>
              <a:rPr lang="en-US" noProof="0"/>
              <a:t>Author | Organizational abbreviation | Date (Month DD, YYYY) | Rev. x.x | Confidentiality level</a:t>
            </a:r>
          </a:p>
        </p:txBody>
      </p:sp>
    </p:spTree>
    <p:extLst>
      <p:ext uri="{BB962C8B-B14F-4D97-AF65-F5344CB8AC3E}">
        <p14:creationId xmlns:p14="http://schemas.microsoft.com/office/powerpoint/2010/main" val="9665159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T_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4964" y="152636"/>
            <a:ext cx="11520000" cy="396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rgbClr val="008768"/>
                </a:solidFill>
              </a:defRPr>
            </a:lvl1pPr>
          </a:lstStyle>
          <a:p>
            <a:r>
              <a:rPr lang="en-US" noProof="0"/>
              <a:t>Click to edit headline</a:t>
            </a:r>
          </a:p>
        </p:txBody>
      </p:sp>
      <p:sp>
        <p:nvSpPr>
          <p:cNvPr id="12" name="Textplatzhalter 27"/>
          <p:cNvSpPr>
            <a:spLocks noGrp="1"/>
          </p:cNvSpPr>
          <p:nvPr>
            <p:ph type="body" sz="quarter" idx="15" hasCustomPrompt="1"/>
          </p:nvPr>
        </p:nvSpPr>
        <p:spPr>
          <a:xfrm>
            <a:off x="334800" y="548680"/>
            <a:ext cx="11520000" cy="324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noProof="0"/>
              <a:t>Click to edit sub-headline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35360" y="1053000"/>
            <a:ext cx="2664000" cy="49680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8768"/>
              </a:buClr>
              <a:buSzPct val="120000"/>
              <a:tabLst/>
              <a:defRPr/>
            </a:lvl1pPr>
            <a:lvl2pPr marL="252000" indent="-252000">
              <a:lnSpc>
                <a:spcPct val="100000"/>
              </a:lnSpc>
              <a:spcBef>
                <a:spcPts val="1000"/>
              </a:spcBef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</a:lstStyle>
          <a:p>
            <a:pPr lvl="0"/>
            <a:r>
              <a:rPr lang="en-US" noProof="0"/>
              <a:t>Click to edit first level (Arial 18pt)</a:t>
            </a:r>
          </a:p>
          <a:p>
            <a:pPr lvl="1"/>
            <a:r>
              <a:rPr lang="en-US" noProof="0"/>
              <a:t>Second level (Arial 16pt)</a:t>
            </a:r>
          </a:p>
          <a:p>
            <a:pPr lvl="2"/>
            <a:r>
              <a:rPr lang="en-US" noProof="0"/>
              <a:t>Third level (Arial 14pt)</a:t>
            </a:r>
          </a:p>
          <a:p>
            <a:pPr lvl="3"/>
            <a:r>
              <a:rPr lang="en-US" noProof="0"/>
              <a:t>Fourth level (Arial 14pt)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C85C3-B4DC-4581-8877-C6C8C5F794B1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287688" y="1053000"/>
            <a:ext cx="8568000" cy="4968000"/>
          </a:xfrm>
        </p:spPr>
        <p:txBody>
          <a:bodyPr/>
          <a:lstStyle>
            <a:lvl1pPr algn="ct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br>
              <a:rPr lang="en-US" noProof="0"/>
            </a:br>
            <a:br>
              <a:rPr lang="en-US" noProof="0"/>
            </a:br>
            <a:br>
              <a:rPr lang="en-US" noProof="0"/>
            </a:br>
            <a:br>
              <a:rPr lang="en-US" noProof="0"/>
            </a:br>
            <a:br>
              <a:rPr lang="en-US" noProof="0"/>
            </a:br>
            <a:br>
              <a:rPr lang="en-US" noProof="0"/>
            </a:br>
            <a:r>
              <a:rPr lang="en-US" noProof="0"/>
              <a:t>Click icon </a:t>
            </a:r>
            <a:br>
              <a:rPr lang="en-US" noProof="0"/>
            </a:br>
            <a:r>
              <a:rPr lang="en-US" noProof="0"/>
              <a:t>to add table, chart, smart art, image or video</a:t>
            </a:r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868EC9B1-8BF2-479F-A3C0-AF7719C251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1600" y="6462000"/>
            <a:ext cx="8143313" cy="1308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>
              <a:defRPr lang="en-CA" sz="800" smtClean="0">
                <a:solidFill>
                  <a:schemeClr val="bg2"/>
                </a:solidFill>
                <a:ea typeface="+mn-ea"/>
                <a:cs typeface="+mn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  <a:buNone/>
            </a:pPr>
            <a:r>
              <a:rPr lang="en-US" noProof="0"/>
              <a:t>Author | Organizational abbreviation | Date (Month DD, YYYY) | Rev. x.x | Confidentiality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T_conten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CE164A-BE67-4245-9CF8-913F7F4D60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2" y="152636"/>
            <a:ext cx="11520000" cy="396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headline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9A09258E-FC34-45B9-8E24-003B444E3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4964" y="1053000"/>
            <a:ext cx="5616574" cy="49680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8768"/>
              </a:buClr>
              <a:buSzPct val="120000"/>
              <a:tabLst/>
              <a:defRPr/>
            </a:lvl1pPr>
            <a:lvl2pPr marL="252000" indent="-252000">
              <a:lnSpc>
                <a:spcPct val="100000"/>
              </a:lnSpc>
              <a:spcBef>
                <a:spcPts val="1000"/>
              </a:spcBef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</a:lstStyle>
          <a:p>
            <a:pPr lvl="0"/>
            <a:r>
              <a:rPr lang="en-US" noProof="0"/>
              <a:t>Click to edit first level (Arial 18pt)</a:t>
            </a:r>
          </a:p>
          <a:p>
            <a:pPr lvl="1"/>
            <a:r>
              <a:rPr lang="en-US" noProof="0"/>
              <a:t>Second level (Arial 16pt)</a:t>
            </a:r>
          </a:p>
          <a:p>
            <a:pPr lvl="2"/>
            <a:r>
              <a:rPr lang="en-US" noProof="0"/>
              <a:t>Third level (Arial 14pt)</a:t>
            </a:r>
          </a:p>
          <a:p>
            <a:pPr lvl="3"/>
            <a:r>
              <a:rPr lang="en-US" noProof="0"/>
              <a:t>Fourth level (Arial 14pt)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2BC0A6F-C3AF-499A-8BB2-7013AF25A6F2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240016" y="1053000"/>
            <a:ext cx="5616000" cy="4968000"/>
          </a:xfrm>
        </p:spPr>
        <p:txBody>
          <a:bodyPr/>
          <a:lstStyle>
            <a:lvl1pPr algn="ct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br>
              <a:rPr lang="en-US" noProof="0"/>
            </a:br>
            <a:br>
              <a:rPr lang="en-US" noProof="0"/>
            </a:br>
            <a:br>
              <a:rPr lang="en-US" noProof="0"/>
            </a:br>
            <a:br>
              <a:rPr lang="en-US" noProof="0"/>
            </a:br>
            <a:br>
              <a:rPr lang="en-US" noProof="0"/>
            </a:br>
            <a:br>
              <a:rPr lang="en-US" noProof="0"/>
            </a:br>
            <a:r>
              <a:rPr lang="en-US" noProof="0"/>
              <a:t>Click icon </a:t>
            </a:r>
            <a:br>
              <a:rPr lang="en-US" noProof="0"/>
            </a:br>
            <a:r>
              <a:rPr lang="en-US" noProof="0"/>
              <a:t>to add table, chart, smart art, image or video</a:t>
            </a:r>
          </a:p>
        </p:txBody>
      </p:sp>
      <p:sp>
        <p:nvSpPr>
          <p:cNvPr id="7" name="Textplatzhalter 27">
            <a:extLst>
              <a:ext uri="{FF2B5EF4-FFF2-40B4-BE49-F238E27FC236}">
                <a16:creationId xmlns:a16="http://schemas.microsoft.com/office/drawing/2014/main" id="{484B9228-1752-4A7C-9CD1-EC6485BA876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4800" y="548680"/>
            <a:ext cx="11520000" cy="324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noProof="0"/>
              <a:t>Click to edit sub-headline</a:t>
            </a:r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1DD3596D-C841-4E61-AFC2-D12CB7FD4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1600" y="6462000"/>
            <a:ext cx="8143313" cy="1308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>
              <a:defRPr lang="en-CA" sz="800" smtClean="0">
                <a:solidFill>
                  <a:schemeClr val="bg2"/>
                </a:solidFill>
                <a:ea typeface="+mn-ea"/>
                <a:cs typeface="+mn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  <a:buNone/>
            </a:pPr>
            <a:r>
              <a:rPr lang="en-US" noProof="0"/>
              <a:t>Author | Organizational abbreviation | Date (Month DD, YYYY) | Rev. x.x | Confidentiality level</a:t>
            </a:r>
          </a:p>
        </p:txBody>
      </p:sp>
    </p:spTree>
    <p:extLst>
      <p:ext uri="{BB962C8B-B14F-4D97-AF65-F5344CB8AC3E}">
        <p14:creationId xmlns:p14="http://schemas.microsoft.com/office/powerpoint/2010/main" val="1006796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T_content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87B9FF-CCA0-4521-9A00-73BF941FCC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35360" y="1089024"/>
            <a:ext cx="3636000" cy="4931975"/>
          </a:xfrm>
          <a:solidFill>
            <a:srgbClr val="008768"/>
          </a:solidFill>
        </p:spPr>
        <p:txBody>
          <a:bodyPr lIns="72000" tIns="54000" rIns="36000" bIns="720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noProof="0"/>
              <a:t>Click to edit first level (Arial 18pt)</a:t>
            </a:r>
          </a:p>
          <a:p>
            <a:pPr lvl="1"/>
            <a:r>
              <a:rPr lang="en-US" noProof="0"/>
              <a:t>Second level (Arial 16pt, Square)</a:t>
            </a:r>
          </a:p>
          <a:p>
            <a:pPr lvl="2"/>
            <a:r>
              <a:rPr lang="en-US" noProof="0"/>
              <a:t>Third level (Arial 14pt, Line)</a:t>
            </a:r>
          </a:p>
          <a:p>
            <a:pPr lvl="3"/>
            <a:r>
              <a:rPr lang="en-US" noProof="0"/>
              <a:t>Fourth level (Arial 14pt, Circle)</a:t>
            </a:r>
          </a:p>
        </p:txBody>
      </p:sp>
      <p:sp>
        <p:nvSpPr>
          <p:cNvPr id="19" name="Textplatzhalter 2">
            <a:extLst>
              <a:ext uri="{FF2B5EF4-FFF2-40B4-BE49-F238E27FC236}">
                <a16:creationId xmlns:a16="http://schemas.microsoft.com/office/drawing/2014/main" id="{8E33E090-28C2-418D-9416-9DDE8095CEB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76800" y="1089024"/>
            <a:ext cx="3636000" cy="4931975"/>
          </a:xfrm>
          <a:solidFill>
            <a:srgbClr val="008768"/>
          </a:solidFill>
        </p:spPr>
        <p:txBody>
          <a:bodyPr lIns="72000" tIns="54000" rIns="36000" bIns="720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noProof="0"/>
              <a:t>Click to edit first level (Arial 18pt)</a:t>
            </a:r>
          </a:p>
          <a:p>
            <a:pPr lvl="1"/>
            <a:r>
              <a:rPr lang="en-US" noProof="0"/>
              <a:t>Second level (Arial 16pt, Square)</a:t>
            </a:r>
          </a:p>
          <a:p>
            <a:pPr lvl="2"/>
            <a:r>
              <a:rPr lang="en-US" noProof="0"/>
              <a:t>Third level (Arial 14pt, Line)</a:t>
            </a:r>
          </a:p>
          <a:p>
            <a:pPr lvl="3"/>
            <a:r>
              <a:rPr lang="en-US" noProof="0"/>
              <a:t>Fourth level (Arial 14pt, Circle)</a:t>
            </a:r>
          </a:p>
        </p:txBody>
      </p:sp>
      <p:sp>
        <p:nvSpPr>
          <p:cNvPr id="20" name="Textplatzhalter 2">
            <a:extLst>
              <a:ext uri="{FF2B5EF4-FFF2-40B4-BE49-F238E27FC236}">
                <a16:creationId xmlns:a16="http://schemas.microsoft.com/office/drawing/2014/main" id="{6C1545C7-65EE-4F41-9596-48E431CB7B2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220640" y="1089024"/>
            <a:ext cx="3636000" cy="4931975"/>
          </a:xfrm>
          <a:solidFill>
            <a:srgbClr val="008768"/>
          </a:solidFill>
        </p:spPr>
        <p:txBody>
          <a:bodyPr lIns="72000" tIns="54000" rIns="36000" bIns="720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noProof="0"/>
              <a:t>Click to edit first level (Arial 18pt)</a:t>
            </a:r>
          </a:p>
          <a:p>
            <a:pPr lvl="1"/>
            <a:r>
              <a:rPr lang="en-US" noProof="0"/>
              <a:t>Second level (Arial 16pt, Square)</a:t>
            </a:r>
          </a:p>
          <a:p>
            <a:pPr lvl="2"/>
            <a:r>
              <a:rPr lang="en-US" noProof="0"/>
              <a:t>Third level (Arial 14pt, Line)</a:t>
            </a:r>
          </a:p>
          <a:p>
            <a:pPr lvl="3"/>
            <a:r>
              <a:rPr lang="en-US" noProof="0"/>
              <a:t>Fourth level (Arial 14pt, Circle)</a:t>
            </a:r>
          </a:p>
        </p:txBody>
      </p:sp>
      <p:sp>
        <p:nvSpPr>
          <p:cNvPr id="11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5360" y="152636"/>
            <a:ext cx="11520000" cy="399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rgbClr val="008768"/>
                </a:solidFill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12" name="Textplatzhalter 27"/>
          <p:cNvSpPr>
            <a:spLocks noGrp="1"/>
          </p:cNvSpPr>
          <p:nvPr>
            <p:ph type="body" sz="quarter" idx="15" hasCustomPrompt="1"/>
          </p:nvPr>
        </p:nvSpPr>
        <p:spPr>
          <a:xfrm>
            <a:off x="335360" y="548680"/>
            <a:ext cx="11520000" cy="324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noProof="0"/>
              <a:t>Click to edit sub-headline</a:t>
            </a:r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DF0FF1CD-0DF5-4092-B2C9-3363CEDF95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1600" y="6462000"/>
            <a:ext cx="8143313" cy="1308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>
              <a:defRPr lang="en-CA" sz="800" smtClean="0">
                <a:solidFill>
                  <a:schemeClr val="bg2"/>
                </a:solidFill>
                <a:ea typeface="+mn-ea"/>
                <a:cs typeface="+mn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  <a:buNone/>
            </a:pPr>
            <a:r>
              <a:rPr lang="en-US" noProof="0"/>
              <a:t>Author | Organizational abbreviation | Date (Month DD, YYYY) | Rev. x.x | Confidentiality level</a:t>
            </a:r>
          </a:p>
        </p:txBody>
      </p:sp>
    </p:spTree>
    <p:extLst>
      <p:ext uri="{BB962C8B-B14F-4D97-AF65-F5344CB8AC3E}">
        <p14:creationId xmlns:p14="http://schemas.microsoft.com/office/powerpoint/2010/main" val="3361012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T_quote">
    <p:bg>
      <p:bgPr>
        <a:solidFill>
          <a:srgbClr val="2D37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2A28A00-3729-40CA-84F8-5AA88BE077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7712" y="1029152"/>
            <a:ext cx="6582031" cy="2405062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3800" b="1">
                <a:latin typeface="+mj-lt"/>
              </a:defRPr>
            </a:lvl1pPr>
          </a:lstStyle>
          <a:p>
            <a:pPr lvl="0"/>
            <a:r>
              <a:rPr lang="en-US" noProof="0"/>
              <a:t>Click to edit quote”</a:t>
            </a:r>
          </a:p>
        </p:txBody>
      </p:sp>
      <p:sp>
        <p:nvSpPr>
          <p:cNvPr id="7" name="Titelplatzhalter 1"/>
          <p:cNvSpPr txBox="1">
            <a:spLocks/>
          </p:cNvSpPr>
          <p:nvPr userDrawn="1"/>
        </p:nvSpPr>
        <p:spPr>
          <a:xfrm>
            <a:off x="2451840" y="745808"/>
            <a:ext cx="791151" cy="111057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“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87713" y="3605786"/>
            <a:ext cx="6597267" cy="2772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/>
              <a:t>Click to edit subline</a:t>
            </a:r>
          </a:p>
        </p:txBody>
      </p:sp>
      <p:pic>
        <p:nvPicPr>
          <p:cNvPr id="9" name="Bild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7" t="2277"/>
          <a:stretch/>
        </p:blipFill>
        <p:spPr>
          <a:xfrm>
            <a:off x="0" y="-1"/>
            <a:ext cx="1380244" cy="5944755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7995" y="6499225"/>
            <a:ext cx="1282700" cy="17526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ED0A606A-17DD-4CA2-9ADA-524006D88357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0" y="6262688"/>
            <a:ext cx="12192000" cy="609600"/>
            <a:chOff x="0" y="3945"/>
            <a:chExt cx="7680" cy="38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F6E80265-20DC-459C-B33A-196178EE08AF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0" y="3945"/>
              <a:ext cx="768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61B18E19-1825-46B5-B1E5-440B3C185D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3985"/>
              <a:ext cx="7687" cy="344"/>
            </a:xfrm>
            <a:custGeom>
              <a:avLst/>
              <a:gdLst>
                <a:gd name="T0" fmla="*/ 563 w 12797"/>
                <a:gd name="T1" fmla="*/ 0 h 567"/>
                <a:gd name="T2" fmla="*/ 563 w 12797"/>
                <a:gd name="T3" fmla="*/ 0 h 567"/>
                <a:gd name="T4" fmla="*/ 0 w 12797"/>
                <a:gd name="T5" fmla="*/ 567 h 567"/>
                <a:gd name="T6" fmla="*/ 12797 w 12797"/>
                <a:gd name="T7" fmla="*/ 567 h 567"/>
                <a:gd name="T8" fmla="*/ 12797 w 12797"/>
                <a:gd name="T9" fmla="*/ 0 h 567"/>
                <a:gd name="T10" fmla="*/ 563 w 12797"/>
                <a:gd name="T11" fmla="*/ 0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97" h="567">
                  <a:moveTo>
                    <a:pt x="563" y="0"/>
                  </a:moveTo>
                  <a:lnTo>
                    <a:pt x="563" y="0"/>
                  </a:lnTo>
                  <a:lnTo>
                    <a:pt x="0" y="567"/>
                  </a:lnTo>
                  <a:lnTo>
                    <a:pt x="12797" y="567"/>
                  </a:lnTo>
                  <a:lnTo>
                    <a:pt x="12797" y="0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2D375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30A581B4-4F62-4324-8D62-DBE47CD9D2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" y="3984"/>
              <a:ext cx="253" cy="156"/>
            </a:xfrm>
            <a:custGeom>
              <a:avLst/>
              <a:gdLst>
                <a:gd name="T0" fmla="*/ 388 w 421"/>
                <a:gd name="T1" fmla="*/ 1 h 257"/>
                <a:gd name="T2" fmla="*/ 388 w 421"/>
                <a:gd name="T3" fmla="*/ 1 h 257"/>
                <a:gd name="T4" fmla="*/ 322 w 421"/>
                <a:gd name="T5" fmla="*/ 1 h 257"/>
                <a:gd name="T6" fmla="*/ 208 w 421"/>
                <a:gd name="T7" fmla="*/ 23 h 257"/>
                <a:gd name="T8" fmla="*/ 0 w 421"/>
                <a:gd name="T9" fmla="*/ 109 h 257"/>
                <a:gd name="T10" fmla="*/ 421 w 421"/>
                <a:gd name="T11" fmla="*/ 257 h 257"/>
                <a:gd name="T12" fmla="*/ 388 w 421"/>
                <a:gd name="T13" fmla="*/ 1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1" h="257">
                  <a:moveTo>
                    <a:pt x="388" y="1"/>
                  </a:moveTo>
                  <a:lnTo>
                    <a:pt x="388" y="1"/>
                  </a:lnTo>
                  <a:lnTo>
                    <a:pt x="322" y="1"/>
                  </a:lnTo>
                  <a:cubicBezTo>
                    <a:pt x="322" y="1"/>
                    <a:pt x="275" y="0"/>
                    <a:pt x="208" y="23"/>
                  </a:cubicBezTo>
                  <a:cubicBezTo>
                    <a:pt x="139" y="46"/>
                    <a:pt x="0" y="109"/>
                    <a:pt x="0" y="109"/>
                  </a:cubicBezTo>
                  <a:lnTo>
                    <a:pt x="421" y="257"/>
                  </a:lnTo>
                  <a:lnTo>
                    <a:pt x="388" y="1"/>
                  </a:lnTo>
                  <a:close/>
                </a:path>
              </a:pathLst>
            </a:custGeom>
            <a:solidFill>
              <a:srgbClr val="F1D6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F6CFEABC-1345-4C1D-8C97-4C6DA11887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3985"/>
              <a:ext cx="358" cy="344"/>
            </a:xfrm>
            <a:custGeom>
              <a:avLst/>
              <a:gdLst>
                <a:gd name="T0" fmla="*/ 0 w 596"/>
                <a:gd name="T1" fmla="*/ 0 h 567"/>
                <a:gd name="T2" fmla="*/ 0 w 596"/>
                <a:gd name="T3" fmla="*/ 0 h 567"/>
                <a:gd name="T4" fmla="*/ 596 w 596"/>
                <a:gd name="T5" fmla="*/ 256 h 567"/>
                <a:gd name="T6" fmla="*/ 254 w 596"/>
                <a:gd name="T7" fmla="*/ 567 h 567"/>
                <a:gd name="T8" fmla="*/ 0 w 596"/>
                <a:gd name="T9" fmla="*/ 567 h 567"/>
                <a:gd name="T10" fmla="*/ 0 w 596"/>
                <a:gd name="T11" fmla="*/ 0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6" h="567">
                  <a:moveTo>
                    <a:pt x="0" y="0"/>
                  </a:moveTo>
                  <a:lnTo>
                    <a:pt x="0" y="0"/>
                  </a:lnTo>
                  <a:lnTo>
                    <a:pt x="596" y="256"/>
                  </a:lnTo>
                  <a:lnTo>
                    <a:pt x="254" y="567"/>
                  </a:lnTo>
                  <a:lnTo>
                    <a:pt x="0" y="5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76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</p:grpSp>
      <p:sp>
        <p:nvSpPr>
          <p:cNvPr id="7" name="Fußzeilenplatzhalter 10">
            <a:extLst>
              <a:ext uri="{FF2B5EF4-FFF2-40B4-BE49-F238E27FC236}">
                <a16:creationId xmlns:a16="http://schemas.microsoft.com/office/drawing/2014/main" id="{02C3DF98-089C-4786-9AF0-0EE0225C7B56}"/>
              </a:ext>
            </a:extLst>
          </p:cNvPr>
          <p:cNvSpPr txBox="1">
            <a:spLocks/>
          </p:cNvSpPr>
          <p:nvPr userDrawn="1"/>
        </p:nvSpPr>
        <p:spPr>
          <a:xfrm>
            <a:off x="831600" y="6591600"/>
            <a:ext cx="4114800" cy="10350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CA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noProof="0"/>
              <a:t>© Bombardier Inc. or its subsidiaries. All rights reserved.</a:t>
            </a:r>
          </a:p>
        </p:txBody>
      </p:sp>
      <p:pic>
        <p:nvPicPr>
          <p:cNvPr id="8" name="Bild 12">
            <a:extLst>
              <a:ext uri="{FF2B5EF4-FFF2-40B4-BE49-F238E27FC236}">
                <a16:creationId xmlns:a16="http://schemas.microsoft.com/office/drawing/2014/main" id="{9A2B1EBF-036A-424D-8842-F4440D3EE73F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7995" y="6499225"/>
            <a:ext cx="1282700" cy="175260"/>
          </a:xfrm>
          <a:prstGeom prst="rect">
            <a:avLst/>
          </a:prstGeom>
        </p:spPr>
      </p:pic>
      <p:sp>
        <p:nvSpPr>
          <p:cNvPr id="3" name="Titelplatzhalter 2"/>
          <p:cNvSpPr>
            <a:spLocks noGrp="1"/>
          </p:cNvSpPr>
          <p:nvPr>
            <p:ph type="title"/>
          </p:nvPr>
        </p:nvSpPr>
        <p:spPr>
          <a:xfrm>
            <a:off x="334800" y="152636"/>
            <a:ext cx="11520000" cy="39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Green headline here ratiur sus abor ren facerum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F595CFE-3A40-41FB-A2DD-599FFAB74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800" y="1051200"/>
            <a:ext cx="11520000" cy="496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first level (Arial 18pt)</a:t>
            </a:r>
          </a:p>
          <a:p>
            <a:pPr lvl="1"/>
            <a:r>
              <a:rPr lang="en-US" noProof="0"/>
              <a:t>Second level (Arial 16pt)</a:t>
            </a:r>
          </a:p>
          <a:p>
            <a:pPr lvl="2"/>
            <a:r>
              <a:rPr lang="en-US" noProof="0"/>
              <a:t>Third level (Arial 14pt)</a:t>
            </a:r>
          </a:p>
          <a:p>
            <a:pPr lvl="3"/>
            <a:r>
              <a:rPr lang="en-US" noProof="0"/>
              <a:t>Fourth level (Arial 14pt)</a:t>
            </a:r>
          </a:p>
          <a:p>
            <a:pPr lvl="4"/>
            <a:r>
              <a:rPr lang="en-US" noProof="0"/>
              <a:t>Fifth level</a:t>
            </a:r>
          </a:p>
          <a:p>
            <a:pPr lvl="5"/>
            <a:r>
              <a:rPr lang="en-US" noProof="0"/>
              <a:t>Sixth level</a:t>
            </a:r>
          </a:p>
          <a:p>
            <a:pPr lvl="6"/>
            <a:r>
              <a:rPr lang="en-US" noProof="0"/>
              <a:t>Seventh level</a:t>
            </a:r>
          </a:p>
          <a:p>
            <a:pPr lvl="7"/>
            <a:r>
              <a:rPr lang="en-US" noProof="0"/>
              <a:t>Eighth level</a:t>
            </a:r>
          </a:p>
          <a:p>
            <a:pPr lvl="8"/>
            <a:r>
              <a:rPr lang="en-US" noProof="0"/>
              <a:t>Ninth level</a:t>
            </a:r>
          </a:p>
        </p:txBody>
      </p:sp>
      <p:sp>
        <p:nvSpPr>
          <p:cNvPr id="16" name="Foliennummernplatzhalter 7">
            <a:extLst>
              <a:ext uri="{FF2B5EF4-FFF2-40B4-BE49-F238E27FC236}">
                <a16:creationId xmlns:a16="http://schemas.microsoft.com/office/drawing/2014/main" id="{1E86B50C-AB53-4072-9D16-55E942770D14}"/>
              </a:ext>
            </a:extLst>
          </p:cNvPr>
          <p:cNvSpPr txBox="1">
            <a:spLocks/>
          </p:cNvSpPr>
          <p:nvPr userDrawn="1"/>
        </p:nvSpPr>
        <p:spPr>
          <a:xfrm>
            <a:off x="27176" y="6499225"/>
            <a:ext cx="382573" cy="319236"/>
          </a:xfrm>
          <a:prstGeom prst="rect">
            <a:avLst/>
          </a:prstGeom>
        </p:spPr>
        <p:txBody>
          <a:bodyPr wrap="none"/>
          <a:lstStyle>
            <a:defPPr>
              <a:defRPr lang="en-CA"/>
            </a:defPPr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8768"/>
              </a:buClr>
              <a:buSzPct val="120000"/>
              <a:buFont typeface="Wingdings" charset="2"/>
              <a:buNone/>
              <a:tabLst/>
              <a:defRPr sz="1000" b="0" kern="1200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  <a:lvl2pPr marL="180000" marR="0" indent="-18000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008768"/>
              </a:buClr>
              <a:buSzPct val="120000"/>
              <a:buFont typeface="Wingdings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360000" marR="0" indent="-1800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8768"/>
              </a:buClr>
              <a:buSzTx/>
              <a:buFont typeface="Symbol" charset="2"/>
              <a:buChar char="-"/>
              <a:tabLst/>
              <a:defRPr sz="1400" b="0" i="0" u="none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540000" marR="0" indent="-1800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8768"/>
              </a:buClr>
              <a:buSzPts val="900"/>
              <a:buFont typeface="Wingdings" charset="0"/>
              <a:buChar char="o"/>
              <a:tabLst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20000">
              <a:defRPr sz="1400">
                <a:latin typeface="+mn-lt"/>
              </a:defRPr>
            </a:lvl5pPr>
            <a:lvl6pPr marL="2520000">
              <a:defRPr sz="1400">
                <a:latin typeface="+mn-lt"/>
              </a:defRPr>
            </a:lvl6pPr>
            <a:lvl7pPr marL="2520000">
              <a:defRPr sz="1400">
                <a:latin typeface="+mn-lt"/>
              </a:defRPr>
            </a:lvl7pPr>
            <a:lvl8pPr marL="2520000">
              <a:defRPr sz="1400">
                <a:latin typeface="+mn-lt"/>
              </a:defRPr>
            </a:lvl8pPr>
            <a:lvl9pPr marL="2520000">
              <a:defRPr sz="1400">
                <a:latin typeface="+mn-lt"/>
              </a:defRPr>
            </a:lvl9pPr>
          </a:lstStyle>
          <a:p>
            <a:fld id="{95609786-AB51-F440-9B97-1AA49FB65259}" type="slidenum">
              <a:rPr lang="en-US" b="1" noProof="0" smtClean="0"/>
              <a:pPr/>
              <a:t>‹Nr.›</a:t>
            </a:fld>
            <a:endParaRPr lang="en-US" b="1" noProof="0"/>
          </a:p>
        </p:txBody>
      </p:sp>
      <p:sp>
        <p:nvSpPr>
          <p:cNvPr id="14" name="Fußzeilenplatzhalter 3">
            <a:extLst>
              <a:ext uri="{FF2B5EF4-FFF2-40B4-BE49-F238E27FC236}">
                <a16:creationId xmlns:a16="http://schemas.microsoft.com/office/drawing/2014/main" id="{1AB6364D-CC83-4B65-96F7-10BE664AD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1600" y="6462000"/>
            <a:ext cx="8143313" cy="1308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>
              <a:defRPr lang="en-CA" sz="800" smtClean="0">
                <a:solidFill>
                  <a:schemeClr val="bg2"/>
                </a:solidFill>
                <a:ea typeface="+mn-ea"/>
                <a:cs typeface="+mn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  <a:buNone/>
            </a:pPr>
            <a:r>
              <a:rPr lang="en-US" noProof="0"/>
              <a:t>Author | Organizational abbreviation | Date (Month DD, YYYY) | Rev. x.x | Confidentiality level</a:t>
            </a:r>
          </a:p>
        </p:txBody>
      </p:sp>
    </p:spTree>
    <p:extLst>
      <p:ext uri="{BB962C8B-B14F-4D97-AF65-F5344CB8AC3E}">
        <p14:creationId xmlns:p14="http://schemas.microsoft.com/office/powerpoint/2010/main" val="96895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65" r:id="rId4"/>
    <p:sldLayoutId id="2147483650" r:id="rId5"/>
    <p:sldLayoutId id="2147483668" r:id="rId6"/>
    <p:sldLayoutId id="2147483672" r:id="rId7"/>
    <p:sldLayoutId id="2147483669" r:id="rId8"/>
    <p:sldLayoutId id="2147483666" r:id="rId9"/>
    <p:sldLayoutId id="2147483664" r:id="rId10"/>
    <p:sldLayoutId id="2147483670" r:id="rId11"/>
    <p:sldLayoutId id="2147483671" r:id="rId12"/>
    <p:sldLayoutId id="2147483667" r:id="rId13"/>
    <p:sldLayoutId id="2147483663" r:id="rId1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 baseline="0">
          <a:solidFill>
            <a:srgbClr val="008768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ts val="0"/>
        </a:spcBef>
        <a:spcAft>
          <a:spcPct val="0"/>
        </a:spcAft>
        <a:buClr>
          <a:srgbClr val="008768"/>
        </a:buClr>
        <a:buSzPct val="120000"/>
        <a:buFont typeface="Wingdings" charset="2"/>
        <a:buNone/>
        <a:tabLst/>
        <a:defRPr sz="1800" b="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80000" marR="0" indent="-180000" algn="l" defTabSz="914400" rtl="0" eaLnBrk="1" fontAlgn="base" latinLnBrk="0" hangingPunct="1">
        <a:lnSpc>
          <a:spcPct val="100000"/>
        </a:lnSpc>
        <a:spcBef>
          <a:spcPts val="1000"/>
        </a:spcBef>
        <a:spcAft>
          <a:spcPct val="0"/>
        </a:spcAft>
        <a:buClr>
          <a:srgbClr val="008768"/>
        </a:buClr>
        <a:buSzPct val="120000"/>
        <a:buFont typeface="Wingdings" charset="2"/>
        <a:buChar char="§"/>
        <a:tabLst/>
        <a:defRPr sz="16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60000" marR="0" indent="-180000" algn="l" defTabSz="914400" rtl="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>
          <a:srgbClr val="008768"/>
        </a:buClr>
        <a:buSzTx/>
        <a:buFont typeface="Symbol" charset="2"/>
        <a:buChar char="-"/>
        <a:tabLst/>
        <a:defRPr sz="1400" b="0" i="0" u="none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540000" marR="0" indent="-180000" algn="l" defTabSz="914400" rtl="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>
          <a:srgbClr val="008768"/>
        </a:buClr>
        <a:buSzPts val="900"/>
        <a:buFont typeface="Wingdings" charset="0"/>
        <a:buChar char="o"/>
        <a:tabLst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520000" eaLnBrk="1" hangingPunct="1">
        <a:defRPr sz="1400">
          <a:latin typeface="+mn-lt"/>
        </a:defRPr>
      </a:lvl5pPr>
      <a:lvl6pPr marL="2520000" eaLnBrk="1" hangingPunct="1">
        <a:defRPr sz="1400">
          <a:latin typeface="+mn-lt"/>
        </a:defRPr>
      </a:lvl6pPr>
      <a:lvl7pPr marL="2520000" eaLnBrk="1" hangingPunct="1">
        <a:defRPr sz="1400">
          <a:latin typeface="+mn-lt"/>
        </a:defRPr>
      </a:lvl7pPr>
      <a:lvl8pPr marL="2520000" eaLnBrk="1" hangingPunct="1">
        <a:defRPr sz="1400">
          <a:latin typeface="+mn-lt"/>
        </a:defRPr>
      </a:lvl8pPr>
      <a:lvl9pPr marL="2520000" eaLnBrk="1" hangingPunct="1">
        <a:defRPr sz="1400">
          <a:latin typeface="+mn-lt"/>
        </a:defRPr>
      </a:lvl9pPr>
    </p:bodyStyle>
    <p:otherStyle>
      <a:defPPr>
        <a:defRPr lang="en-CA"/>
      </a:defPPr>
      <a:lvl1pPr marL="0" marR="0" indent="0" algn="l" defTabSz="914400" rtl="0" eaLnBrk="1" fontAlgn="base" latinLnBrk="0" hangingPunct="1">
        <a:lnSpc>
          <a:spcPct val="100000"/>
        </a:lnSpc>
        <a:spcBef>
          <a:spcPts val="0"/>
        </a:spcBef>
        <a:spcAft>
          <a:spcPct val="0"/>
        </a:spcAft>
        <a:buClr>
          <a:srgbClr val="008768"/>
        </a:buClr>
        <a:buSzPct val="120000"/>
        <a:buFont typeface="Wingdings" charset="2"/>
        <a:buNone/>
        <a:tabLst/>
        <a:defRPr sz="1400" b="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80000" marR="0" indent="-180000" algn="l" defTabSz="914400" rtl="0" eaLnBrk="1" fontAlgn="base" latinLnBrk="0" hangingPunct="1">
        <a:lnSpc>
          <a:spcPct val="100000"/>
        </a:lnSpc>
        <a:spcBef>
          <a:spcPts val="1000"/>
        </a:spcBef>
        <a:spcAft>
          <a:spcPct val="0"/>
        </a:spcAft>
        <a:buClr>
          <a:srgbClr val="008768"/>
        </a:buClr>
        <a:buSzPct val="120000"/>
        <a:buFont typeface="Wingdings" charset="2"/>
        <a:buChar char="§"/>
        <a:tabLst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60000" marR="0" indent="-180000" algn="l" defTabSz="914400" rtl="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>
          <a:srgbClr val="008768"/>
        </a:buClr>
        <a:buSzTx/>
        <a:buFont typeface="Symbol" charset="2"/>
        <a:buChar char="-"/>
        <a:tabLst/>
        <a:defRPr sz="1400" b="0" i="0" u="none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540000" marR="0" indent="-180000" algn="l" defTabSz="914400" rtl="0" eaLnBrk="1" fontAlgn="base" latinLnBrk="0" hangingPunct="1">
        <a:lnSpc>
          <a:spcPct val="100000"/>
        </a:lnSpc>
        <a:spcBef>
          <a:spcPts val="300"/>
        </a:spcBef>
        <a:spcAft>
          <a:spcPct val="0"/>
        </a:spcAft>
        <a:buClr>
          <a:srgbClr val="008768"/>
        </a:buClr>
        <a:buSzPts val="900"/>
        <a:buFont typeface="Wingdings" charset="0"/>
        <a:buChar char="o"/>
        <a:tabLst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520000" eaLnBrk="1" hangingPunct="1">
        <a:defRPr sz="1400">
          <a:latin typeface="+mn-lt"/>
        </a:defRPr>
      </a:lvl5pPr>
      <a:lvl6pPr marL="2520000" eaLnBrk="1" hangingPunct="1">
        <a:defRPr sz="1400">
          <a:latin typeface="+mn-lt"/>
        </a:defRPr>
      </a:lvl6pPr>
      <a:lvl7pPr marL="2520000" eaLnBrk="1" hangingPunct="1">
        <a:defRPr sz="1400">
          <a:latin typeface="+mn-lt"/>
        </a:defRPr>
      </a:lvl7pPr>
      <a:lvl8pPr marL="2520000" eaLnBrk="1" hangingPunct="1">
        <a:defRPr sz="1400">
          <a:latin typeface="+mn-lt"/>
        </a:defRPr>
      </a:lvl8pPr>
      <a:lvl9pPr marL="2520000" eaLnBrk="1" hangingPunct="1">
        <a:defRPr sz="1400">
          <a:latin typeface="+mn-lt"/>
        </a:defRPr>
      </a:lvl9pPr>
    </p:otherStyle>
  </p:txStyles>
  <p:extLst>
    <p:ext uri="{27BBF7A9-308A-43DC-89C8-2F10F3537804}">
      <p15:sldGuideLst xmlns:p15="http://schemas.microsoft.com/office/powerpoint/2012/main">
        <p15:guide id="1" pos="211" userDrawn="1">
          <p15:clr>
            <a:srgbClr val="F26B43"/>
          </p15:clr>
        </p15:guide>
        <p15:guide id="2" pos="7469" userDrawn="1">
          <p15:clr>
            <a:srgbClr val="F26B43"/>
          </p15:clr>
        </p15:guide>
        <p15:guide id="3" orient="horz" pos="119" userDrawn="1">
          <p15:clr>
            <a:srgbClr val="F26B43"/>
          </p15:clr>
        </p15:guide>
        <p15:guide id="4" orient="horz" pos="3929" userDrawn="1">
          <p15:clr>
            <a:srgbClr val="F26B43"/>
          </p15:clr>
        </p15:guide>
        <p15:guide id="5" orient="horz" pos="3793" userDrawn="1">
          <p15:clr>
            <a:srgbClr val="F26B43"/>
          </p15:clr>
        </p15:guide>
        <p15:guide id="6" orient="horz" pos="686" userDrawn="1">
          <p15:clr>
            <a:srgbClr val="F26B43"/>
          </p15:clr>
        </p15:guide>
        <p15:guide id="7" orient="horz" pos="504" userDrawn="1">
          <p15:clr>
            <a:srgbClr val="F26B43"/>
          </p15:clr>
        </p15:guide>
        <p15:guide id="11" pos="5609" userDrawn="1">
          <p15:clr>
            <a:srgbClr val="F26B43"/>
          </p15:clr>
        </p15:guide>
        <p15:guide id="12" pos="3749" userDrawn="1">
          <p15:clr>
            <a:srgbClr val="F26B43"/>
          </p15:clr>
        </p15:guide>
        <p15:guide id="13" pos="2071" userDrawn="1">
          <p15:clr>
            <a:srgbClr val="F26B43"/>
          </p15:clr>
        </p15:guide>
        <p15:guide id="15" pos="5790" userDrawn="1">
          <p15:clr>
            <a:srgbClr val="F26B43"/>
          </p15:clr>
        </p15:guide>
        <p15:guide id="16" pos="1890" userDrawn="1">
          <p15:clr>
            <a:srgbClr val="F26B43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emf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Flussdiagramm: Dokument 137">
            <a:extLst>
              <a:ext uri="{FF2B5EF4-FFF2-40B4-BE49-F238E27FC236}">
                <a16:creationId xmlns:a16="http://schemas.microsoft.com/office/drawing/2014/main" id="{A3EB5B05-DDBD-48C4-961A-6913E169F93D}"/>
              </a:ext>
            </a:extLst>
          </p:cNvPr>
          <p:cNvSpPr/>
          <p:nvPr/>
        </p:nvSpPr>
        <p:spPr>
          <a:xfrm>
            <a:off x="6383824" y="4797000"/>
            <a:ext cx="1584176" cy="575832"/>
          </a:xfrm>
          <a:prstGeom prst="flowChartDocumen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Supplier Data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A6D52AB-EABD-416D-A20F-8CD24FAAC9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4800" y="548680"/>
            <a:ext cx="11520000" cy="324000"/>
          </a:xfrm>
        </p:spPr>
        <p:txBody>
          <a:bodyPr/>
          <a:lstStyle/>
          <a:p>
            <a:r>
              <a:rPr lang="en-US" dirty="0"/>
              <a:t>Automated Data Processing with B4P </a:t>
            </a:r>
            <a:r>
              <a:rPr lang="en-US" b="0" dirty="0"/>
              <a:t>(Beyond Former Performance)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5E92498-8A3E-43AD-AFD1-3764B16FC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Consolidating Supplier Demand Info from different Sites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A0FF6F-4836-4B27-BAC2-D85B032D62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buClrTx/>
              <a:buSzTx/>
              <a:buFontTx/>
              <a:buNone/>
            </a:pPr>
            <a:r>
              <a:rPr lang="en-US"/>
              <a:t>Author | Organizational abbreviation | Date (Month DD, YYYY) | Rev. x.x | Confidentiality level</a:t>
            </a:r>
          </a:p>
        </p:txBody>
      </p:sp>
      <p:sp>
        <p:nvSpPr>
          <p:cNvPr id="53" name="Flussdiagramm: Dokument 52">
            <a:extLst>
              <a:ext uri="{FF2B5EF4-FFF2-40B4-BE49-F238E27FC236}">
                <a16:creationId xmlns:a16="http://schemas.microsoft.com/office/drawing/2014/main" id="{13A55D73-0763-4CA4-8909-2E34845F9612}"/>
              </a:ext>
            </a:extLst>
          </p:cNvPr>
          <p:cNvSpPr/>
          <p:nvPr/>
        </p:nvSpPr>
        <p:spPr>
          <a:xfrm>
            <a:off x="335360" y="1268760"/>
            <a:ext cx="1584176" cy="575832"/>
          </a:xfrm>
          <a:prstGeom prst="flowChartDocumen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Site 1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Europe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2EA86F6A-8D76-4FD3-BBC6-B4930959EC80}"/>
              </a:ext>
            </a:extLst>
          </p:cNvPr>
          <p:cNvCxnSpPr>
            <a:cxnSpLocks/>
          </p:cNvCxnSpPr>
          <p:nvPr/>
        </p:nvCxnSpPr>
        <p:spPr>
          <a:xfrm>
            <a:off x="1919536" y="1417340"/>
            <a:ext cx="1800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ylinder 3">
            <a:extLst>
              <a:ext uri="{FF2B5EF4-FFF2-40B4-BE49-F238E27FC236}">
                <a16:creationId xmlns:a16="http://schemas.microsoft.com/office/drawing/2014/main" id="{B4F22C36-6979-4020-A41B-F02F6832DD9F}"/>
              </a:ext>
            </a:extLst>
          </p:cNvPr>
          <p:cNvSpPr/>
          <p:nvPr/>
        </p:nvSpPr>
        <p:spPr>
          <a:xfrm>
            <a:off x="1343472" y="1340768"/>
            <a:ext cx="432048" cy="288032"/>
          </a:xfrm>
          <a:prstGeom prst="can">
            <a:avLst/>
          </a:prstGeom>
          <a:solidFill>
            <a:srgbClr val="99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54000" rIns="36000" bIns="72000" rtlCol="0" anchor="t"/>
          <a:lstStyle/>
          <a:p>
            <a:pPr algn="l"/>
            <a:endParaRPr lang="de-CH" dirty="0" err="1"/>
          </a:p>
        </p:txBody>
      </p:sp>
      <p:sp>
        <p:nvSpPr>
          <p:cNvPr id="56" name="Flussdiagramm: Dokument 55">
            <a:extLst>
              <a:ext uri="{FF2B5EF4-FFF2-40B4-BE49-F238E27FC236}">
                <a16:creationId xmlns:a16="http://schemas.microsoft.com/office/drawing/2014/main" id="{36FB2E25-5F8F-4171-96F4-7C0533C34B71}"/>
              </a:ext>
            </a:extLst>
          </p:cNvPr>
          <p:cNvSpPr/>
          <p:nvPr/>
        </p:nvSpPr>
        <p:spPr>
          <a:xfrm>
            <a:off x="335360" y="1988840"/>
            <a:ext cx="1584176" cy="575832"/>
          </a:xfrm>
          <a:prstGeom prst="flowChartDocumen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Site 2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Europe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5" name="Zylinder 64">
            <a:extLst>
              <a:ext uri="{FF2B5EF4-FFF2-40B4-BE49-F238E27FC236}">
                <a16:creationId xmlns:a16="http://schemas.microsoft.com/office/drawing/2014/main" id="{2A530663-A63A-437E-A8F3-F8BE780DD541}"/>
              </a:ext>
            </a:extLst>
          </p:cNvPr>
          <p:cNvSpPr/>
          <p:nvPr/>
        </p:nvSpPr>
        <p:spPr>
          <a:xfrm>
            <a:off x="1343472" y="2060848"/>
            <a:ext cx="432048" cy="288032"/>
          </a:xfrm>
          <a:prstGeom prst="can">
            <a:avLst/>
          </a:prstGeom>
          <a:solidFill>
            <a:srgbClr val="99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54000" rIns="36000" bIns="72000" rtlCol="0" anchor="t"/>
          <a:lstStyle/>
          <a:p>
            <a:pPr algn="l"/>
            <a:endParaRPr lang="de-CH" dirty="0" err="1"/>
          </a:p>
        </p:txBody>
      </p: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4B9DD061-E9FD-40E6-9D42-516C027E4B9C}"/>
              </a:ext>
            </a:extLst>
          </p:cNvPr>
          <p:cNvCxnSpPr>
            <a:cxnSpLocks/>
          </p:cNvCxnSpPr>
          <p:nvPr/>
        </p:nvCxnSpPr>
        <p:spPr>
          <a:xfrm>
            <a:off x="1919536" y="2132856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lussdiagramm: Dokument 70">
            <a:extLst>
              <a:ext uri="{FF2B5EF4-FFF2-40B4-BE49-F238E27FC236}">
                <a16:creationId xmlns:a16="http://schemas.microsoft.com/office/drawing/2014/main" id="{F8B4ED4E-E5C0-47A4-8899-740EAFD6FF5C}"/>
              </a:ext>
            </a:extLst>
          </p:cNvPr>
          <p:cNvSpPr/>
          <p:nvPr/>
        </p:nvSpPr>
        <p:spPr>
          <a:xfrm>
            <a:off x="335360" y="2708920"/>
            <a:ext cx="1584176" cy="575832"/>
          </a:xfrm>
          <a:prstGeom prst="flowChartDocumen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Site 3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Europe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3" name="Zylinder 72">
            <a:extLst>
              <a:ext uri="{FF2B5EF4-FFF2-40B4-BE49-F238E27FC236}">
                <a16:creationId xmlns:a16="http://schemas.microsoft.com/office/drawing/2014/main" id="{F48FBAFC-251E-4570-95D6-BF938D884573}"/>
              </a:ext>
            </a:extLst>
          </p:cNvPr>
          <p:cNvSpPr/>
          <p:nvPr/>
        </p:nvSpPr>
        <p:spPr>
          <a:xfrm>
            <a:off x="1343472" y="2780928"/>
            <a:ext cx="432048" cy="288032"/>
          </a:xfrm>
          <a:prstGeom prst="can">
            <a:avLst/>
          </a:prstGeom>
          <a:solidFill>
            <a:srgbClr val="99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54000" rIns="36000" bIns="72000" rtlCol="0" anchor="t"/>
          <a:lstStyle/>
          <a:p>
            <a:pPr algn="l"/>
            <a:endParaRPr lang="de-CH" dirty="0" err="1"/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238D7B42-FE62-4F83-8AD3-21847A17C3C3}"/>
              </a:ext>
            </a:extLst>
          </p:cNvPr>
          <p:cNvCxnSpPr>
            <a:cxnSpLocks/>
          </p:cNvCxnSpPr>
          <p:nvPr/>
        </p:nvCxnSpPr>
        <p:spPr>
          <a:xfrm>
            <a:off x="1919536" y="2852936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lussdiagramm: Dokument 74">
            <a:extLst>
              <a:ext uri="{FF2B5EF4-FFF2-40B4-BE49-F238E27FC236}">
                <a16:creationId xmlns:a16="http://schemas.microsoft.com/office/drawing/2014/main" id="{D260E137-6199-4089-8E81-FA8DD6D96CC6}"/>
              </a:ext>
            </a:extLst>
          </p:cNvPr>
          <p:cNvSpPr/>
          <p:nvPr/>
        </p:nvSpPr>
        <p:spPr>
          <a:xfrm>
            <a:off x="335360" y="3429000"/>
            <a:ext cx="1584176" cy="575832"/>
          </a:xfrm>
          <a:prstGeom prst="flowChartDocumen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Site 4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N. America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6" name="Zylinder 75">
            <a:extLst>
              <a:ext uri="{FF2B5EF4-FFF2-40B4-BE49-F238E27FC236}">
                <a16:creationId xmlns:a16="http://schemas.microsoft.com/office/drawing/2014/main" id="{AB0FD74E-36B5-46C1-A17B-9623C43583B0}"/>
              </a:ext>
            </a:extLst>
          </p:cNvPr>
          <p:cNvSpPr/>
          <p:nvPr/>
        </p:nvSpPr>
        <p:spPr>
          <a:xfrm>
            <a:off x="1343472" y="3501008"/>
            <a:ext cx="432048" cy="288032"/>
          </a:xfrm>
          <a:prstGeom prst="can">
            <a:avLst/>
          </a:prstGeom>
          <a:solidFill>
            <a:srgbClr val="99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54000" rIns="36000" bIns="72000" rtlCol="0" anchor="t"/>
          <a:lstStyle/>
          <a:p>
            <a:pPr algn="l"/>
            <a:endParaRPr lang="de-CH" dirty="0" err="1"/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33D12DF4-B2F0-4BD8-946B-0E636201E309}"/>
              </a:ext>
            </a:extLst>
          </p:cNvPr>
          <p:cNvCxnSpPr>
            <a:cxnSpLocks/>
          </p:cNvCxnSpPr>
          <p:nvPr/>
        </p:nvCxnSpPr>
        <p:spPr>
          <a:xfrm>
            <a:off x="1919536" y="3573016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lussdiagramm: Dokument 80">
            <a:extLst>
              <a:ext uri="{FF2B5EF4-FFF2-40B4-BE49-F238E27FC236}">
                <a16:creationId xmlns:a16="http://schemas.microsoft.com/office/drawing/2014/main" id="{CDDB67F3-9C1A-4C1E-9FC5-AF66B48704E0}"/>
              </a:ext>
            </a:extLst>
          </p:cNvPr>
          <p:cNvSpPr/>
          <p:nvPr/>
        </p:nvSpPr>
        <p:spPr>
          <a:xfrm>
            <a:off x="335360" y="4221088"/>
            <a:ext cx="1584176" cy="575832"/>
          </a:xfrm>
          <a:prstGeom prst="flowChartDocumen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Site 5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India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4D89ADD4-8D58-4DB3-A242-7B9DFA63CBB2}"/>
              </a:ext>
            </a:extLst>
          </p:cNvPr>
          <p:cNvCxnSpPr>
            <a:cxnSpLocks/>
          </p:cNvCxnSpPr>
          <p:nvPr/>
        </p:nvCxnSpPr>
        <p:spPr>
          <a:xfrm>
            <a:off x="1919536" y="4365104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ussdiagramm: Zentralspeicher 6">
            <a:extLst>
              <a:ext uri="{FF2B5EF4-FFF2-40B4-BE49-F238E27FC236}">
                <a16:creationId xmlns:a16="http://schemas.microsoft.com/office/drawing/2014/main" id="{D8084338-3A6F-4B8B-80D3-B96D41CFBFFC}"/>
              </a:ext>
            </a:extLst>
          </p:cNvPr>
          <p:cNvSpPr/>
          <p:nvPr/>
        </p:nvSpPr>
        <p:spPr>
          <a:xfrm>
            <a:off x="1343472" y="4365104"/>
            <a:ext cx="432048" cy="216024"/>
          </a:xfrm>
          <a:prstGeom prst="flowChartInternalStorage">
            <a:avLst/>
          </a:prstGeom>
          <a:solidFill>
            <a:srgbClr val="99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54000" rIns="36000" bIns="72000" rtlCol="0" anchor="t"/>
          <a:lstStyle/>
          <a:p>
            <a:pPr algn="l"/>
            <a:endParaRPr lang="de-CH" dirty="0" err="1"/>
          </a:p>
        </p:txBody>
      </p:sp>
      <p:sp>
        <p:nvSpPr>
          <p:cNvPr id="86" name="Flussdiagramm: Dokument 85">
            <a:extLst>
              <a:ext uri="{FF2B5EF4-FFF2-40B4-BE49-F238E27FC236}">
                <a16:creationId xmlns:a16="http://schemas.microsoft.com/office/drawing/2014/main" id="{BA254C10-E991-407A-BE04-A3F69BD412B8}"/>
              </a:ext>
            </a:extLst>
          </p:cNvPr>
          <p:cNvSpPr/>
          <p:nvPr/>
        </p:nvSpPr>
        <p:spPr>
          <a:xfrm>
            <a:off x="335360" y="4941168"/>
            <a:ext cx="1584176" cy="575832"/>
          </a:xfrm>
          <a:prstGeom prst="flowChartDocumen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Site 6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China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9A1B2F32-0DF8-47AA-A921-E070865100F8}"/>
              </a:ext>
            </a:extLst>
          </p:cNvPr>
          <p:cNvCxnSpPr>
            <a:cxnSpLocks/>
          </p:cNvCxnSpPr>
          <p:nvPr/>
        </p:nvCxnSpPr>
        <p:spPr>
          <a:xfrm>
            <a:off x="1919536" y="5085184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lussdiagramm: Zentralspeicher 89">
            <a:extLst>
              <a:ext uri="{FF2B5EF4-FFF2-40B4-BE49-F238E27FC236}">
                <a16:creationId xmlns:a16="http://schemas.microsoft.com/office/drawing/2014/main" id="{660FC440-F298-4C5D-96C9-80DA8BC0D878}"/>
              </a:ext>
            </a:extLst>
          </p:cNvPr>
          <p:cNvSpPr/>
          <p:nvPr/>
        </p:nvSpPr>
        <p:spPr>
          <a:xfrm>
            <a:off x="1343472" y="5085184"/>
            <a:ext cx="432048" cy="216024"/>
          </a:xfrm>
          <a:prstGeom prst="flowChartInternalStorage">
            <a:avLst/>
          </a:prstGeom>
          <a:solidFill>
            <a:srgbClr val="99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54000" rIns="36000" bIns="72000" rtlCol="0" anchor="t"/>
          <a:lstStyle/>
          <a:p>
            <a:pPr algn="l"/>
            <a:endParaRPr lang="de-CH" dirty="0" err="1"/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87BF5FA1-B114-4B46-A284-581D9021D61D}"/>
              </a:ext>
            </a:extLst>
          </p:cNvPr>
          <p:cNvSpPr/>
          <p:nvPr/>
        </p:nvSpPr>
        <p:spPr>
          <a:xfrm>
            <a:off x="3719736" y="1268760"/>
            <a:ext cx="1584176" cy="504056"/>
          </a:xfrm>
          <a:prstGeom prst="rect">
            <a:avLst/>
          </a:prstGeom>
          <a:solidFill>
            <a:srgbClr val="E0E0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Data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Collection</a:t>
            </a:r>
          </a:p>
        </p:txBody>
      </p: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109C4087-8747-4D4C-88A7-4978DD7AF6B9}"/>
              </a:ext>
            </a:extLst>
          </p:cNvPr>
          <p:cNvCxnSpPr>
            <a:cxnSpLocks/>
          </p:cNvCxnSpPr>
          <p:nvPr/>
        </p:nvCxnSpPr>
        <p:spPr>
          <a:xfrm flipV="1">
            <a:off x="2927648" y="1412776"/>
            <a:ext cx="0" cy="36724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6001D828-B766-4360-9A8A-BE00C9CA0396}"/>
              </a:ext>
            </a:extLst>
          </p:cNvPr>
          <p:cNvGrpSpPr/>
          <p:nvPr/>
        </p:nvGrpSpPr>
        <p:grpSpPr>
          <a:xfrm>
            <a:off x="4835860" y="1340768"/>
            <a:ext cx="360040" cy="360040"/>
            <a:chOff x="5627948" y="1484784"/>
            <a:chExt cx="360040" cy="360040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0181890F-6D8B-4B9F-A030-B58A97A26389}"/>
                </a:ext>
              </a:extLst>
            </p:cNvPr>
            <p:cNvSpPr/>
            <p:nvPr/>
          </p:nvSpPr>
          <p:spPr>
            <a:xfrm>
              <a:off x="5735960" y="1592796"/>
              <a:ext cx="144016" cy="14401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54000" rIns="36000" bIns="72000" rtlCol="0" anchor="t"/>
            <a:lstStyle/>
            <a:p>
              <a:pPr algn="l"/>
              <a:endParaRPr lang="de-CH" dirty="0" err="1"/>
            </a:p>
          </p:txBody>
        </p:sp>
        <p:cxnSp>
          <p:nvCxnSpPr>
            <p:cNvPr id="93" name="Gerade Verbindung mit Pfeil 92">
              <a:extLst>
                <a:ext uri="{FF2B5EF4-FFF2-40B4-BE49-F238E27FC236}">
                  <a16:creationId xmlns:a16="http://schemas.microsoft.com/office/drawing/2014/main" id="{E772C818-2E07-4F6D-B556-2716B6D25C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07968" y="1700808"/>
              <a:ext cx="0" cy="1440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mit Pfeil 93">
              <a:extLst>
                <a:ext uri="{FF2B5EF4-FFF2-40B4-BE49-F238E27FC236}">
                  <a16:creationId xmlns:a16="http://schemas.microsoft.com/office/drawing/2014/main" id="{22BAABC8-2A59-46EE-ACD5-B04EEA61BB6F}"/>
                </a:ext>
              </a:extLst>
            </p:cNvPr>
            <p:cNvCxnSpPr>
              <a:cxnSpLocks/>
            </p:cNvCxnSpPr>
            <p:nvPr/>
          </p:nvCxnSpPr>
          <p:spPr>
            <a:xfrm>
              <a:off x="5627948" y="1664804"/>
              <a:ext cx="14401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 Verbindung mit Pfeil 95">
              <a:extLst>
                <a:ext uri="{FF2B5EF4-FFF2-40B4-BE49-F238E27FC236}">
                  <a16:creationId xmlns:a16="http://schemas.microsoft.com/office/drawing/2014/main" id="{8172D31E-EEA1-4AB0-A8B2-7E94AC2BBF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07968" y="1484784"/>
              <a:ext cx="0" cy="1440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 Verbindung mit Pfeil 96">
              <a:extLst>
                <a:ext uri="{FF2B5EF4-FFF2-40B4-BE49-F238E27FC236}">
                  <a16:creationId xmlns:a16="http://schemas.microsoft.com/office/drawing/2014/main" id="{1359CBB9-49F2-434E-8B4F-7FD3B6A4D6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3972" y="1664804"/>
              <a:ext cx="14401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Rechteck 97">
            <a:extLst>
              <a:ext uri="{FF2B5EF4-FFF2-40B4-BE49-F238E27FC236}">
                <a16:creationId xmlns:a16="http://schemas.microsoft.com/office/drawing/2014/main" id="{D3E4E9B2-97BA-4770-AC8F-75D53C2AF969}"/>
              </a:ext>
            </a:extLst>
          </p:cNvPr>
          <p:cNvSpPr/>
          <p:nvPr/>
        </p:nvSpPr>
        <p:spPr>
          <a:xfrm>
            <a:off x="3720000" y="1989000"/>
            <a:ext cx="1584176" cy="504056"/>
          </a:xfrm>
          <a:prstGeom prst="rect">
            <a:avLst/>
          </a:prstGeom>
          <a:solidFill>
            <a:srgbClr val="E0E0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Data Pre-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Cleanup</a:t>
            </a:r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4F1094E1-71D7-44E6-9C75-A08C88779A01}"/>
              </a:ext>
            </a:extLst>
          </p:cNvPr>
          <p:cNvGrpSpPr/>
          <p:nvPr/>
        </p:nvGrpSpPr>
        <p:grpSpPr>
          <a:xfrm>
            <a:off x="4800000" y="2061000"/>
            <a:ext cx="360040" cy="368012"/>
            <a:chOff x="3791744" y="3420988"/>
            <a:chExt cx="360040" cy="368012"/>
          </a:xfrm>
        </p:grpSpPr>
        <p:sp>
          <p:nvSpPr>
            <p:cNvPr id="99" name="Rechteck: gefaltete Ecke 98">
              <a:extLst>
                <a:ext uri="{FF2B5EF4-FFF2-40B4-BE49-F238E27FC236}">
                  <a16:creationId xmlns:a16="http://schemas.microsoft.com/office/drawing/2014/main" id="{8280A370-BE5F-4AE7-AA25-3F5F21430667}"/>
                </a:ext>
              </a:extLst>
            </p:cNvPr>
            <p:cNvSpPr/>
            <p:nvPr/>
          </p:nvSpPr>
          <p:spPr>
            <a:xfrm>
              <a:off x="3935784" y="3429000"/>
              <a:ext cx="216000" cy="360000"/>
            </a:xfrm>
            <a:prstGeom prst="foldedCorner">
              <a:avLst>
                <a:gd name="adj" fmla="val 34306"/>
              </a:avLst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100" name="Grafik 99">
              <a:extLst>
                <a:ext uri="{FF2B5EF4-FFF2-40B4-BE49-F238E27FC236}">
                  <a16:creationId xmlns:a16="http://schemas.microsoft.com/office/drawing/2014/main" id="{0784FFB5-09A1-4CC5-BE93-ABAFE0933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791744" y="3420988"/>
              <a:ext cx="297806" cy="296044"/>
            </a:xfrm>
            <a:prstGeom prst="rect">
              <a:avLst/>
            </a:prstGeom>
          </p:spPr>
        </p:pic>
      </p:grp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573FAB5B-2DD2-4808-A1B0-43700E044964}"/>
              </a:ext>
            </a:extLst>
          </p:cNvPr>
          <p:cNvCxnSpPr>
            <a:cxnSpLocks/>
            <a:stCxn id="91" idx="2"/>
            <a:endCxn id="98" idx="0"/>
          </p:cNvCxnSpPr>
          <p:nvPr/>
        </p:nvCxnSpPr>
        <p:spPr>
          <a:xfrm>
            <a:off x="4511824" y="1772816"/>
            <a:ext cx="264" cy="216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B0806A29-C499-4536-86F2-A2BE2CAB6ACA}"/>
              </a:ext>
            </a:extLst>
          </p:cNvPr>
          <p:cNvCxnSpPr>
            <a:cxnSpLocks/>
          </p:cNvCxnSpPr>
          <p:nvPr/>
        </p:nvCxnSpPr>
        <p:spPr>
          <a:xfrm>
            <a:off x="4512000" y="2493000"/>
            <a:ext cx="264" cy="216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>
            <a:extLst>
              <a:ext uri="{FF2B5EF4-FFF2-40B4-BE49-F238E27FC236}">
                <a16:creationId xmlns:a16="http://schemas.microsoft.com/office/drawing/2014/main" id="{0702C0CB-B0F8-436F-B650-703E0941A591}"/>
              </a:ext>
            </a:extLst>
          </p:cNvPr>
          <p:cNvSpPr/>
          <p:nvPr/>
        </p:nvSpPr>
        <p:spPr>
          <a:xfrm>
            <a:off x="3720000" y="2709000"/>
            <a:ext cx="1584176" cy="504056"/>
          </a:xfrm>
          <a:prstGeom prst="rect">
            <a:avLst/>
          </a:prstGeom>
          <a:solidFill>
            <a:srgbClr val="E0E0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Align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Products</a:t>
            </a:r>
          </a:p>
        </p:txBody>
      </p: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4B02895A-31DD-4AE2-8ABF-E70CA5F728B5}"/>
              </a:ext>
            </a:extLst>
          </p:cNvPr>
          <p:cNvCxnSpPr>
            <a:cxnSpLocks/>
          </p:cNvCxnSpPr>
          <p:nvPr/>
        </p:nvCxnSpPr>
        <p:spPr>
          <a:xfrm>
            <a:off x="5304000" y="2997000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3F727709-E5A6-42ED-8A4C-AEBE416B1E77}"/>
              </a:ext>
            </a:extLst>
          </p:cNvPr>
          <p:cNvCxnSpPr>
            <a:cxnSpLocks/>
          </p:cNvCxnSpPr>
          <p:nvPr/>
        </p:nvCxnSpPr>
        <p:spPr>
          <a:xfrm flipH="1">
            <a:off x="5304000" y="2853000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Flussdiagramm: Dokument 106">
            <a:extLst>
              <a:ext uri="{FF2B5EF4-FFF2-40B4-BE49-F238E27FC236}">
                <a16:creationId xmlns:a16="http://schemas.microsoft.com/office/drawing/2014/main" id="{B0D04351-F230-4393-933B-9F62FA0CB601}"/>
              </a:ext>
            </a:extLst>
          </p:cNvPr>
          <p:cNvSpPr/>
          <p:nvPr/>
        </p:nvSpPr>
        <p:spPr>
          <a:xfrm>
            <a:off x="6312000" y="2709000"/>
            <a:ext cx="1584176" cy="575832"/>
          </a:xfrm>
          <a:prstGeom prst="flowChartDocumen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Vendor + Product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List</a:t>
            </a:r>
          </a:p>
        </p:txBody>
      </p: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30D8D5CB-FB7A-4C76-9669-60B5FB3B0343}"/>
              </a:ext>
            </a:extLst>
          </p:cNvPr>
          <p:cNvGrpSpPr/>
          <p:nvPr/>
        </p:nvGrpSpPr>
        <p:grpSpPr>
          <a:xfrm>
            <a:off x="7968208" y="2781000"/>
            <a:ext cx="410623" cy="332683"/>
            <a:chOff x="6758156" y="1908017"/>
            <a:chExt cx="410623" cy="332683"/>
          </a:xfrm>
        </p:grpSpPr>
        <p:sp>
          <p:nvSpPr>
            <p:cNvPr id="113" name="Freihandform: Form 112">
              <a:extLst>
                <a:ext uri="{FF2B5EF4-FFF2-40B4-BE49-F238E27FC236}">
                  <a16:creationId xmlns:a16="http://schemas.microsoft.com/office/drawing/2014/main" id="{386F8EF4-E850-49FE-AB46-CFE43B55DD5B}"/>
                </a:ext>
              </a:extLst>
            </p:cNvPr>
            <p:cNvSpPr/>
            <p:nvPr/>
          </p:nvSpPr>
          <p:spPr>
            <a:xfrm rot="9419865">
              <a:off x="6816080" y="2096852"/>
              <a:ext cx="352699" cy="143848"/>
            </a:xfrm>
            <a:custGeom>
              <a:avLst/>
              <a:gdLst>
                <a:gd name="connsiteX0" fmla="*/ 176355 w 352711"/>
                <a:gd name="connsiteY0" fmla="*/ 0 h 143848"/>
                <a:gd name="connsiteX1" fmla="*/ 352698 w 352711"/>
                <a:gd name="connsiteY1" fmla="*/ 143724 h 143848"/>
                <a:gd name="connsiteX2" fmla="*/ 352711 w 352711"/>
                <a:gd name="connsiteY2" fmla="*/ 143848 h 143848"/>
                <a:gd name="connsiteX3" fmla="*/ 0 w 352711"/>
                <a:gd name="connsiteY3" fmla="*/ 143848 h 143848"/>
                <a:gd name="connsiteX4" fmla="*/ 12 w 352711"/>
                <a:gd name="connsiteY4" fmla="*/ 143724 h 143848"/>
                <a:gd name="connsiteX5" fmla="*/ 176355 w 352711"/>
                <a:gd name="connsiteY5" fmla="*/ 0 h 143848"/>
                <a:gd name="connsiteX0" fmla="*/ 12 w 352711"/>
                <a:gd name="connsiteY0" fmla="*/ 143724 h 235164"/>
                <a:gd name="connsiteX1" fmla="*/ 176355 w 352711"/>
                <a:gd name="connsiteY1" fmla="*/ 0 h 235164"/>
                <a:gd name="connsiteX2" fmla="*/ 352698 w 352711"/>
                <a:gd name="connsiteY2" fmla="*/ 143724 h 235164"/>
                <a:gd name="connsiteX3" fmla="*/ 352711 w 352711"/>
                <a:gd name="connsiteY3" fmla="*/ 143848 h 235164"/>
                <a:gd name="connsiteX4" fmla="*/ 0 w 352711"/>
                <a:gd name="connsiteY4" fmla="*/ 143848 h 235164"/>
                <a:gd name="connsiteX5" fmla="*/ 91452 w 352711"/>
                <a:gd name="connsiteY5" fmla="*/ 235164 h 235164"/>
                <a:gd name="connsiteX0" fmla="*/ 0 w 352699"/>
                <a:gd name="connsiteY0" fmla="*/ 143724 h 235164"/>
                <a:gd name="connsiteX1" fmla="*/ 176343 w 352699"/>
                <a:gd name="connsiteY1" fmla="*/ 0 h 235164"/>
                <a:gd name="connsiteX2" fmla="*/ 352686 w 352699"/>
                <a:gd name="connsiteY2" fmla="*/ 143724 h 235164"/>
                <a:gd name="connsiteX3" fmla="*/ 352699 w 352699"/>
                <a:gd name="connsiteY3" fmla="*/ 143848 h 235164"/>
                <a:gd name="connsiteX4" fmla="*/ 117463 w 352699"/>
                <a:gd name="connsiteY4" fmla="*/ 194648 h 235164"/>
                <a:gd name="connsiteX5" fmla="*/ 91440 w 352699"/>
                <a:gd name="connsiteY5" fmla="*/ 235164 h 235164"/>
                <a:gd name="connsiteX0" fmla="*/ 0 w 352699"/>
                <a:gd name="connsiteY0" fmla="*/ 143724 h 194648"/>
                <a:gd name="connsiteX1" fmla="*/ 176343 w 352699"/>
                <a:gd name="connsiteY1" fmla="*/ 0 h 194648"/>
                <a:gd name="connsiteX2" fmla="*/ 352686 w 352699"/>
                <a:gd name="connsiteY2" fmla="*/ 143724 h 194648"/>
                <a:gd name="connsiteX3" fmla="*/ 352699 w 352699"/>
                <a:gd name="connsiteY3" fmla="*/ 143848 h 194648"/>
                <a:gd name="connsiteX4" fmla="*/ 117463 w 352699"/>
                <a:gd name="connsiteY4" fmla="*/ 194648 h 194648"/>
                <a:gd name="connsiteX0" fmla="*/ 0 w 352699"/>
                <a:gd name="connsiteY0" fmla="*/ 143724 h 143848"/>
                <a:gd name="connsiteX1" fmla="*/ 176343 w 352699"/>
                <a:gd name="connsiteY1" fmla="*/ 0 h 143848"/>
                <a:gd name="connsiteX2" fmla="*/ 352686 w 352699"/>
                <a:gd name="connsiteY2" fmla="*/ 143724 h 143848"/>
                <a:gd name="connsiteX3" fmla="*/ 352699 w 352699"/>
                <a:gd name="connsiteY3" fmla="*/ 143848 h 143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2699" h="143848">
                  <a:moveTo>
                    <a:pt x="0" y="143724"/>
                  </a:moveTo>
                  <a:cubicBezTo>
                    <a:pt x="16785" y="61701"/>
                    <a:pt x="89359" y="0"/>
                    <a:pt x="176343" y="0"/>
                  </a:cubicBezTo>
                  <a:cubicBezTo>
                    <a:pt x="263328" y="0"/>
                    <a:pt x="335902" y="61701"/>
                    <a:pt x="352686" y="143724"/>
                  </a:cubicBezTo>
                  <a:cubicBezTo>
                    <a:pt x="352690" y="143765"/>
                    <a:pt x="352695" y="143807"/>
                    <a:pt x="352699" y="143848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54000" rIns="36000" bIns="72000" rtlCol="0" anchor="t">
              <a:noAutofit/>
            </a:bodyPr>
            <a:lstStyle/>
            <a:p>
              <a:pPr algn="l"/>
              <a:endParaRPr lang="de-CH" dirty="0" err="1"/>
            </a:p>
          </p:txBody>
        </p:sp>
        <p:sp>
          <p:nvSpPr>
            <p:cNvPr id="114" name="Freihandform: Form 113">
              <a:extLst>
                <a:ext uri="{FF2B5EF4-FFF2-40B4-BE49-F238E27FC236}">
                  <a16:creationId xmlns:a16="http://schemas.microsoft.com/office/drawing/2014/main" id="{D42C3FB0-6406-4E39-B12B-43723118C41F}"/>
                </a:ext>
              </a:extLst>
            </p:cNvPr>
            <p:cNvSpPr/>
            <p:nvPr/>
          </p:nvSpPr>
          <p:spPr>
            <a:xfrm rot="20219865">
              <a:off x="6758156" y="1908017"/>
              <a:ext cx="352699" cy="143848"/>
            </a:xfrm>
            <a:custGeom>
              <a:avLst/>
              <a:gdLst>
                <a:gd name="connsiteX0" fmla="*/ 176355 w 352711"/>
                <a:gd name="connsiteY0" fmla="*/ 0 h 143848"/>
                <a:gd name="connsiteX1" fmla="*/ 352698 w 352711"/>
                <a:gd name="connsiteY1" fmla="*/ 143724 h 143848"/>
                <a:gd name="connsiteX2" fmla="*/ 352711 w 352711"/>
                <a:gd name="connsiteY2" fmla="*/ 143848 h 143848"/>
                <a:gd name="connsiteX3" fmla="*/ 0 w 352711"/>
                <a:gd name="connsiteY3" fmla="*/ 143848 h 143848"/>
                <a:gd name="connsiteX4" fmla="*/ 12 w 352711"/>
                <a:gd name="connsiteY4" fmla="*/ 143724 h 143848"/>
                <a:gd name="connsiteX5" fmla="*/ 176355 w 352711"/>
                <a:gd name="connsiteY5" fmla="*/ 0 h 143848"/>
                <a:gd name="connsiteX0" fmla="*/ 12 w 352711"/>
                <a:gd name="connsiteY0" fmla="*/ 143724 h 235164"/>
                <a:gd name="connsiteX1" fmla="*/ 176355 w 352711"/>
                <a:gd name="connsiteY1" fmla="*/ 0 h 235164"/>
                <a:gd name="connsiteX2" fmla="*/ 352698 w 352711"/>
                <a:gd name="connsiteY2" fmla="*/ 143724 h 235164"/>
                <a:gd name="connsiteX3" fmla="*/ 352711 w 352711"/>
                <a:gd name="connsiteY3" fmla="*/ 143848 h 235164"/>
                <a:gd name="connsiteX4" fmla="*/ 0 w 352711"/>
                <a:gd name="connsiteY4" fmla="*/ 143848 h 235164"/>
                <a:gd name="connsiteX5" fmla="*/ 91452 w 352711"/>
                <a:gd name="connsiteY5" fmla="*/ 235164 h 235164"/>
                <a:gd name="connsiteX0" fmla="*/ 0 w 352699"/>
                <a:gd name="connsiteY0" fmla="*/ 143724 h 235164"/>
                <a:gd name="connsiteX1" fmla="*/ 176343 w 352699"/>
                <a:gd name="connsiteY1" fmla="*/ 0 h 235164"/>
                <a:gd name="connsiteX2" fmla="*/ 352686 w 352699"/>
                <a:gd name="connsiteY2" fmla="*/ 143724 h 235164"/>
                <a:gd name="connsiteX3" fmla="*/ 352699 w 352699"/>
                <a:gd name="connsiteY3" fmla="*/ 143848 h 235164"/>
                <a:gd name="connsiteX4" fmla="*/ 117463 w 352699"/>
                <a:gd name="connsiteY4" fmla="*/ 194648 h 235164"/>
                <a:gd name="connsiteX5" fmla="*/ 91440 w 352699"/>
                <a:gd name="connsiteY5" fmla="*/ 235164 h 235164"/>
                <a:gd name="connsiteX0" fmla="*/ 0 w 352699"/>
                <a:gd name="connsiteY0" fmla="*/ 143724 h 194648"/>
                <a:gd name="connsiteX1" fmla="*/ 176343 w 352699"/>
                <a:gd name="connsiteY1" fmla="*/ 0 h 194648"/>
                <a:gd name="connsiteX2" fmla="*/ 352686 w 352699"/>
                <a:gd name="connsiteY2" fmla="*/ 143724 h 194648"/>
                <a:gd name="connsiteX3" fmla="*/ 352699 w 352699"/>
                <a:gd name="connsiteY3" fmla="*/ 143848 h 194648"/>
                <a:gd name="connsiteX4" fmla="*/ 117463 w 352699"/>
                <a:gd name="connsiteY4" fmla="*/ 194648 h 194648"/>
                <a:gd name="connsiteX0" fmla="*/ 0 w 352699"/>
                <a:gd name="connsiteY0" fmla="*/ 143724 h 143848"/>
                <a:gd name="connsiteX1" fmla="*/ 176343 w 352699"/>
                <a:gd name="connsiteY1" fmla="*/ 0 h 143848"/>
                <a:gd name="connsiteX2" fmla="*/ 352686 w 352699"/>
                <a:gd name="connsiteY2" fmla="*/ 143724 h 143848"/>
                <a:gd name="connsiteX3" fmla="*/ 352699 w 352699"/>
                <a:gd name="connsiteY3" fmla="*/ 143848 h 143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2699" h="143848">
                  <a:moveTo>
                    <a:pt x="0" y="143724"/>
                  </a:moveTo>
                  <a:cubicBezTo>
                    <a:pt x="16785" y="61701"/>
                    <a:pt x="89359" y="0"/>
                    <a:pt x="176343" y="0"/>
                  </a:cubicBezTo>
                  <a:cubicBezTo>
                    <a:pt x="263328" y="0"/>
                    <a:pt x="335902" y="61701"/>
                    <a:pt x="352686" y="143724"/>
                  </a:cubicBezTo>
                  <a:cubicBezTo>
                    <a:pt x="352690" y="143765"/>
                    <a:pt x="352695" y="143807"/>
                    <a:pt x="352699" y="143848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54000" rIns="36000" bIns="72000" rtlCol="0" anchor="t">
              <a:noAutofit/>
            </a:bodyPr>
            <a:lstStyle/>
            <a:p>
              <a:pPr algn="l"/>
              <a:endParaRPr lang="de-CH" dirty="0" err="1"/>
            </a:p>
          </p:txBody>
        </p:sp>
      </p:grpSp>
      <p:sp>
        <p:nvSpPr>
          <p:cNvPr id="115" name="Rechteck 114">
            <a:extLst>
              <a:ext uri="{FF2B5EF4-FFF2-40B4-BE49-F238E27FC236}">
                <a16:creationId xmlns:a16="http://schemas.microsoft.com/office/drawing/2014/main" id="{1031FAF0-9A2A-4173-8CC6-24561EEE5172}"/>
              </a:ext>
            </a:extLst>
          </p:cNvPr>
          <p:cNvSpPr/>
          <p:nvPr/>
        </p:nvSpPr>
        <p:spPr>
          <a:xfrm>
            <a:off x="5520000" y="1269000"/>
            <a:ext cx="36000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/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sz="1000" b="1" dirty="0">
                <a:solidFill>
                  <a:schemeClr val="tx1"/>
                </a:solidFill>
              </a:rPr>
              <a:t>1. Load all Demand Files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The data from the different sites originate from different databases.  Some sites do a manual preparation or preconditioning of the exported data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8190C111-7598-4077-9993-91173B9129E2}"/>
              </a:ext>
            </a:extLst>
          </p:cNvPr>
          <p:cNvSpPr/>
          <p:nvPr/>
        </p:nvSpPr>
        <p:spPr>
          <a:xfrm>
            <a:off x="5520000" y="1989000"/>
            <a:ext cx="36000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/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sz="1000" b="1" dirty="0">
                <a:solidFill>
                  <a:schemeClr val="tx1"/>
                </a:solidFill>
              </a:rPr>
              <a:t>2. First Clean-Ups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Harmonize data formats to week numbers and years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B2E85C4C-5D5E-4951-89B9-79AA178981FC}"/>
              </a:ext>
            </a:extLst>
          </p:cNvPr>
          <p:cNvSpPr/>
          <p:nvPr/>
        </p:nvSpPr>
        <p:spPr>
          <a:xfrm>
            <a:off x="8544000" y="2709000"/>
            <a:ext cx="36000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/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sz="1000" b="1" dirty="0">
                <a:solidFill>
                  <a:schemeClr val="tx1"/>
                </a:solidFill>
              </a:rPr>
              <a:t>3. Product Alignment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The revolving table manages the products to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include and allow for using harmonized product names.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Orientation is by common product identification number.</a:t>
            </a:r>
          </a:p>
        </p:txBody>
      </p: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9EBFD9CD-DA3B-48F1-9E33-9372BE781C96}"/>
              </a:ext>
            </a:extLst>
          </p:cNvPr>
          <p:cNvCxnSpPr>
            <a:cxnSpLocks/>
          </p:cNvCxnSpPr>
          <p:nvPr/>
        </p:nvCxnSpPr>
        <p:spPr>
          <a:xfrm>
            <a:off x="4512000" y="3213000"/>
            <a:ext cx="264" cy="216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hteck 118">
            <a:extLst>
              <a:ext uri="{FF2B5EF4-FFF2-40B4-BE49-F238E27FC236}">
                <a16:creationId xmlns:a16="http://schemas.microsoft.com/office/drawing/2014/main" id="{4F7A8A29-1278-4BCA-8E48-0959D7B076A9}"/>
              </a:ext>
            </a:extLst>
          </p:cNvPr>
          <p:cNvSpPr/>
          <p:nvPr/>
        </p:nvSpPr>
        <p:spPr>
          <a:xfrm>
            <a:off x="3720000" y="3429000"/>
            <a:ext cx="1584176" cy="504056"/>
          </a:xfrm>
          <a:prstGeom prst="rect">
            <a:avLst/>
          </a:prstGeom>
          <a:solidFill>
            <a:srgbClr val="E0E0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Align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Projects</a:t>
            </a:r>
          </a:p>
        </p:txBody>
      </p: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70D5C97C-A242-474B-A59A-4CB88AA83058}"/>
              </a:ext>
            </a:extLst>
          </p:cNvPr>
          <p:cNvCxnSpPr>
            <a:cxnSpLocks/>
          </p:cNvCxnSpPr>
          <p:nvPr/>
        </p:nvCxnSpPr>
        <p:spPr>
          <a:xfrm>
            <a:off x="5304000" y="3717000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196805C8-4705-4FE2-906B-5C7B877407EF}"/>
              </a:ext>
            </a:extLst>
          </p:cNvPr>
          <p:cNvCxnSpPr>
            <a:cxnSpLocks/>
          </p:cNvCxnSpPr>
          <p:nvPr/>
        </p:nvCxnSpPr>
        <p:spPr>
          <a:xfrm flipH="1">
            <a:off x="5304000" y="3573000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Flussdiagramm: Dokument 121">
            <a:extLst>
              <a:ext uri="{FF2B5EF4-FFF2-40B4-BE49-F238E27FC236}">
                <a16:creationId xmlns:a16="http://schemas.microsoft.com/office/drawing/2014/main" id="{DAA2D7BF-F24E-461E-85A3-87F014DFDDE3}"/>
              </a:ext>
            </a:extLst>
          </p:cNvPr>
          <p:cNvSpPr/>
          <p:nvPr/>
        </p:nvSpPr>
        <p:spPr>
          <a:xfrm>
            <a:off x="6312000" y="3429000"/>
            <a:ext cx="1584176" cy="575832"/>
          </a:xfrm>
          <a:prstGeom prst="flowChartDocumen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Vendor + Product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List</a:t>
            </a:r>
          </a:p>
        </p:txBody>
      </p:sp>
      <p:grpSp>
        <p:nvGrpSpPr>
          <p:cNvPr id="123" name="Gruppieren 122">
            <a:extLst>
              <a:ext uri="{FF2B5EF4-FFF2-40B4-BE49-F238E27FC236}">
                <a16:creationId xmlns:a16="http://schemas.microsoft.com/office/drawing/2014/main" id="{75E12544-61D8-4792-A785-F1BE58805B6C}"/>
              </a:ext>
            </a:extLst>
          </p:cNvPr>
          <p:cNvGrpSpPr/>
          <p:nvPr/>
        </p:nvGrpSpPr>
        <p:grpSpPr>
          <a:xfrm>
            <a:off x="7968208" y="3501000"/>
            <a:ext cx="410623" cy="332683"/>
            <a:chOff x="6758156" y="1908017"/>
            <a:chExt cx="410623" cy="332683"/>
          </a:xfrm>
        </p:grpSpPr>
        <p:sp>
          <p:nvSpPr>
            <p:cNvPr id="124" name="Freihandform: Form 123">
              <a:extLst>
                <a:ext uri="{FF2B5EF4-FFF2-40B4-BE49-F238E27FC236}">
                  <a16:creationId xmlns:a16="http://schemas.microsoft.com/office/drawing/2014/main" id="{B7B0A3A9-2BCB-4D2E-9DF2-0A939612BAAA}"/>
                </a:ext>
              </a:extLst>
            </p:cNvPr>
            <p:cNvSpPr/>
            <p:nvPr/>
          </p:nvSpPr>
          <p:spPr>
            <a:xfrm rot="9419865">
              <a:off x="6816080" y="2096852"/>
              <a:ext cx="352699" cy="143848"/>
            </a:xfrm>
            <a:custGeom>
              <a:avLst/>
              <a:gdLst>
                <a:gd name="connsiteX0" fmla="*/ 176355 w 352711"/>
                <a:gd name="connsiteY0" fmla="*/ 0 h 143848"/>
                <a:gd name="connsiteX1" fmla="*/ 352698 w 352711"/>
                <a:gd name="connsiteY1" fmla="*/ 143724 h 143848"/>
                <a:gd name="connsiteX2" fmla="*/ 352711 w 352711"/>
                <a:gd name="connsiteY2" fmla="*/ 143848 h 143848"/>
                <a:gd name="connsiteX3" fmla="*/ 0 w 352711"/>
                <a:gd name="connsiteY3" fmla="*/ 143848 h 143848"/>
                <a:gd name="connsiteX4" fmla="*/ 12 w 352711"/>
                <a:gd name="connsiteY4" fmla="*/ 143724 h 143848"/>
                <a:gd name="connsiteX5" fmla="*/ 176355 w 352711"/>
                <a:gd name="connsiteY5" fmla="*/ 0 h 143848"/>
                <a:gd name="connsiteX0" fmla="*/ 12 w 352711"/>
                <a:gd name="connsiteY0" fmla="*/ 143724 h 235164"/>
                <a:gd name="connsiteX1" fmla="*/ 176355 w 352711"/>
                <a:gd name="connsiteY1" fmla="*/ 0 h 235164"/>
                <a:gd name="connsiteX2" fmla="*/ 352698 w 352711"/>
                <a:gd name="connsiteY2" fmla="*/ 143724 h 235164"/>
                <a:gd name="connsiteX3" fmla="*/ 352711 w 352711"/>
                <a:gd name="connsiteY3" fmla="*/ 143848 h 235164"/>
                <a:gd name="connsiteX4" fmla="*/ 0 w 352711"/>
                <a:gd name="connsiteY4" fmla="*/ 143848 h 235164"/>
                <a:gd name="connsiteX5" fmla="*/ 91452 w 352711"/>
                <a:gd name="connsiteY5" fmla="*/ 235164 h 235164"/>
                <a:gd name="connsiteX0" fmla="*/ 0 w 352699"/>
                <a:gd name="connsiteY0" fmla="*/ 143724 h 235164"/>
                <a:gd name="connsiteX1" fmla="*/ 176343 w 352699"/>
                <a:gd name="connsiteY1" fmla="*/ 0 h 235164"/>
                <a:gd name="connsiteX2" fmla="*/ 352686 w 352699"/>
                <a:gd name="connsiteY2" fmla="*/ 143724 h 235164"/>
                <a:gd name="connsiteX3" fmla="*/ 352699 w 352699"/>
                <a:gd name="connsiteY3" fmla="*/ 143848 h 235164"/>
                <a:gd name="connsiteX4" fmla="*/ 117463 w 352699"/>
                <a:gd name="connsiteY4" fmla="*/ 194648 h 235164"/>
                <a:gd name="connsiteX5" fmla="*/ 91440 w 352699"/>
                <a:gd name="connsiteY5" fmla="*/ 235164 h 235164"/>
                <a:gd name="connsiteX0" fmla="*/ 0 w 352699"/>
                <a:gd name="connsiteY0" fmla="*/ 143724 h 194648"/>
                <a:gd name="connsiteX1" fmla="*/ 176343 w 352699"/>
                <a:gd name="connsiteY1" fmla="*/ 0 h 194648"/>
                <a:gd name="connsiteX2" fmla="*/ 352686 w 352699"/>
                <a:gd name="connsiteY2" fmla="*/ 143724 h 194648"/>
                <a:gd name="connsiteX3" fmla="*/ 352699 w 352699"/>
                <a:gd name="connsiteY3" fmla="*/ 143848 h 194648"/>
                <a:gd name="connsiteX4" fmla="*/ 117463 w 352699"/>
                <a:gd name="connsiteY4" fmla="*/ 194648 h 194648"/>
                <a:gd name="connsiteX0" fmla="*/ 0 w 352699"/>
                <a:gd name="connsiteY0" fmla="*/ 143724 h 143848"/>
                <a:gd name="connsiteX1" fmla="*/ 176343 w 352699"/>
                <a:gd name="connsiteY1" fmla="*/ 0 h 143848"/>
                <a:gd name="connsiteX2" fmla="*/ 352686 w 352699"/>
                <a:gd name="connsiteY2" fmla="*/ 143724 h 143848"/>
                <a:gd name="connsiteX3" fmla="*/ 352699 w 352699"/>
                <a:gd name="connsiteY3" fmla="*/ 143848 h 143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2699" h="143848">
                  <a:moveTo>
                    <a:pt x="0" y="143724"/>
                  </a:moveTo>
                  <a:cubicBezTo>
                    <a:pt x="16785" y="61701"/>
                    <a:pt x="89359" y="0"/>
                    <a:pt x="176343" y="0"/>
                  </a:cubicBezTo>
                  <a:cubicBezTo>
                    <a:pt x="263328" y="0"/>
                    <a:pt x="335902" y="61701"/>
                    <a:pt x="352686" y="143724"/>
                  </a:cubicBezTo>
                  <a:cubicBezTo>
                    <a:pt x="352690" y="143765"/>
                    <a:pt x="352695" y="143807"/>
                    <a:pt x="352699" y="143848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54000" rIns="36000" bIns="72000" rtlCol="0" anchor="t">
              <a:noAutofit/>
            </a:bodyPr>
            <a:lstStyle/>
            <a:p>
              <a:pPr algn="l"/>
              <a:endParaRPr lang="de-CH" dirty="0" err="1"/>
            </a:p>
          </p:txBody>
        </p:sp>
        <p:sp>
          <p:nvSpPr>
            <p:cNvPr id="125" name="Freihandform: Form 124">
              <a:extLst>
                <a:ext uri="{FF2B5EF4-FFF2-40B4-BE49-F238E27FC236}">
                  <a16:creationId xmlns:a16="http://schemas.microsoft.com/office/drawing/2014/main" id="{D8D38547-D4BC-4EDD-B0CB-BC7A8829BF24}"/>
                </a:ext>
              </a:extLst>
            </p:cNvPr>
            <p:cNvSpPr/>
            <p:nvPr/>
          </p:nvSpPr>
          <p:spPr>
            <a:xfrm rot="20219865">
              <a:off x="6758156" y="1908017"/>
              <a:ext cx="352699" cy="143848"/>
            </a:xfrm>
            <a:custGeom>
              <a:avLst/>
              <a:gdLst>
                <a:gd name="connsiteX0" fmla="*/ 176355 w 352711"/>
                <a:gd name="connsiteY0" fmla="*/ 0 h 143848"/>
                <a:gd name="connsiteX1" fmla="*/ 352698 w 352711"/>
                <a:gd name="connsiteY1" fmla="*/ 143724 h 143848"/>
                <a:gd name="connsiteX2" fmla="*/ 352711 w 352711"/>
                <a:gd name="connsiteY2" fmla="*/ 143848 h 143848"/>
                <a:gd name="connsiteX3" fmla="*/ 0 w 352711"/>
                <a:gd name="connsiteY3" fmla="*/ 143848 h 143848"/>
                <a:gd name="connsiteX4" fmla="*/ 12 w 352711"/>
                <a:gd name="connsiteY4" fmla="*/ 143724 h 143848"/>
                <a:gd name="connsiteX5" fmla="*/ 176355 w 352711"/>
                <a:gd name="connsiteY5" fmla="*/ 0 h 143848"/>
                <a:gd name="connsiteX0" fmla="*/ 12 w 352711"/>
                <a:gd name="connsiteY0" fmla="*/ 143724 h 235164"/>
                <a:gd name="connsiteX1" fmla="*/ 176355 w 352711"/>
                <a:gd name="connsiteY1" fmla="*/ 0 h 235164"/>
                <a:gd name="connsiteX2" fmla="*/ 352698 w 352711"/>
                <a:gd name="connsiteY2" fmla="*/ 143724 h 235164"/>
                <a:gd name="connsiteX3" fmla="*/ 352711 w 352711"/>
                <a:gd name="connsiteY3" fmla="*/ 143848 h 235164"/>
                <a:gd name="connsiteX4" fmla="*/ 0 w 352711"/>
                <a:gd name="connsiteY4" fmla="*/ 143848 h 235164"/>
                <a:gd name="connsiteX5" fmla="*/ 91452 w 352711"/>
                <a:gd name="connsiteY5" fmla="*/ 235164 h 235164"/>
                <a:gd name="connsiteX0" fmla="*/ 0 w 352699"/>
                <a:gd name="connsiteY0" fmla="*/ 143724 h 235164"/>
                <a:gd name="connsiteX1" fmla="*/ 176343 w 352699"/>
                <a:gd name="connsiteY1" fmla="*/ 0 h 235164"/>
                <a:gd name="connsiteX2" fmla="*/ 352686 w 352699"/>
                <a:gd name="connsiteY2" fmla="*/ 143724 h 235164"/>
                <a:gd name="connsiteX3" fmla="*/ 352699 w 352699"/>
                <a:gd name="connsiteY3" fmla="*/ 143848 h 235164"/>
                <a:gd name="connsiteX4" fmla="*/ 117463 w 352699"/>
                <a:gd name="connsiteY4" fmla="*/ 194648 h 235164"/>
                <a:gd name="connsiteX5" fmla="*/ 91440 w 352699"/>
                <a:gd name="connsiteY5" fmla="*/ 235164 h 235164"/>
                <a:gd name="connsiteX0" fmla="*/ 0 w 352699"/>
                <a:gd name="connsiteY0" fmla="*/ 143724 h 194648"/>
                <a:gd name="connsiteX1" fmla="*/ 176343 w 352699"/>
                <a:gd name="connsiteY1" fmla="*/ 0 h 194648"/>
                <a:gd name="connsiteX2" fmla="*/ 352686 w 352699"/>
                <a:gd name="connsiteY2" fmla="*/ 143724 h 194648"/>
                <a:gd name="connsiteX3" fmla="*/ 352699 w 352699"/>
                <a:gd name="connsiteY3" fmla="*/ 143848 h 194648"/>
                <a:gd name="connsiteX4" fmla="*/ 117463 w 352699"/>
                <a:gd name="connsiteY4" fmla="*/ 194648 h 194648"/>
                <a:gd name="connsiteX0" fmla="*/ 0 w 352699"/>
                <a:gd name="connsiteY0" fmla="*/ 143724 h 143848"/>
                <a:gd name="connsiteX1" fmla="*/ 176343 w 352699"/>
                <a:gd name="connsiteY1" fmla="*/ 0 h 143848"/>
                <a:gd name="connsiteX2" fmla="*/ 352686 w 352699"/>
                <a:gd name="connsiteY2" fmla="*/ 143724 h 143848"/>
                <a:gd name="connsiteX3" fmla="*/ 352699 w 352699"/>
                <a:gd name="connsiteY3" fmla="*/ 143848 h 143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2699" h="143848">
                  <a:moveTo>
                    <a:pt x="0" y="143724"/>
                  </a:moveTo>
                  <a:cubicBezTo>
                    <a:pt x="16785" y="61701"/>
                    <a:pt x="89359" y="0"/>
                    <a:pt x="176343" y="0"/>
                  </a:cubicBezTo>
                  <a:cubicBezTo>
                    <a:pt x="263328" y="0"/>
                    <a:pt x="335902" y="61701"/>
                    <a:pt x="352686" y="143724"/>
                  </a:cubicBezTo>
                  <a:cubicBezTo>
                    <a:pt x="352690" y="143765"/>
                    <a:pt x="352695" y="143807"/>
                    <a:pt x="352699" y="143848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54000" rIns="36000" bIns="72000" rtlCol="0" anchor="t">
              <a:noAutofit/>
            </a:bodyPr>
            <a:lstStyle/>
            <a:p>
              <a:pPr algn="l"/>
              <a:endParaRPr lang="de-CH" dirty="0" err="1"/>
            </a:p>
          </p:txBody>
        </p:sp>
      </p:grpSp>
      <p:sp>
        <p:nvSpPr>
          <p:cNvPr id="126" name="Rechteck 125">
            <a:extLst>
              <a:ext uri="{FF2B5EF4-FFF2-40B4-BE49-F238E27FC236}">
                <a16:creationId xmlns:a16="http://schemas.microsoft.com/office/drawing/2014/main" id="{32A0C882-419B-4583-A0CB-EF5F2FBCA643}"/>
              </a:ext>
            </a:extLst>
          </p:cNvPr>
          <p:cNvSpPr/>
          <p:nvPr/>
        </p:nvSpPr>
        <p:spPr>
          <a:xfrm>
            <a:off x="8544000" y="3429000"/>
            <a:ext cx="36000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/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sz="1000" b="1" dirty="0">
                <a:solidFill>
                  <a:schemeClr val="tx1"/>
                </a:solidFill>
              </a:rPr>
              <a:t>4. Project Name Alignment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Different project names and/or abbreviations are used by the sites.  They will be aligned.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Associated info (e.g. project numbers) can be included.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6D438872-AE7E-4A38-A21B-13667B80062F}"/>
              </a:ext>
            </a:extLst>
          </p:cNvPr>
          <p:cNvSpPr/>
          <p:nvPr/>
        </p:nvSpPr>
        <p:spPr>
          <a:xfrm>
            <a:off x="3720000" y="4149000"/>
            <a:ext cx="1584176" cy="504056"/>
          </a:xfrm>
          <a:prstGeom prst="rect">
            <a:avLst/>
          </a:prstGeom>
          <a:solidFill>
            <a:srgbClr val="E0E0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Planning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128" name="Rechteck: gefaltete Ecke 127">
            <a:extLst>
              <a:ext uri="{FF2B5EF4-FFF2-40B4-BE49-F238E27FC236}">
                <a16:creationId xmlns:a16="http://schemas.microsoft.com/office/drawing/2014/main" id="{F20E3A76-A7DA-47D9-BCD7-75182B802C03}"/>
              </a:ext>
            </a:extLst>
          </p:cNvPr>
          <p:cNvSpPr/>
          <p:nvPr/>
        </p:nvSpPr>
        <p:spPr>
          <a:xfrm>
            <a:off x="4728000" y="4221000"/>
            <a:ext cx="144000" cy="360000"/>
          </a:xfrm>
          <a:prstGeom prst="foldedCorner">
            <a:avLst>
              <a:gd name="adj" fmla="val 34306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9" name="Rechteck: gefaltete Ecke 128">
            <a:extLst>
              <a:ext uri="{FF2B5EF4-FFF2-40B4-BE49-F238E27FC236}">
                <a16:creationId xmlns:a16="http://schemas.microsoft.com/office/drawing/2014/main" id="{03186E30-CE2E-40A9-A59F-FC7FDB590977}"/>
              </a:ext>
            </a:extLst>
          </p:cNvPr>
          <p:cNvSpPr/>
          <p:nvPr/>
        </p:nvSpPr>
        <p:spPr>
          <a:xfrm>
            <a:off x="4944000" y="4221000"/>
            <a:ext cx="288000" cy="216000"/>
          </a:xfrm>
          <a:prstGeom prst="foldedCorner">
            <a:avLst>
              <a:gd name="adj" fmla="val 24311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820DB222-3D84-4951-9C67-845B4EDA9EDB}"/>
              </a:ext>
            </a:extLst>
          </p:cNvPr>
          <p:cNvCxnSpPr/>
          <p:nvPr/>
        </p:nvCxnSpPr>
        <p:spPr>
          <a:xfrm>
            <a:off x="4800000" y="4365000"/>
            <a:ext cx="288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mit Pfeil 130">
            <a:extLst>
              <a:ext uri="{FF2B5EF4-FFF2-40B4-BE49-F238E27FC236}">
                <a16:creationId xmlns:a16="http://schemas.microsoft.com/office/drawing/2014/main" id="{2A0C70A1-DC54-40AF-8CAD-15759E8FD434}"/>
              </a:ext>
            </a:extLst>
          </p:cNvPr>
          <p:cNvCxnSpPr>
            <a:cxnSpLocks/>
          </p:cNvCxnSpPr>
          <p:nvPr/>
        </p:nvCxnSpPr>
        <p:spPr>
          <a:xfrm>
            <a:off x="4512000" y="3933000"/>
            <a:ext cx="264" cy="216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hteck 131">
            <a:extLst>
              <a:ext uri="{FF2B5EF4-FFF2-40B4-BE49-F238E27FC236}">
                <a16:creationId xmlns:a16="http://schemas.microsoft.com/office/drawing/2014/main" id="{31E082EE-CE74-4DB7-AB32-09AD2D548007}"/>
              </a:ext>
            </a:extLst>
          </p:cNvPr>
          <p:cNvSpPr/>
          <p:nvPr/>
        </p:nvSpPr>
        <p:spPr>
          <a:xfrm>
            <a:off x="5520000" y="4077000"/>
            <a:ext cx="36000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/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sz="1000" b="1" dirty="0">
                <a:solidFill>
                  <a:schemeClr val="tx1"/>
                </a:solidFill>
              </a:rPr>
              <a:t>5. Project Name Alignment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The sequential list of individual demands is transformed to a horizontal planning table with weekly schedule.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Information consolidation and summing up</a:t>
            </a: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ABC45BBB-152E-48A0-9987-FB4E1F3E47DC}"/>
              </a:ext>
            </a:extLst>
          </p:cNvPr>
          <p:cNvSpPr/>
          <p:nvPr/>
        </p:nvSpPr>
        <p:spPr>
          <a:xfrm>
            <a:off x="3720000" y="4869000"/>
            <a:ext cx="1584176" cy="504056"/>
          </a:xfrm>
          <a:prstGeom prst="rect">
            <a:avLst/>
          </a:prstGeom>
          <a:solidFill>
            <a:srgbClr val="E0E0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Optional: Import supplier data</a:t>
            </a:r>
          </a:p>
        </p:txBody>
      </p: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50121476-DF61-4E7A-9FA4-940E8158B36F}"/>
              </a:ext>
            </a:extLst>
          </p:cNvPr>
          <p:cNvCxnSpPr>
            <a:cxnSpLocks/>
          </p:cNvCxnSpPr>
          <p:nvPr/>
        </p:nvCxnSpPr>
        <p:spPr>
          <a:xfrm>
            <a:off x="4512000" y="4653000"/>
            <a:ext cx="264" cy="216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4E47079B-1B3F-4BDD-BA0B-A4C3FD9BBA51}"/>
              </a:ext>
            </a:extLst>
          </p:cNvPr>
          <p:cNvSpPr/>
          <p:nvPr/>
        </p:nvSpPr>
        <p:spPr>
          <a:xfrm>
            <a:off x="8544000" y="4797000"/>
            <a:ext cx="36000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/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sz="1000" b="1" dirty="0">
                <a:solidFill>
                  <a:schemeClr val="tx1"/>
                </a:solidFill>
              </a:rPr>
              <a:t>6. Import supplier planning data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If supply info is available, then match demand with supply info(e.g. delivery plans) and add to the table</a:t>
            </a:r>
          </a:p>
        </p:txBody>
      </p: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6BA71D49-8EA5-4D70-8283-F5273177C810}"/>
              </a:ext>
            </a:extLst>
          </p:cNvPr>
          <p:cNvCxnSpPr>
            <a:cxnSpLocks/>
          </p:cNvCxnSpPr>
          <p:nvPr/>
        </p:nvCxnSpPr>
        <p:spPr>
          <a:xfrm flipH="1">
            <a:off x="5304000" y="5013000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Flussdiagramm: Dokument 136">
            <a:extLst>
              <a:ext uri="{FF2B5EF4-FFF2-40B4-BE49-F238E27FC236}">
                <a16:creationId xmlns:a16="http://schemas.microsoft.com/office/drawing/2014/main" id="{17A7B0F2-431C-4B3F-A7C1-56B7360123ED}"/>
              </a:ext>
            </a:extLst>
          </p:cNvPr>
          <p:cNvSpPr/>
          <p:nvPr/>
        </p:nvSpPr>
        <p:spPr>
          <a:xfrm>
            <a:off x="6312000" y="4869000"/>
            <a:ext cx="1584176" cy="575832"/>
          </a:xfrm>
          <a:prstGeom prst="flowChartDocumen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Supplier Data</a:t>
            </a: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17C78EDF-AB52-4C1D-A13D-AB3506FB3605}"/>
              </a:ext>
            </a:extLst>
          </p:cNvPr>
          <p:cNvSpPr/>
          <p:nvPr/>
        </p:nvSpPr>
        <p:spPr>
          <a:xfrm>
            <a:off x="3720000" y="5589000"/>
            <a:ext cx="1584176" cy="504056"/>
          </a:xfrm>
          <a:prstGeom prst="rect">
            <a:avLst/>
          </a:prstGeom>
          <a:solidFill>
            <a:srgbClr val="E0E0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Create final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reports</a:t>
            </a:r>
          </a:p>
        </p:txBody>
      </p:sp>
      <p:cxnSp>
        <p:nvCxnSpPr>
          <p:cNvPr id="140" name="Gerade Verbindung mit Pfeil 139">
            <a:extLst>
              <a:ext uri="{FF2B5EF4-FFF2-40B4-BE49-F238E27FC236}">
                <a16:creationId xmlns:a16="http://schemas.microsoft.com/office/drawing/2014/main" id="{F0AA072F-E481-40D9-AEEA-98EF9E70B88B}"/>
              </a:ext>
            </a:extLst>
          </p:cNvPr>
          <p:cNvCxnSpPr>
            <a:cxnSpLocks/>
          </p:cNvCxnSpPr>
          <p:nvPr/>
        </p:nvCxnSpPr>
        <p:spPr>
          <a:xfrm>
            <a:off x="4512000" y="5373000"/>
            <a:ext cx="264" cy="216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mit Pfeil 140">
            <a:extLst>
              <a:ext uri="{FF2B5EF4-FFF2-40B4-BE49-F238E27FC236}">
                <a16:creationId xmlns:a16="http://schemas.microsoft.com/office/drawing/2014/main" id="{1374C0C9-844E-4FEA-9E0B-7856CAD876F4}"/>
              </a:ext>
            </a:extLst>
          </p:cNvPr>
          <p:cNvCxnSpPr>
            <a:cxnSpLocks/>
          </p:cNvCxnSpPr>
          <p:nvPr/>
        </p:nvCxnSpPr>
        <p:spPr>
          <a:xfrm>
            <a:off x="5304000" y="5733000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Flussdiagramm: Dokument 141">
            <a:extLst>
              <a:ext uri="{FF2B5EF4-FFF2-40B4-BE49-F238E27FC236}">
                <a16:creationId xmlns:a16="http://schemas.microsoft.com/office/drawing/2014/main" id="{BC630BFA-7F44-4A0E-93F0-D2F3E3E228CA}"/>
              </a:ext>
            </a:extLst>
          </p:cNvPr>
          <p:cNvSpPr/>
          <p:nvPr/>
        </p:nvSpPr>
        <p:spPr>
          <a:xfrm>
            <a:off x="6383824" y="5517000"/>
            <a:ext cx="1584176" cy="575832"/>
          </a:xfrm>
          <a:prstGeom prst="flowChartDocumen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Supplier Data</a:t>
            </a:r>
          </a:p>
        </p:txBody>
      </p:sp>
      <p:sp>
        <p:nvSpPr>
          <p:cNvPr id="143" name="Flussdiagramm: Dokument 142">
            <a:extLst>
              <a:ext uri="{FF2B5EF4-FFF2-40B4-BE49-F238E27FC236}">
                <a16:creationId xmlns:a16="http://schemas.microsoft.com/office/drawing/2014/main" id="{7B7B8AD6-D3F2-4A32-8E0D-5E9BEDB39035}"/>
              </a:ext>
            </a:extLst>
          </p:cNvPr>
          <p:cNvSpPr/>
          <p:nvPr/>
        </p:nvSpPr>
        <p:spPr>
          <a:xfrm>
            <a:off x="6312000" y="5589000"/>
            <a:ext cx="1584176" cy="575832"/>
          </a:xfrm>
          <a:prstGeom prst="flowChartDocumen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Demand Reports</a:t>
            </a: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AD34CD4E-EC75-4443-A94A-136A4C221AA2}"/>
              </a:ext>
            </a:extLst>
          </p:cNvPr>
          <p:cNvSpPr/>
          <p:nvPr/>
        </p:nvSpPr>
        <p:spPr>
          <a:xfrm>
            <a:off x="8544000" y="5517000"/>
            <a:ext cx="36000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/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sz="1000" b="1" dirty="0">
                <a:solidFill>
                  <a:schemeClr val="tx1"/>
                </a:solidFill>
              </a:rPr>
              <a:t>7. Reports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Detailed report for internal use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Condensed reports for vendors</a:t>
            </a:r>
          </a:p>
        </p:txBody>
      </p: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B8FE183E-166D-41D0-BD45-FF576CBF1EFC}"/>
              </a:ext>
            </a:extLst>
          </p:cNvPr>
          <p:cNvGrpSpPr/>
          <p:nvPr/>
        </p:nvGrpSpPr>
        <p:grpSpPr>
          <a:xfrm>
            <a:off x="4800000" y="2853000"/>
            <a:ext cx="360024" cy="216020"/>
            <a:chOff x="5555940" y="3212976"/>
            <a:chExt cx="360024" cy="216020"/>
          </a:xfrm>
        </p:grpSpPr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FC686D5B-6FFF-4947-AAFA-022CC542EC3E}"/>
                </a:ext>
              </a:extLst>
            </p:cNvPr>
            <p:cNvGrpSpPr/>
            <p:nvPr/>
          </p:nvGrpSpPr>
          <p:grpSpPr>
            <a:xfrm>
              <a:off x="5555940" y="3212976"/>
              <a:ext cx="144000" cy="216016"/>
              <a:chOff x="5447928" y="3212980"/>
              <a:chExt cx="288012" cy="216016"/>
            </a:xfrm>
          </p:grpSpPr>
          <p:sp>
            <p:nvSpPr>
              <p:cNvPr id="145" name="Rechteck 144">
                <a:extLst>
                  <a:ext uri="{FF2B5EF4-FFF2-40B4-BE49-F238E27FC236}">
                    <a16:creationId xmlns:a16="http://schemas.microsoft.com/office/drawing/2014/main" id="{F369EC42-6C92-48AD-B102-2720397EEE2D}"/>
                  </a:ext>
                </a:extLst>
              </p:cNvPr>
              <p:cNvSpPr/>
              <p:nvPr/>
            </p:nvSpPr>
            <p:spPr>
              <a:xfrm>
                <a:off x="5555940" y="3248984"/>
                <a:ext cx="180000" cy="36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36000" rIns="36000" bIns="36000" rtlCol="0" anchor="ctr" anchorCtr="0"/>
              <a:lstStyle/>
              <a:p>
                <a:endParaRPr lang="en-US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Rechteck 145">
                <a:extLst>
                  <a:ext uri="{FF2B5EF4-FFF2-40B4-BE49-F238E27FC236}">
                    <a16:creationId xmlns:a16="http://schemas.microsoft.com/office/drawing/2014/main" id="{4CEA67E0-8E19-4CD7-8C4F-BD2A41C80B1B}"/>
                  </a:ext>
                </a:extLst>
              </p:cNvPr>
              <p:cNvSpPr/>
              <p:nvPr/>
            </p:nvSpPr>
            <p:spPr>
              <a:xfrm>
                <a:off x="5447928" y="3320988"/>
                <a:ext cx="144000" cy="36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36000" rIns="36000" bIns="36000" rtlCol="0" anchor="ctr" anchorCtr="0"/>
              <a:lstStyle/>
              <a:p>
                <a:endParaRPr lang="en-US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Rechteck 146">
                <a:extLst>
                  <a:ext uri="{FF2B5EF4-FFF2-40B4-BE49-F238E27FC236}">
                    <a16:creationId xmlns:a16="http://schemas.microsoft.com/office/drawing/2014/main" id="{C349706D-751B-40DD-899B-FFC9169FE20A}"/>
                  </a:ext>
                </a:extLst>
              </p:cNvPr>
              <p:cNvSpPr/>
              <p:nvPr/>
            </p:nvSpPr>
            <p:spPr>
              <a:xfrm>
                <a:off x="5447956" y="3212980"/>
                <a:ext cx="252000" cy="36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36000" rIns="36000" bIns="36000" rtlCol="0" anchor="ctr" anchorCtr="0"/>
              <a:lstStyle/>
              <a:p>
                <a:endParaRPr lang="en-US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Rechteck 147">
                <a:extLst>
                  <a:ext uri="{FF2B5EF4-FFF2-40B4-BE49-F238E27FC236}">
                    <a16:creationId xmlns:a16="http://schemas.microsoft.com/office/drawing/2014/main" id="{939E6349-4C10-4DA8-BCCD-FB7ABEC55523}"/>
                  </a:ext>
                </a:extLst>
              </p:cNvPr>
              <p:cNvSpPr/>
              <p:nvPr/>
            </p:nvSpPr>
            <p:spPr>
              <a:xfrm>
                <a:off x="5483932" y="3284984"/>
                <a:ext cx="252000" cy="36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36000" rIns="36000" bIns="36000" rtlCol="0" anchor="ctr" anchorCtr="0"/>
              <a:lstStyle/>
              <a:p>
                <a:endParaRPr lang="en-US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Rechteck 148">
                <a:extLst>
                  <a:ext uri="{FF2B5EF4-FFF2-40B4-BE49-F238E27FC236}">
                    <a16:creationId xmlns:a16="http://schemas.microsoft.com/office/drawing/2014/main" id="{05EFBD4A-118F-4F84-88F4-9ADA002A5B4C}"/>
                  </a:ext>
                </a:extLst>
              </p:cNvPr>
              <p:cNvSpPr/>
              <p:nvPr/>
            </p:nvSpPr>
            <p:spPr>
              <a:xfrm>
                <a:off x="5447928" y="3356992"/>
                <a:ext cx="180000" cy="36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36000" rIns="36000" bIns="36000" rtlCol="0" anchor="ctr" anchorCtr="0"/>
              <a:lstStyle/>
              <a:p>
                <a:endParaRPr lang="en-US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Rechteck 149">
                <a:extLst>
                  <a:ext uri="{FF2B5EF4-FFF2-40B4-BE49-F238E27FC236}">
                    <a16:creationId xmlns:a16="http://schemas.microsoft.com/office/drawing/2014/main" id="{B6504A0F-1216-4660-AE44-14317E591D61}"/>
                  </a:ext>
                </a:extLst>
              </p:cNvPr>
              <p:cNvSpPr/>
              <p:nvPr/>
            </p:nvSpPr>
            <p:spPr>
              <a:xfrm>
                <a:off x="5519936" y="3392996"/>
                <a:ext cx="216000" cy="36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36000" rIns="36000" bIns="36000" rtlCol="0" anchor="ctr" anchorCtr="0"/>
              <a:lstStyle/>
              <a:p>
                <a:endParaRPr lang="en-US" sz="11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1" name="Rechteck 150">
              <a:extLst>
                <a:ext uri="{FF2B5EF4-FFF2-40B4-BE49-F238E27FC236}">
                  <a16:creationId xmlns:a16="http://schemas.microsoft.com/office/drawing/2014/main" id="{F0AA5B58-2346-4646-B4B0-0AD933499B9D}"/>
                </a:ext>
              </a:extLst>
            </p:cNvPr>
            <p:cNvSpPr/>
            <p:nvPr/>
          </p:nvSpPr>
          <p:spPr>
            <a:xfrm>
              <a:off x="5771964" y="3212976"/>
              <a:ext cx="144000" cy="36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 anchorCtr="0"/>
            <a:lstStyle/>
            <a:p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52" name="Rechteck 151">
              <a:extLst>
                <a:ext uri="{FF2B5EF4-FFF2-40B4-BE49-F238E27FC236}">
                  <a16:creationId xmlns:a16="http://schemas.microsoft.com/office/drawing/2014/main" id="{66BAE0BE-60E1-4C7E-9EED-D56FBD2132D8}"/>
                </a:ext>
              </a:extLst>
            </p:cNvPr>
            <p:cNvSpPr/>
            <p:nvPr/>
          </p:nvSpPr>
          <p:spPr>
            <a:xfrm>
              <a:off x="5771964" y="3248980"/>
              <a:ext cx="144000" cy="36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 anchorCtr="0"/>
            <a:lstStyle/>
            <a:p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53" name="Rechteck 152">
              <a:extLst>
                <a:ext uri="{FF2B5EF4-FFF2-40B4-BE49-F238E27FC236}">
                  <a16:creationId xmlns:a16="http://schemas.microsoft.com/office/drawing/2014/main" id="{A028F302-CBAE-4293-A9C9-57F020A0D2A6}"/>
                </a:ext>
              </a:extLst>
            </p:cNvPr>
            <p:cNvSpPr/>
            <p:nvPr/>
          </p:nvSpPr>
          <p:spPr>
            <a:xfrm>
              <a:off x="5771964" y="3284984"/>
              <a:ext cx="144000" cy="36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 anchorCtr="0"/>
            <a:lstStyle/>
            <a:p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54" name="Rechteck 153">
              <a:extLst>
                <a:ext uri="{FF2B5EF4-FFF2-40B4-BE49-F238E27FC236}">
                  <a16:creationId xmlns:a16="http://schemas.microsoft.com/office/drawing/2014/main" id="{9E0C51BB-1580-4305-B201-DF4A6E9B9ECB}"/>
                </a:ext>
              </a:extLst>
            </p:cNvPr>
            <p:cNvSpPr/>
            <p:nvPr/>
          </p:nvSpPr>
          <p:spPr>
            <a:xfrm>
              <a:off x="5771964" y="3320988"/>
              <a:ext cx="144000" cy="36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 anchorCtr="0"/>
            <a:lstStyle/>
            <a:p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55" name="Rechteck 154">
              <a:extLst>
                <a:ext uri="{FF2B5EF4-FFF2-40B4-BE49-F238E27FC236}">
                  <a16:creationId xmlns:a16="http://schemas.microsoft.com/office/drawing/2014/main" id="{FF8ADB5A-E908-4E49-BB9F-FE8166D5A7E5}"/>
                </a:ext>
              </a:extLst>
            </p:cNvPr>
            <p:cNvSpPr/>
            <p:nvPr/>
          </p:nvSpPr>
          <p:spPr>
            <a:xfrm>
              <a:off x="5771964" y="3356992"/>
              <a:ext cx="144000" cy="36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 anchorCtr="0"/>
            <a:lstStyle/>
            <a:p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56" name="Rechteck 155">
              <a:extLst>
                <a:ext uri="{FF2B5EF4-FFF2-40B4-BE49-F238E27FC236}">
                  <a16:creationId xmlns:a16="http://schemas.microsoft.com/office/drawing/2014/main" id="{CC25609A-D346-4E26-BC64-F479EE4A2FAB}"/>
                </a:ext>
              </a:extLst>
            </p:cNvPr>
            <p:cNvSpPr/>
            <p:nvPr/>
          </p:nvSpPr>
          <p:spPr>
            <a:xfrm>
              <a:off x="5771964" y="3392996"/>
              <a:ext cx="144000" cy="36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 anchorCtr="0"/>
            <a:lstStyle/>
            <a:p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Gleichschenkliges Dreieck 43">
              <a:extLst>
                <a:ext uri="{FF2B5EF4-FFF2-40B4-BE49-F238E27FC236}">
                  <a16:creationId xmlns:a16="http://schemas.microsoft.com/office/drawing/2014/main" id="{0C7D9EE4-34B3-4D82-BB3C-819FF94F5A18}"/>
                </a:ext>
              </a:extLst>
            </p:cNvPr>
            <p:cNvSpPr/>
            <p:nvPr/>
          </p:nvSpPr>
          <p:spPr>
            <a:xfrm rot="5400000">
              <a:off x="5706148" y="3298129"/>
              <a:ext cx="72008" cy="4571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54000" rIns="36000" bIns="72000" rtlCol="0" anchor="t"/>
            <a:lstStyle/>
            <a:p>
              <a:pPr algn="l"/>
              <a:endParaRPr lang="de-CH" dirty="0" err="1"/>
            </a:p>
          </p:txBody>
        </p:sp>
      </p:grpSp>
      <p:grpSp>
        <p:nvGrpSpPr>
          <p:cNvPr id="157" name="Gruppieren 156">
            <a:extLst>
              <a:ext uri="{FF2B5EF4-FFF2-40B4-BE49-F238E27FC236}">
                <a16:creationId xmlns:a16="http://schemas.microsoft.com/office/drawing/2014/main" id="{F4BB0417-D30B-4AE8-AFC7-FF065DF9564A}"/>
              </a:ext>
            </a:extLst>
          </p:cNvPr>
          <p:cNvGrpSpPr/>
          <p:nvPr/>
        </p:nvGrpSpPr>
        <p:grpSpPr>
          <a:xfrm>
            <a:off x="4800000" y="3573000"/>
            <a:ext cx="360024" cy="216020"/>
            <a:chOff x="5555940" y="3212976"/>
            <a:chExt cx="360024" cy="216020"/>
          </a:xfrm>
        </p:grpSpPr>
        <p:grpSp>
          <p:nvGrpSpPr>
            <p:cNvPr id="158" name="Gruppieren 157">
              <a:extLst>
                <a:ext uri="{FF2B5EF4-FFF2-40B4-BE49-F238E27FC236}">
                  <a16:creationId xmlns:a16="http://schemas.microsoft.com/office/drawing/2014/main" id="{FABC5D3A-D39C-426E-A64E-1179D76D5DA9}"/>
                </a:ext>
              </a:extLst>
            </p:cNvPr>
            <p:cNvGrpSpPr/>
            <p:nvPr/>
          </p:nvGrpSpPr>
          <p:grpSpPr>
            <a:xfrm>
              <a:off x="5555940" y="3212976"/>
              <a:ext cx="144000" cy="216016"/>
              <a:chOff x="5447928" y="3212980"/>
              <a:chExt cx="288012" cy="216016"/>
            </a:xfrm>
          </p:grpSpPr>
          <p:sp>
            <p:nvSpPr>
              <p:cNvPr id="166" name="Rechteck 165">
                <a:extLst>
                  <a:ext uri="{FF2B5EF4-FFF2-40B4-BE49-F238E27FC236}">
                    <a16:creationId xmlns:a16="http://schemas.microsoft.com/office/drawing/2014/main" id="{8D01561A-D793-47C0-8455-D058A94AFDE0}"/>
                  </a:ext>
                </a:extLst>
              </p:cNvPr>
              <p:cNvSpPr/>
              <p:nvPr/>
            </p:nvSpPr>
            <p:spPr>
              <a:xfrm>
                <a:off x="5555940" y="3248984"/>
                <a:ext cx="180000" cy="36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36000" rIns="36000" bIns="36000" rtlCol="0" anchor="ctr" anchorCtr="0"/>
              <a:lstStyle/>
              <a:p>
                <a:endParaRPr lang="en-US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Rechteck 166">
                <a:extLst>
                  <a:ext uri="{FF2B5EF4-FFF2-40B4-BE49-F238E27FC236}">
                    <a16:creationId xmlns:a16="http://schemas.microsoft.com/office/drawing/2014/main" id="{BB6D7A54-FB4A-4A96-9CBB-421DC58EDD0E}"/>
                  </a:ext>
                </a:extLst>
              </p:cNvPr>
              <p:cNvSpPr/>
              <p:nvPr/>
            </p:nvSpPr>
            <p:spPr>
              <a:xfrm>
                <a:off x="5447928" y="3320988"/>
                <a:ext cx="144000" cy="36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36000" rIns="36000" bIns="36000" rtlCol="0" anchor="ctr" anchorCtr="0"/>
              <a:lstStyle/>
              <a:p>
                <a:endParaRPr lang="en-US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Rechteck 167">
                <a:extLst>
                  <a:ext uri="{FF2B5EF4-FFF2-40B4-BE49-F238E27FC236}">
                    <a16:creationId xmlns:a16="http://schemas.microsoft.com/office/drawing/2014/main" id="{7062BEB0-3C60-4E78-BAA7-A15F35F60686}"/>
                  </a:ext>
                </a:extLst>
              </p:cNvPr>
              <p:cNvSpPr/>
              <p:nvPr/>
            </p:nvSpPr>
            <p:spPr>
              <a:xfrm>
                <a:off x="5447956" y="3212980"/>
                <a:ext cx="252000" cy="36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36000" rIns="36000" bIns="36000" rtlCol="0" anchor="ctr" anchorCtr="0"/>
              <a:lstStyle/>
              <a:p>
                <a:endParaRPr lang="en-US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Rechteck 168">
                <a:extLst>
                  <a:ext uri="{FF2B5EF4-FFF2-40B4-BE49-F238E27FC236}">
                    <a16:creationId xmlns:a16="http://schemas.microsoft.com/office/drawing/2014/main" id="{7D5660FA-1F9D-424C-AB9A-AB2C764E34B6}"/>
                  </a:ext>
                </a:extLst>
              </p:cNvPr>
              <p:cNvSpPr/>
              <p:nvPr/>
            </p:nvSpPr>
            <p:spPr>
              <a:xfrm>
                <a:off x="5483932" y="3284984"/>
                <a:ext cx="252000" cy="36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36000" rIns="36000" bIns="36000" rtlCol="0" anchor="ctr" anchorCtr="0"/>
              <a:lstStyle/>
              <a:p>
                <a:endParaRPr lang="en-US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Rechteck 169">
                <a:extLst>
                  <a:ext uri="{FF2B5EF4-FFF2-40B4-BE49-F238E27FC236}">
                    <a16:creationId xmlns:a16="http://schemas.microsoft.com/office/drawing/2014/main" id="{F6952B71-BE47-423A-9482-D766BE3EC4CB}"/>
                  </a:ext>
                </a:extLst>
              </p:cNvPr>
              <p:cNvSpPr/>
              <p:nvPr/>
            </p:nvSpPr>
            <p:spPr>
              <a:xfrm>
                <a:off x="5447928" y="3356992"/>
                <a:ext cx="180000" cy="36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36000" rIns="36000" bIns="36000" rtlCol="0" anchor="ctr" anchorCtr="0"/>
              <a:lstStyle/>
              <a:p>
                <a:endParaRPr lang="en-US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Rechteck 170">
                <a:extLst>
                  <a:ext uri="{FF2B5EF4-FFF2-40B4-BE49-F238E27FC236}">
                    <a16:creationId xmlns:a16="http://schemas.microsoft.com/office/drawing/2014/main" id="{EAE0B302-869B-40A0-BB96-0839A9248C8E}"/>
                  </a:ext>
                </a:extLst>
              </p:cNvPr>
              <p:cNvSpPr/>
              <p:nvPr/>
            </p:nvSpPr>
            <p:spPr>
              <a:xfrm>
                <a:off x="5519936" y="3392996"/>
                <a:ext cx="216000" cy="36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36000" rIns="36000" bIns="36000" rtlCol="0" anchor="ctr" anchorCtr="0"/>
              <a:lstStyle/>
              <a:p>
                <a:endParaRPr lang="en-US" sz="11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9" name="Rechteck 158">
              <a:extLst>
                <a:ext uri="{FF2B5EF4-FFF2-40B4-BE49-F238E27FC236}">
                  <a16:creationId xmlns:a16="http://schemas.microsoft.com/office/drawing/2014/main" id="{87CF6097-D328-413C-87CB-DAF5CD986F26}"/>
                </a:ext>
              </a:extLst>
            </p:cNvPr>
            <p:cNvSpPr/>
            <p:nvPr/>
          </p:nvSpPr>
          <p:spPr>
            <a:xfrm>
              <a:off x="5771964" y="3212976"/>
              <a:ext cx="144000" cy="36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 anchorCtr="0"/>
            <a:lstStyle/>
            <a:p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60" name="Rechteck 159">
              <a:extLst>
                <a:ext uri="{FF2B5EF4-FFF2-40B4-BE49-F238E27FC236}">
                  <a16:creationId xmlns:a16="http://schemas.microsoft.com/office/drawing/2014/main" id="{8A50B835-C917-4FF4-BF05-26F92BC0D91C}"/>
                </a:ext>
              </a:extLst>
            </p:cNvPr>
            <p:cNvSpPr/>
            <p:nvPr/>
          </p:nvSpPr>
          <p:spPr>
            <a:xfrm>
              <a:off x="5771964" y="3248980"/>
              <a:ext cx="144000" cy="36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 anchorCtr="0"/>
            <a:lstStyle/>
            <a:p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61" name="Rechteck 160">
              <a:extLst>
                <a:ext uri="{FF2B5EF4-FFF2-40B4-BE49-F238E27FC236}">
                  <a16:creationId xmlns:a16="http://schemas.microsoft.com/office/drawing/2014/main" id="{99891DEE-8981-4E1E-B026-0859E2AB6BAE}"/>
                </a:ext>
              </a:extLst>
            </p:cNvPr>
            <p:cNvSpPr/>
            <p:nvPr/>
          </p:nvSpPr>
          <p:spPr>
            <a:xfrm>
              <a:off x="5771964" y="3284984"/>
              <a:ext cx="144000" cy="36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 anchorCtr="0"/>
            <a:lstStyle/>
            <a:p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62" name="Rechteck 161">
              <a:extLst>
                <a:ext uri="{FF2B5EF4-FFF2-40B4-BE49-F238E27FC236}">
                  <a16:creationId xmlns:a16="http://schemas.microsoft.com/office/drawing/2014/main" id="{8D5BF5CC-785F-4423-84E5-9DC55B241BC7}"/>
                </a:ext>
              </a:extLst>
            </p:cNvPr>
            <p:cNvSpPr/>
            <p:nvPr/>
          </p:nvSpPr>
          <p:spPr>
            <a:xfrm>
              <a:off x="5771964" y="3320988"/>
              <a:ext cx="144000" cy="36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 anchorCtr="0"/>
            <a:lstStyle/>
            <a:p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63" name="Rechteck 162">
              <a:extLst>
                <a:ext uri="{FF2B5EF4-FFF2-40B4-BE49-F238E27FC236}">
                  <a16:creationId xmlns:a16="http://schemas.microsoft.com/office/drawing/2014/main" id="{B7369156-03B5-4200-B1D0-3BB4F1D8E016}"/>
                </a:ext>
              </a:extLst>
            </p:cNvPr>
            <p:cNvSpPr/>
            <p:nvPr/>
          </p:nvSpPr>
          <p:spPr>
            <a:xfrm>
              <a:off x="5771964" y="3356992"/>
              <a:ext cx="144000" cy="36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 anchorCtr="0"/>
            <a:lstStyle/>
            <a:p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64" name="Rechteck 163">
              <a:extLst>
                <a:ext uri="{FF2B5EF4-FFF2-40B4-BE49-F238E27FC236}">
                  <a16:creationId xmlns:a16="http://schemas.microsoft.com/office/drawing/2014/main" id="{AAB5AD8F-8004-4E69-B466-0A23C9E2DEF8}"/>
                </a:ext>
              </a:extLst>
            </p:cNvPr>
            <p:cNvSpPr/>
            <p:nvPr/>
          </p:nvSpPr>
          <p:spPr>
            <a:xfrm>
              <a:off x="5771964" y="3392996"/>
              <a:ext cx="144000" cy="360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 anchorCtr="0"/>
            <a:lstStyle/>
            <a:p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65" name="Gleichschenkliges Dreieck 164">
              <a:extLst>
                <a:ext uri="{FF2B5EF4-FFF2-40B4-BE49-F238E27FC236}">
                  <a16:creationId xmlns:a16="http://schemas.microsoft.com/office/drawing/2014/main" id="{D037E664-360E-4CAC-BC64-796BB1539F9B}"/>
                </a:ext>
              </a:extLst>
            </p:cNvPr>
            <p:cNvSpPr/>
            <p:nvPr/>
          </p:nvSpPr>
          <p:spPr>
            <a:xfrm rot="5400000">
              <a:off x="5706148" y="3298129"/>
              <a:ext cx="72008" cy="4571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54000" rIns="36000" bIns="72000" rtlCol="0" anchor="t"/>
            <a:lstStyle/>
            <a:p>
              <a:pPr algn="l"/>
              <a:endParaRPr lang="de-CH" dirty="0" err="1"/>
            </a:p>
          </p:txBody>
        </p:sp>
      </p:grpSp>
      <p:grpSp>
        <p:nvGrpSpPr>
          <p:cNvPr id="172" name="Gruppieren 171">
            <a:extLst>
              <a:ext uri="{FF2B5EF4-FFF2-40B4-BE49-F238E27FC236}">
                <a16:creationId xmlns:a16="http://schemas.microsoft.com/office/drawing/2014/main" id="{6043E595-CFC9-4833-B516-BADDBB581ED0}"/>
              </a:ext>
            </a:extLst>
          </p:cNvPr>
          <p:cNvGrpSpPr/>
          <p:nvPr/>
        </p:nvGrpSpPr>
        <p:grpSpPr>
          <a:xfrm>
            <a:off x="4872000" y="4941000"/>
            <a:ext cx="360040" cy="360040"/>
            <a:chOff x="5627948" y="1484784"/>
            <a:chExt cx="360040" cy="360040"/>
          </a:xfrm>
        </p:grpSpPr>
        <p:sp>
          <p:nvSpPr>
            <p:cNvPr id="173" name="Rechteck 172">
              <a:extLst>
                <a:ext uri="{FF2B5EF4-FFF2-40B4-BE49-F238E27FC236}">
                  <a16:creationId xmlns:a16="http://schemas.microsoft.com/office/drawing/2014/main" id="{E2FC885F-6956-4E43-B91B-3D2507316EAA}"/>
                </a:ext>
              </a:extLst>
            </p:cNvPr>
            <p:cNvSpPr/>
            <p:nvPr/>
          </p:nvSpPr>
          <p:spPr>
            <a:xfrm>
              <a:off x="5735960" y="1592796"/>
              <a:ext cx="144016" cy="14401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54000" rIns="36000" bIns="72000" rtlCol="0" anchor="t"/>
            <a:lstStyle/>
            <a:p>
              <a:pPr algn="l"/>
              <a:endParaRPr lang="de-CH" dirty="0" err="1"/>
            </a:p>
          </p:txBody>
        </p:sp>
        <p:cxnSp>
          <p:nvCxnSpPr>
            <p:cNvPr id="174" name="Gerade Verbindung mit Pfeil 173">
              <a:extLst>
                <a:ext uri="{FF2B5EF4-FFF2-40B4-BE49-F238E27FC236}">
                  <a16:creationId xmlns:a16="http://schemas.microsoft.com/office/drawing/2014/main" id="{96B75C1A-7EDF-4268-A7BA-543BEC46E3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07968" y="1700808"/>
              <a:ext cx="0" cy="1440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Gerade Verbindung mit Pfeil 174">
              <a:extLst>
                <a:ext uri="{FF2B5EF4-FFF2-40B4-BE49-F238E27FC236}">
                  <a16:creationId xmlns:a16="http://schemas.microsoft.com/office/drawing/2014/main" id="{7C1586A0-3890-487F-B4BE-1C6AB08734FB}"/>
                </a:ext>
              </a:extLst>
            </p:cNvPr>
            <p:cNvCxnSpPr>
              <a:cxnSpLocks/>
            </p:cNvCxnSpPr>
            <p:nvPr/>
          </p:nvCxnSpPr>
          <p:spPr>
            <a:xfrm>
              <a:off x="5627948" y="1664804"/>
              <a:ext cx="14401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 Verbindung mit Pfeil 175">
              <a:extLst>
                <a:ext uri="{FF2B5EF4-FFF2-40B4-BE49-F238E27FC236}">
                  <a16:creationId xmlns:a16="http://schemas.microsoft.com/office/drawing/2014/main" id="{BC706FEE-EFCA-43AE-86D6-0A7DDF7CB0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07968" y="1484784"/>
              <a:ext cx="0" cy="1440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Gerade Verbindung mit Pfeil 176">
              <a:extLst>
                <a:ext uri="{FF2B5EF4-FFF2-40B4-BE49-F238E27FC236}">
                  <a16:creationId xmlns:a16="http://schemas.microsoft.com/office/drawing/2014/main" id="{BF1E9AE5-5025-4091-AFA0-0622C44A1B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3972" y="1664804"/>
              <a:ext cx="14401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4" name="Grafik 183">
            <a:extLst>
              <a:ext uri="{FF2B5EF4-FFF2-40B4-BE49-F238E27FC236}">
                <a16:creationId xmlns:a16="http://schemas.microsoft.com/office/drawing/2014/main" id="{24467DD2-D53F-4A7C-9C31-E3F32F6DBC1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00000" y="5661000"/>
            <a:ext cx="288000" cy="241735"/>
          </a:xfrm>
          <a:prstGeom prst="rect">
            <a:avLst/>
          </a:prstGeom>
        </p:spPr>
      </p:pic>
      <p:sp>
        <p:nvSpPr>
          <p:cNvPr id="185" name="Flussdiagramm: Dokument 184">
            <a:extLst>
              <a:ext uri="{FF2B5EF4-FFF2-40B4-BE49-F238E27FC236}">
                <a16:creationId xmlns:a16="http://schemas.microsoft.com/office/drawing/2014/main" id="{E192EABF-F874-4B8D-ABA3-030B22EEA606}"/>
              </a:ext>
            </a:extLst>
          </p:cNvPr>
          <p:cNvSpPr/>
          <p:nvPr/>
        </p:nvSpPr>
        <p:spPr>
          <a:xfrm>
            <a:off x="4728000" y="5805000"/>
            <a:ext cx="432176" cy="216000"/>
          </a:xfrm>
          <a:prstGeom prst="flowChartDocumen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410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A6D52AB-EABD-416D-A20F-8CD24FAAC9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4800" y="548680"/>
            <a:ext cx="11520000" cy="324000"/>
          </a:xfrm>
        </p:spPr>
        <p:txBody>
          <a:bodyPr/>
          <a:lstStyle/>
          <a:p>
            <a:r>
              <a:rPr lang="en-US" dirty="0"/>
              <a:t>Orders List to our business and competition as well (railway business)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5E92498-8A3E-43AD-AFD1-3764B16FC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Preparing Market List (1/2)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A0FF6F-4836-4B27-BAC2-D85B032D62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buClrTx/>
              <a:buSzTx/>
              <a:buFontTx/>
              <a:buNone/>
            </a:pPr>
            <a:r>
              <a:rPr lang="en-US"/>
              <a:t>Author | Organizational abbreviation | Date (Month DD, YYYY) | Rev. x.x | Confidentiality level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10B6469-5CB2-459B-AA79-D4EAE3C6F8F2}"/>
              </a:ext>
            </a:extLst>
          </p:cNvPr>
          <p:cNvSpPr/>
          <p:nvPr/>
        </p:nvSpPr>
        <p:spPr>
          <a:xfrm>
            <a:off x="2711624" y="1772864"/>
            <a:ext cx="1584176" cy="504056"/>
          </a:xfrm>
          <a:prstGeom prst="rect">
            <a:avLst/>
          </a:prstGeom>
          <a:solidFill>
            <a:srgbClr val="E0E0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Filter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05A0FFE0-5155-42DA-8E19-8D8F4488765B}"/>
              </a:ext>
            </a:extLst>
          </p:cNvPr>
          <p:cNvCxnSpPr>
            <a:cxnSpLocks/>
          </p:cNvCxnSpPr>
          <p:nvPr/>
        </p:nvCxnSpPr>
        <p:spPr>
          <a:xfrm>
            <a:off x="3503712" y="1557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ssdiagramm: Dokument 16">
            <a:extLst>
              <a:ext uri="{FF2B5EF4-FFF2-40B4-BE49-F238E27FC236}">
                <a16:creationId xmlns:a16="http://schemas.microsoft.com/office/drawing/2014/main" id="{AB4017DC-0F07-4C6F-A8CB-2F2DB7B26D67}"/>
              </a:ext>
            </a:extLst>
          </p:cNvPr>
          <p:cNvSpPr/>
          <p:nvPr/>
        </p:nvSpPr>
        <p:spPr>
          <a:xfrm>
            <a:off x="2723456" y="1053000"/>
            <a:ext cx="1584176" cy="575832"/>
          </a:xfrm>
          <a:prstGeom prst="flowChartDocumen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Orders List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from CRM database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C0F1BC6A-C263-4D6D-9FA0-753E8C327F94}"/>
              </a:ext>
            </a:extLst>
          </p:cNvPr>
          <p:cNvGrpSpPr/>
          <p:nvPr/>
        </p:nvGrpSpPr>
        <p:grpSpPr>
          <a:xfrm>
            <a:off x="3719736" y="1808868"/>
            <a:ext cx="432048" cy="432048"/>
            <a:chOff x="1415480" y="2240868"/>
            <a:chExt cx="432048" cy="432048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D4078E37-EA2A-4C41-B8D1-B2E02B83F127}"/>
                </a:ext>
              </a:extLst>
            </p:cNvPr>
            <p:cNvSpPr/>
            <p:nvPr/>
          </p:nvSpPr>
          <p:spPr>
            <a:xfrm>
              <a:off x="1415480" y="2240868"/>
              <a:ext cx="432000" cy="720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69174D2A-775F-4357-B8BB-A5E4F916221A}"/>
                </a:ext>
              </a:extLst>
            </p:cNvPr>
            <p:cNvCxnSpPr>
              <a:cxnSpLocks/>
            </p:cNvCxnSpPr>
            <p:nvPr/>
          </p:nvCxnSpPr>
          <p:spPr>
            <a:xfrm>
              <a:off x="1415480" y="2276872"/>
              <a:ext cx="180000" cy="1800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62567108-BEEC-4F9D-96FB-66F1372E21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67528" y="2276872"/>
              <a:ext cx="180000" cy="1800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95640B1B-6FA9-417E-9342-3DCF4AF44D3F}"/>
                </a:ext>
              </a:extLst>
            </p:cNvPr>
            <p:cNvCxnSpPr>
              <a:cxnSpLocks/>
            </p:cNvCxnSpPr>
            <p:nvPr/>
          </p:nvCxnSpPr>
          <p:spPr>
            <a:xfrm>
              <a:off x="1595500" y="2456892"/>
              <a:ext cx="0" cy="216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7C7E979F-2BE0-46FD-A7D2-9C9689BEB701}"/>
                </a:ext>
              </a:extLst>
            </p:cNvPr>
            <p:cNvCxnSpPr>
              <a:cxnSpLocks/>
            </p:cNvCxnSpPr>
            <p:nvPr/>
          </p:nvCxnSpPr>
          <p:spPr>
            <a:xfrm>
              <a:off x="1667508" y="2456892"/>
              <a:ext cx="0" cy="144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31D5B436-69B8-469D-9FDE-23392299CA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95500" y="2456892"/>
              <a:ext cx="720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B7B7870-2BF8-43BA-AA70-F6D978370B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95500" y="2600908"/>
              <a:ext cx="72008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hteck 25">
            <a:extLst>
              <a:ext uri="{FF2B5EF4-FFF2-40B4-BE49-F238E27FC236}">
                <a16:creationId xmlns:a16="http://schemas.microsoft.com/office/drawing/2014/main" id="{5F08C89A-7D0A-44DE-91E6-4DB23D378615}"/>
              </a:ext>
            </a:extLst>
          </p:cNvPr>
          <p:cNvSpPr/>
          <p:nvPr/>
        </p:nvSpPr>
        <p:spPr>
          <a:xfrm>
            <a:off x="4368248" y="1701000"/>
            <a:ext cx="36000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/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sz="1000" b="1" dirty="0">
                <a:solidFill>
                  <a:schemeClr val="tx1"/>
                </a:solidFill>
              </a:rPr>
              <a:t>2. Filter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Delete all service opportunities if not assigned (e.g. some modernization projects to keep) 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Delete opportunities marked '-' in assignment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Delete alone 0 and 1 EUR opportunities (not contributing)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B929FB11-406B-41CF-9336-AA1FF86B4B39}"/>
              </a:ext>
            </a:extLst>
          </p:cNvPr>
          <p:cNvCxnSpPr>
            <a:cxnSpLocks/>
          </p:cNvCxnSpPr>
          <p:nvPr/>
        </p:nvCxnSpPr>
        <p:spPr>
          <a:xfrm>
            <a:off x="3504248" y="2277000"/>
            <a:ext cx="0" cy="431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846BBB82-2265-4DFF-9FC4-B3710D4607B7}"/>
              </a:ext>
            </a:extLst>
          </p:cNvPr>
          <p:cNvCxnSpPr>
            <a:cxnSpLocks/>
          </p:cNvCxnSpPr>
          <p:nvPr/>
        </p:nvCxnSpPr>
        <p:spPr>
          <a:xfrm>
            <a:off x="3503688" y="5301288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lipse 46">
            <a:extLst>
              <a:ext uri="{FF2B5EF4-FFF2-40B4-BE49-F238E27FC236}">
                <a16:creationId xmlns:a16="http://schemas.microsoft.com/office/drawing/2014/main" id="{18379A3C-3504-4944-9398-D4565A6BDF19}"/>
              </a:ext>
            </a:extLst>
          </p:cNvPr>
          <p:cNvSpPr/>
          <p:nvPr/>
        </p:nvSpPr>
        <p:spPr>
          <a:xfrm>
            <a:off x="3287688" y="5517232"/>
            <a:ext cx="432000" cy="432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61CB858E-3930-4DA9-828D-80F96110D151}"/>
              </a:ext>
            </a:extLst>
          </p:cNvPr>
          <p:cNvSpPr/>
          <p:nvPr/>
        </p:nvSpPr>
        <p:spPr>
          <a:xfrm>
            <a:off x="3791744" y="5589240"/>
            <a:ext cx="129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sz="1000" b="1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CF8C7D60-581D-46A5-93A9-93D129071CAF}"/>
              </a:ext>
            </a:extLst>
          </p:cNvPr>
          <p:cNvSpPr/>
          <p:nvPr/>
        </p:nvSpPr>
        <p:spPr>
          <a:xfrm>
            <a:off x="4367808" y="980728"/>
            <a:ext cx="36000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/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sz="1000" b="1" dirty="0">
                <a:solidFill>
                  <a:schemeClr val="tx1"/>
                </a:solidFill>
              </a:rPr>
              <a:t>1. Load orders list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Load the files and make the numerals suitable for processing (e.g. removal of thousand separators)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12189EEE-0717-46E9-A9FC-9A057848A796}"/>
              </a:ext>
            </a:extLst>
          </p:cNvPr>
          <p:cNvSpPr/>
          <p:nvPr/>
        </p:nvSpPr>
        <p:spPr>
          <a:xfrm>
            <a:off x="2711624" y="2708920"/>
            <a:ext cx="1584176" cy="504056"/>
          </a:xfrm>
          <a:prstGeom prst="rect">
            <a:avLst/>
          </a:prstGeom>
          <a:solidFill>
            <a:srgbClr val="E0E0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Preparations</a:t>
            </a:r>
          </a:p>
        </p:txBody>
      </p:sp>
      <p:sp>
        <p:nvSpPr>
          <p:cNvPr id="58" name="Rechteck: gefaltete Ecke 57">
            <a:extLst>
              <a:ext uri="{FF2B5EF4-FFF2-40B4-BE49-F238E27FC236}">
                <a16:creationId xmlns:a16="http://schemas.microsoft.com/office/drawing/2014/main" id="{FD0D3DB0-71D6-49AD-B621-6D4C0F7DFDF5}"/>
              </a:ext>
            </a:extLst>
          </p:cNvPr>
          <p:cNvSpPr/>
          <p:nvPr/>
        </p:nvSpPr>
        <p:spPr>
          <a:xfrm>
            <a:off x="3791744" y="2780928"/>
            <a:ext cx="216000" cy="360000"/>
          </a:xfrm>
          <a:prstGeom prst="foldedCorner">
            <a:avLst>
              <a:gd name="adj" fmla="val 34306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026" name="Picture 2" descr="Bildergebnis fÃ¼r ballpoint pen symbol">
            <a:extLst>
              <a:ext uri="{FF2B5EF4-FFF2-40B4-BE49-F238E27FC236}">
                <a16:creationId xmlns:a16="http://schemas.microsoft.com/office/drawing/2014/main" id="{C722AFC9-6725-4DA7-A737-F2863BFF3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85737">
            <a:off x="3804053" y="2665974"/>
            <a:ext cx="515840" cy="51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hteck 58">
            <a:extLst>
              <a:ext uri="{FF2B5EF4-FFF2-40B4-BE49-F238E27FC236}">
                <a16:creationId xmlns:a16="http://schemas.microsoft.com/office/drawing/2014/main" id="{BE769EA6-1703-4284-8EA1-7ED3542CA130}"/>
              </a:ext>
            </a:extLst>
          </p:cNvPr>
          <p:cNvSpPr/>
          <p:nvPr/>
        </p:nvSpPr>
        <p:spPr>
          <a:xfrm>
            <a:off x="4367808" y="2636912"/>
            <a:ext cx="36000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/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sz="1000" b="1" dirty="0">
                <a:solidFill>
                  <a:schemeClr val="tx1"/>
                </a:solidFill>
              </a:rPr>
              <a:t>3. Preparations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Replace long by short company names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Preserve equipment price in separate column if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relate to equipment entries.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Convert values in foreign currencies to EUR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C7FF61AA-4BA6-45BE-989A-F584EC65FA3C}"/>
              </a:ext>
            </a:extLst>
          </p:cNvPr>
          <p:cNvCxnSpPr>
            <a:cxnSpLocks/>
          </p:cNvCxnSpPr>
          <p:nvPr/>
        </p:nvCxnSpPr>
        <p:spPr>
          <a:xfrm>
            <a:off x="3504248" y="3213104"/>
            <a:ext cx="0" cy="431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>
            <a:extLst>
              <a:ext uri="{FF2B5EF4-FFF2-40B4-BE49-F238E27FC236}">
                <a16:creationId xmlns:a16="http://schemas.microsoft.com/office/drawing/2014/main" id="{89F079CE-7140-4060-94B9-824DFA05C626}"/>
              </a:ext>
            </a:extLst>
          </p:cNvPr>
          <p:cNvSpPr/>
          <p:nvPr/>
        </p:nvSpPr>
        <p:spPr>
          <a:xfrm>
            <a:off x="2711624" y="3645024"/>
            <a:ext cx="1584176" cy="504056"/>
          </a:xfrm>
          <a:prstGeom prst="rect">
            <a:avLst/>
          </a:prstGeom>
          <a:solidFill>
            <a:srgbClr val="E0E0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Consolidation</a:t>
            </a:r>
          </a:p>
        </p:txBody>
      </p:sp>
      <p:sp>
        <p:nvSpPr>
          <p:cNvPr id="28" name="Rechteck: gefaltete Ecke 27">
            <a:extLst>
              <a:ext uri="{FF2B5EF4-FFF2-40B4-BE49-F238E27FC236}">
                <a16:creationId xmlns:a16="http://schemas.microsoft.com/office/drawing/2014/main" id="{188FAD0B-D1A0-4323-8412-891FF066EF99}"/>
              </a:ext>
            </a:extLst>
          </p:cNvPr>
          <p:cNvSpPr/>
          <p:nvPr/>
        </p:nvSpPr>
        <p:spPr>
          <a:xfrm>
            <a:off x="3719736" y="3717032"/>
            <a:ext cx="216000" cy="360000"/>
          </a:xfrm>
          <a:prstGeom prst="foldedCorner">
            <a:avLst>
              <a:gd name="adj" fmla="val 34306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Rechteck: gefaltete Ecke 28">
            <a:extLst>
              <a:ext uri="{FF2B5EF4-FFF2-40B4-BE49-F238E27FC236}">
                <a16:creationId xmlns:a16="http://schemas.microsoft.com/office/drawing/2014/main" id="{2F48FD9B-FADA-41D6-9FDE-66C5E9DA2CE3}"/>
              </a:ext>
            </a:extLst>
          </p:cNvPr>
          <p:cNvSpPr/>
          <p:nvPr/>
        </p:nvSpPr>
        <p:spPr>
          <a:xfrm>
            <a:off x="4007736" y="3717032"/>
            <a:ext cx="216000" cy="216000"/>
          </a:xfrm>
          <a:prstGeom prst="foldedCorner">
            <a:avLst>
              <a:gd name="adj" fmla="val 24311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064E42B3-8B6D-4F3A-9EA9-9756AAA63013}"/>
              </a:ext>
            </a:extLst>
          </p:cNvPr>
          <p:cNvCxnSpPr/>
          <p:nvPr/>
        </p:nvCxnSpPr>
        <p:spPr>
          <a:xfrm>
            <a:off x="3863736" y="3861032"/>
            <a:ext cx="288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hteck 61">
            <a:extLst>
              <a:ext uri="{FF2B5EF4-FFF2-40B4-BE49-F238E27FC236}">
                <a16:creationId xmlns:a16="http://schemas.microsoft.com/office/drawing/2014/main" id="{5FE61921-0446-4664-B24C-FF7CDF8BA383}"/>
              </a:ext>
            </a:extLst>
          </p:cNvPr>
          <p:cNvSpPr/>
          <p:nvPr/>
        </p:nvSpPr>
        <p:spPr>
          <a:xfrm>
            <a:off x="4367808" y="3501080"/>
            <a:ext cx="36000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/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sz="1000" b="1" dirty="0">
                <a:solidFill>
                  <a:schemeClr val="tx1"/>
                </a:solidFill>
              </a:rPr>
              <a:t>4. Consolidation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Identify multiple rows with same Salesforce number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Avoid counting cars+ trains of equipment entries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Hide sub-supplier company names, list consortia separately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Consolidate the rows (values added, company names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gathered)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Consortia setups: Rearrange company names in ABC order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7F7CAA66-87C0-4489-BC50-9B5659D5A999}"/>
              </a:ext>
            </a:extLst>
          </p:cNvPr>
          <p:cNvSpPr/>
          <p:nvPr/>
        </p:nvSpPr>
        <p:spPr>
          <a:xfrm>
            <a:off x="2711624" y="4797152"/>
            <a:ext cx="1584176" cy="504056"/>
          </a:xfrm>
          <a:prstGeom prst="rect">
            <a:avLst/>
          </a:prstGeom>
          <a:solidFill>
            <a:srgbClr val="E0E0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Corrections</a:t>
            </a:r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9BAE993B-FFDF-45CC-B936-5D676AC019CE}"/>
              </a:ext>
            </a:extLst>
          </p:cNvPr>
          <p:cNvCxnSpPr>
            <a:cxnSpLocks/>
          </p:cNvCxnSpPr>
          <p:nvPr/>
        </p:nvCxnSpPr>
        <p:spPr>
          <a:xfrm>
            <a:off x="3503712" y="4149080"/>
            <a:ext cx="0" cy="648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hteck 65">
            <a:extLst>
              <a:ext uri="{FF2B5EF4-FFF2-40B4-BE49-F238E27FC236}">
                <a16:creationId xmlns:a16="http://schemas.microsoft.com/office/drawing/2014/main" id="{D188654D-4DD6-424B-8D11-93212219B4C2}"/>
              </a:ext>
            </a:extLst>
          </p:cNvPr>
          <p:cNvSpPr/>
          <p:nvPr/>
        </p:nvSpPr>
        <p:spPr>
          <a:xfrm>
            <a:off x="4367808" y="4725144"/>
            <a:ext cx="36000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/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sz="1000" b="1" dirty="0">
                <a:solidFill>
                  <a:schemeClr val="tx1"/>
                </a:solidFill>
              </a:rPr>
              <a:t>5. Do some corrections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Correct #cars and #trains where SF entries where needed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Plausibility check of car prices (value / # cars) against upper and lower boundaries, corrections made if needed.</a:t>
            </a:r>
          </a:p>
        </p:txBody>
      </p:sp>
      <p:sp>
        <p:nvSpPr>
          <p:cNvPr id="67" name="Rechteck: gefaltete Ecke 66">
            <a:extLst>
              <a:ext uri="{FF2B5EF4-FFF2-40B4-BE49-F238E27FC236}">
                <a16:creationId xmlns:a16="http://schemas.microsoft.com/office/drawing/2014/main" id="{6101D729-46F7-4188-B12B-0759182681DC}"/>
              </a:ext>
            </a:extLst>
          </p:cNvPr>
          <p:cNvSpPr/>
          <p:nvPr/>
        </p:nvSpPr>
        <p:spPr>
          <a:xfrm>
            <a:off x="3719736" y="4869160"/>
            <a:ext cx="216000" cy="360000"/>
          </a:xfrm>
          <a:prstGeom prst="foldedCorner">
            <a:avLst>
              <a:gd name="adj" fmla="val 34306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36000" rtlCol="0" anchor="t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8" name="Rechteck: gefaltete Ecke 67">
            <a:extLst>
              <a:ext uri="{FF2B5EF4-FFF2-40B4-BE49-F238E27FC236}">
                <a16:creationId xmlns:a16="http://schemas.microsoft.com/office/drawing/2014/main" id="{E3F4FCC4-F5A0-467D-BDAB-7ED4F319B2D1}"/>
              </a:ext>
            </a:extLst>
          </p:cNvPr>
          <p:cNvSpPr/>
          <p:nvPr/>
        </p:nvSpPr>
        <p:spPr>
          <a:xfrm>
            <a:off x="4007768" y="4869200"/>
            <a:ext cx="216000" cy="360000"/>
          </a:xfrm>
          <a:prstGeom prst="foldedCorner">
            <a:avLst>
              <a:gd name="adj" fmla="val 34306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36000" rtlCol="0" anchor="t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D522E16A-2254-4F42-89FD-1535984DDC5E}"/>
              </a:ext>
            </a:extLst>
          </p:cNvPr>
          <p:cNvCxnSpPr/>
          <p:nvPr/>
        </p:nvCxnSpPr>
        <p:spPr>
          <a:xfrm>
            <a:off x="3863784" y="5085184"/>
            <a:ext cx="288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lussdiagramm: Dokument 76">
            <a:extLst>
              <a:ext uri="{FF2B5EF4-FFF2-40B4-BE49-F238E27FC236}">
                <a16:creationId xmlns:a16="http://schemas.microsoft.com/office/drawing/2014/main" id="{5DC4BB16-98D4-4402-A491-43244D0DC394}"/>
              </a:ext>
            </a:extLst>
          </p:cNvPr>
          <p:cNvSpPr/>
          <p:nvPr/>
        </p:nvSpPr>
        <p:spPr>
          <a:xfrm>
            <a:off x="119336" y="2708920"/>
            <a:ext cx="1584176" cy="575832"/>
          </a:xfrm>
          <a:prstGeom prst="flowChartDocumen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Supplier List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with short names</a:t>
            </a:r>
          </a:p>
        </p:txBody>
      </p:sp>
      <p:sp>
        <p:nvSpPr>
          <p:cNvPr id="78" name="Flussdiagramm: Dokument 77">
            <a:extLst>
              <a:ext uri="{FF2B5EF4-FFF2-40B4-BE49-F238E27FC236}">
                <a16:creationId xmlns:a16="http://schemas.microsoft.com/office/drawing/2014/main" id="{06A1722C-BBBA-41F0-8B9E-E2876FF7AFAE}"/>
              </a:ext>
            </a:extLst>
          </p:cNvPr>
          <p:cNvSpPr/>
          <p:nvPr/>
        </p:nvSpPr>
        <p:spPr>
          <a:xfrm>
            <a:off x="119336" y="3501008"/>
            <a:ext cx="1584176" cy="575832"/>
          </a:xfrm>
          <a:prstGeom prst="flowChartDocumen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Exchange Rates</a:t>
            </a:r>
            <a:br>
              <a:rPr lang="en-US" sz="1200" b="1" dirty="0">
                <a:solidFill>
                  <a:schemeClr val="tx1"/>
                </a:solidFill>
              </a:rPr>
            </a:b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4C49B94E-3AFA-44C5-9629-9191E03A57EA}"/>
              </a:ext>
            </a:extLst>
          </p:cNvPr>
          <p:cNvSpPr/>
          <p:nvPr/>
        </p:nvSpPr>
        <p:spPr>
          <a:xfrm>
            <a:off x="335360" y="3789040"/>
            <a:ext cx="288032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08B59F9D-7FC1-44E8-AB0C-1927263CF6E7}"/>
              </a:ext>
            </a:extLst>
          </p:cNvPr>
          <p:cNvSpPr/>
          <p:nvPr/>
        </p:nvSpPr>
        <p:spPr>
          <a:xfrm>
            <a:off x="467693" y="3892798"/>
            <a:ext cx="126752" cy="126752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endParaRPr lang="de-CH" sz="1100" b="1" dirty="0" err="1">
              <a:solidFill>
                <a:schemeClr val="tx1"/>
              </a:solidFill>
            </a:endParaRPr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97AFCD41-9CCF-470F-8FA3-7B20792FF198}"/>
              </a:ext>
            </a:extLst>
          </p:cNvPr>
          <p:cNvSpPr/>
          <p:nvPr/>
        </p:nvSpPr>
        <p:spPr>
          <a:xfrm>
            <a:off x="594693" y="3822948"/>
            <a:ext cx="98177" cy="98177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endParaRPr lang="de-CH" sz="1100" b="1" dirty="0" err="1">
              <a:solidFill>
                <a:schemeClr val="tx1"/>
              </a:solidFill>
            </a:endParaRPr>
          </a:p>
        </p:txBody>
      </p: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90C81D4C-7D77-4B22-AB73-AF91CCF1BD34}"/>
              </a:ext>
            </a:extLst>
          </p:cNvPr>
          <p:cNvCxnSpPr>
            <a:cxnSpLocks/>
          </p:cNvCxnSpPr>
          <p:nvPr/>
        </p:nvCxnSpPr>
        <p:spPr>
          <a:xfrm>
            <a:off x="1703512" y="2857500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9287E2C9-3B29-49F9-91D1-77B007274BFF}"/>
              </a:ext>
            </a:extLst>
          </p:cNvPr>
          <p:cNvCxnSpPr>
            <a:cxnSpLocks/>
          </p:cNvCxnSpPr>
          <p:nvPr/>
        </p:nvCxnSpPr>
        <p:spPr>
          <a:xfrm>
            <a:off x="2207568" y="3068960"/>
            <a:ext cx="50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C6B97720-07FF-421B-B02E-F59C1D160227}"/>
              </a:ext>
            </a:extLst>
          </p:cNvPr>
          <p:cNvCxnSpPr>
            <a:cxnSpLocks/>
          </p:cNvCxnSpPr>
          <p:nvPr/>
        </p:nvCxnSpPr>
        <p:spPr>
          <a:xfrm>
            <a:off x="1703512" y="371703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008EE693-B73F-43DB-9421-74063FC9FD7E}"/>
              </a:ext>
            </a:extLst>
          </p:cNvPr>
          <p:cNvCxnSpPr>
            <a:cxnSpLocks/>
          </p:cNvCxnSpPr>
          <p:nvPr/>
        </p:nvCxnSpPr>
        <p:spPr>
          <a:xfrm flipV="1">
            <a:off x="2207568" y="3068960"/>
            <a:ext cx="0" cy="6480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Ellipse 104">
            <a:extLst>
              <a:ext uri="{FF2B5EF4-FFF2-40B4-BE49-F238E27FC236}">
                <a16:creationId xmlns:a16="http://schemas.microsoft.com/office/drawing/2014/main" id="{B934B6A8-0048-4A7A-A90A-FC16A1A28F69}"/>
              </a:ext>
            </a:extLst>
          </p:cNvPr>
          <p:cNvSpPr/>
          <p:nvPr/>
        </p:nvSpPr>
        <p:spPr>
          <a:xfrm>
            <a:off x="584449" y="3921449"/>
            <a:ext cx="70394" cy="70394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endParaRPr lang="de-CH" sz="1100" b="1" dirty="0" err="1">
              <a:solidFill>
                <a:schemeClr val="tx1"/>
              </a:solidFill>
            </a:endParaRPr>
          </a:p>
        </p:txBody>
      </p:sp>
      <p:sp>
        <p:nvSpPr>
          <p:cNvPr id="49" name="Flussdiagramm: Dokument 48">
            <a:extLst>
              <a:ext uri="{FF2B5EF4-FFF2-40B4-BE49-F238E27FC236}">
                <a16:creationId xmlns:a16="http://schemas.microsoft.com/office/drawing/2014/main" id="{616D7288-70F8-4E6E-A2B9-A294E71C1AA5}"/>
              </a:ext>
            </a:extLst>
          </p:cNvPr>
          <p:cNvSpPr/>
          <p:nvPr/>
        </p:nvSpPr>
        <p:spPr>
          <a:xfrm>
            <a:off x="119336" y="4797152"/>
            <a:ext cx="1584176" cy="575832"/>
          </a:xfrm>
          <a:prstGeom prst="flowChartDocumen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Scaling Factors</a:t>
            </a:r>
            <a:br>
              <a:rPr lang="en-US" sz="1200" b="1" dirty="0">
                <a:solidFill>
                  <a:schemeClr val="tx1"/>
                </a:solidFill>
              </a:rPr>
            </a:b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B3A82A11-67EF-4ADF-B391-67D37F10B5F2}"/>
              </a:ext>
            </a:extLst>
          </p:cNvPr>
          <p:cNvCxnSpPr>
            <a:cxnSpLocks/>
          </p:cNvCxnSpPr>
          <p:nvPr/>
        </p:nvCxnSpPr>
        <p:spPr>
          <a:xfrm>
            <a:off x="1703512" y="4945732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hteck 50">
            <a:extLst>
              <a:ext uri="{FF2B5EF4-FFF2-40B4-BE49-F238E27FC236}">
                <a16:creationId xmlns:a16="http://schemas.microsoft.com/office/drawing/2014/main" id="{11CBC903-B570-47B7-A7EE-167E7BE44755}"/>
              </a:ext>
            </a:extLst>
          </p:cNvPr>
          <p:cNvSpPr/>
          <p:nvPr/>
        </p:nvSpPr>
        <p:spPr>
          <a:xfrm>
            <a:off x="8328648" y="2564904"/>
            <a:ext cx="36000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/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sz="1000" b="1" dirty="0">
                <a:solidFill>
                  <a:schemeClr val="tx1"/>
                </a:solidFill>
              </a:rPr>
              <a:t>Affects Offering Element = EQUIPMENT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Move the "product value" to "Equipment Value [EUR]"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And then set "product value" to 0 EUR 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FDC2CDEA-336A-4DAA-AA5A-11AB4FD6632F}"/>
              </a:ext>
            </a:extLst>
          </p:cNvPr>
          <p:cNvCxnSpPr/>
          <p:nvPr/>
        </p:nvCxnSpPr>
        <p:spPr>
          <a:xfrm>
            <a:off x="8328248" y="2564904"/>
            <a:ext cx="0" cy="5760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E294B9AB-8D4E-43BC-82C5-42A361E2A5DC}"/>
              </a:ext>
            </a:extLst>
          </p:cNvPr>
          <p:cNvCxnSpPr/>
          <p:nvPr/>
        </p:nvCxnSpPr>
        <p:spPr>
          <a:xfrm flipH="1">
            <a:off x="7608168" y="3068960"/>
            <a:ext cx="7200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053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A6D52AB-EABD-416D-A20F-8CD24FAAC9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4800" y="548680"/>
            <a:ext cx="11520000" cy="324000"/>
          </a:xfrm>
        </p:spPr>
        <p:txBody>
          <a:bodyPr/>
          <a:lstStyle/>
          <a:p>
            <a:r>
              <a:rPr lang="en-US" dirty="0"/>
              <a:t>Orders List to our business and competition as well (railway business)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5E92498-8A3E-43AD-AFD1-3764B16FC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Preparing Market List (2/2)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A0FF6F-4836-4B27-BAC2-D85B032D62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buClrTx/>
              <a:buSzTx/>
              <a:buFontTx/>
              <a:buNone/>
            </a:pPr>
            <a:r>
              <a:rPr lang="en-US"/>
              <a:t>Author | Organizational abbreviation | Date (Month DD, YYYY) | Rev. x.x | Confidentiality level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9794B5B1-95DA-444B-B0CB-FB4F2D3DDD86}"/>
              </a:ext>
            </a:extLst>
          </p:cNvPr>
          <p:cNvSpPr/>
          <p:nvPr/>
        </p:nvSpPr>
        <p:spPr>
          <a:xfrm>
            <a:off x="4368208" y="1700808"/>
            <a:ext cx="36000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/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sz="1000" b="1" dirty="0">
                <a:solidFill>
                  <a:schemeClr val="tx1"/>
                </a:solidFill>
              </a:rPr>
              <a:t>6. Expand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Expand opportunities with multiple equipment suppliers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into multiple rows and list the suppliers separately</a:t>
            </a: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496B9B4-336A-4C0A-B9EB-629D093E209A}"/>
              </a:ext>
            </a:extLst>
          </p:cNvPr>
          <p:cNvSpPr/>
          <p:nvPr/>
        </p:nvSpPr>
        <p:spPr>
          <a:xfrm>
            <a:off x="3287736" y="1052736"/>
            <a:ext cx="432000" cy="432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DBB5D616-553F-460D-88F8-1873B195362E}"/>
              </a:ext>
            </a:extLst>
          </p:cNvPr>
          <p:cNvCxnSpPr>
            <a:cxnSpLocks/>
          </p:cNvCxnSpPr>
          <p:nvPr/>
        </p:nvCxnSpPr>
        <p:spPr>
          <a:xfrm>
            <a:off x="3503760" y="1484784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hteck 71">
            <a:extLst>
              <a:ext uri="{FF2B5EF4-FFF2-40B4-BE49-F238E27FC236}">
                <a16:creationId xmlns:a16="http://schemas.microsoft.com/office/drawing/2014/main" id="{467AE8D3-4B99-4A70-9B1C-7D9A6BBB1521}"/>
              </a:ext>
            </a:extLst>
          </p:cNvPr>
          <p:cNvSpPr/>
          <p:nvPr/>
        </p:nvSpPr>
        <p:spPr>
          <a:xfrm>
            <a:off x="2711624" y="1772816"/>
            <a:ext cx="1584176" cy="504056"/>
          </a:xfrm>
          <a:prstGeom prst="rect">
            <a:avLst/>
          </a:prstGeom>
          <a:solidFill>
            <a:srgbClr val="E0E0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Expansion</a:t>
            </a:r>
          </a:p>
        </p:txBody>
      </p:sp>
      <p:sp>
        <p:nvSpPr>
          <p:cNvPr id="77" name="Rechteck: gefaltete Ecke 76">
            <a:extLst>
              <a:ext uri="{FF2B5EF4-FFF2-40B4-BE49-F238E27FC236}">
                <a16:creationId xmlns:a16="http://schemas.microsoft.com/office/drawing/2014/main" id="{EE6D4971-7743-47CA-B60D-2CEDB79542D0}"/>
              </a:ext>
            </a:extLst>
          </p:cNvPr>
          <p:cNvSpPr/>
          <p:nvPr/>
        </p:nvSpPr>
        <p:spPr>
          <a:xfrm>
            <a:off x="4007792" y="1844824"/>
            <a:ext cx="216000" cy="360000"/>
          </a:xfrm>
          <a:prstGeom prst="foldedCorner">
            <a:avLst>
              <a:gd name="adj" fmla="val 34306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Rechteck: gefaltete Ecke 77">
            <a:extLst>
              <a:ext uri="{FF2B5EF4-FFF2-40B4-BE49-F238E27FC236}">
                <a16:creationId xmlns:a16="http://schemas.microsoft.com/office/drawing/2014/main" id="{38CF2767-4316-495A-9C92-AC7E0364314E}"/>
              </a:ext>
            </a:extLst>
          </p:cNvPr>
          <p:cNvSpPr/>
          <p:nvPr/>
        </p:nvSpPr>
        <p:spPr>
          <a:xfrm>
            <a:off x="3719736" y="1844824"/>
            <a:ext cx="216000" cy="216000"/>
          </a:xfrm>
          <a:prstGeom prst="foldedCorner">
            <a:avLst>
              <a:gd name="adj" fmla="val 24311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2B14BF56-B23E-473E-BE22-95C8C6D0E255}"/>
              </a:ext>
            </a:extLst>
          </p:cNvPr>
          <p:cNvCxnSpPr/>
          <p:nvPr/>
        </p:nvCxnSpPr>
        <p:spPr>
          <a:xfrm>
            <a:off x="3863752" y="1988824"/>
            <a:ext cx="288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7FFE826C-8B9C-4F44-B2E2-26ABCC48821A}"/>
              </a:ext>
            </a:extLst>
          </p:cNvPr>
          <p:cNvCxnSpPr>
            <a:cxnSpLocks/>
          </p:cNvCxnSpPr>
          <p:nvPr/>
        </p:nvCxnSpPr>
        <p:spPr>
          <a:xfrm>
            <a:off x="3503760" y="2276872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3D709F51-029B-4519-BEB9-98FAD87AE004}"/>
              </a:ext>
            </a:extLst>
          </p:cNvPr>
          <p:cNvSpPr/>
          <p:nvPr/>
        </p:nvSpPr>
        <p:spPr>
          <a:xfrm>
            <a:off x="2711624" y="2564904"/>
            <a:ext cx="1584176" cy="504056"/>
          </a:xfrm>
          <a:prstGeom prst="rect">
            <a:avLst/>
          </a:prstGeom>
          <a:solidFill>
            <a:srgbClr val="E0E0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Equipment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DB099B8-5A4A-4778-9F5E-B7000630C393}"/>
              </a:ext>
            </a:extLst>
          </p:cNvPr>
          <p:cNvSpPr/>
          <p:nvPr/>
        </p:nvSpPr>
        <p:spPr>
          <a:xfrm>
            <a:off x="4367808" y="2420888"/>
            <a:ext cx="36000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/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sz="1000" b="1" dirty="0">
                <a:solidFill>
                  <a:schemeClr val="tx1"/>
                </a:solidFill>
              </a:rPr>
              <a:t>7. Derive Propulsion Values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Derive equivalent propulsion value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Provide a 2</a:t>
            </a:r>
            <a:r>
              <a:rPr lang="en-US" sz="1000" baseline="30000" dirty="0">
                <a:solidFill>
                  <a:schemeClr val="tx1"/>
                </a:solidFill>
              </a:rPr>
              <a:t>nd</a:t>
            </a:r>
            <a:r>
              <a:rPr lang="en-US" sz="1000" dirty="0">
                <a:solidFill>
                  <a:schemeClr val="tx1"/>
                </a:solidFill>
              </a:rPr>
              <a:t> column with superimposed info from RoQ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Plausibility checks + adjustments against upper and lower boundaries.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E1E72CF-F5DD-4D31-A0D5-2820F666410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91744" y="2636912"/>
            <a:ext cx="413757" cy="347290"/>
          </a:xfrm>
          <a:prstGeom prst="rect">
            <a:avLst/>
          </a:prstGeom>
        </p:spPr>
      </p:pic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A8F3DA3-22E0-4BF3-9F31-182EC141691A}"/>
              </a:ext>
            </a:extLst>
          </p:cNvPr>
          <p:cNvCxnSpPr>
            <a:cxnSpLocks/>
          </p:cNvCxnSpPr>
          <p:nvPr/>
        </p:nvCxnSpPr>
        <p:spPr>
          <a:xfrm>
            <a:off x="3503760" y="3068960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1BCC459C-2BE5-46D7-B846-8DAC31AED212}"/>
              </a:ext>
            </a:extLst>
          </p:cNvPr>
          <p:cNvSpPr/>
          <p:nvPr/>
        </p:nvSpPr>
        <p:spPr>
          <a:xfrm>
            <a:off x="2711624" y="3356992"/>
            <a:ext cx="1584176" cy="504056"/>
          </a:xfrm>
          <a:prstGeom prst="rect">
            <a:avLst/>
          </a:prstGeom>
          <a:solidFill>
            <a:srgbClr val="E0E0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Final Cleanup</a:t>
            </a:r>
          </a:p>
        </p:txBody>
      </p:sp>
      <p:sp>
        <p:nvSpPr>
          <p:cNvPr id="27" name="Rechteck: gefaltete Ecke 26">
            <a:extLst>
              <a:ext uri="{FF2B5EF4-FFF2-40B4-BE49-F238E27FC236}">
                <a16:creationId xmlns:a16="http://schemas.microsoft.com/office/drawing/2014/main" id="{3C0A557A-4A24-4C29-BEE3-57CA1DA06A6E}"/>
              </a:ext>
            </a:extLst>
          </p:cNvPr>
          <p:cNvSpPr/>
          <p:nvPr/>
        </p:nvSpPr>
        <p:spPr>
          <a:xfrm>
            <a:off x="3935784" y="3429000"/>
            <a:ext cx="216000" cy="360000"/>
          </a:xfrm>
          <a:prstGeom prst="foldedCorner">
            <a:avLst>
              <a:gd name="adj" fmla="val 34306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E3D7905-B817-40B9-8F93-3731515D3DE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91744" y="3420988"/>
            <a:ext cx="297806" cy="296044"/>
          </a:xfrm>
          <a:prstGeom prst="rect">
            <a:avLst/>
          </a:prstGeom>
        </p:spPr>
      </p:pic>
      <p:sp>
        <p:nvSpPr>
          <p:cNvPr id="30" name="Rechteck 29">
            <a:extLst>
              <a:ext uri="{FF2B5EF4-FFF2-40B4-BE49-F238E27FC236}">
                <a16:creationId xmlns:a16="http://schemas.microsoft.com/office/drawing/2014/main" id="{D67E5061-9CA7-4AAF-91C3-E799BAC72E8E}"/>
              </a:ext>
            </a:extLst>
          </p:cNvPr>
          <p:cNvSpPr/>
          <p:nvPr/>
        </p:nvSpPr>
        <p:spPr>
          <a:xfrm>
            <a:off x="4367808" y="3284984"/>
            <a:ext cx="36000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/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sz="1000" b="1" dirty="0">
                <a:solidFill>
                  <a:schemeClr val="tx1"/>
                </a:solidFill>
              </a:rPr>
              <a:t>8. Final cleanup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Keep and rearrange columns of interest, discard the rest</a:t>
            </a:r>
          </a:p>
          <a:p>
            <a:pPr marL="171450" indent="-17145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Numeric output in easy to read commercial format</a:t>
            </a:r>
          </a:p>
        </p:txBody>
      </p:sp>
      <p:sp>
        <p:nvSpPr>
          <p:cNvPr id="31" name="Flussdiagramm: Dokument 30">
            <a:extLst>
              <a:ext uri="{FF2B5EF4-FFF2-40B4-BE49-F238E27FC236}">
                <a16:creationId xmlns:a16="http://schemas.microsoft.com/office/drawing/2014/main" id="{925A6CE6-40BB-4702-93F5-4AA691777953}"/>
              </a:ext>
            </a:extLst>
          </p:cNvPr>
          <p:cNvSpPr/>
          <p:nvPr/>
        </p:nvSpPr>
        <p:spPr>
          <a:xfrm>
            <a:off x="2723456" y="4149080"/>
            <a:ext cx="1584176" cy="575832"/>
          </a:xfrm>
          <a:prstGeom prst="flowChartDocumen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Output Orders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List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047EA11D-F0CC-4C4A-8A13-388F418D3D87}"/>
              </a:ext>
            </a:extLst>
          </p:cNvPr>
          <p:cNvCxnSpPr>
            <a:cxnSpLocks/>
          </p:cNvCxnSpPr>
          <p:nvPr/>
        </p:nvCxnSpPr>
        <p:spPr>
          <a:xfrm>
            <a:off x="3503712" y="3861048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4C593BB3-BFF5-4AB8-A43F-8FC00A0B3937}"/>
              </a:ext>
            </a:extLst>
          </p:cNvPr>
          <p:cNvSpPr/>
          <p:nvPr/>
        </p:nvSpPr>
        <p:spPr>
          <a:xfrm>
            <a:off x="4367808" y="4221160"/>
            <a:ext cx="36000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/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sz="1000" b="1" dirty="0">
                <a:solidFill>
                  <a:schemeClr val="tx1"/>
                </a:solidFill>
              </a:rPr>
              <a:t>Use Excel to visualize </a:t>
            </a:r>
            <a:r>
              <a:rPr lang="en-US" sz="1000" b="1">
                <a:solidFill>
                  <a:schemeClr val="tx1"/>
                </a:solidFill>
              </a:rPr>
              <a:t>market shares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4" name="Flussdiagramm: Dokument 33">
            <a:extLst>
              <a:ext uri="{FF2B5EF4-FFF2-40B4-BE49-F238E27FC236}">
                <a16:creationId xmlns:a16="http://schemas.microsoft.com/office/drawing/2014/main" id="{D657938F-44FE-4923-90B3-B4BCDA1E7A67}"/>
              </a:ext>
            </a:extLst>
          </p:cNvPr>
          <p:cNvSpPr/>
          <p:nvPr/>
        </p:nvSpPr>
        <p:spPr>
          <a:xfrm>
            <a:off x="119336" y="2564904"/>
            <a:ext cx="1584176" cy="575832"/>
          </a:xfrm>
          <a:prstGeom prst="flowChartDocumen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Scaling Factors</a:t>
            </a:r>
            <a:br>
              <a:rPr lang="en-US" sz="1200" b="1" dirty="0">
                <a:solidFill>
                  <a:schemeClr val="tx1"/>
                </a:solidFill>
              </a:rPr>
            </a:b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5A5ADB32-7106-43D7-B32C-456578246B7C}"/>
              </a:ext>
            </a:extLst>
          </p:cNvPr>
          <p:cNvCxnSpPr>
            <a:cxnSpLocks/>
          </p:cNvCxnSpPr>
          <p:nvPr/>
        </p:nvCxnSpPr>
        <p:spPr>
          <a:xfrm>
            <a:off x="1703512" y="2713484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815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Flussdiagramm: Magnetplattenspeicher 249">
            <a:extLst>
              <a:ext uri="{FF2B5EF4-FFF2-40B4-BE49-F238E27FC236}">
                <a16:creationId xmlns:a16="http://schemas.microsoft.com/office/drawing/2014/main" id="{AE32485A-58A5-47B7-A66E-2B4EB15D9D75}"/>
              </a:ext>
            </a:extLst>
          </p:cNvPr>
          <p:cNvSpPr/>
          <p:nvPr/>
        </p:nvSpPr>
        <p:spPr>
          <a:xfrm>
            <a:off x="4223824" y="692696"/>
            <a:ext cx="1584176" cy="720000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Local ERP's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Traditional Reporting</a:t>
            </a: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2A37383F-A972-48FC-A1D9-8155F89B640E}"/>
              </a:ext>
            </a:extLst>
          </p:cNvPr>
          <p:cNvSpPr/>
          <p:nvPr/>
        </p:nvSpPr>
        <p:spPr>
          <a:xfrm>
            <a:off x="48000" y="3428696"/>
            <a:ext cx="11808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71" name="Gerade Verbindung mit Pfeil 170">
            <a:extLst>
              <a:ext uri="{FF2B5EF4-FFF2-40B4-BE49-F238E27FC236}">
                <a16:creationId xmlns:a16="http://schemas.microsoft.com/office/drawing/2014/main" id="{D4BA6CF8-47C0-4599-8B08-54C400EE37DF}"/>
              </a:ext>
            </a:extLst>
          </p:cNvPr>
          <p:cNvCxnSpPr>
            <a:cxnSpLocks/>
          </p:cNvCxnSpPr>
          <p:nvPr/>
        </p:nvCxnSpPr>
        <p:spPr>
          <a:xfrm>
            <a:off x="1920000" y="2060696"/>
            <a:ext cx="0" cy="122400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4397A85F-9033-4362-A42F-AE79E1A5F545}"/>
              </a:ext>
            </a:extLst>
          </p:cNvPr>
          <p:cNvCxnSpPr>
            <a:cxnSpLocks/>
          </p:cNvCxnSpPr>
          <p:nvPr/>
        </p:nvCxnSpPr>
        <p:spPr>
          <a:xfrm>
            <a:off x="2784000" y="2276696"/>
            <a:ext cx="0" cy="122400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el 2">
            <a:extLst>
              <a:ext uri="{FF2B5EF4-FFF2-40B4-BE49-F238E27FC236}">
                <a16:creationId xmlns:a16="http://schemas.microsoft.com/office/drawing/2014/main" id="{B5E92498-8A3E-43AD-AFD1-3764B16FC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bid management costing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A0FF6F-4836-4B27-BAC2-D85B032D62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buClrTx/>
              <a:buSzTx/>
              <a:buFontTx/>
              <a:buNone/>
            </a:pPr>
            <a:r>
              <a:rPr lang="en-US"/>
              <a:t>Author | Organizational abbreviation | Date (Month DD, YYYY) | Rev. x.x | Confidentiality level</a:t>
            </a:r>
          </a:p>
        </p:txBody>
      </p:sp>
      <p:sp>
        <p:nvSpPr>
          <p:cNvPr id="115" name="Flussdiagramm: Magnetplattenspeicher 114">
            <a:extLst>
              <a:ext uri="{FF2B5EF4-FFF2-40B4-BE49-F238E27FC236}">
                <a16:creationId xmlns:a16="http://schemas.microsoft.com/office/drawing/2014/main" id="{EAFB7341-B053-477F-9189-CEE066685C51}"/>
              </a:ext>
            </a:extLst>
          </p:cNvPr>
          <p:cNvSpPr/>
          <p:nvPr/>
        </p:nvSpPr>
        <p:spPr>
          <a:xfrm>
            <a:off x="10200000" y="764696"/>
            <a:ext cx="1584176" cy="720000"/>
          </a:xfrm>
          <a:prstGeom prst="flowChartMagneticDisk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CRM Database</a:t>
            </a:r>
          </a:p>
        </p:txBody>
      </p:sp>
      <p:pic>
        <p:nvPicPr>
          <p:cNvPr id="126" name="Grafik 125">
            <a:extLst>
              <a:ext uri="{FF2B5EF4-FFF2-40B4-BE49-F238E27FC236}">
                <a16:creationId xmlns:a16="http://schemas.microsoft.com/office/drawing/2014/main" id="{0E437A1E-CB60-4D99-B8CF-DDEB1605D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176" y="1700864"/>
            <a:ext cx="220865" cy="216000"/>
          </a:xfrm>
          <a:prstGeom prst="rect">
            <a:avLst/>
          </a:prstGeom>
        </p:spPr>
      </p:pic>
      <p:pic>
        <p:nvPicPr>
          <p:cNvPr id="129" name="Grafik 128">
            <a:extLst>
              <a:ext uri="{FF2B5EF4-FFF2-40B4-BE49-F238E27FC236}">
                <a16:creationId xmlns:a16="http://schemas.microsoft.com/office/drawing/2014/main" id="{5FB0CCF5-F27C-4EEB-A578-33B24BB6F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00" y="4652696"/>
            <a:ext cx="578241" cy="576000"/>
          </a:xfrm>
          <a:prstGeom prst="rect">
            <a:avLst/>
          </a:prstGeom>
        </p:spPr>
      </p:pic>
      <p:sp>
        <p:nvSpPr>
          <p:cNvPr id="130" name="Flussdiagramm: Dokument 129">
            <a:extLst>
              <a:ext uri="{FF2B5EF4-FFF2-40B4-BE49-F238E27FC236}">
                <a16:creationId xmlns:a16="http://schemas.microsoft.com/office/drawing/2014/main" id="{E8A30078-28BF-4D11-9539-D71A486ADF18}"/>
              </a:ext>
            </a:extLst>
          </p:cNvPr>
          <p:cNvSpPr/>
          <p:nvPr/>
        </p:nvSpPr>
        <p:spPr>
          <a:xfrm>
            <a:off x="2136000" y="1701032"/>
            <a:ext cx="1584176" cy="575832"/>
          </a:xfrm>
          <a:prstGeom prst="flowChartDocument">
            <a:avLst/>
          </a:prstGeom>
          <a:solidFill>
            <a:srgbClr val="99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Load Oracle DB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Export file</a:t>
            </a:r>
          </a:p>
        </p:txBody>
      </p:sp>
      <p:sp>
        <p:nvSpPr>
          <p:cNvPr id="131" name="Flussdiagramm: Dokument 130">
            <a:extLst>
              <a:ext uri="{FF2B5EF4-FFF2-40B4-BE49-F238E27FC236}">
                <a16:creationId xmlns:a16="http://schemas.microsoft.com/office/drawing/2014/main" id="{D8DA1D94-5403-40A3-AF09-5D956697B8AD}"/>
              </a:ext>
            </a:extLst>
          </p:cNvPr>
          <p:cNvSpPr/>
          <p:nvPr/>
        </p:nvSpPr>
        <p:spPr>
          <a:xfrm>
            <a:off x="4152000" y="1700696"/>
            <a:ext cx="1584176" cy="575832"/>
          </a:xfrm>
          <a:prstGeom prst="flowChartDocumen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Site Bid Reports</a:t>
            </a:r>
          </a:p>
        </p:txBody>
      </p:sp>
      <p:pic>
        <p:nvPicPr>
          <p:cNvPr id="132" name="Grafik 131">
            <a:extLst>
              <a:ext uri="{FF2B5EF4-FFF2-40B4-BE49-F238E27FC236}">
                <a16:creationId xmlns:a16="http://schemas.microsoft.com/office/drawing/2014/main" id="{57A07FFB-367B-4973-978C-2FE6F10DD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176" y="1700864"/>
            <a:ext cx="220865" cy="216000"/>
          </a:xfrm>
          <a:prstGeom prst="rect">
            <a:avLst/>
          </a:prstGeom>
        </p:spPr>
      </p:pic>
      <p:sp>
        <p:nvSpPr>
          <p:cNvPr id="133" name="Rechteck 132">
            <a:extLst>
              <a:ext uri="{FF2B5EF4-FFF2-40B4-BE49-F238E27FC236}">
                <a16:creationId xmlns:a16="http://schemas.microsoft.com/office/drawing/2014/main" id="{DE5F7247-EF00-4652-A10E-3CC639B5EA88}"/>
              </a:ext>
            </a:extLst>
          </p:cNvPr>
          <p:cNvSpPr/>
          <p:nvPr/>
        </p:nvSpPr>
        <p:spPr>
          <a:xfrm>
            <a:off x="4152176" y="1484864"/>
            <a:ext cx="86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sz="1000" dirty="0">
                <a:solidFill>
                  <a:schemeClr val="tx1"/>
                </a:solidFill>
              </a:rPr>
              <a:t>*Site Name*.xlsx</a:t>
            </a:r>
          </a:p>
        </p:txBody>
      </p:sp>
      <p:sp>
        <p:nvSpPr>
          <p:cNvPr id="137" name="Flussdiagramm: Magnetplattenspeicher 136">
            <a:extLst>
              <a:ext uri="{FF2B5EF4-FFF2-40B4-BE49-F238E27FC236}">
                <a16:creationId xmlns:a16="http://schemas.microsoft.com/office/drawing/2014/main" id="{0AF81A58-D53F-47C7-8018-FF3F1A85BA3A}"/>
              </a:ext>
            </a:extLst>
          </p:cNvPr>
          <p:cNvSpPr/>
          <p:nvPr/>
        </p:nvSpPr>
        <p:spPr>
          <a:xfrm>
            <a:off x="2136176" y="764864"/>
            <a:ext cx="1584176" cy="720000"/>
          </a:xfrm>
          <a:prstGeom prst="flowChartMagneticDisk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Project hours tracking</a:t>
            </a:r>
          </a:p>
        </p:txBody>
      </p:sp>
      <p:sp>
        <p:nvSpPr>
          <p:cNvPr id="141" name="Flussdiagramm: Magnetplattenspeicher 140">
            <a:extLst>
              <a:ext uri="{FF2B5EF4-FFF2-40B4-BE49-F238E27FC236}">
                <a16:creationId xmlns:a16="http://schemas.microsoft.com/office/drawing/2014/main" id="{B3CC0464-18E5-4DE5-8632-A6D03189AB63}"/>
              </a:ext>
            </a:extLst>
          </p:cNvPr>
          <p:cNvSpPr/>
          <p:nvPr/>
        </p:nvSpPr>
        <p:spPr>
          <a:xfrm>
            <a:off x="6168000" y="764864"/>
            <a:ext cx="1584176" cy="720000"/>
          </a:xfrm>
          <a:prstGeom prst="flowChartMagneticDisk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Global ERP system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consolidated finance</a:t>
            </a:r>
          </a:p>
        </p:txBody>
      </p:sp>
      <p:sp>
        <p:nvSpPr>
          <p:cNvPr id="142" name="Flussdiagramm: Dokument 141">
            <a:extLst>
              <a:ext uri="{FF2B5EF4-FFF2-40B4-BE49-F238E27FC236}">
                <a16:creationId xmlns:a16="http://schemas.microsoft.com/office/drawing/2014/main" id="{E986F577-A3CB-4DD2-97D7-39B31406E6B5}"/>
              </a:ext>
            </a:extLst>
          </p:cNvPr>
          <p:cNvSpPr/>
          <p:nvPr/>
        </p:nvSpPr>
        <p:spPr>
          <a:xfrm>
            <a:off x="6168176" y="1700864"/>
            <a:ext cx="1584176" cy="575832"/>
          </a:xfrm>
          <a:prstGeom prst="flowChartDocumen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Global ERP Export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(Actuals, Forecasts)</a:t>
            </a:r>
          </a:p>
        </p:txBody>
      </p:sp>
      <p:pic>
        <p:nvPicPr>
          <p:cNvPr id="143" name="Grafik 142">
            <a:extLst>
              <a:ext uri="{FF2B5EF4-FFF2-40B4-BE49-F238E27FC236}">
                <a16:creationId xmlns:a16="http://schemas.microsoft.com/office/drawing/2014/main" id="{287B83C4-7DA3-4ED4-9B8C-857DBB79D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176" y="1700864"/>
            <a:ext cx="220865" cy="216000"/>
          </a:xfrm>
          <a:prstGeom prst="rect">
            <a:avLst/>
          </a:prstGeom>
        </p:spPr>
      </p:pic>
      <p:sp>
        <p:nvSpPr>
          <p:cNvPr id="144" name="Rechteck 143">
            <a:extLst>
              <a:ext uri="{FF2B5EF4-FFF2-40B4-BE49-F238E27FC236}">
                <a16:creationId xmlns:a16="http://schemas.microsoft.com/office/drawing/2014/main" id="{DB2942B6-9F70-4430-B9DC-B754D79F7586}"/>
              </a:ext>
            </a:extLst>
          </p:cNvPr>
          <p:cNvSpPr/>
          <p:nvPr/>
        </p:nvSpPr>
        <p:spPr>
          <a:xfrm>
            <a:off x="6168176" y="1484864"/>
            <a:ext cx="86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sz="1000" dirty="0">
                <a:solidFill>
                  <a:schemeClr val="tx1"/>
                </a:solidFill>
              </a:rPr>
              <a:t>Bid Costs RoQ -&gt; 001-G4.csv</a:t>
            </a:r>
          </a:p>
        </p:txBody>
      </p:sp>
      <p:sp>
        <p:nvSpPr>
          <p:cNvPr id="145" name="Flussdiagramm: Dokument 144">
            <a:extLst>
              <a:ext uri="{FF2B5EF4-FFF2-40B4-BE49-F238E27FC236}">
                <a16:creationId xmlns:a16="http://schemas.microsoft.com/office/drawing/2014/main" id="{37E01E6E-FFF5-43A6-AECA-7AD00F51BF9A}"/>
              </a:ext>
            </a:extLst>
          </p:cNvPr>
          <p:cNvSpPr/>
          <p:nvPr/>
        </p:nvSpPr>
        <p:spPr>
          <a:xfrm>
            <a:off x="8184000" y="1700864"/>
            <a:ext cx="1584176" cy="575832"/>
          </a:xfrm>
          <a:prstGeom prst="flowChartDocument">
            <a:avLst/>
          </a:prstGeom>
          <a:solidFill>
            <a:srgbClr val="99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Legacy Reports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(2018 and older)</a:t>
            </a:r>
          </a:p>
        </p:txBody>
      </p:sp>
      <p:pic>
        <p:nvPicPr>
          <p:cNvPr id="146" name="Grafik 145">
            <a:extLst>
              <a:ext uri="{FF2B5EF4-FFF2-40B4-BE49-F238E27FC236}">
                <a16:creationId xmlns:a16="http://schemas.microsoft.com/office/drawing/2014/main" id="{C03152FB-7659-4C02-993F-BEB45EA61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176" y="1700864"/>
            <a:ext cx="220865" cy="216000"/>
          </a:xfrm>
          <a:prstGeom prst="rect">
            <a:avLst/>
          </a:prstGeom>
        </p:spPr>
      </p:pic>
      <p:sp>
        <p:nvSpPr>
          <p:cNvPr id="147" name="Rechteck 146">
            <a:extLst>
              <a:ext uri="{FF2B5EF4-FFF2-40B4-BE49-F238E27FC236}">
                <a16:creationId xmlns:a16="http://schemas.microsoft.com/office/drawing/2014/main" id="{1E04A4DC-7CE7-4EB6-9097-64623FCB3468}"/>
              </a:ext>
            </a:extLst>
          </p:cNvPr>
          <p:cNvSpPr/>
          <p:nvPr/>
        </p:nvSpPr>
        <p:spPr>
          <a:xfrm>
            <a:off x="8184176" y="1484864"/>
            <a:ext cx="86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sz="1000" dirty="0">
                <a:solidFill>
                  <a:schemeClr val="tx1"/>
                </a:solidFill>
              </a:rPr>
              <a:t>000-Previous Years.csv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3597356D-8EBD-49F5-ABF2-8A1E81D40F2F}"/>
              </a:ext>
            </a:extLst>
          </p:cNvPr>
          <p:cNvSpPr/>
          <p:nvPr/>
        </p:nvSpPr>
        <p:spPr>
          <a:xfrm>
            <a:off x="2136176" y="1484864"/>
            <a:ext cx="86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sz="1000" dirty="0">
                <a:solidFill>
                  <a:schemeClr val="tx1"/>
                </a:solidFill>
              </a:rPr>
              <a:t>001-Primavera.csv</a:t>
            </a:r>
          </a:p>
        </p:txBody>
      </p:sp>
      <p:sp>
        <p:nvSpPr>
          <p:cNvPr id="149" name="Flussdiagramm: Dokument 148">
            <a:extLst>
              <a:ext uri="{FF2B5EF4-FFF2-40B4-BE49-F238E27FC236}">
                <a16:creationId xmlns:a16="http://schemas.microsoft.com/office/drawing/2014/main" id="{F88850BD-DE61-4A47-8D2D-CA4BD5FB2207}"/>
              </a:ext>
            </a:extLst>
          </p:cNvPr>
          <p:cNvSpPr/>
          <p:nvPr/>
        </p:nvSpPr>
        <p:spPr>
          <a:xfrm>
            <a:off x="120000" y="1700696"/>
            <a:ext cx="1584176" cy="575832"/>
          </a:xfrm>
          <a:prstGeom prst="flowChartDocument">
            <a:avLst/>
          </a:prstGeom>
          <a:solidFill>
            <a:srgbClr val="99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Hourly labor rates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by sites and positions</a:t>
            </a: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E2DB00DD-6D15-4258-B3ED-74AF419BC791}"/>
              </a:ext>
            </a:extLst>
          </p:cNvPr>
          <p:cNvSpPr/>
          <p:nvPr/>
        </p:nvSpPr>
        <p:spPr>
          <a:xfrm>
            <a:off x="120000" y="1484696"/>
            <a:ext cx="86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sz="1000" dirty="0">
                <a:solidFill>
                  <a:schemeClr val="tx1"/>
                </a:solidFill>
              </a:rPr>
              <a:t>Rates RoQ Budget 2020 … .xlsx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CC0B3368-42B9-40A2-BC80-3C6C978C4E1C}"/>
              </a:ext>
            </a:extLst>
          </p:cNvPr>
          <p:cNvSpPr/>
          <p:nvPr/>
        </p:nvSpPr>
        <p:spPr>
          <a:xfrm>
            <a:off x="2136000" y="3500696"/>
            <a:ext cx="1584000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Import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Bid Report</a:t>
            </a:r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3173FAE8-0F62-45AC-92AB-DD1C0CE9EB8C}"/>
              </a:ext>
            </a:extLst>
          </p:cNvPr>
          <p:cNvSpPr/>
          <p:nvPr/>
        </p:nvSpPr>
        <p:spPr>
          <a:xfrm>
            <a:off x="6168000" y="3500696"/>
            <a:ext cx="1584000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Import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Global Reports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075047F7-AF55-4E39-A530-C3D1416FBAD2}"/>
              </a:ext>
            </a:extLst>
          </p:cNvPr>
          <p:cNvSpPr/>
          <p:nvPr/>
        </p:nvSpPr>
        <p:spPr>
          <a:xfrm>
            <a:off x="8184000" y="3500696"/>
            <a:ext cx="1584000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Import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Previous Years</a:t>
            </a:r>
          </a:p>
        </p:txBody>
      </p:sp>
      <p:pic>
        <p:nvPicPr>
          <p:cNvPr id="159" name="Grafik 158">
            <a:extLst>
              <a:ext uri="{FF2B5EF4-FFF2-40B4-BE49-F238E27FC236}">
                <a16:creationId xmlns:a16="http://schemas.microsoft.com/office/drawing/2014/main" id="{9484CF08-0E28-4F0C-97D2-5467A1C68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6000" y="1700696"/>
            <a:ext cx="220865" cy="216000"/>
          </a:xfrm>
          <a:prstGeom prst="rect">
            <a:avLst/>
          </a:prstGeom>
        </p:spPr>
      </p:pic>
      <p:sp>
        <p:nvSpPr>
          <p:cNvPr id="160" name="Rechteck 159">
            <a:extLst>
              <a:ext uri="{FF2B5EF4-FFF2-40B4-BE49-F238E27FC236}">
                <a16:creationId xmlns:a16="http://schemas.microsoft.com/office/drawing/2014/main" id="{86E931CF-058D-4CFA-831D-55226AAD74FC}"/>
              </a:ext>
            </a:extLst>
          </p:cNvPr>
          <p:cNvSpPr/>
          <p:nvPr/>
        </p:nvSpPr>
        <p:spPr>
          <a:xfrm>
            <a:off x="4152000" y="3500696"/>
            <a:ext cx="1584000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Import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Site Bid Report</a:t>
            </a: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AC54491A-4614-49F8-A83C-A4485DDBF467}"/>
              </a:ext>
            </a:extLst>
          </p:cNvPr>
          <p:cNvSpPr/>
          <p:nvPr/>
        </p:nvSpPr>
        <p:spPr>
          <a:xfrm>
            <a:off x="120000" y="4148696"/>
            <a:ext cx="9648000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Merge the aligned data from different sources and different formats into one common list</a:t>
            </a: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E41C9682-BC89-49B3-9A4D-E0E6802A676B}"/>
              </a:ext>
            </a:extLst>
          </p:cNvPr>
          <p:cNvSpPr/>
          <p:nvPr/>
        </p:nvSpPr>
        <p:spPr>
          <a:xfrm>
            <a:off x="7175775" y="4796696"/>
            <a:ext cx="1584000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Final Tabulation</a:t>
            </a:r>
          </a:p>
        </p:txBody>
      </p: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F22A09F8-ED73-4D32-AC22-7DC7B7499970}"/>
              </a:ext>
            </a:extLst>
          </p:cNvPr>
          <p:cNvCxnSpPr>
            <a:cxnSpLocks/>
          </p:cNvCxnSpPr>
          <p:nvPr/>
        </p:nvCxnSpPr>
        <p:spPr>
          <a:xfrm>
            <a:off x="2280000" y="3284696"/>
            <a:ext cx="0" cy="21600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 Verbindung mit Pfeil 167">
            <a:extLst>
              <a:ext uri="{FF2B5EF4-FFF2-40B4-BE49-F238E27FC236}">
                <a16:creationId xmlns:a16="http://schemas.microsoft.com/office/drawing/2014/main" id="{C20A62F4-E199-4A25-8A81-E27EC678D03C}"/>
              </a:ext>
            </a:extLst>
          </p:cNvPr>
          <p:cNvCxnSpPr>
            <a:cxnSpLocks/>
          </p:cNvCxnSpPr>
          <p:nvPr/>
        </p:nvCxnSpPr>
        <p:spPr>
          <a:xfrm>
            <a:off x="1920000" y="3284696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 Verbindung mit Pfeil 174">
            <a:extLst>
              <a:ext uri="{FF2B5EF4-FFF2-40B4-BE49-F238E27FC236}">
                <a16:creationId xmlns:a16="http://schemas.microsoft.com/office/drawing/2014/main" id="{58D66107-8213-4C75-AFCF-A7E03F500C70}"/>
              </a:ext>
            </a:extLst>
          </p:cNvPr>
          <p:cNvCxnSpPr>
            <a:cxnSpLocks/>
          </p:cNvCxnSpPr>
          <p:nvPr/>
        </p:nvCxnSpPr>
        <p:spPr>
          <a:xfrm>
            <a:off x="1704000" y="2060696"/>
            <a:ext cx="216000" cy="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mit Pfeil 177">
            <a:extLst>
              <a:ext uri="{FF2B5EF4-FFF2-40B4-BE49-F238E27FC236}">
                <a16:creationId xmlns:a16="http://schemas.microsoft.com/office/drawing/2014/main" id="{1DD94E31-3C34-4B06-B827-6D97C6990CA9}"/>
              </a:ext>
            </a:extLst>
          </p:cNvPr>
          <p:cNvCxnSpPr>
            <a:cxnSpLocks/>
            <a:stCxn id="131" idx="2"/>
          </p:cNvCxnSpPr>
          <p:nvPr/>
        </p:nvCxnSpPr>
        <p:spPr>
          <a:xfrm flipH="1">
            <a:off x="4944000" y="2238459"/>
            <a:ext cx="88" cy="1262069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 Verbindung mit Pfeil 179">
            <a:extLst>
              <a:ext uri="{FF2B5EF4-FFF2-40B4-BE49-F238E27FC236}">
                <a16:creationId xmlns:a16="http://schemas.microsoft.com/office/drawing/2014/main" id="{25E2DFAA-3FC1-45DC-BF2D-CB0E4BC8B178}"/>
              </a:ext>
            </a:extLst>
          </p:cNvPr>
          <p:cNvCxnSpPr>
            <a:cxnSpLocks/>
          </p:cNvCxnSpPr>
          <p:nvPr/>
        </p:nvCxnSpPr>
        <p:spPr>
          <a:xfrm flipH="1">
            <a:off x="6959912" y="2238627"/>
            <a:ext cx="88" cy="1262069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mit Pfeil 180">
            <a:extLst>
              <a:ext uri="{FF2B5EF4-FFF2-40B4-BE49-F238E27FC236}">
                <a16:creationId xmlns:a16="http://schemas.microsoft.com/office/drawing/2014/main" id="{A46EBF1C-A649-4F8E-A545-538CE28A8DDA}"/>
              </a:ext>
            </a:extLst>
          </p:cNvPr>
          <p:cNvCxnSpPr>
            <a:cxnSpLocks/>
          </p:cNvCxnSpPr>
          <p:nvPr/>
        </p:nvCxnSpPr>
        <p:spPr>
          <a:xfrm flipH="1">
            <a:off x="8832000" y="2238627"/>
            <a:ext cx="88" cy="1262069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mit Pfeil 181">
            <a:extLst>
              <a:ext uri="{FF2B5EF4-FFF2-40B4-BE49-F238E27FC236}">
                <a16:creationId xmlns:a16="http://schemas.microsoft.com/office/drawing/2014/main" id="{FEEBB872-FBCD-4FC7-B451-1B28A2FF3794}"/>
              </a:ext>
            </a:extLst>
          </p:cNvPr>
          <p:cNvCxnSpPr>
            <a:cxnSpLocks/>
          </p:cNvCxnSpPr>
          <p:nvPr/>
        </p:nvCxnSpPr>
        <p:spPr>
          <a:xfrm>
            <a:off x="11135912" y="2204696"/>
            <a:ext cx="0" cy="259200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hteck 161">
            <a:extLst>
              <a:ext uri="{FF2B5EF4-FFF2-40B4-BE49-F238E27FC236}">
                <a16:creationId xmlns:a16="http://schemas.microsoft.com/office/drawing/2014/main" id="{2A552190-8411-4CBE-AD4B-CA22B5498AE9}"/>
              </a:ext>
            </a:extLst>
          </p:cNvPr>
          <p:cNvSpPr/>
          <p:nvPr/>
        </p:nvSpPr>
        <p:spPr>
          <a:xfrm>
            <a:off x="10200000" y="4148696"/>
            <a:ext cx="1584000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Align Opportunities</a:t>
            </a:r>
          </a:p>
        </p:txBody>
      </p:sp>
      <p:cxnSp>
        <p:nvCxnSpPr>
          <p:cNvPr id="186" name="Gerade Verbindung mit Pfeil 185">
            <a:extLst>
              <a:ext uri="{FF2B5EF4-FFF2-40B4-BE49-F238E27FC236}">
                <a16:creationId xmlns:a16="http://schemas.microsoft.com/office/drawing/2014/main" id="{FFF681B0-4E10-4CFE-9886-B4D70FDDC2DF}"/>
              </a:ext>
            </a:extLst>
          </p:cNvPr>
          <p:cNvCxnSpPr>
            <a:cxnSpLocks/>
            <a:stCxn id="160" idx="2"/>
            <a:endCxn id="161" idx="0"/>
          </p:cNvCxnSpPr>
          <p:nvPr/>
        </p:nvCxnSpPr>
        <p:spPr>
          <a:xfrm>
            <a:off x="4944000" y="3932696"/>
            <a:ext cx="0" cy="21600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Gerade Verbindung mit Pfeil 189">
            <a:extLst>
              <a:ext uri="{FF2B5EF4-FFF2-40B4-BE49-F238E27FC236}">
                <a16:creationId xmlns:a16="http://schemas.microsoft.com/office/drawing/2014/main" id="{67FD0A9D-51A5-40D2-9FE1-AFC03EC6A9A9}"/>
              </a:ext>
            </a:extLst>
          </p:cNvPr>
          <p:cNvCxnSpPr>
            <a:cxnSpLocks/>
          </p:cNvCxnSpPr>
          <p:nvPr/>
        </p:nvCxnSpPr>
        <p:spPr>
          <a:xfrm>
            <a:off x="2928000" y="3932696"/>
            <a:ext cx="0" cy="21600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 Verbindung mit Pfeil 190">
            <a:extLst>
              <a:ext uri="{FF2B5EF4-FFF2-40B4-BE49-F238E27FC236}">
                <a16:creationId xmlns:a16="http://schemas.microsoft.com/office/drawing/2014/main" id="{BAEC947A-E054-493C-B81F-D7BAC2AB1879}"/>
              </a:ext>
            </a:extLst>
          </p:cNvPr>
          <p:cNvCxnSpPr>
            <a:cxnSpLocks/>
          </p:cNvCxnSpPr>
          <p:nvPr/>
        </p:nvCxnSpPr>
        <p:spPr>
          <a:xfrm>
            <a:off x="6960000" y="3932696"/>
            <a:ext cx="0" cy="21600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mit Pfeil 191">
            <a:extLst>
              <a:ext uri="{FF2B5EF4-FFF2-40B4-BE49-F238E27FC236}">
                <a16:creationId xmlns:a16="http://schemas.microsoft.com/office/drawing/2014/main" id="{616D3EF3-10FF-4FB8-827D-C8D375E8865F}"/>
              </a:ext>
            </a:extLst>
          </p:cNvPr>
          <p:cNvCxnSpPr>
            <a:cxnSpLocks/>
          </p:cNvCxnSpPr>
          <p:nvPr/>
        </p:nvCxnSpPr>
        <p:spPr>
          <a:xfrm>
            <a:off x="8832000" y="3932696"/>
            <a:ext cx="0" cy="21600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>
            <a:extLst>
              <a:ext uri="{FF2B5EF4-FFF2-40B4-BE49-F238E27FC236}">
                <a16:creationId xmlns:a16="http://schemas.microsoft.com/office/drawing/2014/main" id="{54887618-51DA-4EDC-B247-8D165E6AE2A2}"/>
              </a:ext>
            </a:extLst>
          </p:cNvPr>
          <p:cNvCxnSpPr>
            <a:cxnSpLocks/>
            <a:stCxn id="161" idx="3"/>
            <a:endCxn id="162" idx="1"/>
          </p:cNvCxnSpPr>
          <p:nvPr/>
        </p:nvCxnSpPr>
        <p:spPr>
          <a:xfrm>
            <a:off x="9768000" y="4364696"/>
            <a:ext cx="432000" cy="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Gerade Verbindung mit Pfeil 195">
            <a:extLst>
              <a:ext uri="{FF2B5EF4-FFF2-40B4-BE49-F238E27FC236}">
                <a16:creationId xmlns:a16="http://schemas.microsoft.com/office/drawing/2014/main" id="{33A7E123-66BE-4229-A9FF-FE83073421FF}"/>
              </a:ext>
            </a:extLst>
          </p:cNvPr>
          <p:cNvCxnSpPr>
            <a:cxnSpLocks/>
            <a:stCxn id="162" idx="2"/>
            <a:endCxn id="163" idx="0"/>
          </p:cNvCxnSpPr>
          <p:nvPr/>
        </p:nvCxnSpPr>
        <p:spPr>
          <a:xfrm>
            <a:off x="10992000" y="4580696"/>
            <a:ext cx="0" cy="21600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Gerade Verbindung mit Pfeil 198">
            <a:extLst>
              <a:ext uri="{FF2B5EF4-FFF2-40B4-BE49-F238E27FC236}">
                <a16:creationId xmlns:a16="http://schemas.microsoft.com/office/drawing/2014/main" id="{4F20EA5F-95FA-4257-9E24-2F58AEAE71CE}"/>
              </a:ext>
            </a:extLst>
          </p:cNvPr>
          <p:cNvCxnSpPr>
            <a:cxnSpLocks/>
            <a:endCxn id="164" idx="3"/>
          </p:cNvCxnSpPr>
          <p:nvPr/>
        </p:nvCxnSpPr>
        <p:spPr>
          <a:xfrm flipH="1">
            <a:off x="8759775" y="5012696"/>
            <a:ext cx="1440226" cy="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hteck 205">
            <a:extLst>
              <a:ext uri="{FF2B5EF4-FFF2-40B4-BE49-F238E27FC236}">
                <a16:creationId xmlns:a16="http://schemas.microsoft.com/office/drawing/2014/main" id="{AB0AFD54-AD6D-4321-BE98-F5EC6E55C6EB}"/>
              </a:ext>
            </a:extLst>
          </p:cNvPr>
          <p:cNvSpPr/>
          <p:nvPr/>
        </p:nvSpPr>
        <p:spPr>
          <a:xfrm>
            <a:off x="768000" y="4940696"/>
            <a:ext cx="56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sz="2000" b="1" dirty="0">
                <a:solidFill>
                  <a:srgbClr val="000099"/>
                </a:solidFill>
              </a:rPr>
              <a:t>B4P</a:t>
            </a:r>
            <a:r>
              <a:rPr lang="en-US" sz="2000" b="1" dirty="0">
                <a:solidFill>
                  <a:schemeClr val="tx1"/>
                </a:solidFill>
              </a:rPr>
              <a:t> – Converting Big Data to Smart Info</a:t>
            </a:r>
            <a:endParaRPr lang="en-US" sz="1000" b="1" dirty="0">
              <a:solidFill>
                <a:schemeClr val="tx1"/>
              </a:solidFill>
            </a:endParaRPr>
          </a:p>
        </p:txBody>
      </p:sp>
      <p:pic>
        <p:nvPicPr>
          <p:cNvPr id="207" name="Grafik 206">
            <a:extLst>
              <a:ext uri="{FF2B5EF4-FFF2-40B4-BE49-F238E27FC236}">
                <a16:creationId xmlns:a16="http://schemas.microsoft.com/office/drawing/2014/main" id="{5D1E6782-12C7-428F-8625-32BBF0F4E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000" y="1700696"/>
            <a:ext cx="220865" cy="216000"/>
          </a:xfrm>
          <a:prstGeom prst="rect">
            <a:avLst/>
          </a:prstGeom>
        </p:spPr>
      </p:pic>
      <p:sp>
        <p:nvSpPr>
          <p:cNvPr id="209" name="Flussdiagramm: Dokument 208">
            <a:extLst>
              <a:ext uri="{FF2B5EF4-FFF2-40B4-BE49-F238E27FC236}">
                <a16:creationId xmlns:a16="http://schemas.microsoft.com/office/drawing/2014/main" id="{393DD52A-4B9C-4A73-BFA9-7D9A992B4E21}"/>
              </a:ext>
            </a:extLst>
          </p:cNvPr>
          <p:cNvSpPr/>
          <p:nvPr/>
        </p:nvSpPr>
        <p:spPr>
          <a:xfrm>
            <a:off x="8183824" y="5444696"/>
            <a:ext cx="1584176" cy="575832"/>
          </a:xfrm>
          <a:prstGeom prst="flowChartDocumen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Output Table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Sequenced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11" name="Gerade Verbindung mit Pfeil 210">
            <a:extLst>
              <a:ext uri="{FF2B5EF4-FFF2-40B4-BE49-F238E27FC236}">
                <a16:creationId xmlns:a16="http://schemas.microsoft.com/office/drawing/2014/main" id="{0BB8CD33-31DA-4285-8BDB-394732A3B34D}"/>
              </a:ext>
            </a:extLst>
          </p:cNvPr>
          <p:cNvCxnSpPr>
            <a:cxnSpLocks/>
          </p:cNvCxnSpPr>
          <p:nvPr/>
        </p:nvCxnSpPr>
        <p:spPr>
          <a:xfrm>
            <a:off x="7536000" y="5228696"/>
            <a:ext cx="0" cy="21600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Gerade Verbindung mit Pfeil 211">
            <a:extLst>
              <a:ext uri="{FF2B5EF4-FFF2-40B4-BE49-F238E27FC236}">
                <a16:creationId xmlns:a16="http://schemas.microsoft.com/office/drawing/2014/main" id="{AE1D11B0-68DC-4285-B93C-FC856D515E40}"/>
              </a:ext>
            </a:extLst>
          </p:cNvPr>
          <p:cNvCxnSpPr>
            <a:cxnSpLocks/>
          </p:cNvCxnSpPr>
          <p:nvPr/>
        </p:nvCxnSpPr>
        <p:spPr>
          <a:xfrm>
            <a:off x="8400000" y="5228696"/>
            <a:ext cx="0" cy="21600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hteck 212">
            <a:extLst>
              <a:ext uri="{FF2B5EF4-FFF2-40B4-BE49-F238E27FC236}">
                <a16:creationId xmlns:a16="http://schemas.microsoft.com/office/drawing/2014/main" id="{36585DB7-6F4C-449B-B355-7463FE21C352}"/>
              </a:ext>
            </a:extLst>
          </p:cNvPr>
          <p:cNvSpPr/>
          <p:nvPr/>
        </p:nvSpPr>
        <p:spPr>
          <a:xfrm>
            <a:off x="4080000" y="5444696"/>
            <a:ext cx="1584000" cy="5760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Bid Cost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Follow Up File</a:t>
            </a:r>
          </a:p>
        </p:txBody>
      </p:sp>
      <p:cxnSp>
        <p:nvCxnSpPr>
          <p:cNvPr id="214" name="Gerade Verbindung mit Pfeil 213">
            <a:extLst>
              <a:ext uri="{FF2B5EF4-FFF2-40B4-BE49-F238E27FC236}">
                <a16:creationId xmlns:a16="http://schemas.microsoft.com/office/drawing/2014/main" id="{AC6AEE7C-9748-4D3B-A486-42FB846CC8F9}"/>
              </a:ext>
            </a:extLst>
          </p:cNvPr>
          <p:cNvCxnSpPr>
            <a:cxnSpLocks/>
          </p:cNvCxnSpPr>
          <p:nvPr/>
        </p:nvCxnSpPr>
        <p:spPr>
          <a:xfrm flipH="1">
            <a:off x="5664000" y="5588696"/>
            <a:ext cx="252000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mit Pfeil 215">
            <a:extLst>
              <a:ext uri="{FF2B5EF4-FFF2-40B4-BE49-F238E27FC236}">
                <a16:creationId xmlns:a16="http://schemas.microsoft.com/office/drawing/2014/main" id="{03BA8DDE-838D-407F-BF07-4C1E93DDD21E}"/>
              </a:ext>
            </a:extLst>
          </p:cNvPr>
          <p:cNvCxnSpPr>
            <a:cxnSpLocks/>
          </p:cNvCxnSpPr>
          <p:nvPr/>
        </p:nvCxnSpPr>
        <p:spPr>
          <a:xfrm flipH="1">
            <a:off x="5664000" y="5732696"/>
            <a:ext cx="151200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8" name="Grafik 217">
            <a:extLst>
              <a:ext uri="{FF2B5EF4-FFF2-40B4-BE49-F238E27FC236}">
                <a16:creationId xmlns:a16="http://schemas.microsoft.com/office/drawing/2014/main" id="{6F427344-8B35-482C-8B2A-5EE1C7BDD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000" y="5444696"/>
            <a:ext cx="220865" cy="216000"/>
          </a:xfrm>
          <a:prstGeom prst="rect">
            <a:avLst/>
          </a:prstGeom>
        </p:spPr>
      </p:pic>
      <p:sp>
        <p:nvSpPr>
          <p:cNvPr id="152" name="Flussdiagramm: Dokument 151">
            <a:extLst>
              <a:ext uri="{FF2B5EF4-FFF2-40B4-BE49-F238E27FC236}">
                <a16:creationId xmlns:a16="http://schemas.microsoft.com/office/drawing/2014/main" id="{0AA39E8A-0219-4633-BE0B-6D8A4668467D}"/>
              </a:ext>
            </a:extLst>
          </p:cNvPr>
          <p:cNvSpPr/>
          <p:nvPr/>
        </p:nvSpPr>
        <p:spPr>
          <a:xfrm>
            <a:off x="10200000" y="1700696"/>
            <a:ext cx="1584176" cy="575832"/>
          </a:xfrm>
          <a:prstGeom prst="flowChartDocumen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Opportunity List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0" name="Flussdiagramm: Dokument 209">
            <a:extLst>
              <a:ext uri="{FF2B5EF4-FFF2-40B4-BE49-F238E27FC236}">
                <a16:creationId xmlns:a16="http://schemas.microsoft.com/office/drawing/2014/main" id="{DC53BFD6-97C2-4200-B4DC-CE1D277907C1}"/>
              </a:ext>
            </a:extLst>
          </p:cNvPr>
          <p:cNvSpPr/>
          <p:nvPr/>
        </p:nvSpPr>
        <p:spPr>
          <a:xfrm>
            <a:off x="6168000" y="5444696"/>
            <a:ext cx="1584176" cy="575832"/>
          </a:xfrm>
          <a:prstGeom prst="flowChartDocumen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Output Table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Tabulated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219" name="Grafik 218">
            <a:extLst>
              <a:ext uri="{FF2B5EF4-FFF2-40B4-BE49-F238E27FC236}">
                <a16:creationId xmlns:a16="http://schemas.microsoft.com/office/drawing/2014/main" id="{4928858F-154F-4551-98FF-8DA200F08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4000" y="2708696"/>
            <a:ext cx="220864" cy="216000"/>
          </a:xfrm>
          <a:prstGeom prst="rect">
            <a:avLst/>
          </a:prstGeom>
        </p:spPr>
      </p:pic>
      <p:sp>
        <p:nvSpPr>
          <p:cNvPr id="221" name="Rechteck 220">
            <a:extLst>
              <a:ext uri="{FF2B5EF4-FFF2-40B4-BE49-F238E27FC236}">
                <a16:creationId xmlns:a16="http://schemas.microsoft.com/office/drawing/2014/main" id="{F7B8C700-AECB-42DE-ABCD-1BF63ED74EA8}"/>
              </a:ext>
            </a:extLst>
          </p:cNvPr>
          <p:cNvSpPr/>
          <p:nvPr/>
        </p:nvSpPr>
        <p:spPr>
          <a:xfrm>
            <a:off x="9048000" y="2420696"/>
            <a:ext cx="86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sz="1000" dirty="0">
                <a:solidFill>
                  <a:schemeClr val="tx1"/>
                </a:solidFill>
              </a:rPr>
              <a:t>Alignment Table.xlsx</a:t>
            </a:r>
          </a:p>
        </p:txBody>
      </p:sp>
      <p:cxnSp>
        <p:nvCxnSpPr>
          <p:cNvPr id="222" name="Gerade Verbindung mit Pfeil 221">
            <a:extLst>
              <a:ext uri="{FF2B5EF4-FFF2-40B4-BE49-F238E27FC236}">
                <a16:creationId xmlns:a16="http://schemas.microsoft.com/office/drawing/2014/main" id="{35B829DD-ECBF-453A-8FA8-2BA5378AEC97}"/>
              </a:ext>
            </a:extLst>
          </p:cNvPr>
          <p:cNvCxnSpPr>
            <a:cxnSpLocks/>
          </p:cNvCxnSpPr>
          <p:nvPr/>
        </p:nvCxnSpPr>
        <p:spPr>
          <a:xfrm>
            <a:off x="10416000" y="2996696"/>
            <a:ext cx="0" cy="115200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Flussdiagramm: Dokument 219">
            <a:extLst>
              <a:ext uri="{FF2B5EF4-FFF2-40B4-BE49-F238E27FC236}">
                <a16:creationId xmlns:a16="http://schemas.microsoft.com/office/drawing/2014/main" id="{866FB799-2AB2-498A-987D-13888078316C}"/>
              </a:ext>
            </a:extLst>
          </p:cNvPr>
          <p:cNvSpPr/>
          <p:nvPr/>
        </p:nvSpPr>
        <p:spPr>
          <a:xfrm>
            <a:off x="9048000" y="2636696"/>
            <a:ext cx="1584176" cy="575832"/>
          </a:xfrm>
          <a:prstGeom prst="flowChartDocumen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Alignment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227" name="Flussdiagramm: Dokument 226">
            <a:extLst>
              <a:ext uri="{FF2B5EF4-FFF2-40B4-BE49-F238E27FC236}">
                <a16:creationId xmlns:a16="http://schemas.microsoft.com/office/drawing/2014/main" id="{EA5D7F27-C4C2-42B8-A555-2F81962DFBC0}"/>
              </a:ext>
            </a:extLst>
          </p:cNvPr>
          <p:cNvSpPr/>
          <p:nvPr/>
        </p:nvSpPr>
        <p:spPr>
          <a:xfrm>
            <a:off x="10200000" y="5444696"/>
            <a:ext cx="1584176" cy="575832"/>
          </a:xfrm>
          <a:prstGeom prst="flowChartDocumen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Alignment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Missing Items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29" name="Gerade Verbindung mit Pfeil 228">
            <a:extLst>
              <a:ext uri="{FF2B5EF4-FFF2-40B4-BE49-F238E27FC236}">
                <a16:creationId xmlns:a16="http://schemas.microsoft.com/office/drawing/2014/main" id="{C8807900-BD3C-4616-9D16-92230794010B}"/>
              </a:ext>
            </a:extLst>
          </p:cNvPr>
          <p:cNvCxnSpPr>
            <a:cxnSpLocks/>
          </p:cNvCxnSpPr>
          <p:nvPr/>
        </p:nvCxnSpPr>
        <p:spPr>
          <a:xfrm>
            <a:off x="10560000" y="4580696"/>
            <a:ext cx="0" cy="86400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hteck 162">
            <a:extLst>
              <a:ext uri="{FF2B5EF4-FFF2-40B4-BE49-F238E27FC236}">
                <a16:creationId xmlns:a16="http://schemas.microsoft.com/office/drawing/2014/main" id="{72835F1E-EA29-49DD-B451-E09FECEA4403}"/>
              </a:ext>
            </a:extLst>
          </p:cNvPr>
          <p:cNvSpPr/>
          <p:nvPr/>
        </p:nvSpPr>
        <p:spPr>
          <a:xfrm>
            <a:off x="10200000" y="4796696"/>
            <a:ext cx="1584000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Include CRM Info</a:t>
            </a:r>
          </a:p>
        </p:txBody>
      </p:sp>
      <p:cxnSp>
        <p:nvCxnSpPr>
          <p:cNvPr id="232" name="Gerade Verbindung mit Pfeil 231">
            <a:extLst>
              <a:ext uri="{FF2B5EF4-FFF2-40B4-BE49-F238E27FC236}">
                <a16:creationId xmlns:a16="http://schemas.microsoft.com/office/drawing/2014/main" id="{FAA27B0E-2999-4E5F-B36B-E99B12F422F0}"/>
              </a:ext>
            </a:extLst>
          </p:cNvPr>
          <p:cNvCxnSpPr>
            <a:cxnSpLocks/>
          </p:cNvCxnSpPr>
          <p:nvPr/>
        </p:nvCxnSpPr>
        <p:spPr>
          <a:xfrm flipH="1">
            <a:off x="10632000" y="2996696"/>
            <a:ext cx="129600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mit Pfeil 235">
            <a:extLst>
              <a:ext uri="{FF2B5EF4-FFF2-40B4-BE49-F238E27FC236}">
                <a16:creationId xmlns:a16="http://schemas.microsoft.com/office/drawing/2014/main" id="{82E40BDF-0BB0-4945-A11E-1A2C1BE01FC8}"/>
              </a:ext>
            </a:extLst>
          </p:cNvPr>
          <p:cNvCxnSpPr>
            <a:cxnSpLocks/>
          </p:cNvCxnSpPr>
          <p:nvPr/>
        </p:nvCxnSpPr>
        <p:spPr>
          <a:xfrm>
            <a:off x="11928000" y="2996696"/>
            <a:ext cx="0" cy="26640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Gerade Verbindung mit Pfeil 237">
            <a:extLst>
              <a:ext uri="{FF2B5EF4-FFF2-40B4-BE49-F238E27FC236}">
                <a16:creationId xmlns:a16="http://schemas.microsoft.com/office/drawing/2014/main" id="{563B1921-DD76-4911-BC43-428C1DA9A851}"/>
              </a:ext>
            </a:extLst>
          </p:cNvPr>
          <p:cNvCxnSpPr>
            <a:cxnSpLocks/>
          </p:cNvCxnSpPr>
          <p:nvPr/>
        </p:nvCxnSpPr>
        <p:spPr>
          <a:xfrm>
            <a:off x="11784000" y="5660696"/>
            <a:ext cx="14400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Rechteck 239">
            <a:extLst>
              <a:ext uri="{FF2B5EF4-FFF2-40B4-BE49-F238E27FC236}">
                <a16:creationId xmlns:a16="http://schemas.microsoft.com/office/drawing/2014/main" id="{0A199D98-3FAA-4CD3-8C8D-9CAC6E7F8526}"/>
              </a:ext>
            </a:extLst>
          </p:cNvPr>
          <p:cNvSpPr/>
          <p:nvPr/>
        </p:nvSpPr>
        <p:spPr>
          <a:xfrm>
            <a:off x="11136000" y="2492696"/>
            <a:ext cx="86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sz="1000" dirty="0">
                <a:solidFill>
                  <a:schemeClr val="tx1"/>
                </a:solidFill>
              </a:rPr>
              <a:t>Update missing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000" dirty="0">
                <a:solidFill>
                  <a:schemeClr val="tx1"/>
                </a:solidFill>
              </a:rPr>
              <a:t>Opportunity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000" dirty="0">
                <a:solidFill>
                  <a:schemeClr val="tx1"/>
                </a:solidFill>
              </a:rPr>
              <a:t>Alignments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000" dirty="0">
                <a:solidFill>
                  <a:schemeClr val="tx1"/>
                </a:solidFill>
              </a:rPr>
              <a:t>by hand</a:t>
            </a: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B9F72A6E-B94C-48F2-8C9F-4BC08556CBF0}"/>
              </a:ext>
            </a:extLst>
          </p:cNvPr>
          <p:cNvSpPr/>
          <p:nvPr/>
        </p:nvSpPr>
        <p:spPr>
          <a:xfrm>
            <a:off x="10200000" y="6020696"/>
            <a:ext cx="86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sz="1000" dirty="0">
                <a:solidFill>
                  <a:schemeClr val="tx1"/>
                </a:solidFill>
              </a:rPr>
              <a:t>_ Alignment Missing Items.csv</a:t>
            </a:r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89B53B68-90DD-4425-AAA6-7B960F5B8384}"/>
              </a:ext>
            </a:extLst>
          </p:cNvPr>
          <p:cNvSpPr/>
          <p:nvPr/>
        </p:nvSpPr>
        <p:spPr>
          <a:xfrm>
            <a:off x="8184000" y="6020696"/>
            <a:ext cx="86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sz="1000" dirty="0">
                <a:solidFill>
                  <a:schemeClr val="tx1"/>
                </a:solidFill>
              </a:rPr>
              <a:t>_ Output Table (Sequenced).csv</a:t>
            </a: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E233536B-4BF5-47B5-AE9A-519C270EDF19}"/>
              </a:ext>
            </a:extLst>
          </p:cNvPr>
          <p:cNvSpPr/>
          <p:nvPr/>
        </p:nvSpPr>
        <p:spPr>
          <a:xfrm>
            <a:off x="6168000" y="6020696"/>
            <a:ext cx="86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sz="1000" dirty="0">
                <a:solidFill>
                  <a:schemeClr val="tx1"/>
                </a:solidFill>
              </a:rPr>
              <a:t>_ Output Table (Tabulated).csv</a:t>
            </a:r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B4C40C1D-BCBC-40F8-ABC4-61E5A1C7575C}"/>
              </a:ext>
            </a:extLst>
          </p:cNvPr>
          <p:cNvSpPr/>
          <p:nvPr/>
        </p:nvSpPr>
        <p:spPr>
          <a:xfrm>
            <a:off x="4080000" y="6020696"/>
            <a:ext cx="86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sz="1000" dirty="0">
                <a:solidFill>
                  <a:schemeClr val="tx1"/>
                </a:solidFill>
              </a:rPr>
              <a:t>Bid Cost Follow-Up Summary</a:t>
            </a:r>
          </a:p>
        </p:txBody>
      </p:sp>
      <p:sp>
        <p:nvSpPr>
          <p:cNvPr id="248" name="Rechteck 247">
            <a:extLst>
              <a:ext uri="{FF2B5EF4-FFF2-40B4-BE49-F238E27FC236}">
                <a16:creationId xmlns:a16="http://schemas.microsoft.com/office/drawing/2014/main" id="{AC0EAA55-C901-4991-9A4E-FFBE4F87CF26}"/>
              </a:ext>
            </a:extLst>
          </p:cNvPr>
          <p:cNvSpPr/>
          <p:nvPr/>
        </p:nvSpPr>
        <p:spPr>
          <a:xfrm>
            <a:off x="10200000" y="1484696"/>
            <a:ext cx="86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sz="1000" dirty="0">
                <a:solidFill>
                  <a:schemeClr val="tx1"/>
                </a:solidFill>
              </a:rPr>
              <a:t>Opportunity List … .csv</a:t>
            </a:r>
          </a:p>
        </p:txBody>
      </p:sp>
      <p:sp>
        <p:nvSpPr>
          <p:cNvPr id="249" name="Flussdiagramm: Dokument 248">
            <a:extLst>
              <a:ext uri="{FF2B5EF4-FFF2-40B4-BE49-F238E27FC236}">
                <a16:creationId xmlns:a16="http://schemas.microsoft.com/office/drawing/2014/main" id="{AC3B5B22-770B-4301-B93C-AAA0C221DC48}"/>
              </a:ext>
            </a:extLst>
          </p:cNvPr>
          <p:cNvSpPr/>
          <p:nvPr/>
        </p:nvSpPr>
        <p:spPr>
          <a:xfrm>
            <a:off x="4080000" y="1772696"/>
            <a:ext cx="1584176" cy="575832"/>
          </a:xfrm>
          <a:prstGeom prst="flowChartDocumen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Bid reports (hours,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costs) from sites</a:t>
            </a:r>
          </a:p>
        </p:txBody>
      </p:sp>
      <p:pic>
        <p:nvPicPr>
          <p:cNvPr id="93" name="Grafik 92">
            <a:extLst>
              <a:ext uri="{FF2B5EF4-FFF2-40B4-BE49-F238E27FC236}">
                <a16:creationId xmlns:a16="http://schemas.microsoft.com/office/drawing/2014/main" id="{DA3B7C04-6EA8-49E0-9678-BB4A1D7280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8000" y="5444696"/>
            <a:ext cx="220865" cy="216000"/>
          </a:xfrm>
          <a:prstGeom prst="rect">
            <a:avLst/>
          </a:prstGeom>
        </p:spPr>
      </p:pic>
      <p:sp>
        <p:nvSpPr>
          <p:cNvPr id="94" name="Rechteck 93">
            <a:extLst>
              <a:ext uri="{FF2B5EF4-FFF2-40B4-BE49-F238E27FC236}">
                <a16:creationId xmlns:a16="http://schemas.microsoft.com/office/drawing/2014/main" id="{B8EF1B11-8FA7-408D-B942-B4E3633B8258}"/>
              </a:ext>
            </a:extLst>
          </p:cNvPr>
          <p:cNvSpPr/>
          <p:nvPr/>
        </p:nvSpPr>
        <p:spPr>
          <a:xfrm>
            <a:off x="2136000" y="5444696"/>
            <a:ext cx="1584000" cy="57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Presentation</a:t>
            </a:r>
          </a:p>
        </p:txBody>
      </p: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39AF5E2F-D5C2-4CB6-B3A0-6E5CB6265CC0}"/>
              </a:ext>
            </a:extLst>
          </p:cNvPr>
          <p:cNvCxnSpPr>
            <a:cxnSpLocks/>
            <a:stCxn id="213" idx="1"/>
          </p:cNvCxnSpPr>
          <p:nvPr/>
        </p:nvCxnSpPr>
        <p:spPr>
          <a:xfrm flipH="1">
            <a:off x="3720000" y="5732696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7CC0A8A5-809A-43D6-B052-D6BFC92DAA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4000" y="5516696"/>
            <a:ext cx="144000" cy="276467"/>
          </a:xfrm>
          <a:prstGeom prst="rect">
            <a:avLst/>
          </a:prstGeom>
        </p:spPr>
      </p:pic>
      <p:pic>
        <p:nvPicPr>
          <p:cNvPr id="103" name="Grafik 102">
            <a:extLst>
              <a:ext uri="{FF2B5EF4-FFF2-40B4-BE49-F238E27FC236}">
                <a16:creationId xmlns:a16="http://schemas.microsoft.com/office/drawing/2014/main" id="{235186F5-4FEC-4721-92E8-CC4BE2034E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8000" y="5516696"/>
            <a:ext cx="144000" cy="276467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2006A3F4-47EE-4EFB-AEFF-0E72D33D8C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44000" y="2420696"/>
            <a:ext cx="594740" cy="216000"/>
          </a:xfrm>
          <a:prstGeom prst="rect">
            <a:avLst/>
          </a:prstGeom>
        </p:spPr>
      </p:pic>
      <p:pic>
        <p:nvPicPr>
          <p:cNvPr id="100" name="Grafik 99">
            <a:extLst>
              <a:ext uri="{FF2B5EF4-FFF2-40B4-BE49-F238E27FC236}">
                <a16:creationId xmlns:a16="http://schemas.microsoft.com/office/drawing/2014/main" id="{8CF8B83A-8268-4EB5-8375-6E569727BC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000" y="5516696"/>
            <a:ext cx="144000" cy="276467"/>
          </a:xfrm>
          <a:prstGeom prst="rect">
            <a:avLst/>
          </a:prstGeom>
        </p:spPr>
      </p:pic>
      <p:pic>
        <p:nvPicPr>
          <p:cNvPr id="101" name="Grafik 100">
            <a:extLst>
              <a:ext uri="{FF2B5EF4-FFF2-40B4-BE49-F238E27FC236}">
                <a16:creationId xmlns:a16="http://schemas.microsoft.com/office/drawing/2014/main" id="{9116372E-57E1-419E-A515-B22E28145A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000" y="5876696"/>
            <a:ext cx="594740" cy="216000"/>
          </a:xfrm>
          <a:prstGeom prst="rect">
            <a:avLst/>
          </a:prstGeom>
        </p:spPr>
      </p:pic>
      <p:sp>
        <p:nvSpPr>
          <p:cNvPr id="102" name="Rechteck 101">
            <a:extLst>
              <a:ext uri="{FF2B5EF4-FFF2-40B4-BE49-F238E27FC236}">
                <a16:creationId xmlns:a16="http://schemas.microsoft.com/office/drawing/2014/main" id="{B22FE32E-7BE0-46EB-BA92-4534762F208F}"/>
              </a:ext>
            </a:extLst>
          </p:cNvPr>
          <p:cNvSpPr/>
          <p:nvPr/>
        </p:nvSpPr>
        <p:spPr>
          <a:xfrm>
            <a:off x="768000" y="5372696"/>
            <a:ext cx="1080000" cy="43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Manual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Manipulations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6E2B8DBD-A1D8-4B44-8AAD-86C521126EB4}"/>
              </a:ext>
            </a:extLst>
          </p:cNvPr>
          <p:cNvSpPr/>
          <p:nvPr/>
        </p:nvSpPr>
        <p:spPr>
          <a:xfrm>
            <a:off x="768000" y="5804696"/>
            <a:ext cx="1080000" cy="43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Manual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Data Entry</a:t>
            </a:r>
          </a:p>
        </p:txBody>
      </p:sp>
      <p:pic>
        <p:nvPicPr>
          <p:cNvPr id="106" name="Grafik 105">
            <a:extLst>
              <a:ext uri="{FF2B5EF4-FFF2-40B4-BE49-F238E27FC236}">
                <a16:creationId xmlns:a16="http://schemas.microsoft.com/office/drawing/2014/main" id="{62638C7D-CF07-4CD8-AD67-5C35BCAE09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4000" y="1196696"/>
            <a:ext cx="144000" cy="276467"/>
          </a:xfrm>
          <a:prstGeom prst="rect">
            <a:avLst/>
          </a:prstGeom>
        </p:spPr>
      </p:pic>
      <p:pic>
        <p:nvPicPr>
          <p:cNvPr id="107" name="Grafik 106">
            <a:extLst>
              <a:ext uri="{FF2B5EF4-FFF2-40B4-BE49-F238E27FC236}">
                <a16:creationId xmlns:a16="http://schemas.microsoft.com/office/drawing/2014/main" id="{CFF21D4A-9E35-4900-AD22-81F0A0A35C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0000" y="1196696"/>
            <a:ext cx="144000" cy="276467"/>
          </a:xfrm>
          <a:prstGeom prst="rect">
            <a:avLst/>
          </a:prstGeom>
        </p:spPr>
      </p:pic>
      <p:pic>
        <p:nvPicPr>
          <p:cNvPr id="108" name="Grafik 107">
            <a:extLst>
              <a:ext uri="{FF2B5EF4-FFF2-40B4-BE49-F238E27FC236}">
                <a16:creationId xmlns:a16="http://schemas.microsoft.com/office/drawing/2014/main" id="{33D4EF28-3F9D-4461-941A-C8CA88C340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28000" y="1208229"/>
            <a:ext cx="144000" cy="276467"/>
          </a:xfrm>
          <a:prstGeom prst="rect">
            <a:avLst/>
          </a:prstGeom>
        </p:spPr>
      </p:pic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E4F4E958-937F-4C82-91CD-E67D9B7F5CD8}"/>
              </a:ext>
            </a:extLst>
          </p:cNvPr>
          <p:cNvCxnSpPr>
            <a:cxnSpLocks/>
          </p:cNvCxnSpPr>
          <p:nvPr/>
        </p:nvCxnSpPr>
        <p:spPr>
          <a:xfrm flipV="1">
            <a:off x="10056440" y="3140672"/>
            <a:ext cx="0" cy="28803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hteck 110">
            <a:extLst>
              <a:ext uri="{FF2B5EF4-FFF2-40B4-BE49-F238E27FC236}">
                <a16:creationId xmlns:a16="http://schemas.microsoft.com/office/drawing/2014/main" id="{ABAD450D-B29B-4268-906E-138AE88050D7}"/>
              </a:ext>
            </a:extLst>
          </p:cNvPr>
          <p:cNvSpPr/>
          <p:nvPr/>
        </p:nvSpPr>
        <p:spPr>
          <a:xfrm>
            <a:off x="9048424" y="3212680"/>
            <a:ext cx="86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sz="1000" dirty="0">
                <a:solidFill>
                  <a:schemeClr val="tx1"/>
                </a:solidFill>
              </a:rPr>
              <a:t>Error messages</a:t>
            </a:r>
          </a:p>
        </p:txBody>
      </p:sp>
    </p:spTree>
    <p:extLst>
      <p:ext uri="{BB962C8B-B14F-4D97-AF65-F5344CB8AC3E}">
        <p14:creationId xmlns:p14="http://schemas.microsoft.com/office/powerpoint/2010/main" val="2432219961"/>
      </p:ext>
    </p:extLst>
  </p:cSld>
  <p:clrMapOvr>
    <a:masterClrMapping/>
  </p:clrMapOvr>
</p:sld>
</file>

<file path=ppt/theme/theme1.xml><?xml version="1.0" encoding="utf-8"?>
<a:theme xmlns:a="http://schemas.openxmlformats.org/drawingml/2006/main" name="BT PPT 2018">
  <a:themeElements>
    <a:clrScheme name="Bombardier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D5EA6"/>
      </a:accent1>
      <a:accent2>
        <a:srgbClr val="387088"/>
      </a:accent2>
      <a:accent3>
        <a:srgbClr val="153E8C"/>
      </a:accent3>
      <a:accent4>
        <a:srgbClr val="E46E17"/>
      </a:accent4>
      <a:accent5>
        <a:srgbClr val="DE1E65"/>
      </a:accent5>
      <a:accent6>
        <a:srgbClr val="AB9E99"/>
      </a:accent6>
      <a:hlink>
        <a:srgbClr val="AB9E99"/>
      </a:hlink>
      <a:folHlink>
        <a:srgbClr val="AB9E99"/>
      </a:folHlink>
    </a:clrScheme>
    <a:fontScheme name="Bombardi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8768"/>
        </a:solidFill>
        <a:ln>
          <a:noFill/>
        </a:ln>
      </a:spPr>
      <a:bodyPr lIns="72000" tIns="54000" rIns="36000" bIns="72000" rtlCol="0" anchor="t"/>
      <a:lstStyle>
        <a:defPPr algn="l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dirty="0" smtClean="0"/>
        </a:defPPr>
      </a:lstStyle>
    </a:txDef>
  </a:objectDefaults>
  <a:extraClrSchemeLst/>
  <a:custClrLst>
    <a:custClr name="Vibrant yellow">
      <a:srgbClr val="F1D61F"/>
    </a:custClr>
    <a:custClr name="Proud green">
      <a:srgbClr val="008768"/>
    </a:custClr>
    <a:custClr name="Deep ink">
      <a:srgbClr val="2D3750"/>
    </a:custClr>
  </a:custClrLst>
  <a:extLst>
    <a:ext uri="{05A4C25C-085E-4340-85A3-A5531E510DB2}">
      <thm15:themeFamily xmlns:thm15="http://schemas.microsoft.com/office/thememl/2012/main" name="20180917_BT_POTX_Standard_2018_Final[1].pptx  -  Schreibgeschützt" id="{B7CF53B3-A1FB-4FEC-A75B-EBA51A4562E4}" vid="{4C774518-DBFA-40C2-9274-8C62E06852B3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20181020_BT_POTX_Standard_2018_Final</Template>
  <TotalTime>0</TotalTime>
  <Words>886</Words>
  <Application>Microsoft Office PowerPoint</Application>
  <PresentationFormat>Breitbild</PresentationFormat>
  <Paragraphs>175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Symbol</vt:lpstr>
      <vt:lpstr>Wingdings</vt:lpstr>
      <vt:lpstr>BT PPT 2018</vt:lpstr>
      <vt:lpstr>1. Consolidating Supplier Demand Info from different Sites</vt:lpstr>
      <vt:lpstr>2. Preparing Market List (1/2)</vt:lpstr>
      <vt:lpstr>2. Preparing Market List (2/2)</vt:lpstr>
      <vt:lpstr>Tracking bid management costing</vt:lpstr>
    </vt:vector>
  </TitlesOfParts>
  <Company>Bombardier Transportation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Preparing Order List for Equipment Scope</dc:title>
  <dc:creator>Georg zur Bonsen</dc:creator>
  <cp:lastModifiedBy>Georg zur Bonsen</cp:lastModifiedBy>
  <cp:revision>48</cp:revision>
  <cp:lastPrinted>2018-03-13T10:52:17Z</cp:lastPrinted>
  <dcterms:created xsi:type="dcterms:W3CDTF">2018-12-19T14:51:09Z</dcterms:created>
  <dcterms:modified xsi:type="dcterms:W3CDTF">2020-10-17T19:49:40Z</dcterms:modified>
</cp:coreProperties>
</file>