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7"/>
  </p:notesMasterIdLst>
  <p:sldIdLst>
    <p:sldId id="398" r:id="rId2"/>
    <p:sldId id="497" r:id="rId3"/>
    <p:sldId id="495" r:id="rId4"/>
    <p:sldId id="496" r:id="rId5"/>
    <p:sldId id="498" r:id="rId6"/>
    <p:sldId id="459" r:id="rId7"/>
    <p:sldId id="461" r:id="rId8"/>
    <p:sldId id="465" r:id="rId9"/>
    <p:sldId id="463" r:id="rId10"/>
    <p:sldId id="464" r:id="rId11"/>
    <p:sldId id="493" r:id="rId12"/>
    <p:sldId id="494" r:id="rId13"/>
    <p:sldId id="434" r:id="rId14"/>
    <p:sldId id="432" r:id="rId15"/>
    <p:sldId id="433" r:id="rId16"/>
    <p:sldId id="412" r:id="rId17"/>
    <p:sldId id="419" r:id="rId18"/>
    <p:sldId id="482" r:id="rId19"/>
    <p:sldId id="483" r:id="rId20"/>
    <p:sldId id="484" r:id="rId21"/>
    <p:sldId id="486" r:id="rId22"/>
    <p:sldId id="487" r:id="rId23"/>
    <p:sldId id="488" r:id="rId24"/>
    <p:sldId id="489" r:id="rId25"/>
    <p:sldId id="490" r:id="rId26"/>
    <p:sldId id="491" r:id="rId27"/>
    <p:sldId id="492" r:id="rId28"/>
    <p:sldId id="402" r:id="rId29"/>
    <p:sldId id="404" r:id="rId30"/>
    <p:sldId id="403" r:id="rId31"/>
    <p:sldId id="453" r:id="rId32"/>
    <p:sldId id="454" r:id="rId33"/>
    <p:sldId id="455" r:id="rId34"/>
    <p:sldId id="456" r:id="rId35"/>
    <p:sldId id="443" r:id="rId36"/>
    <p:sldId id="445" r:id="rId37"/>
    <p:sldId id="405" r:id="rId38"/>
    <p:sldId id="447" r:id="rId39"/>
    <p:sldId id="448" r:id="rId40"/>
    <p:sldId id="449" r:id="rId41"/>
    <p:sldId id="450" r:id="rId42"/>
    <p:sldId id="479" r:id="rId43"/>
    <p:sldId id="480" r:id="rId44"/>
    <p:sldId id="406" r:id="rId45"/>
    <p:sldId id="457" r:id="rId46"/>
    <p:sldId id="473" r:id="rId47"/>
    <p:sldId id="474" r:id="rId48"/>
    <p:sldId id="475" r:id="rId49"/>
    <p:sldId id="476" r:id="rId50"/>
    <p:sldId id="477" r:id="rId51"/>
    <p:sldId id="408" r:id="rId52"/>
    <p:sldId id="458" r:id="rId53"/>
    <p:sldId id="407" r:id="rId54"/>
    <p:sldId id="470" r:id="rId55"/>
    <p:sldId id="471" r:id="rId56"/>
    <p:sldId id="481" r:id="rId57"/>
    <p:sldId id="478" r:id="rId58"/>
    <p:sldId id="401" r:id="rId59"/>
    <p:sldId id="409" r:id="rId60"/>
    <p:sldId id="410" r:id="rId61"/>
    <p:sldId id="418" r:id="rId62"/>
    <p:sldId id="451" r:id="rId63"/>
    <p:sldId id="466" r:id="rId64"/>
    <p:sldId id="468" r:id="rId65"/>
    <p:sldId id="469" r:id="rId66"/>
  </p:sldIdLst>
  <p:sldSz cx="9144000" cy="6858000" type="screen4x3"/>
  <p:notesSz cx="6794500" cy="9931400"/>
  <p:custDataLst>
    <p:tags r:id="rId68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FF"/>
    <a:srgbClr val="00CC00"/>
    <a:srgbClr val="99FFCC"/>
    <a:srgbClr val="DDFFDD"/>
    <a:srgbClr val="CCFFCC"/>
    <a:srgbClr val="FFFF99"/>
    <a:srgbClr val="00FF00"/>
    <a:srgbClr val="6699FF"/>
    <a:srgbClr val="4ED2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1" autoAdjust="0"/>
    <p:restoredTop sz="87293" autoAdjust="0"/>
  </p:normalViewPr>
  <p:slideViewPr>
    <p:cSldViewPr showGuides="1">
      <p:cViewPr varScale="1">
        <p:scale>
          <a:sx n="107" d="100"/>
          <a:sy n="107" d="100"/>
        </p:scale>
        <p:origin x="2094" y="96"/>
      </p:cViewPr>
      <p:guideLst>
        <p:guide orient="horz" pos="284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50" d="100"/>
        <a:sy n="150" d="100"/>
      </p:scale>
      <p:origin x="0" y="-14556"/>
    </p:cViewPr>
  </p:sorterViewPr>
  <p:notesViewPr>
    <p:cSldViewPr showGuides="1">
      <p:cViewPr varScale="1">
        <p:scale>
          <a:sx n="94" d="100"/>
          <a:sy n="94" d="100"/>
        </p:scale>
        <p:origin x="-3582" y="-108"/>
      </p:cViewPr>
      <p:guideLst>
        <p:guide orient="horz" pos="3128"/>
        <p:guide pos="214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48644" y="0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834441DC-6262-4676-8089-739DE20D1D3B}" type="datetimeFigureOut">
              <a:rPr lang="en-CA" smtClean="0"/>
              <a:pPr/>
              <a:t>2020-10-24</a:t>
            </a:fld>
            <a:endParaRPr lang="en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CA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CA"/>
              <a:t>Modifiez les styles du texte du masque</a:t>
            </a:r>
          </a:p>
          <a:p>
            <a:pPr lvl="1"/>
            <a:r>
              <a:rPr lang="en-CA"/>
              <a:t>Deuxième niveau</a:t>
            </a:r>
          </a:p>
          <a:p>
            <a:pPr lvl="2"/>
            <a:r>
              <a:rPr lang="en-CA"/>
              <a:t>Troisième niveau</a:t>
            </a:r>
          </a:p>
          <a:p>
            <a:pPr lvl="3"/>
            <a:r>
              <a:rPr lang="en-CA"/>
              <a:t>Quatrième niveau</a:t>
            </a:r>
          </a:p>
          <a:p>
            <a:pPr lvl="4"/>
            <a:r>
              <a:rPr lang="en-CA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3" cy="496570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C9E63B0C-45FA-42EB-8101-A2B8393445D8}" type="slidenum">
              <a:rPr lang="en-CA" smtClean="0"/>
              <a:pPr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7681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308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621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2653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649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0408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02557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7651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61098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1182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3684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71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367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2478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238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5344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608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80762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25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450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750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21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01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4734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446954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5898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06028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649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45320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97716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6599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824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061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2097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361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05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E63B0C-45FA-42EB-8101-A2B8393445D8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068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.emf"/><Relationship Id="rId2" Type="http://schemas.openxmlformats.org/officeDocument/2006/relationships/tags" Target="../tags/tag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blat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1"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 userDrawn="1">
            <p:custDataLst>
              <p:tags r:id="rId3"/>
            </p:custDataLst>
          </p:nvPr>
        </p:nvSpPr>
        <p:spPr>
          <a:xfrm>
            <a:off x="0" y="8946"/>
            <a:ext cx="9144000" cy="625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itre 1"/>
          <p:cNvSpPr>
            <a:spLocks noGrp="1"/>
          </p:cNvSpPr>
          <p:nvPr userDrawn="1">
            <p:ph type="ctrTitle" hasCustomPrompt="1"/>
            <p:custDataLst>
              <p:tags r:id="rId4"/>
            </p:custDataLst>
          </p:nvPr>
        </p:nvSpPr>
        <p:spPr>
          <a:xfrm>
            <a:off x="467544" y="836712"/>
            <a:ext cx="8280920" cy="2376264"/>
          </a:xfrm>
        </p:spPr>
        <p:txBody>
          <a:bodyPr anchor="ctr" anchorCtr="0">
            <a:normAutofit/>
          </a:bodyPr>
          <a:lstStyle>
            <a:lvl1pPr algn="l">
              <a:lnSpc>
                <a:spcPct val="100000"/>
              </a:lnSpc>
              <a:defRPr sz="3200" u="none" cap="none" baseline="0">
                <a:solidFill>
                  <a:schemeClr val="accent1"/>
                </a:solidFill>
                <a:latin typeface="Arial Black" pitchFamily="34" charset="0"/>
              </a:defRPr>
            </a:lvl1pPr>
          </a:lstStyle>
          <a:p>
            <a:r>
              <a:rPr lang="en-CA" noProof="0" dirty="0"/>
              <a:t>Click to edit 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 hasCustomPrompt="1"/>
          </p:nvPr>
        </p:nvSpPr>
        <p:spPr>
          <a:xfrm>
            <a:off x="467014" y="3357563"/>
            <a:ext cx="8281699" cy="863525"/>
          </a:xfr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2000">
                <a:solidFill>
                  <a:srgbClr val="808D97"/>
                </a:solidFill>
              </a:defRPr>
            </a:lvl1pPr>
          </a:lstStyle>
          <a:p>
            <a:pPr lvl="0"/>
            <a:r>
              <a:rPr lang="en-CA" noProof="0"/>
              <a:t>Click to add presenter and date</a:t>
            </a:r>
          </a:p>
        </p:txBody>
      </p:sp>
    </p:spTree>
    <p:extLst>
      <p:ext uri="{BB962C8B-B14F-4D97-AF65-F5344CB8AC3E}">
        <p14:creationId xmlns:p14="http://schemas.microsoft.com/office/powerpoint/2010/main" val="1287867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2" y="1052736"/>
            <a:ext cx="8397735" cy="4896544"/>
          </a:xfrm>
        </p:spPr>
        <p:txBody>
          <a:bodyPr lIns="72000" rIns="72000"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buClr>
                <a:srgbClr val="808D97"/>
              </a:buClr>
              <a:defRPr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vert="horz" lIns="72000" tIns="45720" rIns="72000" bIns="45720" rtlCol="0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lang="en-CA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0"/>
              </a:spcBef>
              <a:buFont typeface="Arial" pitchFamily="34" charset="0"/>
              <a:buNone/>
            </a:pPr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178952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inhalt, gleiche Grüs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 noProof="0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59531" y="1052736"/>
            <a:ext cx="8424000" cy="4896544"/>
          </a:xfrm>
        </p:spPr>
        <p:txBody>
          <a:bodyPr lIns="72000" rIns="72000">
            <a:normAutofit/>
          </a:bodyPr>
          <a:lstStyle>
            <a:lvl1pPr>
              <a:lnSpc>
                <a:spcPct val="100000"/>
              </a:lnSpc>
              <a:spcBef>
                <a:spcPts val="600"/>
              </a:spcBef>
              <a:defRPr sz="1600"/>
            </a:lvl1pPr>
            <a:lvl2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2pPr>
            <a:lvl3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3pPr>
            <a:lvl4pPr>
              <a:lnSpc>
                <a:spcPct val="100000"/>
              </a:lnSpc>
              <a:spcBef>
                <a:spcPts val="600"/>
              </a:spcBef>
              <a:buClr>
                <a:srgbClr val="8996A0"/>
              </a:buClr>
              <a:defRPr sz="1600"/>
            </a:lvl4pPr>
            <a:lvl5pPr>
              <a:lnSpc>
                <a:spcPts val="1600"/>
              </a:lnSpc>
              <a:spcBef>
                <a:spcPts val="600"/>
              </a:spcBef>
              <a:buClr>
                <a:srgbClr val="8996A0"/>
              </a:buClr>
              <a:defRPr sz="1600"/>
            </a:lvl5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7164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text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052736"/>
            <a:ext cx="4032000" cy="4896544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2961240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359532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751451" y="1484784"/>
            <a:ext cx="4032000" cy="4464496"/>
          </a:xfrm>
          <a:ln>
            <a:noFill/>
          </a:ln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buClr>
                <a:srgbClr val="8996A0"/>
              </a:buClr>
              <a:defRPr sz="1400"/>
            </a:lvl2pPr>
            <a:lvl3pPr>
              <a:lnSpc>
                <a:spcPct val="100000"/>
              </a:lnSpc>
              <a:buClr>
                <a:srgbClr val="8996A0"/>
              </a:buClr>
              <a:defRPr sz="1200"/>
            </a:lvl3pPr>
            <a:lvl4pPr>
              <a:lnSpc>
                <a:spcPct val="100000"/>
              </a:lnSpc>
              <a:buClr>
                <a:srgbClr val="8996A0"/>
              </a:buClr>
              <a:defRPr sz="1200"/>
            </a:lvl4pPr>
            <a:lvl5pPr>
              <a:buClr>
                <a:srgbClr val="8996A0"/>
              </a:buClr>
              <a:defRPr sz="1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  <a:endParaRPr lang="en-CA" dirty="0"/>
          </a:p>
        </p:txBody>
      </p:sp>
      <p:sp>
        <p:nvSpPr>
          <p:cNvPr id="13" name="Espace réservé du texte 2"/>
          <p:cNvSpPr>
            <a:spLocks noGrp="1"/>
          </p:cNvSpPr>
          <p:nvPr>
            <p:ph type="body" idx="14" hasCustomPrompt="1"/>
          </p:nvPr>
        </p:nvSpPr>
        <p:spPr>
          <a:xfrm>
            <a:off x="359532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752468" y="1052736"/>
            <a:ext cx="4032000" cy="360040"/>
          </a:xfrm>
        </p:spPr>
        <p:txBody>
          <a:bodyPr lIns="72000" rIns="72000"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lang="fr-FR" sz="1600" b="1" kern="1200" cap="all" baseline="0" dirty="0" smtClean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ts val="1600"/>
              </a:lnSpc>
              <a:spcBef>
                <a:spcPts val="600"/>
              </a:spcBef>
              <a:buFont typeface="Arial" pitchFamily="34" charset="0"/>
              <a:buNone/>
            </a:pPr>
            <a:r>
              <a:rPr lang="en-CA" dirty="0"/>
              <a:t>Click to edit text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 dirty="0"/>
              <a:t>Click to add notes</a:t>
            </a:r>
          </a:p>
        </p:txBody>
      </p:sp>
    </p:spTree>
    <p:extLst>
      <p:ext uri="{BB962C8B-B14F-4D97-AF65-F5344CB8AC3E}">
        <p14:creationId xmlns:p14="http://schemas.microsoft.com/office/powerpoint/2010/main" val="4253000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CA"/>
              <a:t>Click to edit title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755576" y="6308725"/>
            <a:ext cx="6119887" cy="360363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CA"/>
              <a:t>Click to add notes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8513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isses Bla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/>
          <p:nvPr userDrawn="1">
            <p:custDataLst>
              <p:tags r:id="rId1"/>
            </p:custDataLst>
          </p:nvPr>
        </p:nvSpPr>
        <p:spPr>
          <a:xfrm>
            <a:off x="0" y="8946"/>
            <a:ext cx="9144000" cy="68490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95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3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55" name="think-cell Slide" r:id="rId14" imgW="360" imgH="360" progId="">
                  <p:embed/>
                </p:oleObj>
              </mc:Choice>
              <mc:Fallback>
                <p:oleObj name="think-cell Slide" r:id="rId14" imgW="360" imgH="360" progId="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Espace réservé du titre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350728" y="8620"/>
            <a:ext cx="8424000" cy="576064"/>
          </a:xfrm>
          <a:prstGeom prst="rect">
            <a:avLst/>
          </a:prstGeom>
        </p:spPr>
        <p:txBody>
          <a:bodyPr vert="horz" lIns="0" tIns="45720" rIns="91440" bIns="45720" rtlCol="0" anchor="t" anchorCtr="0">
            <a:noAutofit/>
          </a:bodyPr>
          <a:lstStyle/>
          <a:p>
            <a:r>
              <a:rPr lang="en-CA" noProof="0" dirty="0"/>
              <a:t>Click to edit title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359532" y="764704"/>
            <a:ext cx="8424000" cy="5544616"/>
          </a:xfrm>
          <a:prstGeom prst="rect">
            <a:avLst/>
          </a:prstGeom>
        </p:spPr>
        <p:txBody>
          <a:bodyPr vert="horz" lIns="72000" tIns="45720" rIns="72000" bIns="45720" rtlCol="0">
            <a:normAutofit/>
          </a:bodyPr>
          <a:lstStyle/>
          <a:p>
            <a:pPr lvl="0"/>
            <a:r>
              <a:rPr lang="en-CA"/>
              <a:t>Click to edit text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0"/>
            <a:endParaRPr lang="en-CA"/>
          </a:p>
          <a:p>
            <a:pPr lvl="0"/>
            <a:endParaRPr lang="en-CA"/>
          </a:p>
          <a:p>
            <a:pPr lvl="3"/>
            <a:endParaRPr lang="en-CA" dirty="0"/>
          </a:p>
        </p:txBody>
      </p:sp>
      <p:sp>
        <p:nvSpPr>
          <p:cNvPr id="10" name="Line 16"/>
          <p:cNvSpPr>
            <a:spLocks noChangeShapeType="1"/>
          </p:cNvSpPr>
          <p:nvPr>
            <p:custDataLst>
              <p:tags r:id="rId13"/>
            </p:custDataLst>
          </p:nvPr>
        </p:nvSpPr>
        <p:spPr bwMode="auto">
          <a:xfrm>
            <a:off x="359532" y="620688"/>
            <a:ext cx="8424000" cy="0"/>
          </a:xfrm>
          <a:prstGeom prst="line">
            <a:avLst/>
          </a:prstGeom>
          <a:noFill/>
          <a:ln w="12700">
            <a:solidFill>
              <a:srgbClr val="808D97"/>
            </a:solidFill>
            <a:round/>
            <a:headEnd/>
            <a:tailEnd/>
          </a:ln>
          <a:effectLst/>
        </p:spPr>
        <p:txBody>
          <a:bodyPr lIns="91360" tIns="45680" rIns="91360" bIns="45680"/>
          <a:lstStyle/>
          <a:p>
            <a:pPr eaLnBrk="0" hangingPunct="0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None/>
              <a:defRPr/>
            </a:pPr>
            <a:endParaRPr lang="en-CA">
              <a:cs typeface="+mn-cs"/>
            </a:endParaRPr>
          </a:p>
        </p:txBody>
      </p:sp>
      <p:sp>
        <p:nvSpPr>
          <p:cNvPr id="11" name="Rectangle 15"/>
          <p:cNvSpPr txBox="1">
            <a:spLocks noChangeArrowheads="1"/>
          </p:cNvSpPr>
          <p:nvPr/>
        </p:nvSpPr>
        <p:spPr bwMode="auto">
          <a:xfrm>
            <a:off x="360000" y="6453336"/>
            <a:ext cx="324000" cy="360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45680" rIns="72000" bIns="45680" anchor="ctr" anchorCtr="0"/>
          <a:lstStyle>
            <a:lvl1pPr algn="r">
              <a:spcBef>
                <a:spcPct val="0"/>
              </a:spcBef>
              <a:buClr>
                <a:schemeClr val="tx2"/>
              </a:buClr>
              <a:buSzPct val="65000"/>
              <a:defRPr sz="800">
                <a:solidFill>
                  <a:schemeClr val="folHlink"/>
                </a:solidFill>
                <a:cs typeface="+mn-cs"/>
              </a:defRPr>
            </a:lvl1pPr>
          </a:lstStyle>
          <a:p>
            <a:pPr algn="l">
              <a:defRPr/>
            </a:pPr>
            <a:fld id="{0BAFF7BF-13FC-4B87-9050-422B658FE5B2}" type="slidenum">
              <a:rPr lang="en-CA" b="1" smtClean="0">
                <a:solidFill>
                  <a:srgbClr val="8996A0"/>
                </a:solidFill>
                <a:latin typeface="Arial Black" pitchFamily="34" charset="0"/>
              </a:rPr>
              <a:pPr algn="l">
                <a:defRPr/>
              </a:pPr>
              <a:t>‹Nr.›</a:t>
            </a:fld>
            <a:endParaRPr lang="en-CA" b="1" dirty="0">
              <a:solidFill>
                <a:srgbClr val="8996A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61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64" r:id="rId2"/>
    <p:sldLayoutId id="2147483779" r:id="rId3"/>
    <p:sldLayoutId id="2147483792" r:id="rId4"/>
    <p:sldLayoutId id="2147483766" r:id="rId5"/>
    <p:sldLayoutId id="2147483768" r:id="rId6"/>
    <p:sldLayoutId id="2147483767" r:id="rId7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lang="en-CA" sz="1600" kern="1200" cap="none" baseline="0" noProof="0" dirty="0">
          <a:solidFill>
            <a:srgbClr val="8996A0"/>
          </a:solidFill>
          <a:latin typeface="Arial Black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buClr>
          <a:srgbClr val="8996A0"/>
        </a:buClr>
        <a:buSzPct val="80000"/>
        <a:buFont typeface="Arial" pitchFamily="34" charset="0"/>
        <a:buChar char="&gt;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1600"/>
        </a:lnSpc>
        <a:spcBef>
          <a:spcPts val="600"/>
        </a:spcBef>
        <a:buClr>
          <a:srgbClr val="8996A0"/>
        </a:buClr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Model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612000" y="1269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828000" y="1485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1044000" y="170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1044000" y="191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1044000" y="263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1476000" y="213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1044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828000" y="285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1044000" y="2132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1044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546854C-93CE-4499-8113-E450955AA7F9}"/>
              </a:ext>
            </a:extLst>
          </p:cNvPr>
          <p:cNvSpPr/>
          <p:nvPr/>
        </p:nvSpPr>
        <p:spPr>
          <a:xfrm>
            <a:off x="828000" y="306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home base ]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2412000" y="285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183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2628000" y="170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2628000" y="191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2628000" y="263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08276E1-33FB-4D70-8265-ED54F567BBB8}"/>
              </a:ext>
            </a:extLst>
          </p:cNvPr>
          <p:cNvSpPr/>
          <p:nvPr/>
        </p:nvSpPr>
        <p:spPr>
          <a:xfrm>
            <a:off x="2412000" y="306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"Los Angeles"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3060000" y="213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1476000" y="234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3708000" y="234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4931864" y="105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932000" y="126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4932000" y="1485000"/>
            <a:ext cx="1224136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2052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9D79E555-03D9-4E94-B7DE-B9908092B3CC}"/>
              </a:ext>
            </a:extLst>
          </p:cNvPr>
          <p:cNvSpPr/>
          <p:nvPr/>
        </p:nvSpPr>
        <p:spPr>
          <a:xfrm>
            <a:off x="828000" y="32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B87288E4-A3ED-410A-B14C-04DF4C155E03}"/>
              </a:ext>
            </a:extLst>
          </p:cNvPr>
          <p:cNvSpPr/>
          <p:nvPr/>
        </p:nvSpPr>
        <p:spPr>
          <a:xfrm>
            <a:off x="1044000" y="3501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other team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7C4EB14-7C46-4F51-8AB1-EF16F9B71913}"/>
              </a:ext>
            </a:extLst>
          </p:cNvPr>
          <p:cNvSpPr/>
          <p:nvPr/>
        </p:nvSpPr>
        <p:spPr>
          <a:xfrm>
            <a:off x="3204000" y="350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"Venice Beach Muscle Braggers S.C."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B9BE8B0-F1CE-4417-8996-E2BE7634299E}"/>
              </a:ext>
            </a:extLst>
          </p:cNvPr>
          <p:cNvSpPr/>
          <p:nvPr/>
        </p:nvSpPr>
        <p:spPr>
          <a:xfrm>
            <a:off x="1044000" y="3717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date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BF1910A-6AF7-41CE-94A6-7BB27231DFC9}"/>
              </a:ext>
            </a:extLst>
          </p:cNvPr>
          <p:cNvSpPr/>
          <p:nvPr/>
        </p:nvSpPr>
        <p:spPr>
          <a:xfrm>
            <a:off x="3204000" y="371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2020-07-04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499DCB-5ADF-4C9D-894E-1073B3C7B549}"/>
              </a:ext>
            </a:extLst>
          </p:cNvPr>
          <p:cNvSpPr/>
          <p:nvPr/>
        </p:nvSpPr>
        <p:spPr>
          <a:xfrm>
            <a:off x="1044000" y="3933000"/>
            <a:ext cx="216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score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CC97F955-3210-45BC-BEF1-BAD2442CD48F}"/>
              </a:ext>
            </a:extLst>
          </p:cNvPr>
          <p:cNvSpPr/>
          <p:nvPr/>
        </p:nvSpPr>
        <p:spPr>
          <a:xfrm>
            <a:off x="3204000" y="3933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2, 1 }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B624A72-E689-411A-AD05-AA3042CE28ED}"/>
              </a:ext>
            </a:extLst>
          </p:cNvPr>
          <p:cNvSpPr/>
          <p:nvPr/>
        </p:nvSpPr>
        <p:spPr>
          <a:xfrm>
            <a:off x="61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comments[ ]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4932000" y="83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615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6156000" y="105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has 0 or more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6156000" y="126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6156000" y="148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11120494-0B11-49FE-AE22-92034F321B36}"/>
              </a:ext>
            </a:extLst>
          </p:cNvPr>
          <p:cNvSpPr/>
          <p:nvPr/>
        </p:nvSpPr>
        <p:spPr>
          <a:xfrm>
            <a:off x="1044000" y="4149000"/>
            <a:ext cx="295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D89D3ED1-6C85-4F5E-A6B4-CCC9A386CA74}"/>
              </a:ext>
            </a:extLst>
          </p:cNvPr>
          <p:cNvSpPr/>
          <p:nvPr/>
        </p:nvSpPr>
        <p:spPr>
          <a:xfrm>
            <a:off x="1476000" y="4365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0 ]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98230F06-7C95-4BAB-895E-DBFF6F73A1DD}"/>
              </a:ext>
            </a:extLst>
          </p:cNvPr>
          <p:cNvSpPr/>
          <p:nvPr/>
        </p:nvSpPr>
        <p:spPr>
          <a:xfrm>
            <a:off x="1476000" y="4581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1 ]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898959E8-C7D8-48FC-9307-1E4373DD8E2E}"/>
              </a:ext>
            </a:extLst>
          </p:cNvPr>
          <p:cNvSpPr/>
          <p:nvPr/>
        </p:nvSpPr>
        <p:spPr>
          <a:xfrm>
            <a:off x="4212000" y="436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"Jack M", "Very impressive goals.  Keep playing" }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45FD963-632D-47C2-B242-F0658D136C57}"/>
              </a:ext>
            </a:extLst>
          </p:cNvPr>
          <p:cNvSpPr/>
          <p:nvPr/>
        </p:nvSpPr>
        <p:spPr>
          <a:xfrm>
            <a:off x="4212000" y="45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1, "Nic N.", "Next time, take your football helmets off !!!" }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1856BA57-3B07-424D-BABD-799205D28A6B}"/>
              </a:ext>
            </a:extLst>
          </p:cNvPr>
          <p:cNvSpPr/>
          <p:nvPr/>
        </p:nvSpPr>
        <p:spPr>
          <a:xfrm>
            <a:off x="1836000" y="83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"None so far"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3A4E8BD-C57B-437A-BEE9-367CC77EBBCF}"/>
              </a:ext>
            </a:extLst>
          </p:cNvPr>
          <p:cNvSpPr/>
          <p:nvPr/>
        </p:nvSpPr>
        <p:spPr>
          <a:xfrm>
            <a:off x="1476000" y="4797000"/>
            <a:ext cx="2736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last game, viewer comments, 2 ]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C170279A-E43A-4AF1-9DEF-AA95193F8B73}"/>
              </a:ext>
            </a:extLst>
          </p:cNvPr>
          <p:cNvSpPr/>
          <p:nvPr/>
        </p:nvSpPr>
        <p:spPr>
          <a:xfrm>
            <a:off x="4212000" y="47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 5, "Kevin K.", "Very enviable!" }</a:t>
            </a:r>
          </a:p>
        </p:txBody>
      </p:sp>
    </p:spTree>
    <p:extLst>
      <p:ext uri="{BB962C8B-B14F-4D97-AF65-F5344CB8AC3E}">
        <p14:creationId xmlns:p14="http://schemas.microsoft.com/office/powerpoint/2010/main" val="313175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Arrays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    ( a[0]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64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hteck 62"/>
          <p:cNvSpPr/>
          <p:nvPr/>
        </p:nvSpPr>
        <p:spPr>
          <a:xfrm>
            <a:off x="4068000" y="2349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4" name="Rechteck 63"/>
          <p:cNvSpPr/>
          <p:nvPr/>
        </p:nvSpPr>
        <p:spPr>
          <a:xfrm>
            <a:off x="4068000" y="2565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7" name="Rechteck 66"/>
          <p:cNvSpPr/>
          <p:nvPr/>
        </p:nvSpPr>
        <p:spPr>
          <a:xfrm>
            <a:off x="4068000" y="2133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68" name="Rechteck 67"/>
          <p:cNvSpPr/>
          <p:nvPr/>
        </p:nvSpPr>
        <p:spPr>
          <a:xfrm>
            <a:off x="4716072" y="2133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   ( a[1] )</a:t>
            </a:r>
          </a:p>
        </p:txBody>
      </p:sp>
      <p:sp>
        <p:nvSpPr>
          <p:cNvPr id="78" name="Rechteck 77"/>
          <p:cNvSpPr/>
          <p:nvPr/>
        </p:nvSpPr>
        <p:spPr>
          <a:xfrm>
            <a:off x="4068000" y="2781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0" name="Rechteck 79"/>
          <p:cNvSpPr/>
          <p:nvPr/>
        </p:nvSpPr>
        <p:spPr>
          <a:xfrm>
            <a:off x="4067920" y="3357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1" name="Rechteck 80"/>
          <p:cNvSpPr/>
          <p:nvPr/>
        </p:nvSpPr>
        <p:spPr>
          <a:xfrm>
            <a:off x="4067920" y="3573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2" name="Rechteck 81"/>
          <p:cNvSpPr/>
          <p:nvPr/>
        </p:nvSpPr>
        <p:spPr>
          <a:xfrm>
            <a:off x="4715992" y="3357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83" name="Rechteck 82"/>
          <p:cNvSpPr/>
          <p:nvPr/>
        </p:nvSpPr>
        <p:spPr>
          <a:xfrm>
            <a:off x="4715992" y="3573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4067920" y="3141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85" name="Rechteck 84"/>
          <p:cNvSpPr/>
          <p:nvPr/>
        </p:nvSpPr>
        <p:spPr>
          <a:xfrm>
            <a:off x="4715992" y="3141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2    ( a[2] )</a:t>
            </a:r>
          </a:p>
        </p:txBody>
      </p:sp>
      <p:sp>
        <p:nvSpPr>
          <p:cNvPr id="86" name="Rechteck 85"/>
          <p:cNvSpPr/>
          <p:nvPr/>
        </p:nvSpPr>
        <p:spPr>
          <a:xfrm>
            <a:off x="4067920" y="3789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87" name="Rechteck 86"/>
          <p:cNvSpPr/>
          <p:nvPr/>
        </p:nvSpPr>
        <p:spPr>
          <a:xfrm>
            <a:off x="4715992" y="3789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7840" y="4364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067840" y="4580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0" name="Rechteck 89"/>
          <p:cNvSpPr/>
          <p:nvPr/>
        </p:nvSpPr>
        <p:spPr>
          <a:xfrm>
            <a:off x="4715912" y="43649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715912" y="4580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4067840" y="4148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Index</a:t>
            </a:r>
          </a:p>
        </p:txBody>
      </p:sp>
      <p:sp>
        <p:nvSpPr>
          <p:cNvPr id="93" name="Rechteck 92"/>
          <p:cNvSpPr/>
          <p:nvPr/>
        </p:nvSpPr>
        <p:spPr>
          <a:xfrm>
            <a:off x="4715912" y="4148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   ( a[3] )</a:t>
            </a:r>
          </a:p>
        </p:txBody>
      </p:sp>
      <p:sp>
        <p:nvSpPr>
          <p:cNvPr id="94" name="Rechteck 93"/>
          <p:cNvSpPr/>
          <p:nvPr/>
        </p:nvSpPr>
        <p:spPr>
          <a:xfrm>
            <a:off x="4067840" y="4796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5" name="Rechteck 94"/>
          <p:cNvSpPr/>
          <p:nvPr/>
        </p:nvSpPr>
        <p:spPr>
          <a:xfrm>
            <a:off x="4715912" y="4796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6" name="Rechteck 95"/>
          <p:cNvSpPr/>
          <p:nvPr/>
        </p:nvSpPr>
        <p:spPr>
          <a:xfrm>
            <a:off x="4716000" y="134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3" name="Freihandform 2"/>
          <p:cNvSpPr/>
          <p:nvPr/>
        </p:nvSpPr>
        <p:spPr>
          <a:xfrm>
            <a:off x="3165637" y="1864659"/>
            <a:ext cx="3201827" cy="2626659"/>
          </a:xfrm>
          <a:custGeom>
            <a:avLst/>
            <a:gdLst>
              <a:gd name="connsiteX0" fmla="*/ 2685366 w 3171984"/>
              <a:gd name="connsiteY0" fmla="*/ 0 h 2626659"/>
              <a:gd name="connsiteX1" fmla="*/ 3017060 w 3171984"/>
              <a:gd name="connsiteY1" fmla="*/ 143435 h 2626659"/>
              <a:gd name="connsiteX2" fmla="*/ 497978 w 3171984"/>
              <a:gd name="connsiteY2" fmla="*/ 349623 h 2626659"/>
              <a:gd name="connsiteX3" fmla="*/ 22848 w 3171984"/>
              <a:gd name="connsiteY3" fmla="*/ 1810870 h 2626659"/>
              <a:gd name="connsiteX4" fmla="*/ 874495 w 3171984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  <a:gd name="connsiteX0" fmla="*/ 2715209 w 3201827"/>
              <a:gd name="connsiteY0" fmla="*/ 0 h 2626659"/>
              <a:gd name="connsiteX1" fmla="*/ 3046903 w 3201827"/>
              <a:gd name="connsiteY1" fmla="*/ 143435 h 2626659"/>
              <a:gd name="connsiteX2" fmla="*/ 527821 w 3201827"/>
              <a:gd name="connsiteY2" fmla="*/ 349623 h 2626659"/>
              <a:gd name="connsiteX3" fmla="*/ 52691 w 3201827"/>
              <a:gd name="connsiteY3" fmla="*/ 1810870 h 2626659"/>
              <a:gd name="connsiteX4" fmla="*/ 904338 w 3201827"/>
              <a:gd name="connsiteY4" fmla="*/ 2626659 h 262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827" h="2626659">
                <a:moveTo>
                  <a:pt x="2715209" y="0"/>
                </a:moveTo>
                <a:cubicBezTo>
                  <a:pt x="3063338" y="42582"/>
                  <a:pt x="3411467" y="85165"/>
                  <a:pt x="3046903" y="143435"/>
                </a:cubicBezTo>
                <a:cubicBezTo>
                  <a:pt x="2682339" y="201705"/>
                  <a:pt x="1026856" y="71717"/>
                  <a:pt x="527821" y="349623"/>
                </a:cubicBezTo>
                <a:cubicBezTo>
                  <a:pt x="28786" y="627529"/>
                  <a:pt x="-81780" y="1198281"/>
                  <a:pt x="52691" y="1810870"/>
                </a:cubicBezTo>
                <a:cubicBezTo>
                  <a:pt x="187162" y="2423459"/>
                  <a:pt x="339562" y="2417482"/>
                  <a:pt x="904338" y="2626659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7" name="Freihandform 96"/>
          <p:cNvSpPr/>
          <p:nvPr/>
        </p:nvSpPr>
        <p:spPr>
          <a:xfrm>
            <a:off x="3872207" y="1817544"/>
            <a:ext cx="2558085" cy="674298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605937 w 3136847"/>
              <a:gd name="connsiteY0" fmla="*/ 1108953 h 1108953"/>
              <a:gd name="connsiteX1" fmla="*/ 2967887 w 3136847"/>
              <a:gd name="connsiteY1" fmla="*/ 804153 h 1108953"/>
              <a:gd name="connsiteX2" fmla="*/ 186587 w 3136847"/>
              <a:gd name="connsiteY2" fmla="*/ 356478 h 1108953"/>
              <a:gd name="connsiteX3" fmla="*/ 346249 w 3136847"/>
              <a:gd name="connsiteY3" fmla="*/ 0 h 1108953"/>
              <a:gd name="connsiteX0" fmla="*/ 2669676 w 3200586"/>
              <a:gd name="connsiteY0" fmla="*/ 1094209 h 1094209"/>
              <a:gd name="connsiteX1" fmla="*/ 3031626 w 3200586"/>
              <a:gd name="connsiteY1" fmla="*/ 789409 h 1094209"/>
              <a:gd name="connsiteX2" fmla="*/ 250326 w 3200586"/>
              <a:gd name="connsiteY2" fmla="*/ 341734 h 1094209"/>
              <a:gd name="connsiteX3" fmla="*/ 244499 w 3200586"/>
              <a:gd name="connsiteY3" fmla="*/ 0 h 1094209"/>
              <a:gd name="connsiteX0" fmla="*/ 2449026 w 3148149"/>
              <a:gd name="connsiteY0" fmla="*/ 1108953 h 1108953"/>
              <a:gd name="connsiteX1" fmla="*/ 3031626 w 3148149"/>
              <a:gd name="connsiteY1" fmla="*/ 789409 h 1108953"/>
              <a:gd name="connsiteX2" fmla="*/ 250326 w 3148149"/>
              <a:gd name="connsiteY2" fmla="*/ 341734 h 1108953"/>
              <a:gd name="connsiteX3" fmla="*/ 244499 w 3148149"/>
              <a:gd name="connsiteY3" fmla="*/ 0 h 1108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8149" h="1108953">
                <a:moveTo>
                  <a:pt x="2449026" y="1108953"/>
                </a:moveTo>
                <a:cubicBezTo>
                  <a:pt x="2815738" y="1035134"/>
                  <a:pt x="3398076" y="917279"/>
                  <a:pt x="3031626" y="789409"/>
                </a:cubicBezTo>
                <a:cubicBezTo>
                  <a:pt x="2665176" y="661539"/>
                  <a:pt x="610689" y="505247"/>
                  <a:pt x="250326" y="341734"/>
                </a:cubicBezTo>
                <a:cubicBezTo>
                  <a:pt x="-110037" y="178222"/>
                  <a:pt x="-53951" y="28178"/>
                  <a:pt x="244499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Freihandform 97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Freihandform 98"/>
          <p:cNvSpPr/>
          <p:nvPr/>
        </p:nvSpPr>
        <p:spPr>
          <a:xfrm flipV="1">
            <a:off x="3348000" y="1845000"/>
            <a:ext cx="720080" cy="172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ihandform 99"/>
          <p:cNvSpPr/>
          <p:nvPr/>
        </p:nvSpPr>
        <p:spPr>
          <a:xfrm flipV="1">
            <a:off x="3348000" y="1845000"/>
            <a:ext cx="720080" cy="2592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hteck 100"/>
          <p:cNvSpPr/>
          <p:nvPr/>
        </p:nvSpPr>
        <p:spPr>
          <a:xfrm>
            <a:off x="4716000" y="234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5940000" y="1341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“Ha”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5940000" y="2637000"/>
            <a:ext cx="100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Contained “He”</a:t>
            </a:r>
          </a:p>
          <a:p>
            <a:r>
              <a:rPr lang="en-US" sz="1000" dirty="0">
                <a:solidFill>
                  <a:schemeClr val="tx1"/>
                </a:solidFill>
              </a:rPr>
              <a:t>at initialization</a:t>
            </a:r>
          </a:p>
        </p:txBody>
      </p:sp>
      <p:sp>
        <p:nvSpPr>
          <p:cNvPr id="5" name="Freihandform 4"/>
          <p:cNvSpPr/>
          <p:nvPr/>
        </p:nvSpPr>
        <p:spPr>
          <a:xfrm>
            <a:off x="3164541" y="3173506"/>
            <a:ext cx="896471" cy="537882"/>
          </a:xfrm>
          <a:custGeom>
            <a:avLst/>
            <a:gdLst>
              <a:gd name="connsiteX0" fmla="*/ 0 w 896471"/>
              <a:gd name="connsiteY0" fmla="*/ 0 h 537882"/>
              <a:gd name="connsiteX1" fmla="*/ 313765 w 896471"/>
              <a:gd name="connsiteY1" fmla="*/ 376518 h 537882"/>
              <a:gd name="connsiteX2" fmla="*/ 896471 w 896471"/>
              <a:gd name="connsiteY2" fmla="*/ 537882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6471" h="537882">
                <a:moveTo>
                  <a:pt x="0" y="0"/>
                </a:moveTo>
                <a:cubicBezTo>
                  <a:pt x="82176" y="143435"/>
                  <a:pt x="164353" y="286871"/>
                  <a:pt x="313765" y="376518"/>
                </a:cubicBezTo>
                <a:cubicBezTo>
                  <a:pt x="463177" y="466165"/>
                  <a:pt x="679824" y="502023"/>
                  <a:pt x="896471" y="537882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3429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2340000" y="314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a[0] =^ a[2];</a:t>
            </a:r>
          </a:p>
        </p:txBody>
      </p:sp>
      <p:sp>
        <p:nvSpPr>
          <p:cNvPr id="116" name="Rechteck 115"/>
          <p:cNvSpPr/>
          <p:nvPr/>
        </p:nvSpPr>
        <p:spPr>
          <a:xfrm>
            <a:off x="2484000" y="2421000"/>
            <a:ext cx="1008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a[0] =^  a[3];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6516000" y="1989000"/>
            <a:ext cx="86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a[1] =^^ a[0];</a:t>
            </a:r>
          </a:p>
        </p:txBody>
      </p:sp>
      <p:sp>
        <p:nvSpPr>
          <p:cNvPr id="130" name="Rechteck 129"/>
          <p:cNvSpPr/>
          <p:nvPr/>
        </p:nvSpPr>
        <p:spPr>
          <a:xfrm>
            <a:off x="6516000" y="2205000"/>
            <a:ext cx="1368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Two “^^” forces 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to reference</a:t>
            </a:r>
          </a:p>
        </p:txBody>
      </p:sp>
    </p:spTree>
    <p:extLst>
      <p:ext uri="{BB962C8B-B14F-4D97-AF65-F5344CB8AC3E}">
        <p14:creationId xmlns:p14="http://schemas.microsoft.com/office/powerpoint/2010/main" val="3710046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Basics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C63ABD6D-8BCE-4769-8CC7-51537B7D0B24}"/>
              </a:ext>
            </a:extLst>
          </p:cNvPr>
          <p:cNvSpPr/>
          <p:nvPr/>
        </p:nvSpPr>
        <p:spPr>
          <a:xfrm>
            <a:off x="5076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51F77DF4-5DF0-48BB-AAAB-24E17ECE0569}"/>
              </a:ext>
            </a:extLst>
          </p:cNvPr>
          <p:cNvSpPr/>
          <p:nvPr/>
        </p:nvSpPr>
        <p:spPr>
          <a:xfrm>
            <a:off x="5076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3A380AF8-A379-4177-983E-8F690095E538}"/>
              </a:ext>
            </a:extLst>
          </p:cNvPr>
          <p:cNvSpPr/>
          <p:nvPr/>
        </p:nvSpPr>
        <p:spPr>
          <a:xfrm>
            <a:off x="6660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A24BC34-F8D8-4A90-BAC6-BD5A4C7088CB}"/>
              </a:ext>
            </a:extLst>
          </p:cNvPr>
          <p:cNvSpPr/>
          <p:nvPr/>
        </p:nvSpPr>
        <p:spPr>
          <a:xfrm>
            <a:off x="6660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398C8725-02FE-470D-89FA-441688B628B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D19AD3EC-E761-4D40-AFFE-AD794A1EA568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flipH="1">
            <a:off x="3852000" y="105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0D41DE28-B7D9-4F7D-8C3A-274B2C2BAE0A}"/>
              </a:ext>
            </a:extLst>
          </p:cNvPr>
          <p:cNvSpPr/>
          <p:nvPr/>
        </p:nvSpPr>
        <p:spPr>
          <a:xfrm>
            <a:off x="396000" y="3069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9CB533E3-7FBA-4216-80AF-AD383B22834F}"/>
              </a:ext>
            </a:extLst>
          </p:cNvPr>
          <p:cNvSpPr/>
          <p:nvPr/>
        </p:nvSpPr>
        <p:spPr>
          <a:xfrm>
            <a:off x="4644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CD96544-288A-4753-A15F-D843C6CBD989}"/>
              </a:ext>
            </a:extLst>
          </p:cNvPr>
          <p:cNvSpPr/>
          <p:nvPr/>
        </p:nvSpPr>
        <p:spPr>
          <a:xfrm>
            <a:off x="4860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D3E7C6-8926-4F89-8F9E-4F246E04AB73}"/>
              </a:ext>
            </a:extLst>
          </p:cNvPr>
          <p:cNvSpPr/>
          <p:nvPr/>
        </p:nvSpPr>
        <p:spPr>
          <a:xfrm>
            <a:off x="5076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EB5EAD4B-0E7A-4B72-8A1E-305A0E63C825}"/>
              </a:ext>
            </a:extLst>
          </p:cNvPr>
          <p:cNvSpPr/>
          <p:nvPr/>
        </p:nvSpPr>
        <p:spPr>
          <a:xfrm>
            <a:off x="5076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4063C95-342C-4445-B8EB-F57313571049}"/>
              </a:ext>
            </a:extLst>
          </p:cNvPr>
          <p:cNvSpPr/>
          <p:nvPr/>
        </p:nvSpPr>
        <p:spPr>
          <a:xfrm>
            <a:off x="5076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1EA03A7-A934-4E41-8F86-580956D90E5A}"/>
              </a:ext>
            </a:extLst>
          </p:cNvPr>
          <p:cNvSpPr/>
          <p:nvPr/>
        </p:nvSpPr>
        <p:spPr>
          <a:xfrm>
            <a:off x="5508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CDDDEA5B-1281-4F35-8401-7296128BF5C0}"/>
              </a:ext>
            </a:extLst>
          </p:cNvPr>
          <p:cNvSpPr/>
          <p:nvPr/>
        </p:nvSpPr>
        <p:spPr>
          <a:xfrm>
            <a:off x="5076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510BBBC6-954A-4126-8037-622E0240D4DD}"/>
              </a:ext>
            </a:extLst>
          </p:cNvPr>
          <p:cNvSpPr/>
          <p:nvPr/>
        </p:nvSpPr>
        <p:spPr>
          <a:xfrm>
            <a:off x="4860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45D800E7-D712-454F-A55D-D4216D3BAAEF}"/>
              </a:ext>
            </a:extLst>
          </p:cNvPr>
          <p:cNvSpPr/>
          <p:nvPr/>
        </p:nvSpPr>
        <p:spPr>
          <a:xfrm>
            <a:off x="5076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FB44AFD4-5846-4239-A996-75DEC7B0AB15}"/>
              </a:ext>
            </a:extLst>
          </p:cNvPr>
          <p:cNvSpPr/>
          <p:nvPr/>
        </p:nvSpPr>
        <p:spPr>
          <a:xfrm>
            <a:off x="5076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DBEE5593-39D6-4B4E-B512-E8406FAF55F5}"/>
              </a:ext>
            </a:extLst>
          </p:cNvPr>
          <p:cNvSpPr/>
          <p:nvPr/>
        </p:nvSpPr>
        <p:spPr>
          <a:xfrm>
            <a:off x="6444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BFFFEC49-6D7D-4F5A-AFBB-D71043C213EB}"/>
              </a:ext>
            </a:extLst>
          </p:cNvPr>
          <p:cNvSpPr/>
          <p:nvPr/>
        </p:nvSpPr>
        <p:spPr>
          <a:xfrm>
            <a:off x="5868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A0A8D66-E999-482B-85C5-8B8B047DCB0C}"/>
              </a:ext>
            </a:extLst>
          </p:cNvPr>
          <p:cNvSpPr/>
          <p:nvPr/>
        </p:nvSpPr>
        <p:spPr>
          <a:xfrm>
            <a:off x="6660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DF2E11-FF44-473E-AE7F-235904623869}"/>
              </a:ext>
            </a:extLst>
          </p:cNvPr>
          <p:cNvSpPr/>
          <p:nvPr/>
        </p:nvSpPr>
        <p:spPr>
          <a:xfrm>
            <a:off x="6660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12E66AF4-134E-4927-A611-83F0EBDD06CC}"/>
              </a:ext>
            </a:extLst>
          </p:cNvPr>
          <p:cNvSpPr/>
          <p:nvPr/>
        </p:nvSpPr>
        <p:spPr>
          <a:xfrm>
            <a:off x="6660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E8A3F915-1526-4FBF-BC33-3BE3FE32C3EC}"/>
              </a:ext>
            </a:extLst>
          </p:cNvPr>
          <p:cNvSpPr/>
          <p:nvPr/>
        </p:nvSpPr>
        <p:spPr>
          <a:xfrm>
            <a:off x="7092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A533854-3BAB-465A-981F-4C3D61B2A97E}"/>
              </a:ext>
            </a:extLst>
          </p:cNvPr>
          <p:cNvSpPr/>
          <p:nvPr/>
        </p:nvSpPr>
        <p:spPr>
          <a:xfrm>
            <a:off x="5508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E89DB512-7FF5-4B3D-948A-291F46F927EC}"/>
              </a:ext>
            </a:extLst>
          </p:cNvPr>
          <p:cNvSpPr/>
          <p:nvPr/>
        </p:nvSpPr>
        <p:spPr>
          <a:xfrm>
            <a:off x="7740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2C78947-BD44-4906-8DF0-4598A6AA155C}"/>
              </a:ext>
            </a:extLst>
          </p:cNvPr>
          <p:cNvSpPr/>
          <p:nvPr/>
        </p:nvSpPr>
        <p:spPr>
          <a:xfrm>
            <a:off x="6084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89" name="Pfeil: nach rechts 88">
            <a:extLst>
              <a:ext uri="{FF2B5EF4-FFF2-40B4-BE49-F238E27FC236}">
                <a16:creationId xmlns:a16="http://schemas.microsoft.com/office/drawing/2014/main" id="{444617D2-245A-47BD-B7AA-E225C2D0C8B5}"/>
              </a:ext>
            </a:extLst>
          </p:cNvPr>
          <p:cNvSpPr/>
          <p:nvPr/>
        </p:nvSpPr>
        <p:spPr>
          <a:xfrm flipH="1">
            <a:off x="3852000" y="3321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586C3874-0594-4020-A983-6AE96996D3EB}"/>
              </a:ext>
            </a:extLst>
          </p:cNvPr>
          <p:cNvSpPr/>
          <p:nvPr/>
        </p:nvSpPr>
        <p:spPr>
          <a:xfrm>
            <a:off x="396000" y="3393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5FA5758-ABAF-427F-B468-87795E8749A2}"/>
              </a:ext>
            </a:extLst>
          </p:cNvPr>
          <p:cNvSpPr/>
          <p:nvPr/>
        </p:nvSpPr>
        <p:spPr>
          <a:xfrm>
            <a:off x="1620000" y="339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D542C148-832D-4341-872F-F0CD520307E7}"/>
              </a:ext>
            </a:extLst>
          </p:cNvPr>
          <p:cNvSpPr/>
          <p:nvPr/>
        </p:nvSpPr>
        <p:spPr>
          <a:xfrm>
            <a:off x="612000" y="3609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D9699C6-0837-4E0F-9710-921F9919708E}"/>
              </a:ext>
            </a:extLst>
          </p:cNvPr>
          <p:cNvSpPr/>
          <p:nvPr/>
        </p:nvSpPr>
        <p:spPr>
          <a:xfrm>
            <a:off x="828000" y="382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7AE96CB-2523-4471-9951-7A30CE8652D3}"/>
              </a:ext>
            </a:extLst>
          </p:cNvPr>
          <p:cNvSpPr/>
          <p:nvPr/>
        </p:nvSpPr>
        <p:spPr>
          <a:xfrm>
            <a:off x="828000" y="40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C44CB02-0F5A-4D61-9F49-929502D375C1}"/>
              </a:ext>
            </a:extLst>
          </p:cNvPr>
          <p:cNvSpPr/>
          <p:nvPr/>
        </p:nvSpPr>
        <p:spPr>
          <a:xfrm>
            <a:off x="828000" y="47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D2AE1FC7-5835-407A-9172-9AF1229B64D8}"/>
              </a:ext>
            </a:extLst>
          </p:cNvPr>
          <p:cNvSpPr/>
          <p:nvPr/>
        </p:nvSpPr>
        <p:spPr>
          <a:xfrm>
            <a:off x="1260000" y="42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0ABBF546-9AE8-4F42-BC4D-624121DDAA59}"/>
              </a:ext>
            </a:extLst>
          </p:cNvPr>
          <p:cNvSpPr/>
          <p:nvPr/>
        </p:nvSpPr>
        <p:spPr>
          <a:xfrm>
            <a:off x="828000" y="45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D64BB6-AFD4-4939-B14F-2728E56227C7}"/>
              </a:ext>
            </a:extLst>
          </p:cNvPr>
          <p:cNvSpPr/>
          <p:nvPr/>
        </p:nvSpPr>
        <p:spPr>
          <a:xfrm>
            <a:off x="612000" y="49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DE24AE9-8C6E-4A45-BFF1-3A823C69989A}"/>
              </a:ext>
            </a:extLst>
          </p:cNvPr>
          <p:cNvSpPr/>
          <p:nvPr/>
        </p:nvSpPr>
        <p:spPr>
          <a:xfrm>
            <a:off x="828000" y="42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E1C1EBC-39E2-43FF-90E1-7D5650BE4BC0}"/>
              </a:ext>
            </a:extLst>
          </p:cNvPr>
          <p:cNvSpPr/>
          <p:nvPr/>
        </p:nvSpPr>
        <p:spPr>
          <a:xfrm>
            <a:off x="828000" y="44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4B658B81-66E6-4A69-B9C7-3C25BF406019}"/>
              </a:ext>
            </a:extLst>
          </p:cNvPr>
          <p:cNvSpPr/>
          <p:nvPr/>
        </p:nvSpPr>
        <p:spPr>
          <a:xfrm>
            <a:off x="2196000" y="49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84384D1E-89C9-4E78-B6BF-6DD05528AE36}"/>
              </a:ext>
            </a:extLst>
          </p:cNvPr>
          <p:cNvSpPr/>
          <p:nvPr/>
        </p:nvSpPr>
        <p:spPr>
          <a:xfrm>
            <a:off x="2412000" y="382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CEF34F7-0797-4780-A209-F94569DA0725}"/>
              </a:ext>
            </a:extLst>
          </p:cNvPr>
          <p:cNvSpPr/>
          <p:nvPr/>
        </p:nvSpPr>
        <p:spPr>
          <a:xfrm>
            <a:off x="2412000" y="40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BF7743A7-181A-4CEC-9226-558DD1DB53A8}"/>
              </a:ext>
            </a:extLst>
          </p:cNvPr>
          <p:cNvSpPr/>
          <p:nvPr/>
        </p:nvSpPr>
        <p:spPr>
          <a:xfrm>
            <a:off x="2412000" y="47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7CB4304B-A753-4B12-9ABA-BC38B5760AC1}"/>
              </a:ext>
            </a:extLst>
          </p:cNvPr>
          <p:cNvSpPr/>
          <p:nvPr/>
        </p:nvSpPr>
        <p:spPr>
          <a:xfrm>
            <a:off x="2844000" y="42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E67876D3-533F-4692-990F-3C5E9A9B63B6}"/>
              </a:ext>
            </a:extLst>
          </p:cNvPr>
          <p:cNvSpPr/>
          <p:nvPr/>
        </p:nvSpPr>
        <p:spPr>
          <a:xfrm>
            <a:off x="1260000" y="44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B55799A-45C4-43DC-9F43-A8911EA07B3C}"/>
              </a:ext>
            </a:extLst>
          </p:cNvPr>
          <p:cNvSpPr/>
          <p:nvPr/>
        </p:nvSpPr>
        <p:spPr>
          <a:xfrm>
            <a:off x="3492000" y="44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CED82CFB-9478-420A-919A-5662D5354198}"/>
              </a:ext>
            </a:extLst>
          </p:cNvPr>
          <p:cNvSpPr/>
          <p:nvPr/>
        </p:nvSpPr>
        <p:spPr>
          <a:xfrm>
            <a:off x="1836000" y="3609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309203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- &amp;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CAD094-A22E-4086-8603-3313AE723EA0}"/>
              </a:ext>
            </a:extLst>
          </p:cNvPr>
          <p:cNvSpPr/>
          <p:nvPr/>
        </p:nvSpPr>
        <p:spPr>
          <a:xfrm>
            <a:off x="4644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7565FCA-6C7B-4980-A5E9-A40BA0147279}"/>
              </a:ext>
            </a:extLst>
          </p:cNvPr>
          <p:cNvSpPr/>
          <p:nvPr/>
        </p:nvSpPr>
        <p:spPr>
          <a:xfrm>
            <a:off x="4860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F3E351A-377C-4CE0-897D-D118654BFBD3}"/>
              </a:ext>
            </a:extLst>
          </p:cNvPr>
          <p:cNvSpPr/>
          <p:nvPr/>
        </p:nvSpPr>
        <p:spPr>
          <a:xfrm>
            <a:off x="5076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F209951D-20DF-49C7-9E92-F9354D606C4E}"/>
              </a:ext>
            </a:extLst>
          </p:cNvPr>
          <p:cNvSpPr/>
          <p:nvPr/>
        </p:nvSpPr>
        <p:spPr>
          <a:xfrm>
            <a:off x="5508000" y="1773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8E6D5BE-988C-4765-951A-093FD9C21D35}"/>
              </a:ext>
            </a:extLst>
          </p:cNvPr>
          <p:cNvSpPr/>
          <p:nvPr/>
        </p:nvSpPr>
        <p:spPr>
          <a:xfrm>
            <a:off x="5076000" y="1989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9FB37B0D-D03E-4E2F-9326-E972EACFC3FF}"/>
              </a:ext>
            </a:extLst>
          </p:cNvPr>
          <p:cNvSpPr/>
          <p:nvPr/>
        </p:nvSpPr>
        <p:spPr>
          <a:xfrm>
            <a:off x="4860000" y="263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CFEB6A3-7A22-4121-8A1A-347EA7A9F41E}"/>
              </a:ext>
            </a:extLst>
          </p:cNvPr>
          <p:cNvSpPr/>
          <p:nvPr/>
        </p:nvSpPr>
        <p:spPr>
          <a:xfrm>
            <a:off x="5076000" y="17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AF568BE4-B3DB-4FDB-B23D-3B62DC676356}"/>
              </a:ext>
            </a:extLst>
          </p:cNvPr>
          <p:cNvSpPr/>
          <p:nvPr/>
        </p:nvSpPr>
        <p:spPr>
          <a:xfrm>
            <a:off x="5076000" y="1845024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304F6299-4F11-49CE-9627-546D69366B71}"/>
              </a:ext>
            </a:extLst>
          </p:cNvPr>
          <p:cNvSpPr/>
          <p:nvPr/>
        </p:nvSpPr>
        <p:spPr>
          <a:xfrm>
            <a:off x="6444000" y="263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CEC0B42-42AD-42A3-B013-D5843C5604BB}"/>
              </a:ext>
            </a:extLst>
          </p:cNvPr>
          <p:cNvSpPr/>
          <p:nvPr/>
        </p:nvSpPr>
        <p:spPr>
          <a:xfrm>
            <a:off x="5868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32EF11-2F65-4B0B-B6B3-D3A8F395CE02}"/>
              </a:ext>
            </a:extLst>
          </p:cNvPr>
          <p:cNvSpPr/>
          <p:nvPr/>
        </p:nvSpPr>
        <p:spPr>
          <a:xfrm>
            <a:off x="6660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B2FE66-51FB-4097-AD5D-45AAA79622E6}"/>
              </a:ext>
            </a:extLst>
          </p:cNvPr>
          <p:cNvSpPr/>
          <p:nvPr/>
        </p:nvSpPr>
        <p:spPr>
          <a:xfrm>
            <a:off x="7092000" y="1773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E24585C8-89D0-47CB-8284-E1E18136246D}"/>
              </a:ext>
            </a:extLst>
          </p:cNvPr>
          <p:cNvSpPr/>
          <p:nvPr/>
        </p:nvSpPr>
        <p:spPr>
          <a:xfrm>
            <a:off x="5508000" y="1989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9747A63-1870-4C9F-B63D-408CF780EFE2}"/>
              </a:ext>
            </a:extLst>
          </p:cNvPr>
          <p:cNvSpPr/>
          <p:nvPr/>
        </p:nvSpPr>
        <p:spPr>
          <a:xfrm>
            <a:off x="7740000" y="1989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6D0EBA33-3B08-4196-85B3-81B9E3E05C6F}"/>
              </a:ext>
            </a:extLst>
          </p:cNvPr>
          <p:cNvSpPr/>
          <p:nvPr/>
        </p:nvSpPr>
        <p:spPr>
          <a:xfrm>
            <a:off x="2519316" y="548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E081CB0-5712-455E-8337-58BDDCA9CD0E}"/>
              </a:ext>
            </a:extLst>
          </p:cNvPr>
          <p:cNvSpPr/>
          <p:nvPr/>
        </p:nvSpPr>
        <p:spPr>
          <a:xfrm>
            <a:off x="4463532" y="548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749233A8-0EAB-49E8-8E5C-FC6501AB6199}"/>
              </a:ext>
            </a:extLst>
          </p:cNvPr>
          <p:cNvSpPr/>
          <p:nvPr/>
        </p:nvSpPr>
        <p:spPr>
          <a:xfrm>
            <a:off x="6803792" y="548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39DA3880-0524-4669-817C-E1C1E60F0CD5}"/>
              </a:ext>
            </a:extLst>
          </p:cNvPr>
          <p:cNvSpPr/>
          <p:nvPr/>
        </p:nvSpPr>
        <p:spPr>
          <a:xfrm>
            <a:off x="6084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283E9659-3008-4AEC-B883-DFEF84D6A56D}"/>
              </a:ext>
            </a:extLst>
          </p:cNvPr>
          <p:cNvSpPr/>
          <p:nvPr/>
        </p:nvSpPr>
        <p:spPr>
          <a:xfrm>
            <a:off x="395536" y="548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A70054C-D2C3-4143-8C4E-0D9B0D692180}"/>
              </a:ext>
            </a:extLst>
          </p:cNvPr>
          <p:cNvSpPr/>
          <p:nvPr/>
        </p:nvSpPr>
        <p:spPr>
          <a:xfrm>
            <a:off x="1331184" y="548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73A954EF-44B7-440A-A5BE-B37981DC3ED1}"/>
              </a:ext>
            </a:extLst>
          </p:cNvPr>
          <p:cNvSpPr/>
          <p:nvPr/>
        </p:nvSpPr>
        <p:spPr>
          <a:xfrm>
            <a:off x="3455420" y="548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D7E287F8-E1AE-40DD-8D6E-67CF51146171}"/>
              </a:ext>
            </a:extLst>
          </p:cNvPr>
          <p:cNvSpPr/>
          <p:nvPr/>
        </p:nvSpPr>
        <p:spPr>
          <a:xfrm>
            <a:off x="5579656" y="548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9EC78425-718D-468C-86B1-2711FEB82AF4}"/>
              </a:ext>
            </a:extLst>
          </p:cNvPr>
          <p:cNvSpPr/>
          <p:nvPr/>
        </p:nvSpPr>
        <p:spPr>
          <a:xfrm>
            <a:off x="7883912" y="548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455BA344-4969-49BA-AE97-74D3CF54219D}"/>
              </a:ext>
            </a:extLst>
          </p:cNvPr>
          <p:cNvSpPr/>
          <p:nvPr/>
        </p:nvSpPr>
        <p:spPr>
          <a:xfrm>
            <a:off x="396000" y="801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D14AAC77-0E38-47F1-901C-880C122645D4}"/>
              </a:ext>
            </a:extLst>
          </p:cNvPr>
          <p:cNvSpPr/>
          <p:nvPr/>
        </p:nvSpPr>
        <p:spPr>
          <a:xfrm rot="16200000" flipH="1">
            <a:off x="4176000" y="2817000"/>
            <a:ext cx="396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9636AC88-B41D-4AF4-A89B-EB47E18BE484}"/>
              </a:ext>
            </a:extLst>
          </p:cNvPr>
          <p:cNvSpPr/>
          <p:nvPr/>
        </p:nvSpPr>
        <p:spPr>
          <a:xfrm>
            <a:off x="396000" y="112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C3BEE3E9-C1C6-4FCD-9F08-FCD64C250AF6}"/>
              </a:ext>
            </a:extLst>
          </p:cNvPr>
          <p:cNvSpPr/>
          <p:nvPr/>
        </p:nvSpPr>
        <p:spPr>
          <a:xfrm>
            <a:off x="1620000" y="112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35437F7-EBD0-4DFC-826B-1A2A1F6C9502}"/>
              </a:ext>
            </a:extLst>
          </p:cNvPr>
          <p:cNvSpPr/>
          <p:nvPr/>
        </p:nvSpPr>
        <p:spPr>
          <a:xfrm>
            <a:off x="612000" y="134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527B550-F26C-4154-91A5-976C6A9FF3DB}"/>
              </a:ext>
            </a:extLst>
          </p:cNvPr>
          <p:cNvSpPr/>
          <p:nvPr/>
        </p:nvSpPr>
        <p:spPr>
          <a:xfrm>
            <a:off x="828000" y="155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4F55444C-46C8-46D3-8411-C0C3BB944B7A}"/>
              </a:ext>
            </a:extLst>
          </p:cNvPr>
          <p:cNvSpPr/>
          <p:nvPr/>
        </p:nvSpPr>
        <p:spPr>
          <a:xfrm>
            <a:off x="828000" y="177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A4D70E83-B93A-4990-9FD4-07A117A7D6EF}"/>
              </a:ext>
            </a:extLst>
          </p:cNvPr>
          <p:cNvSpPr/>
          <p:nvPr/>
        </p:nvSpPr>
        <p:spPr>
          <a:xfrm>
            <a:off x="828000" y="24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57DE26EE-56BF-4777-A37B-E4A864244CD9}"/>
              </a:ext>
            </a:extLst>
          </p:cNvPr>
          <p:cNvSpPr/>
          <p:nvPr/>
        </p:nvSpPr>
        <p:spPr>
          <a:xfrm>
            <a:off x="1260000" y="198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0D4EC818-956F-49B2-B9B7-B326DDDEF711}"/>
              </a:ext>
            </a:extLst>
          </p:cNvPr>
          <p:cNvSpPr/>
          <p:nvPr/>
        </p:nvSpPr>
        <p:spPr>
          <a:xfrm>
            <a:off x="828000" y="227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E3DA4A77-3278-4085-87FA-9CCC948CC083}"/>
              </a:ext>
            </a:extLst>
          </p:cNvPr>
          <p:cNvSpPr/>
          <p:nvPr/>
        </p:nvSpPr>
        <p:spPr>
          <a:xfrm>
            <a:off x="612000" y="27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BFEA1657-F404-4E54-859D-39B87D0377D3}"/>
              </a:ext>
            </a:extLst>
          </p:cNvPr>
          <p:cNvSpPr/>
          <p:nvPr/>
        </p:nvSpPr>
        <p:spPr>
          <a:xfrm>
            <a:off x="828000" y="198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F2E6C491-4C62-4B49-BAC9-951E3A793743}"/>
              </a:ext>
            </a:extLst>
          </p:cNvPr>
          <p:cNvSpPr/>
          <p:nvPr/>
        </p:nvSpPr>
        <p:spPr>
          <a:xfrm>
            <a:off x="828000" y="213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90D78154-5511-4C6B-B4FA-27B380CF8672}"/>
              </a:ext>
            </a:extLst>
          </p:cNvPr>
          <p:cNvSpPr/>
          <p:nvPr/>
        </p:nvSpPr>
        <p:spPr>
          <a:xfrm>
            <a:off x="2196000" y="270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64856CDD-64D7-4965-92CD-2F58F8AE466D}"/>
              </a:ext>
            </a:extLst>
          </p:cNvPr>
          <p:cNvSpPr/>
          <p:nvPr/>
        </p:nvSpPr>
        <p:spPr>
          <a:xfrm>
            <a:off x="2412000" y="155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955FEBFE-DAD7-44F2-8AAE-9523816F3F48}"/>
              </a:ext>
            </a:extLst>
          </p:cNvPr>
          <p:cNvSpPr/>
          <p:nvPr/>
        </p:nvSpPr>
        <p:spPr>
          <a:xfrm>
            <a:off x="2412000" y="177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CA61558F-85E9-4702-B930-7CE64E5ADE76}"/>
              </a:ext>
            </a:extLst>
          </p:cNvPr>
          <p:cNvSpPr/>
          <p:nvPr/>
        </p:nvSpPr>
        <p:spPr>
          <a:xfrm>
            <a:off x="2412000" y="24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FAA9ADFB-EDCE-48AE-AE3C-AD957E2CB554}"/>
              </a:ext>
            </a:extLst>
          </p:cNvPr>
          <p:cNvSpPr/>
          <p:nvPr/>
        </p:nvSpPr>
        <p:spPr>
          <a:xfrm>
            <a:off x="2844000" y="198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A2974F-B60A-4512-875D-900CB9A60449}"/>
              </a:ext>
            </a:extLst>
          </p:cNvPr>
          <p:cNvSpPr/>
          <p:nvPr/>
        </p:nvSpPr>
        <p:spPr>
          <a:xfrm>
            <a:off x="1260000" y="220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D136DBC-CE5C-4ECD-B255-22A627B2AB5E}"/>
              </a:ext>
            </a:extLst>
          </p:cNvPr>
          <p:cNvSpPr/>
          <p:nvPr/>
        </p:nvSpPr>
        <p:spPr>
          <a:xfrm>
            <a:off x="3492000" y="220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C0A968BC-C966-4EF0-8D15-23F20F8EB9D6}"/>
              </a:ext>
            </a:extLst>
          </p:cNvPr>
          <p:cNvSpPr/>
          <p:nvPr/>
        </p:nvSpPr>
        <p:spPr>
          <a:xfrm>
            <a:off x="1836000" y="134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C4F71E87-D7C2-41AD-97FB-20B13BB70510}"/>
              </a:ext>
            </a:extLst>
          </p:cNvPr>
          <p:cNvSpPr/>
          <p:nvPr/>
        </p:nvSpPr>
        <p:spPr>
          <a:xfrm>
            <a:off x="5076000" y="220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809A568-B835-4AFF-AA85-4F465F35C4BF}"/>
              </a:ext>
            </a:extLst>
          </p:cNvPr>
          <p:cNvSpPr/>
          <p:nvPr/>
        </p:nvSpPr>
        <p:spPr>
          <a:xfrm>
            <a:off x="6660000" y="220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CB848029-5354-4320-A4BC-DF5EF815179D}"/>
              </a:ext>
            </a:extLst>
          </p:cNvPr>
          <p:cNvSpPr/>
          <p:nvPr/>
        </p:nvSpPr>
        <p:spPr>
          <a:xfrm>
            <a:off x="5508000" y="242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D33AC347-73F3-40B8-9830-FD77C469B4AC}"/>
              </a:ext>
            </a:extLst>
          </p:cNvPr>
          <p:cNvSpPr/>
          <p:nvPr/>
        </p:nvSpPr>
        <p:spPr>
          <a:xfrm>
            <a:off x="7740000" y="242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633CCC55-CFCF-44D4-9A42-797DAF2C9C4C}"/>
              </a:ext>
            </a:extLst>
          </p:cNvPr>
          <p:cNvSpPr/>
          <p:nvPr/>
        </p:nvSpPr>
        <p:spPr>
          <a:xfrm>
            <a:off x="612000" y="3501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480B0BD-B53F-4B0A-BC8D-805AAA293819}"/>
              </a:ext>
            </a:extLst>
          </p:cNvPr>
          <p:cNvSpPr/>
          <p:nvPr/>
        </p:nvSpPr>
        <p:spPr>
          <a:xfrm>
            <a:off x="1836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517C0060-52B8-4DF1-AAB9-1757DDEC36C5}"/>
              </a:ext>
            </a:extLst>
          </p:cNvPr>
          <p:cNvSpPr/>
          <p:nvPr/>
        </p:nvSpPr>
        <p:spPr>
          <a:xfrm>
            <a:off x="828000" y="371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A457F73-DFEE-400E-9680-5AB0092B5D32}"/>
              </a:ext>
            </a:extLst>
          </p:cNvPr>
          <p:cNvSpPr/>
          <p:nvPr/>
        </p:nvSpPr>
        <p:spPr>
          <a:xfrm>
            <a:off x="1044000" y="39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BF102042-0F41-492C-A5D6-C94B500C3E9A}"/>
              </a:ext>
            </a:extLst>
          </p:cNvPr>
          <p:cNvSpPr/>
          <p:nvPr/>
        </p:nvSpPr>
        <p:spPr>
          <a:xfrm>
            <a:off x="1044000" y="414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7C9AF2DA-E797-48B3-AAF1-7395F478ABAC}"/>
              </a:ext>
            </a:extLst>
          </p:cNvPr>
          <p:cNvSpPr/>
          <p:nvPr/>
        </p:nvSpPr>
        <p:spPr>
          <a:xfrm>
            <a:off x="1044000" y="486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20E21B9A-DDB1-4A64-955D-9BABBFF0363C}"/>
              </a:ext>
            </a:extLst>
          </p:cNvPr>
          <p:cNvSpPr/>
          <p:nvPr/>
        </p:nvSpPr>
        <p:spPr>
          <a:xfrm>
            <a:off x="1476000" y="436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7149EB0A-4271-4A16-A723-6440C61D9E65}"/>
              </a:ext>
            </a:extLst>
          </p:cNvPr>
          <p:cNvSpPr/>
          <p:nvPr/>
        </p:nvSpPr>
        <p:spPr>
          <a:xfrm>
            <a:off x="1044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CEA86C0-ABD6-4787-882B-7C1D62AC3C22}"/>
              </a:ext>
            </a:extLst>
          </p:cNvPr>
          <p:cNvSpPr/>
          <p:nvPr/>
        </p:nvSpPr>
        <p:spPr>
          <a:xfrm>
            <a:off x="828000" y="5085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59B0933C-981C-4795-8396-509229A33068}"/>
              </a:ext>
            </a:extLst>
          </p:cNvPr>
          <p:cNvSpPr/>
          <p:nvPr/>
        </p:nvSpPr>
        <p:spPr>
          <a:xfrm>
            <a:off x="1044000" y="4364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C583D5C-3668-47F2-AA64-F1123D427C03}"/>
              </a:ext>
            </a:extLst>
          </p:cNvPr>
          <p:cNvSpPr/>
          <p:nvPr/>
        </p:nvSpPr>
        <p:spPr>
          <a:xfrm>
            <a:off x="1044000" y="450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F7AAC52D-B036-41C7-8A9B-3D995FE2DDFA}"/>
              </a:ext>
            </a:extLst>
          </p:cNvPr>
          <p:cNvSpPr/>
          <p:nvPr/>
        </p:nvSpPr>
        <p:spPr>
          <a:xfrm>
            <a:off x="2412000" y="5085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96D27238-155E-4171-AE7B-FCEEB4B725A7}"/>
              </a:ext>
            </a:extLst>
          </p:cNvPr>
          <p:cNvSpPr/>
          <p:nvPr/>
        </p:nvSpPr>
        <p:spPr>
          <a:xfrm>
            <a:off x="2628000" y="39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8601BF0C-7F66-4C10-AFE9-27164DAE1D19}"/>
              </a:ext>
            </a:extLst>
          </p:cNvPr>
          <p:cNvSpPr/>
          <p:nvPr/>
        </p:nvSpPr>
        <p:spPr>
          <a:xfrm>
            <a:off x="2628000" y="414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8775603-3CE6-4EA3-9EF3-8E0CCAF94F58}"/>
              </a:ext>
            </a:extLst>
          </p:cNvPr>
          <p:cNvSpPr/>
          <p:nvPr/>
        </p:nvSpPr>
        <p:spPr>
          <a:xfrm>
            <a:off x="2628000" y="486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0F40408D-2E0C-428A-9A69-79B5593F5311}"/>
              </a:ext>
            </a:extLst>
          </p:cNvPr>
          <p:cNvSpPr/>
          <p:nvPr/>
        </p:nvSpPr>
        <p:spPr>
          <a:xfrm>
            <a:off x="3060000" y="4365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2300CB0D-8213-4F8C-B781-9640D939BCA2}"/>
              </a:ext>
            </a:extLst>
          </p:cNvPr>
          <p:cNvSpPr/>
          <p:nvPr/>
        </p:nvSpPr>
        <p:spPr>
          <a:xfrm>
            <a:off x="1476000" y="4581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63853724-A095-48CB-A2BB-2EF1E4DB7E0A}"/>
              </a:ext>
            </a:extLst>
          </p:cNvPr>
          <p:cNvSpPr/>
          <p:nvPr/>
        </p:nvSpPr>
        <p:spPr>
          <a:xfrm>
            <a:off x="3708000" y="4581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61A5D77F-187C-4478-81E0-86245C9B8BCF}"/>
              </a:ext>
            </a:extLst>
          </p:cNvPr>
          <p:cNvSpPr/>
          <p:nvPr/>
        </p:nvSpPr>
        <p:spPr>
          <a:xfrm>
            <a:off x="2052000" y="371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D87A318D-91A0-4C27-A3DD-606FAA5E9B0E}"/>
              </a:ext>
            </a:extLst>
          </p:cNvPr>
          <p:cNvSpPr/>
          <p:nvPr/>
        </p:nvSpPr>
        <p:spPr>
          <a:xfrm>
            <a:off x="4644000" y="3501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2996E0F-C14D-41C2-8D5D-C65A8F230025}"/>
              </a:ext>
            </a:extLst>
          </p:cNvPr>
          <p:cNvSpPr/>
          <p:nvPr/>
        </p:nvSpPr>
        <p:spPr>
          <a:xfrm>
            <a:off x="5868000" y="350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084810A-893E-45AC-B0C8-9842BDE374AD}"/>
              </a:ext>
            </a:extLst>
          </p:cNvPr>
          <p:cNvSpPr/>
          <p:nvPr/>
        </p:nvSpPr>
        <p:spPr>
          <a:xfrm>
            <a:off x="4644000" y="3789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2E283CF-7C7A-45CF-87DC-82EB0FB026C3}"/>
              </a:ext>
            </a:extLst>
          </p:cNvPr>
          <p:cNvSpPr/>
          <p:nvPr/>
        </p:nvSpPr>
        <p:spPr>
          <a:xfrm>
            <a:off x="4644000" y="443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</p:txBody>
      </p:sp>
    </p:spTree>
    <p:extLst>
      <p:ext uri="{BB962C8B-B14F-4D97-AF65-F5344CB8AC3E}">
        <p14:creationId xmlns:p14="http://schemas.microsoft.com/office/powerpoint/2010/main" val="3535256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091378" y="3046229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[tab:…];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Horizontal access [tab,…] 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361378"/>
              </p:ext>
            </p:extLst>
          </p:nvPr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2556000" y="90900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828000" y="2277000"/>
            <a:ext cx="2088494" cy="576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 tab:..,0 ] = names [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tab:..,1 ] = values[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 = values[ ];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1476000" y="1557000"/>
            <a:ext cx="2016000" cy="57600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[ tab:..,0 ];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tab:..,1 ];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[ </a:t>
            </a:r>
            <a:r>
              <a:rPr lang="en-US" sz="1000" dirty="0" err="1">
                <a:solidFill>
                  <a:schemeClr val="tx1"/>
                </a:solidFill>
              </a:rPr>
              <a:t>tab:Animal.dog</a:t>
            </a:r>
            <a:r>
              <a:rPr lang="en-US" sz="1000" dirty="0">
                <a:solidFill>
                  <a:schemeClr val="tx1"/>
                </a:solidFill>
              </a:rPr>
              <a:t>,..]</a:t>
            </a:r>
          </a:p>
        </p:txBody>
      </p:sp>
    </p:spTree>
    <p:extLst>
      <p:ext uri="{BB962C8B-B14F-4D97-AF65-F5344CB8AC3E}">
        <p14:creationId xmlns:p14="http://schemas.microsoft.com/office/powerpoint/2010/main" val="2049601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/>
          <p:cNvGrpSpPr/>
          <p:nvPr/>
        </p:nvGrpSpPr>
        <p:grpSpPr>
          <a:xfrm rot="10800000" flipV="1">
            <a:off x="3275857" y="2168860"/>
            <a:ext cx="216032" cy="2313995"/>
            <a:chOff x="5349789" y="2163976"/>
            <a:chExt cx="216032" cy="2313995"/>
          </a:xfrm>
        </p:grpSpPr>
        <p:cxnSp>
          <p:nvCxnSpPr>
            <p:cNvPr id="133" name="Gerade Verbindung mit Pfeil 132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Gerade Verbindung mit Pfeil 133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/>
          <p:cNvGrpSpPr/>
          <p:nvPr/>
        </p:nvGrpSpPr>
        <p:grpSpPr>
          <a:xfrm>
            <a:off x="5349789" y="2163976"/>
            <a:ext cx="216032" cy="2313995"/>
            <a:chOff x="5349789" y="2163976"/>
            <a:chExt cx="216032" cy="2313995"/>
          </a:xfrm>
        </p:grpSpPr>
        <p:cxnSp>
          <p:nvCxnSpPr>
            <p:cNvPr id="129" name="Gerade Verbindung mit Pfeil 128"/>
            <p:cNvCxnSpPr/>
            <p:nvPr/>
          </p:nvCxnSpPr>
          <p:spPr>
            <a:xfrm rot="3000000" flipH="1">
              <a:off x="4467821" y="3261976"/>
              <a:ext cx="2196000" cy="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Gerade Verbindung mit Pfeil 130"/>
            <p:cNvCxnSpPr/>
            <p:nvPr/>
          </p:nvCxnSpPr>
          <p:spPr>
            <a:xfrm rot="13800000" flipH="1">
              <a:off x="4251789" y="3379971"/>
              <a:ext cx="219600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1" name="Gerade Verbindung mit Pfeil 10"/>
          <p:cNvCxnSpPr/>
          <p:nvPr/>
        </p:nvCxnSpPr>
        <p:spPr>
          <a:xfrm>
            <a:off x="2987620" y="4761148"/>
            <a:ext cx="2880710" cy="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/>
          <p:cNvCxnSpPr/>
          <p:nvPr/>
        </p:nvCxnSpPr>
        <p:spPr>
          <a:xfrm flipH="1">
            <a:off x="2987780" y="4545124"/>
            <a:ext cx="2880710" cy="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3635896" y="4761148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[tab:...]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3635846" y="4149080"/>
            <a:ext cx="1800250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Transactions:</a:t>
            </a:r>
          </a:p>
          <a:p>
            <a:r>
              <a:rPr lang="en-US" sz="1000" dirty="0">
                <a:solidFill>
                  <a:schemeClr val="tx1"/>
                </a:solidFill>
              </a:rPr>
              <a:t>[tab:…]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</a:t>
            </a:r>
          </a:p>
        </p:txBody>
      </p:sp>
      <p:sp>
        <p:nvSpPr>
          <p:cNvPr id="14" name="Kreis 13"/>
          <p:cNvSpPr/>
          <p:nvPr/>
        </p:nvSpPr>
        <p:spPr>
          <a:xfrm>
            <a:off x="147567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Kreis 13"/>
          <p:cNvSpPr/>
          <p:nvPr/>
        </p:nvSpPr>
        <p:spPr>
          <a:xfrm flipH="1">
            <a:off x="6660390" y="4797290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183562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868330" y="407709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3851900" y="1484730"/>
            <a:ext cx="1152000" cy="11520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Parameter</a:t>
            </a:r>
            <a:br>
              <a:rPr lang="en-US" sz="1600" b="1" dirty="0">
                <a:solidFill>
                  <a:schemeClr val="tx1"/>
                </a:solidFill>
              </a:rPr>
            </a:br>
            <a:r>
              <a:rPr lang="en-US" sz="16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67242" y="5373270"/>
            <a:ext cx="2376518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</a:t>
            </a:r>
            <a:r>
              <a:rPr lang="en-US" sz="1000" dirty="0">
                <a:solidFill>
                  <a:schemeClr val="tx1"/>
                </a:solidFill>
              </a:rPr>
              <a:t>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[tab2:…] &lt;== [tab:…]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Example: [tab2:0,1] &lt;== [tab1:0,4];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5796170" y="5589300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Transaction:</a:t>
            </a:r>
            <a:r>
              <a:rPr lang="en-US" sz="1000" dirty="0">
                <a:solidFill>
                  <a:schemeClr val="tx1"/>
                </a:solidFill>
              </a:rPr>
              <a:t> var2[ 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</a:p>
        </p:txBody>
      </p:sp>
      <p:sp>
        <p:nvSpPr>
          <p:cNvPr id="124" name="Rechteck 123"/>
          <p:cNvSpPr/>
          <p:nvPr/>
        </p:nvSpPr>
        <p:spPr>
          <a:xfrm rot="-3000000">
            <a:off x="2199294" y="2902101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read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read row aligned( tab, … )</a:t>
            </a:r>
          </a:p>
        </p:txBody>
      </p:sp>
      <p:sp>
        <p:nvSpPr>
          <p:cNvPr id="125" name="Rechteck 124"/>
          <p:cNvSpPr/>
          <p:nvPr/>
        </p:nvSpPr>
        <p:spPr>
          <a:xfrm rot="-3000000">
            <a:off x="2768191" y="3334148"/>
            <a:ext cx="180025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write row( tab, … 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write row aligned( tab, … )</a:t>
            </a:r>
          </a:p>
        </p:txBody>
      </p:sp>
      <p:sp>
        <p:nvSpPr>
          <p:cNvPr id="127" name="Rechteck 126"/>
          <p:cNvSpPr/>
          <p:nvPr/>
        </p:nvSpPr>
        <p:spPr>
          <a:xfrm rot="3000000">
            <a:off x="4948350" y="3161630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28" name="Kreis 13"/>
          <p:cNvSpPr/>
          <p:nvPr/>
        </p:nvSpPr>
        <p:spPr>
          <a:xfrm rot="18900000" flipH="1">
            <a:off x="4865137" y="1705857"/>
            <a:ext cx="720000" cy="720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chemeClr val="tx1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5688124" y="1916832"/>
            <a:ext cx="180025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Assignments:</a:t>
            </a:r>
            <a:r>
              <a:rPr lang="en-US" sz="1000" dirty="0">
                <a:solidFill>
                  <a:schemeClr val="tx1"/>
                </a:solidFill>
              </a:rPr>
              <a:t> n2[ ] = n[ ]; v2[ ] = v[ ];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/>
        </p:nvGraphicFramePr>
        <p:xfrm>
          <a:off x="395544" y="3140960"/>
          <a:ext cx="1872138" cy="89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6" name="Rechteck 135"/>
          <p:cNvSpPr/>
          <p:nvPr/>
        </p:nvSpPr>
        <p:spPr>
          <a:xfrm>
            <a:off x="7092392" y="3789050"/>
            <a:ext cx="1512168" cy="72008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= void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[# Legs] = 4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[Animal] = dog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[Category] = mammal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1907630" y="98066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Animal, Category, # Legs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dog, mammal, 4 }</a:t>
            </a:r>
          </a:p>
        </p:txBody>
      </p:sp>
      <p:sp>
        <p:nvSpPr>
          <p:cNvPr id="138" name="Rechteck 137"/>
          <p:cNvSpPr/>
          <p:nvPr/>
        </p:nvSpPr>
        <p:spPr>
          <a:xfrm>
            <a:off x="5724128" y="1448780"/>
            <a:ext cx="2340260" cy="5040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{ # Legs, Animal, Category }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{ 4, dog, mammal }</a:t>
            </a:r>
          </a:p>
        </p:txBody>
      </p:sp>
      <p:sp>
        <p:nvSpPr>
          <p:cNvPr id="140" name="Rechteck 139"/>
          <p:cNvSpPr/>
          <p:nvPr/>
        </p:nvSpPr>
        <p:spPr>
          <a:xfrm>
            <a:off x="6012200" y="2420890"/>
            <a:ext cx="1800250" cy="36002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from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1" name="Rechteck 140"/>
          <p:cNvSpPr/>
          <p:nvPr/>
        </p:nvSpPr>
        <p:spPr>
          <a:xfrm>
            <a:off x="6012200" y="2852920"/>
            <a:ext cx="1800250" cy="36002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parameter to variable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names[ ], values[ ],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);</a:t>
            </a:r>
          </a:p>
        </p:txBody>
      </p:sp>
      <p:sp>
        <p:nvSpPr>
          <p:cNvPr id="142" name="Rechteck 141"/>
          <p:cNvSpPr/>
          <p:nvPr/>
        </p:nvSpPr>
        <p:spPr>
          <a:xfrm rot="3000000">
            <a:off x="4480298" y="3522332"/>
            <a:ext cx="1800250" cy="31805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Function call: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parameter to variable (…)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3599892" y="5589240"/>
            <a:ext cx="2016224" cy="360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&lt;== [tab:0,1];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&lt;== 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3599892" y="5157192"/>
            <a:ext cx="2016224" cy="3600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[tab:0,1] &lt;==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]; // Row 1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sz="1000" dirty="0" err="1">
                <a:solidFill>
                  <a:schemeClr val="tx1"/>
                </a:solidFill>
                <a:sym typeface="Wingdings" panose="05000000000000000000" pitchFamily="2" charset="2"/>
              </a:rPr>
              <a:t>tab:Category,mammal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] &lt;==  </a:t>
            </a:r>
            <a:r>
              <a:rPr lang="en-US" sz="1000" dirty="0" err="1">
                <a:solidFill>
                  <a:schemeClr val="tx1"/>
                </a:solidFill>
              </a:rPr>
              <a:t>var</a:t>
            </a:r>
            <a:r>
              <a:rPr lang="en-US" sz="1000" dirty="0">
                <a:solidFill>
                  <a:schemeClr val="tx1"/>
                </a:solidFill>
              </a:rPr>
              <a:t>[ ]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;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395544" y="1556740"/>
            <a:ext cx="2952286" cy="540030"/>
          </a:xfrm>
          <a:prstGeom prst="rect">
            <a:avLst/>
          </a:prstGeom>
          <a:solidFill>
            <a:srgbClr val="CCE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0 ); // Headers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</a:t>
            </a:r>
            <a:r>
              <a:rPr lang="en-US" sz="1000" b="1" dirty="0">
                <a:solidFill>
                  <a:schemeClr val="tx1"/>
                </a:solidFill>
              </a:rPr>
              <a:t>table read row </a:t>
            </a:r>
            <a:r>
              <a:rPr lang="en-US" sz="1000" dirty="0">
                <a:solidFill>
                  <a:schemeClr val="tx1"/>
                </a:solidFill>
              </a:rPr>
              <a:t>( tab, 1 );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values[ ] = table read row( tab, [</a:t>
            </a:r>
            <a:r>
              <a:rPr lang="en-US" sz="1000" dirty="0" err="1">
                <a:solidFill>
                  <a:schemeClr val="tx1"/>
                </a:solidFill>
              </a:rPr>
              <a:t>table:Animal,dog</a:t>
            </a:r>
            <a:r>
              <a:rPr lang="en-US" sz="1000" dirty="0">
                <a:solidFill>
                  <a:schemeClr val="tx1"/>
                </a:solidFill>
              </a:rPr>
              <a:t>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395506" y="2168780"/>
            <a:ext cx="2664284" cy="720100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1, values[ ], names[ ] ); // or:</a:t>
            </a:r>
          </a:p>
          <a:p>
            <a:r>
              <a:rPr lang="en-US" sz="1000" dirty="0">
                <a:solidFill>
                  <a:schemeClr val="tx1"/>
                </a:solidFill>
              </a:rPr>
              <a:t>names[ ] = </a:t>
            </a:r>
            <a:r>
              <a:rPr lang="en-US" sz="1000" b="1" dirty="0">
                <a:solidFill>
                  <a:schemeClr val="tx1"/>
                </a:solidFill>
              </a:rPr>
              <a:t>table write row aligned</a:t>
            </a:r>
            <a:br>
              <a:rPr lang="en-US" sz="1000" b="1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 table: [</a:t>
            </a:r>
            <a:r>
              <a:rPr lang="en-US" sz="1000" dirty="0" err="1">
                <a:solidFill>
                  <a:schemeClr val="tx1"/>
                </a:solidFill>
              </a:rPr>
              <a:t>tab:Animal,dog</a:t>
            </a:r>
            <a:r>
              <a:rPr lang="en-US" sz="1000" dirty="0">
                <a:solidFill>
                  <a:schemeClr val="tx1"/>
                </a:solidFill>
              </a:rPr>
              <a:t>], values[ ], names[ ] );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395420" y="2924930"/>
            <a:ext cx="10081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“tab”: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862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Kreis 13"/>
          <p:cNvSpPr/>
          <p:nvPr/>
        </p:nvSpPr>
        <p:spPr>
          <a:xfrm>
            <a:off x="190800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2916000" y="1845000"/>
            <a:ext cx="2880000" cy="3168090"/>
            <a:chOff x="3204000" y="1989000"/>
            <a:chExt cx="2160180" cy="3168090"/>
          </a:xfrm>
        </p:grpSpPr>
        <p:cxnSp>
          <p:nvCxnSpPr>
            <p:cNvPr id="39" name="Gerade Verbindung mit Pfeil 38"/>
            <p:cNvCxnSpPr/>
            <p:nvPr/>
          </p:nvCxnSpPr>
          <p:spPr>
            <a:xfrm flipV="1">
              <a:off x="3204000" y="5013000"/>
              <a:ext cx="2160180" cy="90"/>
            </a:xfrm>
            <a:prstGeom prst="straightConnector1">
              <a:avLst/>
            </a:prstGeom>
            <a:ln w="12700">
              <a:solidFill>
                <a:srgbClr val="FF000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mit Pfeil 40"/>
            <p:cNvCxnSpPr/>
            <p:nvPr/>
          </p:nvCxnSpPr>
          <p:spPr>
            <a:xfrm flipH="1" flipV="1">
              <a:off x="3204000" y="5157000"/>
              <a:ext cx="2160180" cy="90"/>
            </a:xfrm>
            <a:prstGeom prst="straightConnector1">
              <a:avLst/>
            </a:prstGeom>
            <a:ln w="12700">
              <a:solidFill>
                <a:srgbClr val="00B050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mit Pfeil 41"/>
            <p:cNvCxnSpPr/>
            <p:nvPr/>
          </p:nvCxnSpPr>
          <p:spPr>
            <a:xfrm flipV="1">
              <a:off x="3204000" y="1989000"/>
              <a:ext cx="2160180" cy="90"/>
            </a:xfrm>
            <a:prstGeom prst="straightConnector1">
              <a:avLst/>
            </a:prstGeom>
            <a:ln w="12700">
              <a:solidFill>
                <a:srgbClr val="0000FF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 flipH="1" flipV="1">
              <a:off x="3204000" y="2133000"/>
              <a:ext cx="2160180" cy="90"/>
            </a:xfrm>
            <a:prstGeom prst="straightConnector1">
              <a:avLst/>
            </a:prstGeom>
            <a:ln w="12700">
              <a:solidFill>
                <a:srgbClr val="00CCCC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Gerade Verbindung mit Pfeil 43"/>
          <p:cNvCxnSpPr/>
          <p:nvPr/>
        </p:nvCxnSpPr>
        <p:spPr>
          <a:xfrm rot="5400000" flipH="1" flipV="1">
            <a:off x="1331865" y="3429045"/>
            <a:ext cx="2160180" cy="90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/>
          <p:nvPr/>
        </p:nvCxnSpPr>
        <p:spPr>
          <a:xfrm rot="16200000" flipH="1" flipV="1">
            <a:off x="1475955" y="3429045"/>
            <a:ext cx="2160180" cy="90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/>
          <p:nvPr/>
        </p:nvCxnSpPr>
        <p:spPr>
          <a:xfrm rot="5400000" flipV="1">
            <a:off x="5219775" y="3429045"/>
            <a:ext cx="2160180" cy="90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/>
          <p:nvPr/>
        </p:nvCxnSpPr>
        <p:spPr>
          <a:xfrm rot="16200000" flipV="1">
            <a:off x="5075775" y="3429045"/>
            <a:ext cx="2160180" cy="90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Kreis 13"/>
          <p:cNvSpPr/>
          <p:nvPr/>
        </p:nvSpPr>
        <p:spPr>
          <a:xfrm flipH="1">
            <a:off x="6443820" y="5085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Kreis 13"/>
          <p:cNvSpPr/>
          <p:nvPr/>
        </p:nvSpPr>
        <p:spPr>
          <a:xfrm flipV="1">
            <a:off x="190800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Kreis 13"/>
          <p:cNvSpPr/>
          <p:nvPr/>
        </p:nvSpPr>
        <p:spPr>
          <a:xfrm flipH="1" flipV="1">
            <a:off x="6443820" y="1341000"/>
            <a:ext cx="432000" cy="432000"/>
          </a:xfrm>
          <a:custGeom>
            <a:avLst/>
            <a:gdLst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  <a:gd name="connsiteX4" fmla="*/ 504070 w 1008140"/>
              <a:gd name="connsiteY4" fmla="*/ 504070 h 1008140"/>
              <a:gd name="connsiteX5" fmla="*/ 1008140 w 1008140"/>
              <a:gd name="connsiteY5" fmla="*/ 50407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5" fmla="*/ 595510 w 1008140"/>
              <a:gd name="connsiteY5" fmla="*/ 595510 h 1008140"/>
              <a:gd name="connsiteX0" fmla="*/ 504070 w 1008140"/>
              <a:gd name="connsiteY0" fmla="*/ 504070 h 1008140"/>
              <a:gd name="connsiteX1" fmla="*/ 1008140 w 1008140"/>
              <a:gd name="connsiteY1" fmla="*/ 504070 h 1008140"/>
              <a:gd name="connsiteX2" fmla="*/ 504070 w 1008140"/>
              <a:gd name="connsiteY2" fmla="*/ 1008140 h 1008140"/>
              <a:gd name="connsiteX3" fmla="*/ 0 w 1008140"/>
              <a:gd name="connsiteY3" fmla="*/ 504070 h 1008140"/>
              <a:gd name="connsiteX4" fmla="*/ 504070 w 1008140"/>
              <a:gd name="connsiteY4" fmla="*/ 0 h 1008140"/>
              <a:gd name="connsiteX0" fmla="*/ 1008140 w 1008140"/>
              <a:gd name="connsiteY0" fmla="*/ 504070 h 1008140"/>
              <a:gd name="connsiteX1" fmla="*/ 504070 w 1008140"/>
              <a:gd name="connsiteY1" fmla="*/ 1008140 h 1008140"/>
              <a:gd name="connsiteX2" fmla="*/ 0 w 1008140"/>
              <a:gd name="connsiteY2" fmla="*/ 504070 h 1008140"/>
              <a:gd name="connsiteX3" fmla="*/ 504070 w 1008140"/>
              <a:gd name="connsiteY3" fmla="*/ 0 h 1008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8140" h="1008140">
                <a:moveTo>
                  <a:pt x="1008140" y="504070"/>
                </a:moveTo>
                <a:cubicBezTo>
                  <a:pt x="1008140" y="782460"/>
                  <a:pt x="782460" y="1008140"/>
                  <a:pt x="504070" y="1008140"/>
                </a:cubicBezTo>
                <a:cubicBezTo>
                  <a:pt x="225680" y="1008140"/>
                  <a:pt x="0" y="782460"/>
                  <a:pt x="0" y="504070"/>
                </a:cubicBezTo>
                <a:cubicBezTo>
                  <a:pt x="0" y="225680"/>
                  <a:pt x="225680" y="0"/>
                  <a:pt x="504070" y="0"/>
                </a:cubicBezTo>
              </a:path>
            </a:pathLst>
          </a:cu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Ellipse 2"/>
          <p:cNvSpPr/>
          <p:nvPr/>
        </p:nvSpPr>
        <p:spPr>
          <a:xfrm>
            <a:off x="2051950" y="4509000"/>
            <a:ext cx="864000" cy="864000"/>
          </a:xfrm>
          <a:prstGeom prst="ellipse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Structures</a:t>
            </a:r>
          </a:p>
        </p:txBody>
      </p:sp>
      <p:sp>
        <p:nvSpPr>
          <p:cNvPr id="87" name="Ellipse 86"/>
          <p:cNvSpPr/>
          <p:nvPr/>
        </p:nvSpPr>
        <p:spPr>
          <a:xfrm>
            <a:off x="5796000" y="4509000"/>
            <a:ext cx="863820" cy="863820"/>
          </a:xfrm>
          <a:prstGeom prst="ellipse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97" name="Ellipse 96"/>
          <p:cNvSpPr/>
          <p:nvPr/>
        </p:nvSpPr>
        <p:spPr>
          <a:xfrm>
            <a:off x="5796000" y="1485000"/>
            <a:ext cx="863820" cy="86382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Sets</a:t>
            </a:r>
          </a:p>
        </p:txBody>
      </p:sp>
      <p:sp>
        <p:nvSpPr>
          <p:cNvPr id="38" name="Ellipse 37"/>
          <p:cNvSpPr/>
          <p:nvPr/>
        </p:nvSpPr>
        <p:spPr>
          <a:xfrm>
            <a:off x="2052000" y="1485000"/>
            <a:ext cx="864000" cy="8640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Arrays</a:t>
            </a:r>
          </a:p>
        </p:txBody>
      </p:sp>
      <p:sp>
        <p:nvSpPr>
          <p:cNvPr id="7" name="Rechteck 6"/>
          <p:cNvSpPr/>
          <p:nvPr/>
        </p:nvSpPr>
        <p:spPr>
          <a:xfrm>
            <a:off x="6372000" y="256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[ </a:t>
            </a:r>
            <a:r>
              <a:rPr lang="de-CH" sz="1000" dirty="0" err="1">
                <a:solidFill>
                  <a:srgbClr val="0000FF"/>
                </a:solidFill>
              </a:rPr>
              <a:t>table</a:t>
            </a:r>
            <a:r>
              <a:rPr lang="de-CH" sz="1000" dirty="0">
                <a:solidFill>
                  <a:srgbClr val="0000FF"/>
                </a:solidFill>
              </a:rPr>
              <a:t> : .., 1 ];</a:t>
            </a:r>
          </a:p>
        </p:txBody>
      </p:sp>
      <p:sp>
        <p:nvSpPr>
          <p:cNvPr id="53" name="Rechteck 52"/>
          <p:cNvSpPr/>
          <p:nvPr/>
        </p:nvSpPr>
        <p:spPr>
          <a:xfrm>
            <a:off x="6804000" y="1845000"/>
            <a:ext cx="1224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chemeClr val="tx1"/>
                </a:solidFill>
              </a:rPr>
              <a:t>{ </a:t>
            </a:r>
            <a:r>
              <a:rPr lang="de-CH" sz="1000" dirty="0" err="1">
                <a:solidFill>
                  <a:schemeClr val="tx1"/>
                </a:solidFill>
              </a:rPr>
              <a:t>dog</a:t>
            </a:r>
            <a:r>
              <a:rPr lang="de-CH" sz="1000" dirty="0">
                <a:solidFill>
                  <a:schemeClr val="tx1"/>
                </a:solidFill>
              </a:rPr>
              <a:t>, </a:t>
            </a:r>
            <a:r>
              <a:rPr lang="de-CH" sz="1000" dirty="0" err="1">
                <a:solidFill>
                  <a:schemeClr val="tx1"/>
                </a:solidFill>
              </a:rPr>
              <a:t>mammal</a:t>
            </a:r>
            <a:r>
              <a:rPr lang="de-CH" sz="1000" dirty="0">
                <a:solidFill>
                  <a:schemeClr val="tx1"/>
                </a:solidFill>
              </a:rPr>
              <a:t>, 4 }</a:t>
            </a:r>
          </a:p>
        </p:txBody>
      </p:sp>
      <p:sp>
        <p:nvSpPr>
          <p:cNvPr id="54" name="Rechteck 53"/>
          <p:cNvSpPr/>
          <p:nvPr/>
        </p:nvSpPr>
        <p:spPr>
          <a:xfrm>
            <a:off x="6372000" y="400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= </a:t>
            </a:r>
            <a:r>
              <a:rPr lang="de-CH" sz="1000" dirty="0" err="1">
                <a:solidFill>
                  <a:srgbClr val="FF0000"/>
                </a:solidFill>
              </a:rPr>
              <a:t>set</a:t>
            </a:r>
            <a:r>
              <a:rPr lang="de-CH" sz="1000" dirty="0">
                <a:solidFill>
                  <a:srgbClr val="FF0000"/>
                </a:solidFill>
              </a:rPr>
              <a:t>[ ];</a:t>
            </a:r>
          </a:p>
        </p:txBody>
      </p:sp>
      <p:graphicFrame>
        <p:nvGraphicFramePr>
          <p:cNvPr id="55" name="Tabel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83155"/>
              </p:ext>
            </p:extLst>
          </p:nvPr>
        </p:nvGraphicFramePr>
        <p:xfrm>
          <a:off x="7092000" y="4509000"/>
          <a:ext cx="1872138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Animal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Category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# Legs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house fly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spider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insect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lobster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crustacean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7" name="Rechteck 56"/>
          <p:cNvSpPr/>
          <p:nvPr/>
        </p:nvSpPr>
        <p:spPr>
          <a:xfrm>
            <a:off x="3420000" y="458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s [ ]</a:t>
            </a:r>
          </a:p>
        </p:txBody>
      </p:sp>
      <p:sp>
        <p:nvSpPr>
          <p:cNvPr id="58" name="Rechteck 57"/>
          <p:cNvSpPr/>
          <p:nvPr/>
        </p:nvSpPr>
        <p:spPr>
          <a:xfrm>
            <a:off x="3420000" y="5013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&lt;== [ </a:t>
            </a:r>
            <a:r>
              <a:rPr lang="de-CH" sz="1000" dirty="0" err="1">
                <a:solidFill>
                  <a:srgbClr val="00B050"/>
                </a:solidFill>
              </a:rPr>
              <a:t>table</a:t>
            </a:r>
            <a:r>
              <a:rPr lang="de-CH" sz="1000" dirty="0">
                <a:solidFill>
                  <a:srgbClr val="00B050"/>
                </a:solidFill>
              </a:rPr>
              <a:t> : .., 1 ]</a:t>
            </a:r>
          </a:p>
        </p:txBody>
      </p:sp>
      <p:cxnSp>
        <p:nvCxnSpPr>
          <p:cNvPr id="59" name="Gerade Verbindung mit Pfeil 58"/>
          <p:cNvCxnSpPr/>
          <p:nvPr/>
        </p:nvCxnSpPr>
        <p:spPr>
          <a:xfrm flipH="1" flipV="1">
            <a:off x="2700000" y="2311966"/>
            <a:ext cx="3133034" cy="2413034"/>
          </a:xfrm>
          <a:prstGeom prst="straightConnector1">
            <a:avLst/>
          </a:prstGeom>
          <a:ln w="12700">
            <a:solidFill>
              <a:srgbClr val="00CCCC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/>
          <p:cNvCxnSpPr/>
          <p:nvPr/>
        </p:nvCxnSpPr>
        <p:spPr>
          <a:xfrm rot="10800000" flipH="1" flipV="1">
            <a:off x="2806966" y="2205000"/>
            <a:ext cx="3133034" cy="2413034"/>
          </a:xfrm>
          <a:prstGeom prst="straightConnector1">
            <a:avLst/>
          </a:prstGeom>
          <a:ln w="127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 rot="2280000">
            <a:off x="2612239" y="2864618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+&lt;== [ </a:t>
            </a:r>
            <a:r>
              <a:rPr lang="de-CH" sz="1000" dirty="0" err="1">
                <a:solidFill>
                  <a:srgbClr val="00CCCC"/>
                </a:solidFill>
              </a:rPr>
              <a:t>table</a:t>
            </a:r>
            <a:r>
              <a:rPr lang="de-CH" sz="1000" dirty="0">
                <a:solidFill>
                  <a:srgbClr val="00CCCC"/>
                </a:solidFill>
              </a:rPr>
              <a:t> : .., 1 ]</a:t>
            </a:r>
          </a:p>
        </p:txBody>
      </p:sp>
      <p:sp>
        <p:nvSpPr>
          <p:cNvPr id="65" name="Rechteck 64"/>
          <p:cNvSpPr/>
          <p:nvPr/>
        </p:nvSpPr>
        <p:spPr>
          <a:xfrm>
            <a:off x="3780000" y="162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a[ ] );</a:t>
            </a:r>
          </a:p>
        </p:txBody>
      </p:sp>
      <p:sp>
        <p:nvSpPr>
          <p:cNvPr id="66" name="Rechteck 65"/>
          <p:cNvSpPr/>
          <p:nvPr/>
        </p:nvSpPr>
        <p:spPr>
          <a:xfrm>
            <a:off x="3780000" y="19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=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</a:t>
            </a:r>
            <a:r>
              <a:rPr lang="de-CH" sz="1000" dirty="0" err="1">
                <a:solidFill>
                  <a:srgbClr val="00CCCC"/>
                </a:solidFill>
              </a:rPr>
              <a:t>set</a:t>
            </a:r>
            <a:r>
              <a:rPr lang="de-CH" sz="1000" dirty="0">
                <a:solidFill>
                  <a:srgbClr val="00CCCC"/>
                </a:solidFill>
              </a:rPr>
              <a:t>[ ] );</a:t>
            </a:r>
          </a:p>
        </p:txBody>
      </p:sp>
      <p:sp>
        <p:nvSpPr>
          <p:cNvPr id="67" name="Rechteck 66"/>
          <p:cNvSpPr/>
          <p:nvPr/>
        </p:nvSpPr>
        <p:spPr>
          <a:xfrm>
            <a:off x="900000" y="2925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a[ ] </a:t>
            </a:r>
            <a:r>
              <a:rPr lang="de-CH" sz="1000" dirty="0">
                <a:solidFill>
                  <a:srgbClr val="00CCCC"/>
                </a:solidFill>
                <a:sym typeface="Wingdings" panose="05000000000000000000" pitchFamily="2" charset="2"/>
              </a:rPr>
              <a:t>&lt;== s[ ];</a:t>
            </a:r>
            <a:endParaRPr lang="de-CH" sz="1000" dirty="0">
              <a:solidFill>
                <a:srgbClr val="00CCCC"/>
              </a:solidFill>
            </a:endParaRPr>
          </a:p>
          <a:p>
            <a:r>
              <a:rPr lang="de-CH" sz="1000" dirty="0" err="1">
                <a:solidFill>
                  <a:srgbClr val="00CCCC"/>
                </a:solidFill>
              </a:rPr>
              <a:t>structure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to</a:t>
            </a:r>
            <a:r>
              <a:rPr lang="de-CH" sz="1000" dirty="0">
                <a:solidFill>
                  <a:srgbClr val="00CCCC"/>
                </a:solidFill>
              </a:rPr>
              <a:t> </a:t>
            </a:r>
            <a:r>
              <a:rPr lang="de-CH" sz="1000" dirty="0" err="1">
                <a:solidFill>
                  <a:srgbClr val="00CCCC"/>
                </a:solidFill>
              </a:rPr>
              <a:t>array</a:t>
            </a:r>
            <a:r>
              <a:rPr lang="de-CH" sz="1000" dirty="0">
                <a:solidFill>
                  <a:srgbClr val="00CCCC"/>
                </a:solidFill>
              </a:rPr>
              <a:t>( a ] );</a:t>
            </a:r>
          </a:p>
        </p:txBody>
      </p:sp>
      <p:sp>
        <p:nvSpPr>
          <p:cNvPr id="68" name="Rechteck 67"/>
          <p:cNvSpPr/>
          <p:nvPr/>
        </p:nvSpPr>
        <p:spPr>
          <a:xfrm>
            <a:off x="900000" y="3789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</a:t>
            </a:r>
            <a:r>
              <a:rPr lang="de-CH" sz="1000" dirty="0">
                <a:solidFill>
                  <a:srgbClr val="00B050"/>
                </a:solidFill>
                <a:sym typeface="Wingdings" panose="05000000000000000000" pitchFamily="2" charset="2"/>
              </a:rPr>
              <a:t>&lt;== a[ ];</a:t>
            </a:r>
            <a:endParaRPr lang="de-CH" sz="1000" dirty="0">
              <a:solidFill>
                <a:srgbClr val="00B050"/>
              </a:solidFill>
            </a:endParaRPr>
          </a:p>
          <a:p>
            <a:r>
              <a:rPr lang="de-CH" sz="1000" dirty="0" err="1">
                <a:solidFill>
                  <a:srgbClr val="00B050"/>
                </a:solidFill>
              </a:rPr>
              <a:t>array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to</a:t>
            </a:r>
            <a:r>
              <a:rPr lang="de-CH" sz="1000" dirty="0">
                <a:solidFill>
                  <a:srgbClr val="00B050"/>
                </a:solidFill>
              </a:rPr>
              <a:t>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a ] );</a:t>
            </a:r>
          </a:p>
        </p:txBody>
      </p:sp>
      <p:sp>
        <p:nvSpPr>
          <p:cNvPr id="69" name="Rechteck 68"/>
          <p:cNvSpPr/>
          <p:nvPr/>
        </p:nvSpPr>
        <p:spPr>
          <a:xfrm rot="2295496">
            <a:off x="4700237" y="3923634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FF0000"/>
                </a:solidFill>
              </a:rPr>
              <a:t>[ </a:t>
            </a:r>
            <a:r>
              <a:rPr lang="de-CH" sz="1000" dirty="0" err="1">
                <a:solidFill>
                  <a:srgbClr val="FF0000"/>
                </a:solidFill>
              </a:rPr>
              <a:t>table</a:t>
            </a:r>
            <a:r>
              <a:rPr lang="de-CH" sz="1000" dirty="0">
                <a:solidFill>
                  <a:srgbClr val="FF0000"/>
                </a:solidFill>
              </a:rPr>
              <a:t> : .., 1 ] &lt;== a[ ]</a:t>
            </a:r>
          </a:p>
        </p:txBody>
      </p:sp>
      <p:cxnSp>
        <p:nvCxnSpPr>
          <p:cNvPr id="70" name="Gerade Verbindung mit Pfeil 69"/>
          <p:cNvCxnSpPr/>
          <p:nvPr/>
        </p:nvCxnSpPr>
        <p:spPr>
          <a:xfrm rot="10800000" flipV="1">
            <a:off x="2734966" y="2167965"/>
            <a:ext cx="3133034" cy="2413034"/>
          </a:xfrm>
          <a:prstGeom prst="straightConnector1">
            <a:avLst/>
          </a:prstGeom>
          <a:ln w="127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/>
          <p:nvPr/>
        </p:nvCxnSpPr>
        <p:spPr>
          <a:xfrm rot="10800000" flipH="1">
            <a:off x="2844000" y="2277000"/>
            <a:ext cx="3133034" cy="2413034"/>
          </a:xfrm>
          <a:prstGeom prst="straightConnector1">
            <a:avLst/>
          </a:prstGeom>
          <a:ln w="12700">
            <a:solidFill>
              <a:srgbClr val="0000FF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/>
          <p:cNvSpPr/>
          <p:nvPr/>
        </p:nvSpPr>
        <p:spPr>
          <a:xfrm rot="8520000" flipV="1">
            <a:off x="2685860" y="3777383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s[ ] = </a:t>
            </a:r>
            <a:r>
              <a:rPr lang="de-CH" sz="1000" dirty="0" err="1">
                <a:solidFill>
                  <a:srgbClr val="00B050"/>
                </a:solidFill>
              </a:rPr>
              <a:t>structure</a:t>
            </a:r>
            <a:r>
              <a:rPr lang="de-CH" sz="1000" dirty="0">
                <a:solidFill>
                  <a:srgbClr val="00B050"/>
                </a:solidFill>
              </a:rPr>
              <a:t>( </a:t>
            </a:r>
            <a:r>
              <a:rPr lang="de-CH" sz="1000" dirty="0" err="1">
                <a:solidFill>
                  <a:srgbClr val="00B050"/>
                </a:solidFill>
              </a:rPr>
              <a:t>set</a:t>
            </a:r>
            <a:r>
              <a:rPr lang="de-CH" sz="1000" dirty="0">
                <a:solidFill>
                  <a:srgbClr val="00B050"/>
                </a:solidFill>
              </a:rPr>
              <a:t>[ ] );</a:t>
            </a:r>
          </a:p>
        </p:txBody>
      </p:sp>
      <p:sp>
        <p:nvSpPr>
          <p:cNvPr id="74" name="Rechteck 73"/>
          <p:cNvSpPr/>
          <p:nvPr/>
        </p:nvSpPr>
        <p:spPr>
          <a:xfrm rot="8520000" flipV="1">
            <a:off x="4730140" y="2697382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( s[ ] );</a:t>
            </a:r>
          </a:p>
        </p:txBody>
      </p:sp>
      <p:sp>
        <p:nvSpPr>
          <p:cNvPr id="75" name="Rechteck 74"/>
          <p:cNvSpPr/>
          <p:nvPr/>
        </p:nvSpPr>
        <p:spPr>
          <a:xfrm>
            <a:off x="972000" y="1413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CCCC"/>
                </a:solidFill>
              </a:rPr>
              <a:t>a2[ ] &lt;== a[ ]</a:t>
            </a:r>
          </a:p>
        </p:txBody>
      </p:sp>
      <p:sp>
        <p:nvSpPr>
          <p:cNvPr id="76" name="Rechteck 75"/>
          <p:cNvSpPr/>
          <p:nvPr/>
        </p:nvSpPr>
        <p:spPr>
          <a:xfrm>
            <a:off x="1044000" y="5157000"/>
            <a:ext cx="86466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B050"/>
                </a:solidFill>
              </a:rPr>
              <a:t>s2[ ] &lt;== s[ ]</a:t>
            </a:r>
          </a:p>
        </p:txBody>
      </p:sp>
      <p:sp>
        <p:nvSpPr>
          <p:cNvPr id="77" name="Rechteck 76"/>
          <p:cNvSpPr/>
          <p:nvPr/>
        </p:nvSpPr>
        <p:spPr>
          <a:xfrm>
            <a:off x="6948000" y="1341000"/>
            <a:ext cx="144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de-CH" sz="1000" dirty="0">
                <a:solidFill>
                  <a:srgbClr val="0000FF"/>
                </a:solidFill>
              </a:rPr>
              <a:t>set2[ ] = </a:t>
            </a:r>
            <a:r>
              <a:rPr lang="de-CH" sz="1000" dirty="0" err="1">
                <a:solidFill>
                  <a:srgbClr val="0000FF"/>
                </a:solidFill>
              </a:rPr>
              <a:t>set</a:t>
            </a:r>
            <a:r>
              <a:rPr lang="de-CH" sz="1000" dirty="0">
                <a:solidFill>
                  <a:srgbClr val="0000FF"/>
                </a:solidFill>
              </a:rPr>
              <a:t>[ ];</a:t>
            </a:r>
          </a:p>
        </p:txBody>
      </p:sp>
      <p:graphicFrame>
        <p:nvGraphicFramePr>
          <p:cNvPr id="52" name="Tabel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52404"/>
              </p:ext>
            </p:extLst>
          </p:nvPr>
        </p:nvGraphicFramePr>
        <p:xfrm>
          <a:off x="180000" y="4221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s[# Legs]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s[Animal]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s[Category]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6" name="Tabel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638300"/>
              </p:ext>
            </p:extLst>
          </p:nvPr>
        </p:nvGraphicFramePr>
        <p:xfrm>
          <a:off x="179900" y="1839000"/>
          <a:ext cx="1440100" cy="94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Name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 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void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s[0]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s[1]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dog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s[2]</a:t>
                      </a:r>
                    </a:p>
                  </a:txBody>
                  <a:tcPr marL="36000" marR="36000" marT="18000" marB="18000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mammal</a:t>
                      </a:r>
                    </a:p>
                  </a:txBody>
                  <a:tcPr marL="36000" marR="36000" marT="18000" marB="18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561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hteck 6"/>
          <p:cNvSpPr/>
          <p:nvPr/>
        </p:nvSpPr>
        <p:spPr>
          <a:xfrm>
            <a:off x="1907704" y="393313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1907704" y="285293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1907704" y="5013176"/>
            <a:ext cx="3240000" cy="720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1907704" y="1772896"/>
            <a:ext cx="3240000" cy="72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" name="Gerade Verbindung mit Pfeil 11"/>
          <p:cNvCxnSpPr/>
          <p:nvPr/>
        </p:nvCxnSpPr>
        <p:spPr>
          <a:xfrm flipV="1">
            <a:off x="2339752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1547664" y="5949280"/>
            <a:ext cx="79208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>
            <a:off x="4427984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/>
          <p:nvPr/>
        </p:nvCxnSpPr>
        <p:spPr>
          <a:xfrm>
            <a:off x="3347864" y="5949280"/>
            <a:ext cx="216024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5580112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cxnSp>
        <p:nvCxnSpPr>
          <p:cNvPr id="30" name="Gerade Verbindung mit Pfeil 29"/>
          <p:cNvCxnSpPr/>
          <p:nvPr/>
        </p:nvCxnSpPr>
        <p:spPr>
          <a:xfrm>
            <a:off x="5004048" y="18449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/>
          <p:cNvSpPr/>
          <p:nvPr/>
        </p:nvSpPr>
        <p:spPr>
          <a:xfrm>
            <a:off x="3995936" y="227695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004048" y="198892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39"/>
          <p:cNvCxnSpPr/>
          <p:nvPr/>
        </p:nvCxnSpPr>
        <p:spPr>
          <a:xfrm flipH="1" flipV="1">
            <a:off x="4355976" y="234896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/>
          <p:cNvSpPr/>
          <p:nvPr/>
        </p:nvSpPr>
        <p:spPr>
          <a:xfrm>
            <a:off x="4644008" y="19169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4644008" y="177289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43" name="Gerade Verbindung mit Pfeil 42"/>
          <p:cNvCxnSpPr/>
          <p:nvPr/>
        </p:nvCxnSpPr>
        <p:spPr>
          <a:xfrm>
            <a:off x="5004048" y="40050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/>
          <p:cNvSpPr/>
          <p:nvPr/>
        </p:nvSpPr>
        <p:spPr>
          <a:xfrm>
            <a:off x="3995936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exit</a:t>
            </a:r>
          </a:p>
        </p:txBody>
      </p:sp>
      <p:sp>
        <p:nvSpPr>
          <p:cNvPr id="45" name="Abgerundetes Rechteck 33"/>
          <p:cNvSpPr/>
          <p:nvPr/>
        </p:nvSpPr>
        <p:spPr>
          <a:xfrm>
            <a:off x="5004048" y="4149080"/>
            <a:ext cx="432048" cy="288032"/>
          </a:xfrm>
          <a:custGeom>
            <a:avLst/>
            <a:gdLst>
              <a:gd name="connsiteX0" fmla="*/ 3178 w 291530"/>
              <a:gd name="connsiteY0" fmla="*/ 0 h 288032"/>
              <a:gd name="connsiteX1" fmla="*/ 147514 w 291530"/>
              <a:gd name="connsiteY1" fmla="*/ 0 h 288032"/>
              <a:gd name="connsiteX2" fmla="*/ 291530 w 291530"/>
              <a:gd name="connsiteY2" fmla="*/ 144016 h 288032"/>
              <a:gd name="connsiteX3" fmla="*/ 147514 w 291530"/>
              <a:gd name="connsiteY3" fmla="*/ 288032 h 288032"/>
              <a:gd name="connsiteX4" fmla="*/ 3178 w 291530"/>
              <a:gd name="connsiteY4" fmla="*/ 288032 h 288032"/>
              <a:gd name="connsiteX5" fmla="*/ 0 w 291530"/>
              <a:gd name="connsiteY5" fmla="*/ 114275 h 288032"/>
              <a:gd name="connsiteX6" fmla="*/ 3178 w 291530"/>
              <a:gd name="connsiteY6" fmla="*/ 0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6" fmla="*/ 61028 w 291530"/>
              <a:gd name="connsiteY6" fmla="*/ 205715 h 288032"/>
              <a:gd name="connsiteX0" fmla="*/ 0 w 291530"/>
              <a:gd name="connsiteY0" fmla="*/ 114275 h 288032"/>
              <a:gd name="connsiteX1" fmla="*/ 3178 w 291530"/>
              <a:gd name="connsiteY1" fmla="*/ 0 h 288032"/>
              <a:gd name="connsiteX2" fmla="*/ 147514 w 291530"/>
              <a:gd name="connsiteY2" fmla="*/ 0 h 288032"/>
              <a:gd name="connsiteX3" fmla="*/ 291530 w 291530"/>
              <a:gd name="connsiteY3" fmla="*/ 144016 h 288032"/>
              <a:gd name="connsiteX4" fmla="*/ 147514 w 291530"/>
              <a:gd name="connsiteY4" fmla="*/ 288032 h 288032"/>
              <a:gd name="connsiteX5" fmla="*/ 3178 w 291530"/>
              <a:gd name="connsiteY5" fmla="*/ 288032 h 288032"/>
              <a:gd name="connsiteX0" fmla="*/ 0 w 288352"/>
              <a:gd name="connsiteY0" fmla="*/ 0 h 288032"/>
              <a:gd name="connsiteX1" fmla="*/ 144336 w 288352"/>
              <a:gd name="connsiteY1" fmla="*/ 0 h 288032"/>
              <a:gd name="connsiteX2" fmla="*/ 288352 w 288352"/>
              <a:gd name="connsiteY2" fmla="*/ 144016 h 288032"/>
              <a:gd name="connsiteX3" fmla="*/ 144336 w 288352"/>
              <a:gd name="connsiteY3" fmla="*/ 288032 h 288032"/>
              <a:gd name="connsiteX4" fmla="*/ 0 w 288352"/>
              <a:gd name="connsiteY4" fmla="*/ 288032 h 288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352" h="288032">
                <a:moveTo>
                  <a:pt x="0" y="0"/>
                </a:moveTo>
                <a:lnTo>
                  <a:pt x="144336" y="0"/>
                </a:lnTo>
                <a:cubicBezTo>
                  <a:pt x="223874" y="0"/>
                  <a:pt x="288352" y="64478"/>
                  <a:pt x="288352" y="144016"/>
                </a:cubicBezTo>
                <a:cubicBezTo>
                  <a:pt x="288352" y="223554"/>
                  <a:pt x="223874" y="288032"/>
                  <a:pt x="144336" y="288032"/>
                </a:cubicBezTo>
                <a:lnTo>
                  <a:pt x="0" y="288032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46" name="Gerade Verbindung 45"/>
          <p:cNvCxnSpPr/>
          <p:nvPr/>
        </p:nvCxnSpPr>
        <p:spPr>
          <a:xfrm flipH="1" flipV="1">
            <a:off x="4355976" y="450912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4644008" y="40770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continue</a:t>
            </a:r>
          </a:p>
        </p:txBody>
      </p:sp>
      <p:sp>
        <p:nvSpPr>
          <p:cNvPr id="48" name="Rechteck 47"/>
          <p:cNvSpPr/>
          <p:nvPr/>
        </p:nvSpPr>
        <p:spPr>
          <a:xfrm>
            <a:off x="464400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50" name="Gerade Verbindung mit Pfeil 49"/>
          <p:cNvCxnSpPr/>
          <p:nvPr/>
        </p:nvCxnSpPr>
        <p:spPr>
          <a:xfrm flipV="1">
            <a:off x="2339752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/>
          <p:cNvSpPr/>
          <p:nvPr/>
        </p:nvSpPr>
        <p:spPr>
          <a:xfrm>
            <a:off x="1907704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6" name="Rechteck 55"/>
          <p:cNvSpPr/>
          <p:nvPr/>
        </p:nvSpPr>
        <p:spPr>
          <a:xfrm>
            <a:off x="1979712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1" name="Gerade Verbindung mit Pfeil 60"/>
          <p:cNvCxnSpPr/>
          <p:nvPr/>
        </p:nvCxnSpPr>
        <p:spPr>
          <a:xfrm flipV="1">
            <a:off x="2339752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hteck 61"/>
          <p:cNvSpPr/>
          <p:nvPr/>
        </p:nvSpPr>
        <p:spPr>
          <a:xfrm>
            <a:off x="1979712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2483768" y="227687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>
            <a:off x="2483768" y="443711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hteck 65"/>
          <p:cNvSpPr/>
          <p:nvPr/>
        </p:nvSpPr>
        <p:spPr>
          <a:xfrm>
            <a:off x="2483768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3768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72" name="Gerade Verbindung mit Pfeil 71"/>
          <p:cNvCxnSpPr/>
          <p:nvPr/>
        </p:nvCxnSpPr>
        <p:spPr>
          <a:xfrm>
            <a:off x="3707904" y="2276872"/>
            <a:ext cx="0" cy="18002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/>
          <p:cNvSpPr/>
          <p:nvPr/>
        </p:nvSpPr>
        <p:spPr>
          <a:xfrm>
            <a:off x="3707904" y="227687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77" name="Rechteck 76"/>
          <p:cNvSpPr/>
          <p:nvPr/>
        </p:nvSpPr>
        <p:spPr>
          <a:xfrm>
            <a:off x="3779912" y="551723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79" name="Gerade Verbindung mit Pfeil 78"/>
          <p:cNvCxnSpPr/>
          <p:nvPr/>
        </p:nvCxnSpPr>
        <p:spPr>
          <a:xfrm>
            <a:off x="3707904" y="4437112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 flipV="1">
            <a:off x="3707904" y="342900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3779912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84" name="Rechteck 83"/>
          <p:cNvSpPr/>
          <p:nvPr/>
        </p:nvSpPr>
        <p:spPr>
          <a:xfrm>
            <a:off x="3707904" y="443711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end</a:t>
            </a:r>
          </a:p>
        </p:txBody>
      </p:sp>
      <p:cxnSp>
        <p:nvCxnSpPr>
          <p:cNvPr id="85" name="Gerade Verbindung 84"/>
          <p:cNvCxnSpPr/>
          <p:nvPr/>
        </p:nvCxnSpPr>
        <p:spPr>
          <a:xfrm flipV="1">
            <a:off x="3707904" y="5589240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/>
          <p:cNvCxnSpPr/>
          <p:nvPr/>
        </p:nvCxnSpPr>
        <p:spPr>
          <a:xfrm>
            <a:off x="5004048" y="299695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4644008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cxnSp>
        <p:nvCxnSpPr>
          <p:cNvPr id="92" name="Gerade Verbindung mit Pfeil 91"/>
          <p:cNvCxnSpPr/>
          <p:nvPr/>
        </p:nvCxnSpPr>
        <p:spPr>
          <a:xfrm>
            <a:off x="5004048" y="5157192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hteck 92"/>
          <p:cNvSpPr/>
          <p:nvPr/>
        </p:nvSpPr>
        <p:spPr>
          <a:xfrm>
            <a:off x="4644008" y="50851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abort</a:t>
            </a:r>
          </a:p>
        </p:txBody>
      </p:sp>
      <p:sp>
        <p:nvSpPr>
          <p:cNvPr id="52" name="Rechteck 51"/>
          <p:cNvSpPr/>
          <p:nvPr/>
        </p:nvSpPr>
        <p:spPr>
          <a:xfrm>
            <a:off x="5220072" y="551723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3" name="Rechteck 52"/>
          <p:cNvSpPr/>
          <p:nvPr/>
        </p:nvSpPr>
        <p:spPr>
          <a:xfrm>
            <a:off x="5220072" y="443711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sp>
        <p:nvSpPr>
          <p:cNvPr id="57" name="Rechteck 56"/>
          <p:cNvSpPr/>
          <p:nvPr/>
        </p:nvSpPr>
        <p:spPr>
          <a:xfrm>
            <a:off x="5220072" y="335699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Interactive Mode</a:t>
            </a:r>
          </a:p>
        </p:txBody>
      </p:sp>
      <p:sp>
        <p:nvSpPr>
          <p:cNvPr id="58" name="Rechteck 57"/>
          <p:cNvSpPr/>
          <p:nvPr/>
        </p:nvSpPr>
        <p:spPr>
          <a:xfrm>
            <a:off x="5220072" y="2276872"/>
            <a:ext cx="792088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Started Program</a:t>
            </a:r>
          </a:p>
        </p:txBody>
      </p:sp>
      <p:cxnSp>
        <p:nvCxnSpPr>
          <p:cNvPr id="65" name="Gerade Verbindung 64"/>
          <p:cNvCxnSpPr/>
          <p:nvPr/>
        </p:nvCxnSpPr>
        <p:spPr>
          <a:xfrm flipV="1">
            <a:off x="2267744" y="508518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hteck 68"/>
          <p:cNvSpPr/>
          <p:nvPr/>
        </p:nvSpPr>
        <p:spPr>
          <a:xfrm>
            <a:off x="1907704" y="292494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73" name="Gerade Verbindung 72"/>
          <p:cNvCxnSpPr/>
          <p:nvPr/>
        </p:nvCxnSpPr>
        <p:spPr>
          <a:xfrm flipV="1">
            <a:off x="2267744" y="292494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hteck 73"/>
          <p:cNvSpPr/>
          <p:nvPr/>
        </p:nvSpPr>
        <p:spPr>
          <a:xfrm>
            <a:off x="1547664" y="198884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76" name="Gerade Verbindung mit Pfeil 75"/>
          <p:cNvCxnSpPr/>
          <p:nvPr/>
        </p:nvCxnSpPr>
        <p:spPr>
          <a:xfrm flipH="1">
            <a:off x="1547664" y="198884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/>
          <p:cNvCxnSpPr/>
          <p:nvPr/>
        </p:nvCxnSpPr>
        <p:spPr>
          <a:xfrm>
            <a:off x="1547664" y="220486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1547664" y="4149080"/>
            <a:ext cx="36004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pause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H="1">
            <a:off x="1547664" y="4149080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1547664" y="4365104"/>
            <a:ext cx="50405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2483768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2483768" y="39330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4" name="Gerade Verbindung mit Pfeil 93"/>
          <p:cNvCxnSpPr/>
          <p:nvPr/>
        </p:nvCxnSpPr>
        <p:spPr>
          <a:xfrm flipV="1">
            <a:off x="2483768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2483768" y="177281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interactive</a:t>
            </a:r>
          </a:p>
        </p:txBody>
      </p:sp>
      <p:cxnSp>
        <p:nvCxnSpPr>
          <p:cNvPr id="96" name="Gerade Verbindung mit Pfeil 95"/>
          <p:cNvCxnSpPr/>
          <p:nvPr/>
        </p:nvCxnSpPr>
        <p:spPr>
          <a:xfrm>
            <a:off x="3707904" y="1484784"/>
            <a:ext cx="0" cy="4320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>
            <a:off x="3491880" y="1484784"/>
            <a:ext cx="0" cy="446449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/>
          <p:cNvSpPr/>
          <p:nvPr/>
        </p:nvSpPr>
        <p:spPr>
          <a:xfrm>
            <a:off x="3059832" y="198884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0" name="Gerade Verbindung 99"/>
          <p:cNvCxnSpPr/>
          <p:nvPr/>
        </p:nvCxnSpPr>
        <p:spPr>
          <a:xfrm flipH="1" flipV="1">
            <a:off x="3419872" y="206084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3059832" y="414908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throw</a:t>
            </a:r>
          </a:p>
        </p:txBody>
      </p:sp>
      <p:cxnSp>
        <p:nvCxnSpPr>
          <p:cNvPr id="102" name="Gerade Verbindung 101"/>
          <p:cNvCxnSpPr/>
          <p:nvPr/>
        </p:nvCxnSpPr>
        <p:spPr>
          <a:xfrm flipH="1" flipV="1">
            <a:off x="3419872" y="4221088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059832" y="220486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3059832" y="436510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catch</a:t>
            </a:r>
          </a:p>
        </p:txBody>
      </p:sp>
      <p:cxnSp>
        <p:nvCxnSpPr>
          <p:cNvPr id="105" name="Gerade Verbindung 104"/>
          <p:cNvCxnSpPr/>
          <p:nvPr/>
        </p:nvCxnSpPr>
        <p:spPr>
          <a:xfrm flipV="1">
            <a:off x="3419872" y="436510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105"/>
          <p:cNvCxnSpPr/>
          <p:nvPr/>
        </p:nvCxnSpPr>
        <p:spPr>
          <a:xfrm flipV="1">
            <a:off x="3419872" y="2204864"/>
            <a:ext cx="72008" cy="720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/>
          <p:cNvSpPr/>
          <p:nvPr/>
        </p:nvSpPr>
        <p:spPr>
          <a:xfrm>
            <a:off x="827584" y="5877272"/>
            <a:ext cx="72008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program start</a:t>
            </a:r>
          </a:p>
        </p:txBody>
      </p:sp>
      <p:cxnSp>
        <p:nvCxnSpPr>
          <p:cNvPr id="108" name="Gerade Verbindung mit Pfeil 107"/>
          <p:cNvCxnSpPr/>
          <p:nvPr/>
        </p:nvCxnSpPr>
        <p:spPr>
          <a:xfrm>
            <a:off x="3347864" y="3356992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hteck 108"/>
          <p:cNvSpPr/>
          <p:nvPr/>
        </p:nvSpPr>
        <p:spPr>
          <a:xfrm>
            <a:off x="2987824" y="3356992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  <p:cxnSp>
        <p:nvCxnSpPr>
          <p:cNvPr id="110" name="Gerade Verbindung mit Pfeil 109"/>
          <p:cNvCxnSpPr/>
          <p:nvPr/>
        </p:nvCxnSpPr>
        <p:spPr>
          <a:xfrm>
            <a:off x="3347864" y="1412776"/>
            <a:ext cx="0" cy="50405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/>
          <p:nvPr/>
        </p:nvCxnSpPr>
        <p:spPr>
          <a:xfrm>
            <a:off x="3347864" y="5229200"/>
            <a:ext cx="0" cy="7200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2987824" y="5229200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24778717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Access Modes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4" name="Rechteck 183"/>
          <p:cNvSpPr/>
          <p:nvPr/>
        </p:nvSpPr>
        <p:spPr>
          <a:xfrm>
            <a:off x="46743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7554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41170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29157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0597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2038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34783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4355970" y="112468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44999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9320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522009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4918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63587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565215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46743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241170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4355970" y="9806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64" name="Rechteck 263"/>
          <p:cNvSpPr/>
          <p:nvPr/>
        </p:nvSpPr>
        <p:spPr>
          <a:xfrm>
            <a:off x="46743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7554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7554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46743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46743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46743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554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554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554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554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241170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241170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1)</a:t>
            </a:r>
          </a:p>
        </p:txBody>
      </p:sp>
      <p:sp>
        <p:nvSpPr>
          <p:cNvPr id="342" name="Rechteck 341"/>
          <p:cNvSpPr/>
          <p:nvPr/>
        </p:nvSpPr>
        <p:spPr>
          <a:xfrm>
            <a:off x="29157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0597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2038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34783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4918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363587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9157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0597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2038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334783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34918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3" name="Rechteck 352"/>
          <p:cNvSpPr/>
          <p:nvPr/>
        </p:nvSpPr>
        <p:spPr>
          <a:xfrm>
            <a:off x="363587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29157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0597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2038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334783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34918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9" name="Rechteck 358"/>
          <p:cNvSpPr/>
          <p:nvPr/>
        </p:nvSpPr>
        <p:spPr>
          <a:xfrm>
            <a:off x="363587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29157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0597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2038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34783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4918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7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29157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30597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32038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334783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34918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363587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29157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0597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2038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334783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34918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363587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8346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68346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6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68346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68346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644010" y="15567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4355970" y="278091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4355970" y="26368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2)</a:t>
            </a:r>
          </a:p>
        </p:txBody>
      </p:sp>
      <p:sp>
        <p:nvSpPr>
          <p:cNvPr id="387" name="Rechteck 386"/>
          <p:cNvSpPr/>
          <p:nvPr/>
        </p:nvSpPr>
        <p:spPr>
          <a:xfrm>
            <a:off x="44999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464401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49320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522009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5652150" y="292493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4999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464401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49320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22009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5652150" y="29969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4999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464401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49320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522009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5652150" y="30689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4999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464401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49320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522009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652150" y="31409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44999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464401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49320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522009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5652150" y="321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44999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464401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49320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522009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5652150" y="328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68346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241170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241170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3)</a:t>
            </a:r>
          </a:p>
        </p:txBody>
      </p:sp>
      <p:sp>
        <p:nvSpPr>
          <p:cNvPr id="468" name="Rechteck 467"/>
          <p:cNvSpPr/>
          <p:nvPr/>
        </p:nvSpPr>
        <p:spPr>
          <a:xfrm>
            <a:off x="29157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29157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9157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1" name="Rechteck 470"/>
          <p:cNvSpPr/>
          <p:nvPr/>
        </p:nvSpPr>
        <p:spPr>
          <a:xfrm>
            <a:off x="29157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29157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29157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29157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30597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30597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30597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30597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30597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30597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30597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32038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32038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32038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2038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32038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32038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8" name="Rechteck 487"/>
          <p:cNvSpPr/>
          <p:nvPr/>
        </p:nvSpPr>
        <p:spPr>
          <a:xfrm>
            <a:off x="32038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334783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334783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334783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334783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334783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334783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334783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34918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34918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34918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34918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34918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34918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34918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363587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363587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5" name="Rechteck 504"/>
          <p:cNvSpPr/>
          <p:nvPr/>
        </p:nvSpPr>
        <p:spPr>
          <a:xfrm>
            <a:off x="363587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6" name="Rechteck 505"/>
          <p:cNvSpPr/>
          <p:nvPr/>
        </p:nvSpPr>
        <p:spPr>
          <a:xfrm>
            <a:off x="363587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363587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8" name="Rechteck 507"/>
          <p:cNvSpPr/>
          <p:nvPr/>
        </p:nvSpPr>
        <p:spPr>
          <a:xfrm>
            <a:off x="363587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9" name="Rechteck 508"/>
          <p:cNvSpPr/>
          <p:nvPr/>
        </p:nvSpPr>
        <p:spPr>
          <a:xfrm>
            <a:off x="363587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0" name="Rechteck 509"/>
          <p:cNvSpPr/>
          <p:nvPr/>
        </p:nvSpPr>
        <p:spPr>
          <a:xfrm>
            <a:off x="4355970" y="443714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1" name="Rechteck 510"/>
          <p:cNvSpPr/>
          <p:nvPr/>
        </p:nvSpPr>
        <p:spPr>
          <a:xfrm>
            <a:off x="4355970" y="42931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 </a:t>
            </a:r>
            <a:r>
              <a:rPr lang="en-US" sz="1000" dirty="0">
                <a:solidFill>
                  <a:schemeClr val="tx1"/>
                </a:solidFill>
              </a:rPr>
              <a:t>(Example 4)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44999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3" name="Rechteck 512"/>
          <p:cNvSpPr/>
          <p:nvPr/>
        </p:nvSpPr>
        <p:spPr>
          <a:xfrm>
            <a:off x="44999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4" name="Rechteck 513"/>
          <p:cNvSpPr/>
          <p:nvPr/>
        </p:nvSpPr>
        <p:spPr>
          <a:xfrm>
            <a:off x="44999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5" name="Rechteck 514"/>
          <p:cNvSpPr/>
          <p:nvPr/>
        </p:nvSpPr>
        <p:spPr>
          <a:xfrm>
            <a:off x="44999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6" name="Rechteck 515"/>
          <p:cNvSpPr/>
          <p:nvPr/>
        </p:nvSpPr>
        <p:spPr>
          <a:xfrm>
            <a:off x="44999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7" name="Rechteck 516"/>
          <p:cNvSpPr/>
          <p:nvPr/>
        </p:nvSpPr>
        <p:spPr>
          <a:xfrm>
            <a:off x="44999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8" name="Rechteck 517"/>
          <p:cNvSpPr/>
          <p:nvPr/>
        </p:nvSpPr>
        <p:spPr>
          <a:xfrm>
            <a:off x="44999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9" name="Rechteck 518"/>
          <p:cNvSpPr/>
          <p:nvPr/>
        </p:nvSpPr>
        <p:spPr>
          <a:xfrm>
            <a:off x="464401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0" name="Rechteck 519"/>
          <p:cNvSpPr/>
          <p:nvPr/>
        </p:nvSpPr>
        <p:spPr>
          <a:xfrm>
            <a:off x="464401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1" name="Rechteck 520"/>
          <p:cNvSpPr/>
          <p:nvPr/>
        </p:nvSpPr>
        <p:spPr>
          <a:xfrm>
            <a:off x="464401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2" name="Rechteck 521"/>
          <p:cNvSpPr/>
          <p:nvPr/>
        </p:nvSpPr>
        <p:spPr>
          <a:xfrm>
            <a:off x="464401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3" name="Rechteck 522"/>
          <p:cNvSpPr/>
          <p:nvPr/>
        </p:nvSpPr>
        <p:spPr>
          <a:xfrm>
            <a:off x="464401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4" name="Rechteck 523"/>
          <p:cNvSpPr/>
          <p:nvPr/>
        </p:nvSpPr>
        <p:spPr>
          <a:xfrm>
            <a:off x="464401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5" name="Rechteck 524"/>
          <p:cNvSpPr/>
          <p:nvPr/>
        </p:nvSpPr>
        <p:spPr>
          <a:xfrm>
            <a:off x="464401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49320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49320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49320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49320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49320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49320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49320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522009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522009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5" name="Rechteck 534"/>
          <p:cNvSpPr/>
          <p:nvPr/>
        </p:nvSpPr>
        <p:spPr>
          <a:xfrm>
            <a:off x="522009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6" name="Rechteck 535"/>
          <p:cNvSpPr/>
          <p:nvPr/>
        </p:nvSpPr>
        <p:spPr>
          <a:xfrm>
            <a:off x="522009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7" name="Rechteck 536"/>
          <p:cNvSpPr/>
          <p:nvPr/>
        </p:nvSpPr>
        <p:spPr>
          <a:xfrm>
            <a:off x="522009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8" name="Rechteck 537"/>
          <p:cNvSpPr/>
          <p:nvPr/>
        </p:nvSpPr>
        <p:spPr>
          <a:xfrm>
            <a:off x="522009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9" name="Rechteck 538"/>
          <p:cNvSpPr/>
          <p:nvPr/>
        </p:nvSpPr>
        <p:spPr>
          <a:xfrm>
            <a:off x="522009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5652150" y="458116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1" name="Rechteck 540"/>
          <p:cNvSpPr/>
          <p:nvPr/>
        </p:nvSpPr>
        <p:spPr>
          <a:xfrm>
            <a:off x="5652150" y="501322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2" name="Rechteck 541"/>
          <p:cNvSpPr/>
          <p:nvPr/>
        </p:nvSpPr>
        <p:spPr>
          <a:xfrm>
            <a:off x="5652150" y="53732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5652150" y="55893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4" name="Rechteck 543"/>
          <p:cNvSpPr/>
          <p:nvPr/>
        </p:nvSpPr>
        <p:spPr>
          <a:xfrm>
            <a:off x="5652150" y="46531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5" name="Rechteck 544"/>
          <p:cNvSpPr/>
          <p:nvPr/>
        </p:nvSpPr>
        <p:spPr>
          <a:xfrm>
            <a:off x="5652150" y="47971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6" name="Rechteck 545"/>
          <p:cNvSpPr/>
          <p:nvPr/>
        </p:nvSpPr>
        <p:spPr>
          <a:xfrm>
            <a:off x="5652150" y="54452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4" name="Gerade Verbindung 94"/>
          <p:cNvCxnSpPr/>
          <p:nvPr/>
        </p:nvCxnSpPr>
        <p:spPr>
          <a:xfrm>
            <a:off x="46743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Gerade Verbindung 94"/>
          <p:cNvCxnSpPr/>
          <p:nvPr/>
        </p:nvCxnSpPr>
        <p:spPr>
          <a:xfrm>
            <a:off x="241170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94"/>
          <p:cNvCxnSpPr/>
          <p:nvPr/>
        </p:nvCxnSpPr>
        <p:spPr>
          <a:xfrm>
            <a:off x="4355970" y="119669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 Verbindung 94"/>
          <p:cNvCxnSpPr/>
          <p:nvPr/>
        </p:nvCxnSpPr>
        <p:spPr>
          <a:xfrm>
            <a:off x="46743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Gerade Verbindung 94"/>
          <p:cNvCxnSpPr/>
          <p:nvPr/>
        </p:nvCxnSpPr>
        <p:spPr>
          <a:xfrm>
            <a:off x="241170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Gerade Verbindung 94"/>
          <p:cNvCxnSpPr/>
          <p:nvPr/>
        </p:nvCxnSpPr>
        <p:spPr>
          <a:xfrm>
            <a:off x="4355970" y="285292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 Verbindung 94"/>
          <p:cNvCxnSpPr/>
          <p:nvPr/>
        </p:nvCxnSpPr>
        <p:spPr>
          <a:xfrm>
            <a:off x="46743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 Verbindung 94"/>
          <p:cNvCxnSpPr/>
          <p:nvPr/>
        </p:nvCxnSpPr>
        <p:spPr>
          <a:xfrm>
            <a:off x="241170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 Verbindung 94"/>
          <p:cNvCxnSpPr/>
          <p:nvPr/>
        </p:nvCxnSpPr>
        <p:spPr>
          <a:xfrm>
            <a:off x="4355970" y="450915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316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Full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-10 ]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   5 ]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San Francisco]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San Francisco]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-10 ]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5, 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-10,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41839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CD31ACD9-02AB-487B-B4D1-CEA11910056C}"/>
              </a:ext>
            </a:extLst>
          </p:cNvPr>
          <p:cNvSpPr/>
          <p:nvPr/>
        </p:nvSpPr>
        <p:spPr>
          <a:xfrm>
            <a:off x="396000" y="213303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F5EAFC2-72F8-4D18-AB4D-C5022D0ACC67}"/>
              </a:ext>
            </a:extLst>
          </p:cNvPr>
          <p:cNvSpPr/>
          <p:nvPr/>
        </p:nvSpPr>
        <p:spPr>
          <a:xfrm>
            <a:off x="2268000" y="2133000"/>
            <a:ext cx="1584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Simple Access – Partial Table Specification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 / number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contents, destination column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-7 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Simple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header name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City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195" name="Rechteck 194"/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54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1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[City, San Francisco, famous attraction]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[ 1, row(), 4 ]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[-7, row(), -4]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 Any combination of above is possible )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(S. Francisco)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364563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Without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76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D455C08-E792-4383-AA04-EE43A0FB6A4C}"/>
              </a:ext>
            </a:extLst>
          </p:cNvPr>
          <p:cNvSpPr/>
          <p:nvPr/>
        </p:nvSpPr>
        <p:spPr>
          <a:xfrm>
            <a:off x="4644000" y="119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041A9D0-892D-4109-B651-2A7610DBCF3A}"/>
              </a:ext>
            </a:extLst>
          </p:cNvPr>
          <p:cNvSpPr/>
          <p:nvPr/>
        </p:nvSpPr>
        <p:spPr>
          <a:xfrm>
            <a:off x="5868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7DDBDDC0-E811-4ED9-802B-F9142591D967}"/>
              </a:ext>
            </a:extLst>
          </p:cNvPr>
          <p:cNvSpPr/>
          <p:nvPr/>
        </p:nvSpPr>
        <p:spPr>
          <a:xfrm>
            <a:off x="4860000" y="1413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11DA19B2-2B65-4CEF-BA27-34CD2BB99275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B565EA7D-9076-4BEA-BE13-6C306D038DE8}"/>
              </a:ext>
            </a:extLst>
          </p:cNvPr>
          <p:cNvSpPr/>
          <p:nvPr/>
        </p:nvSpPr>
        <p:spPr>
          <a:xfrm>
            <a:off x="5076000" y="184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177039A-0A1C-43F1-A0B4-19B4030735DC}"/>
              </a:ext>
            </a:extLst>
          </p:cNvPr>
          <p:cNvSpPr/>
          <p:nvPr/>
        </p:nvSpPr>
        <p:spPr>
          <a:xfrm>
            <a:off x="5076000" y="2565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BC5D22FE-3FDE-4372-8B3B-026EDCE95130}"/>
              </a:ext>
            </a:extLst>
          </p:cNvPr>
          <p:cNvSpPr/>
          <p:nvPr/>
        </p:nvSpPr>
        <p:spPr>
          <a:xfrm>
            <a:off x="5508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966EB1AD-9D1C-49B4-A919-4AC2B0D0C915}"/>
              </a:ext>
            </a:extLst>
          </p:cNvPr>
          <p:cNvSpPr/>
          <p:nvPr/>
        </p:nvSpPr>
        <p:spPr>
          <a:xfrm>
            <a:off x="5076000" y="2349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273D06F-C4C3-4364-813D-3F229A5A3146}"/>
              </a:ext>
            </a:extLst>
          </p:cNvPr>
          <p:cNvSpPr/>
          <p:nvPr/>
        </p:nvSpPr>
        <p:spPr>
          <a:xfrm>
            <a:off x="4860000" y="278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8391E7FB-EFE9-4E33-918C-CD7660A1D02F}"/>
              </a:ext>
            </a:extLst>
          </p:cNvPr>
          <p:cNvSpPr/>
          <p:nvPr/>
        </p:nvSpPr>
        <p:spPr>
          <a:xfrm>
            <a:off x="5076000" y="2060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19793154-044B-405D-8964-E2164C05F758}"/>
              </a:ext>
            </a:extLst>
          </p:cNvPr>
          <p:cNvSpPr/>
          <p:nvPr/>
        </p:nvSpPr>
        <p:spPr>
          <a:xfrm>
            <a:off x="5076000" y="220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390C38A8-6A57-4459-A5B4-36A5C1405A46}"/>
              </a:ext>
            </a:extLst>
          </p:cNvPr>
          <p:cNvSpPr/>
          <p:nvPr/>
        </p:nvSpPr>
        <p:spPr>
          <a:xfrm>
            <a:off x="6444000" y="278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B898859C-BE68-4577-9A4F-B2517B20E57D}"/>
              </a:ext>
            </a:extLst>
          </p:cNvPr>
          <p:cNvSpPr/>
          <p:nvPr/>
        </p:nvSpPr>
        <p:spPr>
          <a:xfrm>
            <a:off x="6660000" y="1629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F047020B-9877-4720-A6F3-7F08C3BECB46}"/>
              </a:ext>
            </a:extLst>
          </p:cNvPr>
          <p:cNvSpPr/>
          <p:nvPr/>
        </p:nvSpPr>
        <p:spPr>
          <a:xfrm>
            <a:off x="6660000" y="184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514766FB-C9C2-4DEF-AA22-4BBBD7CBF36A}"/>
              </a:ext>
            </a:extLst>
          </p:cNvPr>
          <p:cNvSpPr/>
          <p:nvPr/>
        </p:nvSpPr>
        <p:spPr>
          <a:xfrm>
            <a:off x="6660000" y="2565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C1697C73-C6E3-4178-B4F5-C867B7C7E7EB}"/>
              </a:ext>
            </a:extLst>
          </p:cNvPr>
          <p:cNvSpPr/>
          <p:nvPr/>
        </p:nvSpPr>
        <p:spPr>
          <a:xfrm>
            <a:off x="7092000" y="2061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1A6F5CFF-9A74-47D5-8F02-6D9B0020BC1A}"/>
              </a:ext>
            </a:extLst>
          </p:cNvPr>
          <p:cNvSpPr/>
          <p:nvPr/>
        </p:nvSpPr>
        <p:spPr>
          <a:xfrm>
            <a:off x="5508000" y="2277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14D121D9-C157-4025-A369-3355D51CCA66}"/>
              </a:ext>
            </a:extLst>
          </p:cNvPr>
          <p:cNvSpPr/>
          <p:nvPr/>
        </p:nvSpPr>
        <p:spPr>
          <a:xfrm>
            <a:off x="7740000" y="2277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EE8DF69E-38F1-4036-83CF-5E3EC2382D9A}"/>
              </a:ext>
            </a:extLst>
          </p:cNvPr>
          <p:cNvSpPr/>
          <p:nvPr/>
        </p:nvSpPr>
        <p:spPr>
          <a:xfrm>
            <a:off x="6084000" y="1413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A77E9F95-5BF6-4411-A49F-0526A6627AF4}"/>
              </a:ext>
            </a:extLst>
          </p:cNvPr>
          <p:cNvSpPr/>
          <p:nvPr/>
        </p:nvSpPr>
        <p:spPr>
          <a:xfrm>
            <a:off x="396000" y="1197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06B49E5B-F33B-477F-9D3C-1E761B044E50}"/>
              </a:ext>
            </a:extLst>
          </p:cNvPr>
          <p:cNvSpPr/>
          <p:nvPr/>
        </p:nvSpPr>
        <p:spPr>
          <a:xfrm>
            <a:off x="1620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E1E43F24-D72D-4185-BA63-4F6EB20FDD16}"/>
              </a:ext>
            </a:extLst>
          </p:cNvPr>
          <p:cNvSpPr/>
          <p:nvPr/>
        </p:nvSpPr>
        <p:spPr>
          <a:xfrm flipH="1">
            <a:off x="3924000" y="1125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24FF5C4-77C0-4179-B577-FB51CD5D7DBE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Transaction: 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&lt;==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59F09C32-8569-41D1-A093-3CEB9E278435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662F4AAE-059B-4B0B-A110-654E5B091521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243058E-00E2-4DAA-8276-8256CE1C8DEB}"/>
              </a:ext>
            </a:extLst>
          </p:cNvPr>
          <p:cNvSpPr/>
          <p:nvPr/>
        </p:nvSpPr>
        <p:spPr>
          <a:xfrm>
            <a:off x="4860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971477E7-6A34-42CE-9983-4B51ABD13E03}"/>
              </a:ext>
            </a:extLst>
          </p:cNvPr>
          <p:cNvSpPr/>
          <p:nvPr/>
        </p:nvSpPr>
        <p:spPr>
          <a:xfrm>
            <a:off x="5076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31DFD461-830E-4228-9601-64E50DD5CC70}"/>
              </a:ext>
            </a:extLst>
          </p:cNvPr>
          <p:cNvSpPr/>
          <p:nvPr/>
        </p:nvSpPr>
        <p:spPr>
          <a:xfrm>
            <a:off x="5076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C87DD60-61E1-48B4-8AFB-37F241E37FC0}"/>
              </a:ext>
            </a:extLst>
          </p:cNvPr>
          <p:cNvSpPr/>
          <p:nvPr/>
        </p:nvSpPr>
        <p:spPr>
          <a:xfrm>
            <a:off x="5076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5423E27-217A-4595-88A6-6E357103681B}"/>
              </a:ext>
            </a:extLst>
          </p:cNvPr>
          <p:cNvSpPr/>
          <p:nvPr/>
        </p:nvSpPr>
        <p:spPr>
          <a:xfrm>
            <a:off x="550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151CF57-771F-499A-8DB6-0F86010B7790}"/>
              </a:ext>
            </a:extLst>
          </p:cNvPr>
          <p:cNvSpPr/>
          <p:nvPr/>
        </p:nvSpPr>
        <p:spPr>
          <a:xfrm>
            <a:off x="5076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04F0708D-FBC1-46AC-B23C-F8F39B3ED458}"/>
              </a:ext>
            </a:extLst>
          </p:cNvPr>
          <p:cNvSpPr/>
          <p:nvPr/>
        </p:nvSpPr>
        <p:spPr>
          <a:xfrm>
            <a:off x="4860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31EF42D3-972E-4EDB-A149-55DAE92404C8}"/>
              </a:ext>
            </a:extLst>
          </p:cNvPr>
          <p:cNvSpPr/>
          <p:nvPr/>
        </p:nvSpPr>
        <p:spPr>
          <a:xfrm>
            <a:off x="5076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2310A1-B950-407F-AE77-7162F70BED73}"/>
              </a:ext>
            </a:extLst>
          </p:cNvPr>
          <p:cNvSpPr/>
          <p:nvPr/>
        </p:nvSpPr>
        <p:spPr>
          <a:xfrm>
            <a:off x="5076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D2B0DE3B-1B91-4EEE-B199-C9EBF6327D96}"/>
              </a:ext>
            </a:extLst>
          </p:cNvPr>
          <p:cNvSpPr/>
          <p:nvPr/>
        </p:nvSpPr>
        <p:spPr>
          <a:xfrm>
            <a:off x="6444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72EB3392-9D64-483E-89AA-4BD09328C38E}"/>
              </a:ext>
            </a:extLst>
          </p:cNvPr>
          <p:cNvSpPr/>
          <p:nvPr/>
        </p:nvSpPr>
        <p:spPr>
          <a:xfrm>
            <a:off x="6660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BDC165C6-E40B-4F0A-BCFA-49735D0AA0B6}"/>
              </a:ext>
            </a:extLst>
          </p:cNvPr>
          <p:cNvSpPr/>
          <p:nvPr/>
        </p:nvSpPr>
        <p:spPr>
          <a:xfrm>
            <a:off x="6660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4E937C6-5ADB-43CA-8C46-4EC8E34C09B6}"/>
              </a:ext>
            </a:extLst>
          </p:cNvPr>
          <p:cNvSpPr/>
          <p:nvPr/>
        </p:nvSpPr>
        <p:spPr>
          <a:xfrm>
            <a:off x="6660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4BDF7C8-DD49-4D05-B548-3CA3094C2B25}"/>
              </a:ext>
            </a:extLst>
          </p:cNvPr>
          <p:cNvSpPr/>
          <p:nvPr/>
        </p:nvSpPr>
        <p:spPr>
          <a:xfrm>
            <a:off x="709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DE36B331-012B-4C53-8349-6FF7BA9D1C91}"/>
              </a:ext>
            </a:extLst>
          </p:cNvPr>
          <p:cNvSpPr/>
          <p:nvPr/>
        </p:nvSpPr>
        <p:spPr>
          <a:xfrm>
            <a:off x="550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B570230A-BFE0-44CF-A734-E70D8130E1CF}"/>
              </a:ext>
            </a:extLst>
          </p:cNvPr>
          <p:cNvSpPr/>
          <p:nvPr/>
        </p:nvSpPr>
        <p:spPr>
          <a:xfrm>
            <a:off x="774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EAD13157-3F07-4A66-8BF8-CD2170060361}"/>
              </a:ext>
            </a:extLst>
          </p:cNvPr>
          <p:cNvSpPr/>
          <p:nvPr/>
        </p:nvSpPr>
        <p:spPr>
          <a:xfrm>
            <a:off x="6084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60" name="Pfeil: nach rechts 159">
            <a:extLst>
              <a:ext uri="{FF2B5EF4-FFF2-40B4-BE49-F238E27FC236}">
                <a16:creationId xmlns:a16="http://schemas.microsoft.com/office/drawing/2014/main" id="{E3D84D90-E2B6-430F-847E-F1BD4CC87B69}"/>
              </a:ext>
            </a:extLst>
          </p:cNvPr>
          <p:cNvSpPr/>
          <p:nvPr/>
        </p:nvSpPr>
        <p:spPr>
          <a:xfrm flipH="1">
            <a:off x="3924000" y="3573000"/>
            <a:ext cx="576000" cy="360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C8F9CDD-CEF6-4B72-839D-47E64D7FF6F7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AAF40EA0-0CD4-414B-991E-2958DAE1733A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0AB6C60-3CBF-4022-ABF7-FF9C3839D63F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837F42F-3F7A-4574-BFF0-5F11AFCF237D}"/>
              </a:ext>
            </a:extLst>
          </p:cNvPr>
          <p:cNvSpPr/>
          <p:nvPr/>
        </p:nvSpPr>
        <p:spPr>
          <a:xfrm>
            <a:off x="828000" y="407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A635D243-025B-4208-9128-E4567A5BB0A1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F81EFA89-5BEB-4B0B-A907-ECD55A8DF1BB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3DF0F587-8C15-4CE3-9CA4-F8AFEB92EE49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8B22F265-096F-4BDD-9F63-0FC93A0BDEAF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9C15A68F-032F-443D-BDBA-9BCF13896A0B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6E5A339-CBF6-4098-B8F5-9FF3EA07B6AD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A4EBA3A-4658-465C-BB3B-9639FC904AB2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76" name="Rechteck 175">
            <a:extLst>
              <a:ext uri="{FF2B5EF4-FFF2-40B4-BE49-F238E27FC236}">
                <a16:creationId xmlns:a16="http://schemas.microsoft.com/office/drawing/2014/main" id="{2967B82A-E925-4238-9ABE-A3792F60DDB3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8F2DC8D9-3454-45D7-8166-CE0CFFFF6B0D}"/>
              </a:ext>
            </a:extLst>
          </p:cNvPr>
          <p:cNvSpPr/>
          <p:nvPr/>
        </p:nvSpPr>
        <p:spPr>
          <a:xfrm>
            <a:off x="2412000" y="407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81F6AAD8-357C-4388-BABC-E9AD7181705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C44E14C4-D4FA-4DB8-BDAC-B346A04D7D8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1F093AD1-FA8E-4EFA-83AA-C3881A38BF91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624334C4-60AF-4A40-9E49-42BAFD6162A0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4212087-9718-4126-89A7-3F8C6E9326ED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0" name="Rechteck 189">
            <a:extLst>
              <a:ext uri="{FF2B5EF4-FFF2-40B4-BE49-F238E27FC236}">
                <a16:creationId xmlns:a16="http://schemas.microsoft.com/office/drawing/2014/main" id="{AA1AB500-F813-4212-B9BB-ABE56D16CD8E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</p:spTree>
    <p:extLst>
      <p:ext uri="{BB962C8B-B14F-4D97-AF65-F5344CB8AC3E}">
        <p14:creationId xmlns:p14="http://schemas.microsoft.com/office/powerpoint/2010/main" val="2622154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column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4284000" y="213382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set, match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endParaRPr lang="en-US" sz="1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element with data below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 to retrieve multiple items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{1,4},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{-7,-4},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Returns row number 5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(Only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element compared)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 with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header names or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numbers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Famous attraction },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{ City, 4 }, 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11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412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2AF53772-4B33-4DAB-8D63-B557AFBED022}"/>
              </a:ext>
            </a:extLst>
          </p:cNvPr>
          <p:cNvSpPr/>
          <p:nvPr/>
        </p:nvSpPr>
        <p:spPr>
          <a:xfrm>
            <a:off x="428492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Returns row number 5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7AA3CDA5-AFDF-4E21-B8D5-582E73FCFCE5}"/>
              </a:ext>
            </a:extLst>
          </p:cNvPr>
          <p:cNvSpPr/>
          <p:nvPr/>
        </p:nvSpPr>
        <p:spPr>
          <a:xfrm>
            <a:off x="6156000" y="2133070"/>
            <a:ext cx="288020" cy="719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San Francisco,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Famous attraction,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 Country } ]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5EA693AF-F9A5-4DEB-AE8C-1213E96492DD}"/>
              </a:ext>
            </a:extLst>
          </p:cNvPr>
          <p:cNvSpPr/>
          <p:nvPr/>
        </p:nvSpPr>
        <p:spPr>
          <a:xfrm>
            <a:off x="6012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USA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03D20A9E-A71B-4E17-845D-04B4F81C3B31}"/>
              </a:ext>
            </a:extLst>
          </p:cNvPr>
          <p:cNvSpPr/>
          <p:nvPr/>
        </p:nvSpPr>
        <p:spPr>
          <a:xfrm>
            <a:off x="6804000" y="213299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1D418521-2E4F-46B8-AB90-FCA570A4E3D2}"/>
              </a:ext>
            </a:extLst>
          </p:cNvPr>
          <p:cNvSpPr/>
          <p:nvPr/>
        </p:nvSpPr>
        <p:spPr>
          <a:xfrm>
            <a:off x="666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E005F7A-12AF-4E72-8E06-1E0DFFBC8394}"/>
              </a:ext>
            </a:extLst>
          </p:cNvPr>
          <p:cNvCxnSpPr>
            <a:cxnSpLocks/>
          </p:cNvCxnSpPr>
          <p:nvPr/>
        </p:nvCxnSpPr>
        <p:spPr>
          <a:xfrm>
            <a:off x="6516000" y="2133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2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33DF6AF-511D-47C6-9139-A1D5E1F1A0D3}"/>
              </a:ext>
            </a:extLst>
          </p:cNvPr>
          <p:cNvSpPr/>
          <p:nvPr/>
        </p:nvSpPr>
        <p:spPr>
          <a:xfrm>
            <a:off x="6012000" y="2133000"/>
            <a:ext cx="144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8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00CA427A-B89E-4FD1-A2DB-1A8C7952F7C2}"/>
              </a:ext>
            </a:extLst>
          </p:cNvPr>
          <p:cNvCxnSpPr>
            <a:cxnSpLocks/>
          </p:cNvCxnSpPr>
          <p:nvPr/>
        </p:nvCxnSpPr>
        <p:spPr>
          <a:xfrm flipH="1">
            <a:off x="6228000" y="2061000"/>
            <a:ext cx="21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hteck 127">
            <a:extLst>
              <a:ext uri="{FF2B5EF4-FFF2-40B4-BE49-F238E27FC236}">
                <a16:creationId xmlns:a16="http://schemas.microsoft.com/office/drawing/2014/main" id="{DD23C8F8-B52C-49EC-AB8C-D9D76899A439}"/>
              </a:ext>
            </a:extLst>
          </p:cNvPr>
          <p:cNvSpPr/>
          <p:nvPr/>
        </p:nvSpPr>
        <p:spPr>
          <a:xfrm>
            <a:off x="6372000" y="2421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{Golden Gate, USA} returned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1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1C0B259F-D96D-4B01-A498-F517A0624068}"/>
              </a:ext>
            </a:extLst>
          </p:cNvPr>
          <p:cNvSpPr/>
          <p:nvPr/>
        </p:nvSpPr>
        <p:spPr>
          <a:xfrm>
            <a:off x="5004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132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1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4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2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</p:spTree>
    <p:extLst>
      <p:ext uri="{BB962C8B-B14F-4D97-AF65-F5344CB8AC3E}">
        <p14:creationId xmlns:p14="http://schemas.microsoft.com/office/powerpoint/2010/main" val="39437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76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981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</a:t>
            </a:r>
          </a:p>
        </p:txBody>
      </p:sp>
      <p:sp>
        <p:nvSpPr>
          <p:cNvPr id="238" name="Rechteck 237"/>
          <p:cNvSpPr/>
          <p:nvPr/>
        </p:nvSpPr>
        <p:spPr>
          <a:xfrm>
            <a:off x="413906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 specifier,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specifier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765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981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:'F*',-10 ]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2268020" y="765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981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 in 1</a:t>
            </a:r>
            <a:r>
              <a:rPr lang="en-US" sz="1000" baseline="30000" dirty="0">
                <a:solidFill>
                  <a:schemeClr val="tx1"/>
                </a:solidFill>
              </a:rPr>
              <a:t>st</a:t>
            </a:r>
            <a:r>
              <a:rPr lang="en-US" sz="1000" dirty="0">
                <a:solidFill>
                  <a:schemeClr val="tx1"/>
                </a:solidFill>
              </a:rPr>
              <a:t> column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specifier, search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:'F*', Golden Gate]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San Francisco,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City,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5, :'F*'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-10, :'F*']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188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18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80" name="Gerade Verbindung 94">
            <a:extLst>
              <a:ext uri="{FF2B5EF4-FFF2-40B4-BE49-F238E27FC236}">
                <a16:creationId xmlns:a16="http://schemas.microsoft.com/office/drawing/2014/main" id="{39FB2146-D7B7-4BD4-A25C-1E8FD146B309}"/>
              </a:ext>
            </a:extLst>
          </p:cNvPr>
          <p:cNvCxnSpPr/>
          <p:nvPr/>
        </p:nvCxnSpPr>
        <p:spPr>
          <a:xfrm>
            <a:off x="1548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94">
            <a:extLst>
              <a:ext uri="{FF2B5EF4-FFF2-40B4-BE49-F238E27FC236}">
                <a16:creationId xmlns:a16="http://schemas.microsoft.com/office/drawing/2014/main" id="{EC62C8AF-5279-41F7-A11B-AA47122A8410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F28B33CB-7433-433F-8392-539F66B6A2CE}"/>
              </a:ext>
            </a:extLst>
          </p:cNvPr>
          <p:cNvSpPr/>
          <p:nvPr/>
        </p:nvSpPr>
        <p:spPr>
          <a:xfrm>
            <a:off x="1548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F8546368-2B93-4BD2-BD6B-A017E60DD039}"/>
              </a:ext>
            </a:extLst>
          </p:cNvPr>
          <p:cNvSpPr/>
          <p:nvPr/>
        </p:nvSpPr>
        <p:spPr>
          <a:xfrm>
            <a:off x="1692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0C47781-15EA-4CC4-BAE4-65B7212C5F8B}"/>
              </a:ext>
            </a:extLst>
          </p:cNvPr>
          <p:cNvSpPr/>
          <p:nvPr/>
        </p:nvSpPr>
        <p:spPr>
          <a:xfrm>
            <a:off x="1548000" y="227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12287FA-BE91-4955-BCD2-9B37A45CBFA7}"/>
              </a:ext>
            </a:extLst>
          </p:cNvPr>
          <p:cNvSpPr/>
          <p:nvPr/>
        </p:nvSpPr>
        <p:spPr>
          <a:xfrm>
            <a:off x="2412000" y="2133000"/>
            <a:ext cx="288020" cy="721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6EC43EC-11A9-464B-B402-7BA278FD6044}"/>
              </a:ext>
            </a:extLst>
          </p:cNvPr>
          <p:cNvSpPr/>
          <p:nvPr/>
        </p:nvSpPr>
        <p:spPr>
          <a:xfrm>
            <a:off x="2340000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CB851AE-4C53-4259-874B-F2F6E540896E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A2579EB-D53C-4B8A-916B-18CC0F82BDC9}"/>
              </a:ext>
            </a:extLst>
          </p:cNvPr>
          <p:cNvSpPr/>
          <p:nvPr/>
        </p:nvSpPr>
        <p:spPr>
          <a:xfrm>
            <a:off x="306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208DC48-BE61-4A77-8423-A8B037AD3083}"/>
              </a:ext>
            </a:extLst>
          </p:cNvPr>
          <p:cNvSpPr/>
          <p:nvPr/>
        </p:nvSpPr>
        <p:spPr>
          <a:xfrm>
            <a:off x="3420000" y="213301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F69B028-0331-4228-90D2-886110C76338}"/>
              </a:ext>
            </a:extLst>
          </p:cNvPr>
          <p:cNvSpPr/>
          <p:nvPr/>
        </p:nvSpPr>
        <p:spPr>
          <a:xfrm>
            <a:off x="3420000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43A55F76-ACEB-4AF2-B4BD-25E16E9D819C}"/>
              </a:ext>
            </a:extLst>
          </p:cNvPr>
          <p:cNvSpPr/>
          <p:nvPr/>
        </p:nvSpPr>
        <p:spPr>
          <a:xfrm>
            <a:off x="3060000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12" name="Gerade Verbindung 94">
            <a:extLst>
              <a:ext uri="{FF2B5EF4-FFF2-40B4-BE49-F238E27FC236}">
                <a16:creationId xmlns:a16="http://schemas.microsoft.com/office/drawing/2014/main" id="{C68C69E3-6D41-454D-9124-B045D72D206B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94">
            <a:extLst>
              <a:ext uri="{FF2B5EF4-FFF2-40B4-BE49-F238E27FC236}">
                <a16:creationId xmlns:a16="http://schemas.microsoft.com/office/drawing/2014/main" id="{C40D6DE1-6E95-49BF-91FD-7D6E34A56CA7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94">
            <a:extLst>
              <a:ext uri="{FF2B5EF4-FFF2-40B4-BE49-F238E27FC236}">
                <a16:creationId xmlns:a16="http://schemas.microsoft.com/office/drawing/2014/main" id="{E7984C40-8AFB-4E5E-8E72-0FA85C1B7CB3}"/>
              </a:ext>
            </a:extLst>
          </p:cNvPr>
          <p:cNvCxnSpPr/>
          <p:nvPr/>
        </p:nvCxnSpPr>
        <p:spPr>
          <a:xfrm>
            <a:off x="3420000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94">
            <a:extLst>
              <a:ext uri="{FF2B5EF4-FFF2-40B4-BE49-F238E27FC236}">
                <a16:creationId xmlns:a16="http://schemas.microsoft.com/office/drawing/2014/main" id="{42BD60C8-5889-4E20-B7E1-E83BE73EF2EC}"/>
              </a:ext>
            </a:extLst>
          </p:cNvPr>
          <p:cNvCxnSpPr/>
          <p:nvPr/>
        </p:nvCxnSpPr>
        <p:spPr>
          <a:xfrm>
            <a:off x="3708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hteck 115">
            <a:extLst>
              <a:ext uri="{FF2B5EF4-FFF2-40B4-BE49-F238E27FC236}">
                <a16:creationId xmlns:a16="http://schemas.microsoft.com/office/drawing/2014/main" id="{574BC955-BCD9-4A6D-83A5-5A206C2D4929}"/>
              </a:ext>
            </a:extLst>
          </p:cNvPr>
          <p:cNvSpPr/>
          <p:nvPr/>
        </p:nvSpPr>
        <p:spPr>
          <a:xfrm>
            <a:off x="3564130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D688F9F5-8F98-446F-8998-568906F29D7A}"/>
              </a:ext>
            </a:extLst>
          </p:cNvPr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 'F*', Golden Gate,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{ City, Famous cultural place } ]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50584F2-5FB2-4CA6-9626-3BDB9AB6B80E}"/>
              </a:ext>
            </a:extLst>
          </p:cNvPr>
          <p:cNvSpPr/>
          <p:nvPr/>
        </p:nvSpPr>
        <p:spPr>
          <a:xfrm>
            <a:off x="4140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0" name="Gerade Verbindung 94">
            <a:extLst>
              <a:ext uri="{FF2B5EF4-FFF2-40B4-BE49-F238E27FC236}">
                <a16:creationId xmlns:a16="http://schemas.microsoft.com/office/drawing/2014/main" id="{B5E4C638-FC63-4E5C-B3CC-9A4B4EF418A8}"/>
              </a:ext>
            </a:extLst>
          </p:cNvPr>
          <p:cNvCxnSpPr/>
          <p:nvPr/>
        </p:nvCxnSpPr>
        <p:spPr>
          <a:xfrm>
            <a:off x="4140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94">
            <a:extLst>
              <a:ext uri="{FF2B5EF4-FFF2-40B4-BE49-F238E27FC236}">
                <a16:creationId xmlns:a16="http://schemas.microsoft.com/office/drawing/2014/main" id="{6CB3CCF6-7FAC-43BA-9EC5-DCBFCF8112B6}"/>
              </a:ext>
            </a:extLst>
          </p:cNvPr>
          <p:cNvCxnSpPr/>
          <p:nvPr/>
        </p:nvCxnSpPr>
        <p:spPr>
          <a:xfrm>
            <a:off x="4572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94">
            <a:extLst>
              <a:ext uri="{FF2B5EF4-FFF2-40B4-BE49-F238E27FC236}">
                <a16:creationId xmlns:a16="http://schemas.microsoft.com/office/drawing/2014/main" id="{C7CECED2-A05C-46F1-9278-EFABC9C82A4E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hteck 136">
            <a:extLst>
              <a:ext uri="{FF2B5EF4-FFF2-40B4-BE49-F238E27FC236}">
                <a16:creationId xmlns:a16="http://schemas.microsoft.com/office/drawing/2014/main" id="{35B7CAD8-5D02-413F-A403-EC862ED13078}"/>
              </a:ext>
            </a:extLst>
          </p:cNvPr>
          <p:cNvSpPr/>
          <p:nvPr/>
        </p:nvSpPr>
        <p:spPr>
          <a:xfrm>
            <a:off x="43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75BC683-24E2-4035-AE56-5713AE538BA2}"/>
              </a:ext>
            </a:extLst>
          </p:cNvPr>
          <p:cNvSpPr/>
          <p:nvPr/>
        </p:nvSpPr>
        <p:spPr>
          <a:xfrm>
            <a:off x="406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7BA8A35D-87C2-4959-9D29-0DD821D54923}"/>
              </a:ext>
            </a:extLst>
          </p:cNvPr>
          <p:cNvSpPr/>
          <p:nvPr/>
        </p:nvSpPr>
        <p:spPr>
          <a:xfrm>
            <a:off x="4284000" y="2133000"/>
            <a:ext cx="288222" cy="721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06CF89F1-9586-47FB-BA32-BD35F4EB93AC}"/>
              </a:ext>
            </a:extLst>
          </p:cNvPr>
          <p:cNvSpPr/>
          <p:nvPr/>
        </p:nvSpPr>
        <p:spPr>
          <a:xfrm>
            <a:off x="4212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463D1EEF-3701-4B14-8F28-5741E9D16F16}"/>
              </a:ext>
            </a:extLst>
          </p:cNvPr>
          <p:cNvSpPr/>
          <p:nvPr/>
        </p:nvSpPr>
        <p:spPr>
          <a:xfrm>
            <a:off x="4932202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CA16B9CC-C17C-4103-A446-57F107EF3D7B}"/>
              </a:ext>
            </a:extLst>
          </p:cNvPr>
          <p:cNvSpPr/>
          <p:nvPr/>
        </p:nvSpPr>
        <p:spPr>
          <a:xfrm>
            <a:off x="493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462DEB31-CF57-4F7F-9637-88313195E2A2}"/>
              </a:ext>
            </a:extLst>
          </p:cNvPr>
          <p:cNvSpPr/>
          <p:nvPr/>
        </p:nvSpPr>
        <p:spPr>
          <a:xfrm>
            <a:off x="5292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C4EF173F-9025-4711-9304-9EB87084EEA0}"/>
              </a:ext>
            </a:extLst>
          </p:cNvPr>
          <p:cNvSpPr/>
          <p:nvPr/>
        </p:nvSpPr>
        <p:spPr>
          <a:xfrm>
            <a:off x="5292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42DB5288-AC18-44F3-8E97-90B7C8297319}"/>
              </a:ext>
            </a:extLst>
          </p:cNvPr>
          <p:cNvSpPr/>
          <p:nvPr/>
        </p:nvSpPr>
        <p:spPr>
          <a:xfrm>
            <a:off x="4932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46" name="Gerade Verbindung 94">
            <a:extLst>
              <a:ext uri="{FF2B5EF4-FFF2-40B4-BE49-F238E27FC236}">
                <a16:creationId xmlns:a16="http://schemas.microsoft.com/office/drawing/2014/main" id="{F369FB22-BF6A-4419-B9C6-6ADEBA624601}"/>
              </a:ext>
            </a:extLst>
          </p:cNvPr>
          <p:cNvCxnSpPr/>
          <p:nvPr/>
        </p:nvCxnSpPr>
        <p:spPr>
          <a:xfrm>
            <a:off x="4932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 Verbindung 94">
            <a:extLst>
              <a:ext uri="{FF2B5EF4-FFF2-40B4-BE49-F238E27FC236}">
                <a16:creationId xmlns:a16="http://schemas.microsoft.com/office/drawing/2014/main" id="{DA45C47E-624B-45C4-96F7-91F43AD0D5CA}"/>
              </a:ext>
            </a:extLst>
          </p:cNvPr>
          <p:cNvCxnSpPr/>
          <p:nvPr/>
        </p:nvCxnSpPr>
        <p:spPr>
          <a:xfrm>
            <a:off x="5220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94">
            <a:extLst>
              <a:ext uri="{FF2B5EF4-FFF2-40B4-BE49-F238E27FC236}">
                <a16:creationId xmlns:a16="http://schemas.microsoft.com/office/drawing/2014/main" id="{C80C313B-CF15-4817-AEA8-E5DE1889F035}"/>
              </a:ext>
            </a:extLst>
          </p:cNvPr>
          <p:cNvCxnSpPr/>
          <p:nvPr/>
        </p:nvCxnSpPr>
        <p:spPr>
          <a:xfrm>
            <a:off x="5292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94">
            <a:extLst>
              <a:ext uri="{FF2B5EF4-FFF2-40B4-BE49-F238E27FC236}">
                <a16:creationId xmlns:a16="http://schemas.microsoft.com/office/drawing/2014/main" id="{634E4EE6-42ED-402F-9C0D-1DBC1305B4B1}"/>
              </a:ext>
            </a:extLst>
          </p:cNvPr>
          <p:cNvCxnSpPr/>
          <p:nvPr/>
        </p:nvCxnSpPr>
        <p:spPr>
          <a:xfrm>
            <a:off x="5580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>
            <a:extLst>
              <a:ext uri="{FF2B5EF4-FFF2-40B4-BE49-F238E27FC236}">
                <a16:creationId xmlns:a16="http://schemas.microsoft.com/office/drawing/2014/main" id="{2A26ADCD-344D-4F0A-BFB7-F0D6E973884B}"/>
              </a:ext>
            </a:extLst>
          </p:cNvPr>
          <p:cNvSpPr/>
          <p:nvPr/>
        </p:nvSpPr>
        <p:spPr>
          <a:xfrm>
            <a:off x="5436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27EBF7E-1110-4E93-9EA1-278EBDE08E4E}"/>
              </a:ext>
            </a:extLst>
          </p:cNvPr>
          <p:cNvSpPr/>
          <p:nvPr/>
        </p:nvSpPr>
        <p:spPr>
          <a:xfrm>
            <a:off x="6012000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3" name="Gerade Verbindung 94">
            <a:extLst>
              <a:ext uri="{FF2B5EF4-FFF2-40B4-BE49-F238E27FC236}">
                <a16:creationId xmlns:a16="http://schemas.microsoft.com/office/drawing/2014/main" id="{DD9C2043-2B64-46CA-8EB9-796D35BD49BE}"/>
              </a:ext>
            </a:extLst>
          </p:cNvPr>
          <p:cNvCxnSpPr/>
          <p:nvPr/>
        </p:nvCxnSpPr>
        <p:spPr>
          <a:xfrm>
            <a:off x="6012000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94">
            <a:extLst>
              <a:ext uri="{FF2B5EF4-FFF2-40B4-BE49-F238E27FC236}">
                <a16:creationId xmlns:a16="http://schemas.microsoft.com/office/drawing/2014/main" id="{0EEC4613-9FEA-41B6-AEF1-046526807A16}"/>
              </a:ext>
            </a:extLst>
          </p:cNvPr>
          <p:cNvCxnSpPr/>
          <p:nvPr/>
        </p:nvCxnSpPr>
        <p:spPr>
          <a:xfrm>
            <a:off x="6444222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5483A056-C668-4D25-A15B-EFCCF81B22A7}"/>
              </a:ext>
            </a:extLst>
          </p:cNvPr>
          <p:cNvCxnSpPr/>
          <p:nvPr/>
        </p:nvCxnSpPr>
        <p:spPr>
          <a:xfrm>
            <a:off x="61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echteck 155">
            <a:extLst>
              <a:ext uri="{FF2B5EF4-FFF2-40B4-BE49-F238E27FC236}">
                <a16:creationId xmlns:a16="http://schemas.microsoft.com/office/drawing/2014/main" id="{B6AE057A-B82D-4CB9-BDA8-F1B36E8FEECE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D8B1484-C4C5-463B-BCEF-F53C494D4792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63BC756-FA02-49BE-9044-C9657D7F1DEE}"/>
              </a:ext>
            </a:extLst>
          </p:cNvPr>
          <p:cNvSpPr/>
          <p:nvPr/>
        </p:nvSpPr>
        <p:spPr>
          <a:xfrm>
            <a:off x="6156000" y="2133150"/>
            <a:ext cx="288222" cy="718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7AB49888-BFA9-488B-8849-912063B0DB50}"/>
              </a:ext>
            </a:extLst>
          </p:cNvPr>
          <p:cNvSpPr/>
          <p:nvPr/>
        </p:nvSpPr>
        <p:spPr>
          <a:xfrm>
            <a:off x="6084202" y="220501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58D7842E-D3DA-4DE5-B823-67737A9B7AEF}"/>
              </a:ext>
            </a:extLst>
          </p:cNvPr>
          <p:cNvSpPr/>
          <p:nvPr/>
        </p:nvSpPr>
        <p:spPr>
          <a:xfrm>
            <a:off x="6804202" y="213300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2EDBD23-08ED-4AEE-BB19-4F5D525F3BE5}"/>
              </a:ext>
            </a:extLst>
          </p:cNvPr>
          <p:cNvSpPr/>
          <p:nvPr/>
        </p:nvSpPr>
        <p:spPr>
          <a:xfrm>
            <a:off x="680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</a:t>
            </a:r>
          </a:p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Gate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C98E9124-0B87-4A0A-B788-ED17CC4FF45A}"/>
              </a:ext>
            </a:extLst>
          </p:cNvPr>
          <p:cNvSpPr/>
          <p:nvPr/>
        </p:nvSpPr>
        <p:spPr>
          <a:xfrm>
            <a:off x="7164202" y="2133010"/>
            <a:ext cx="288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8016856C-1314-4DE7-B3EB-66A7EE52677F}"/>
              </a:ext>
            </a:extLst>
          </p:cNvPr>
          <p:cNvSpPr/>
          <p:nvPr/>
        </p:nvSpPr>
        <p:spPr>
          <a:xfrm>
            <a:off x="7164202" y="227701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SF-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MOMA</a:t>
            </a: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B52AE1DE-E2D6-40AE-A21A-981224553F24}"/>
              </a:ext>
            </a:extLst>
          </p:cNvPr>
          <p:cNvSpPr/>
          <p:nvPr/>
        </p:nvSpPr>
        <p:spPr>
          <a:xfrm>
            <a:off x="6804202" y="1413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cxnSp>
        <p:nvCxnSpPr>
          <p:cNvPr id="168" name="Gerade Verbindung 94">
            <a:extLst>
              <a:ext uri="{FF2B5EF4-FFF2-40B4-BE49-F238E27FC236}">
                <a16:creationId xmlns:a16="http://schemas.microsoft.com/office/drawing/2014/main" id="{6F0A7244-05A3-4418-B5D4-C17B458B42EE}"/>
              </a:ext>
            </a:extLst>
          </p:cNvPr>
          <p:cNvCxnSpPr/>
          <p:nvPr/>
        </p:nvCxnSpPr>
        <p:spPr>
          <a:xfrm>
            <a:off x="6804202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94">
            <a:extLst>
              <a:ext uri="{FF2B5EF4-FFF2-40B4-BE49-F238E27FC236}">
                <a16:creationId xmlns:a16="http://schemas.microsoft.com/office/drawing/2014/main" id="{7C95766C-761D-4152-9F76-4ED4D298CD09}"/>
              </a:ext>
            </a:extLst>
          </p:cNvPr>
          <p:cNvCxnSpPr/>
          <p:nvPr/>
        </p:nvCxnSpPr>
        <p:spPr>
          <a:xfrm>
            <a:off x="7092202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94">
            <a:extLst>
              <a:ext uri="{FF2B5EF4-FFF2-40B4-BE49-F238E27FC236}">
                <a16:creationId xmlns:a16="http://schemas.microsoft.com/office/drawing/2014/main" id="{EC502272-471F-4885-B97E-897006B74C87}"/>
              </a:ext>
            </a:extLst>
          </p:cNvPr>
          <p:cNvCxnSpPr/>
          <p:nvPr/>
        </p:nvCxnSpPr>
        <p:spPr>
          <a:xfrm>
            <a:off x="7164202" y="177303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94">
            <a:extLst>
              <a:ext uri="{FF2B5EF4-FFF2-40B4-BE49-F238E27FC236}">
                <a16:creationId xmlns:a16="http://schemas.microsoft.com/office/drawing/2014/main" id="{A12126F6-6192-425D-888D-CF0AB31CEA69}"/>
              </a:ext>
            </a:extLst>
          </p:cNvPr>
          <p:cNvCxnSpPr/>
          <p:nvPr/>
        </p:nvCxnSpPr>
        <p:spPr>
          <a:xfrm>
            <a:off x="7452202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>
            <a:extLst>
              <a:ext uri="{FF2B5EF4-FFF2-40B4-BE49-F238E27FC236}">
                <a16:creationId xmlns:a16="http://schemas.microsoft.com/office/drawing/2014/main" id="{6EFDBEF4-A75B-498A-AFFA-40129418022E}"/>
              </a:ext>
            </a:extLst>
          </p:cNvPr>
          <p:cNvSpPr/>
          <p:nvPr/>
        </p:nvSpPr>
        <p:spPr>
          <a:xfrm>
            <a:off x="7308332" y="1413000"/>
            <a:ext cx="7187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cultural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place</a:t>
            </a:r>
          </a:p>
        </p:txBody>
      </p:sp>
      <p:cxnSp>
        <p:nvCxnSpPr>
          <p:cNvPr id="173" name="Gerade Verbindung mit Pfeil 172">
            <a:extLst>
              <a:ext uri="{FF2B5EF4-FFF2-40B4-BE49-F238E27FC236}">
                <a16:creationId xmlns:a16="http://schemas.microsoft.com/office/drawing/2014/main" id="{4C3D7769-1600-44E2-9815-3EFB59078009}"/>
              </a:ext>
            </a:extLst>
          </p:cNvPr>
          <p:cNvCxnSpPr>
            <a:cxnSpLocks/>
          </p:cNvCxnSpPr>
          <p:nvPr/>
        </p:nvCxnSpPr>
        <p:spPr>
          <a:xfrm>
            <a:off x="6372000" y="2061000"/>
            <a:ext cx="576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484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Horizontal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00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rows accessed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1..-4,  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 -10 ]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..4,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Vienna]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1.., 10]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Horizontal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range, searching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matching data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1..4, San Francisco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</a:t>
            </a:r>
            <a:r>
              <a:rPr lang="en-US" sz="1000" dirty="0" err="1">
                <a:solidFill>
                  <a:schemeClr val="tx1"/>
                </a:solidFill>
              </a:rPr>
              <a:t>City..Famous</a:t>
            </a:r>
            <a:r>
              <a:rPr lang="en-US" sz="1000" dirty="0">
                <a:solidFill>
                  <a:schemeClr val="tx1"/>
                </a:solidFill>
              </a:rPr>
              <a:t> attraction,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  San Francisco  ]</a:t>
            </a:r>
            <a:br>
              <a:rPr lang="en-US" sz="1000" dirty="0">
                <a:solidFill>
                  <a:schemeClr val="tx1"/>
                </a:solidFill>
              </a:rPr>
            </a:b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5/-10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35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412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4E202A9E-4846-4983-B4FD-B67753EBB23F}"/>
              </a:ext>
            </a:extLst>
          </p:cNvPr>
          <p:cNvSpPr/>
          <p:nvPr/>
        </p:nvSpPr>
        <p:spPr>
          <a:xfrm>
            <a:off x="2556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372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>
            <a:extLst>
              <a:ext uri="{FF2B5EF4-FFF2-40B4-BE49-F238E27FC236}">
                <a16:creationId xmlns:a16="http://schemas.microsoft.com/office/drawing/2014/main" id="{BFBFED63-7E0B-4ABF-AD08-91D657B8EBF3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.., 5 ]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San Francisco,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(till last column with header name)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table, City, 10, .. ] (till end of row)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648CB817-2E01-4346-9C8D-477332F7BA6A}"/>
              </a:ext>
            </a:extLst>
          </p:cNvPr>
          <p:cNvSpPr/>
          <p:nvPr/>
        </p:nvSpPr>
        <p:spPr>
          <a:xfrm>
            <a:off x="694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04" name="Gerade Verbindung 94">
            <a:extLst>
              <a:ext uri="{FF2B5EF4-FFF2-40B4-BE49-F238E27FC236}">
                <a16:creationId xmlns:a16="http://schemas.microsoft.com/office/drawing/2014/main" id="{C03979A1-F89D-4061-8ED4-5B8E520AF4EB}"/>
              </a:ext>
            </a:extLst>
          </p:cNvPr>
          <p:cNvCxnSpPr/>
          <p:nvPr/>
        </p:nvCxnSpPr>
        <p:spPr>
          <a:xfrm>
            <a:off x="68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94">
            <a:extLst>
              <a:ext uri="{FF2B5EF4-FFF2-40B4-BE49-F238E27FC236}">
                <a16:creationId xmlns:a16="http://schemas.microsoft.com/office/drawing/2014/main" id="{DDCC57CE-41D7-4885-BE47-C1F9F49E7ED7}"/>
              </a:ext>
            </a:extLst>
          </p:cNvPr>
          <p:cNvCxnSpPr/>
          <p:nvPr/>
        </p:nvCxnSpPr>
        <p:spPr>
          <a:xfrm>
            <a:off x="7092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6876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4E1376F1-70AE-4BDA-8DD0-C0B423209ECA}"/>
              </a:ext>
            </a:extLst>
          </p:cNvPr>
          <p:cNvSpPr/>
          <p:nvPr/>
        </p:nvSpPr>
        <p:spPr>
          <a:xfrm>
            <a:off x="133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1044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Golden Gate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DD81A319-789C-4877-BF8E-9E5D66BAD063}"/>
              </a:ext>
            </a:extLst>
          </p:cNvPr>
          <p:cNvSpPr/>
          <p:nvPr/>
        </p:nvSpPr>
        <p:spPr>
          <a:xfrm>
            <a:off x="1260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FF78091-EB2D-4CFA-B9BB-C9ACF0FA92CB}"/>
              </a:ext>
            </a:extLst>
          </p:cNvPr>
          <p:cNvSpPr/>
          <p:nvPr/>
        </p:nvSpPr>
        <p:spPr>
          <a:xfrm>
            <a:off x="59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07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4932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22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8DE4828E-BF6B-40FF-9C9F-CA75E0D753C2}"/>
              </a:ext>
            </a:extLst>
          </p:cNvPr>
          <p:cNvSpPr/>
          <p:nvPr/>
        </p:nvSpPr>
        <p:spPr>
          <a:xfrm>
            <a:off x="500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8EE221B-2902-4D5A-97DB-980166568A37}"/>
              </a:ext>
            </a:extLst>
          </p:cNvPr>
          <p:cNvSpPr/>
          <p:nvPr/>
        </p:nvSpPr>
        <p:spPr>
          <a:xfrm>
            <a:off x="3060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BF3AC23-56B3-4FDA-BD1C-7C6205B95E00}"/>
              </a:ext>
            </a:extLst>
          </p:cNvPr>
          <p:cNvSpPr/>
          <p:nvPr/>
        </p:nvSpPr>
        <p:spPr>
          <a:xfrm>
            <a:off x="320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Famous attraction</a:t>
            </a:r>
          </a:p>
        </p:txBody>
      </p:sp>
      <p:cxnSp>
        <p:nvCxnSpPr>
          <p:cNvPr id="131" name="Gerade Verbindung 94">
            <a:extLst>
              <a:ext uri="{FF2B5EF4-FFF2-40B4-BE49-F238E27FC236}">
                <a16:creationId xmlns:a16="http://schemas.microsoft.com/office/drawing/2014/main" id="{6F652A38-DC02-4370-8DE7-102FB9071594}"/>
              </a:ext>
            </a:extLst>
          </p:cNvPr>
          <p:cNvCxnSpPr/>
          <p:nvPr/>
        </p:nvCxnSpPr>
        <p:spPr>
          <a:xfrm>
            <a:off x="3060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94">
            <a:extLst>
              <a:ext uri="{FF2B5EF4-FFF2-40B4-BE49-F238E27FC236}">
                <a16:creationId xmlns:a16="http://schemas.microsoft.com/office/drawing/2014/main" id="{A9EA8EAF-9FAE-4AF0-85A6-8044375C6605}"/>
              </a:ext>
            </a:extLst>
          </p:cNvPr>
          <p:cNvCxnSpPr/>
          <p:nvPr/>
        </p:nvCxnSpPr>
        <p:spPr>
          <a:xfrm>
            <a:off x="3348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EC29FEB4-A905-4109-ABFE-D7C7723BAE59}"/>
              </a:ext>
            </a:extLst>
          </p:cNvPr>
          <p:cNvSpPr/>
          <p:nvPr/>
        </p:nvSpPr>
        <p:spPr>
          <a:xfrm>
            <a:off x="3132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4/-4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325940D-9401-45D7-AEAB-048D60BDB054}"/>
              </a:ext>
            </a:extLst>
          </p:cNvPr>
          <p:cNvSpPr/>
          <p:nvPr/>
        </p:nvSpPr>
        <p:spPr>
          <a:xfrm>
            <a:off x="828000" y="2133000"/>
            <a:ext cx="360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AB2F15FE-2410-4D3D-B3D1-17DF69551E93}"/>
              </a:ext>
            </a:extLst>
          </p:cNvPr>
          <p:cNvSpPr/>
          <p:nvPr/>
        </p:nvSpPr>
        <p:spPr>
          <a:xfrm>
            <a:off x="2700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73394BED-EF90-422E-97F7-7478D1B544EC}"/>
              </a:ext>
            </a:extLst>
          </p:cNvPr>
          <p:cNvSpPr/>
          <p:nvPr/>
        </p:nvSpPr>
        <p:spPr>
          <a:xfrm>
            <a:off x="4284000" y="213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FFD5F837-EE75-486A-82CF-93AAAD6A6CE9}"/>
              </a:ext>
            </a:extLst>
          </p:cNvPr>
          <p:cNvSpPr/>
          <p:nvPr/>
        </p:nvSpPr>
        <p:spPr>
          <a:xfrm>
            <a:off x="4284000" y="220506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D54C469-8062-48CD-AB24-CB185F073965}"/>
              </a:ext>
            </a:extLst>
          </p:cNvPr>
          <p:cNvSpPr/>
          <p:nvPr/>
        </p:nvSpPr>
        <p:spPr>
          <a:xfrm>
            <a:off x="4932000" y="213306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DB2A9655-CB82-470E-B78F-0C931296320D}"/>
              </a:ext>
            </a:extLst>
          </p:cNvPr>
          <p:cNvSpPr/>
          <p:nvPr/>
        </p:nvSpPr>
        <p:spPr>
          <a:xfrm>
            <a:off x="4572000" y="2133060"/>
            <a:ext cx="360000" cy="7194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D1E09A6-5763-40D6-863B-33F6BC9734A1}"/>
              </a:ext>
            </a:extLst>
          </p:cNvPr>
          <p:cNvSpPr/>
          <p:nvPr/>
        </p:nvSpPr>
        <p:spPr>
          <a:xfrm>
            <a:off x="4140000" y="2133000"/>
            <a:ext cx="14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148EA218-EFA2-4E2A-A058-CBA7B0AB4881}"/>
              </a:ext>
            </a:extLst>
          </p:cNvPr>
          <p:cNvSpPr/>
          <p:nvPr/>
        </p:nvSpPr>
        <p:spPr>
          <a:xfrm>
            <a:off x="4284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99F3CC76-9BFD-447A-99AA-C1D3983D14D8}"/>
              </a:ext>
            </a:extLst>
          </p:cNvPr>
          <p:cNvSpPr/>
          <p:nvPr/>
        </p:nvSpPr>
        <p:spPr>
          <a:xfrm>
            <a:off x="3995980" y="2565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10/-5</a:t>
            </a: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3E3A3D56-D94F-4F12-BEC8-DE17626E6B30}"/>
              </a:ext>
            </a:extLst>
          </p:cNvPr>
          <p:cNvSpPr/>
          <p:nvPr/>
        </p:nvSpPr>
        <p:spPr>
          <a:xfrm>
            <a:off x="4932000" y="2565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E8F40E2D-D559-4D4D-BC96-09F26611318D}"/>
              </a:ext>
            </a:extLst>
          </p:cNvPr>
          <p:cNvSpPr/>
          <p:nvPr/>
        </p:nvSpPr>
        <p:spPr>
          <a:xfrm>
            <a:off x="4572000" y="2565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A286CFD-FBE2-4814-872B-9967D4AF1C75}"/>
              </a:ext>
            </a:extLst>
          </p:cNvPr>
          <p:cNvSpPr/>
          <p:nvPr/>
        </p:nvSpPr>
        <p:spPr>
          <a:xfrm>
            <a:off x="5220000" y="2565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DAA6EF0-4ED0-4A8C-8F54-3C9A6B7399E0}"/>
              </a:ext>
            </a:extLst>
          </p:cNvPr>
          <p:cNvSpPr/>
          <p:nvPr/>
        </p:nvSpPr>
        <p:spPr>
          <a:xfrm>
            <a:off x="6156000" y="2132940"/>
            <a:ext cx="28802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2A6ED87-43BC-4274-B9D2-D549AA339045}"/>
              </a:ext>
            </a:extLst>
          </p:cNvPr>
          <p:cNvSpPr/>
          <p:nvPr/>
        </p:nvSpPr>
        <p:spPr>
          <a:xfrm>
            <a:off x="6804000" y="213300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268974A-6551-4DB3-92B6-2CC5081CBBEA}"/>
              </a:ext>
            </a:extLst>
          </p:cNvPr>
          <p:cNvSpPr/>
          <p:nvPr/>
        </p:nvSpPr>
        <p:spPr>
          <a:xfrm>
            <a:off x="6444000" y="213300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44A5EAC0-BC5E-4E4D-A43D-3A277F4DABEC}"/>
              </a:ext>
            </a:extLst>
          </p:cNvPr>
          <p:cNvSpPr/>
          <p:nvPr/>
        </p:nvSpPr>
        <p:spPr>
          <a:xfrm>
            <a:off x="6012000" y="2132940"/>
            <a:ext cx="144000" cy="720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8778CB1A-0915-40DD-B2F0-61660D61BE27}"/>
              </a:ext>
            </a:extLst>
          </p:cNvPr>
          <p:cNvSpPr/>
          <p:nvPr/>
        </p:nvSpPr>
        <p:spPr>
          <a:xfrm>
            <a:off x="6300000" y="2205000"/>
            <a:ext cx="93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San Francisco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855B94E-C270-4D9B-B0C1-C037821CBC47}"/>
              </a:ext>
            </a:extLst>
          </p:cNvPr>
          <p:cNvSpPr/>
          <p:nvPr/>
        </p:nvSpPr>
        <p:spPr>
          <a:xfrm>
            <a:off x="7092000" y="213300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ABD2773-2A15-404B-A4F2-4049740969BA}"/>
              </a:ext>
            </a:extLst>
          </p:cNvPr>
          <p:cNvSpPr/>
          <p:nvPr/>
        </p:nvSpPr>
        <p:spPr>
          <a:xfrm>
            <a:off x="6156000" y="2564930"/>
            <a:ext cx="28802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C5E80EE-7EF0-49D2-8F05-DD653C63FF18}"/>
              </a:ext>
            </a:extLst>
          </p:cNvPr>
          <p:cNvSpPr/>
          <p:nvPr/>
        </p:nvSpPr>
        <p:spPr>
          <a:xfrm>
            <a:off x="6804000" y="2564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B0D2439-89E5-4662-B247-6AA88B83720F}"/>
              </a:ext>
            </a:extLst>
          </p:cNvPr>
          <p:cNvSpPr/>
          <p:nvPr/>
        </p:nvSpPr>
        <p:spPr>
          <a:xfrm>
            <a:off x="6444000" y="2564990"/>
            <a:ext cx="360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649C52-8ABE-4756-B1BE-DD32B87DB9ED}"/>
              </a:ext>
            </a:extLst>
          </p:cNvPr>
          <p:cNvSpPr/>
          <p:nvPr/>
        </p:nvSpPr>
        <p:spPr>
          <a:xfrm>
            <a:off x="6012000" y="256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2FB08956-B7CC-4A72-B32C-935D439F403F}"/>
              </a:ext>
            </a:extLst>
          </p:cNvPr>
          <p:cNvSpPr/>
          <p:nvPr/>
        </p:nvSpPr>
        <p:spPr>
          <a:xfrm>
            <a:off x="7092000" y="2564990"/>
            <a:ext cx="504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F6BFF6A7-E3FB-4292-92F5-CC8F6D180AD1}"/>
              </a:ext>
            </a:extLst>
          </p:cNvPr>
          <p:cNvSpPr/>
          <p:nvPr/>
        </p:nvSpPr>
        <p:spPr>
          <a:xfrm>
            <a:off x="7596000" y="2565000"/>
            <a:ext cx="28800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9040F880-9EA1-4D24-AC32-9EFEC84F3FCB}"/>
              </a:ext>
            </a:extLst>
          </p:cNvPr>
          <p:cNvSpPr/>
          <p:nvPr/>
        </p:nvSpPr>
        <p:spPr>
          <a:xfrm>
            <a:off x="7596000" y="2133000"/>
            <a:ext cx="288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958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284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356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and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row numbers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{12,4,8}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{-3,-11,-7}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 },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{ 12,4,8}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{ Zürich, Boston, Venice }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1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2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156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1, { 12,4,8},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-7, {-3,-11,-7},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540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42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540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A479F58-D056-4698-A3E9-98BE17BE0152}"/>
              </a:ext>
            </a:extLst>
          </p:cNvPr>
          <p:cNvSpPr/>
          <p:nvPr/>
        </p:nvSpPr>
        <p:spPr>
          <a:xfrm>
            <a:off x="252000" y="2780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1E8F178-0D03-41B1-8618-B3A206F4FE93}"/>
              </a:ext>
            </a:extLst>
          </p:cNvPr>
          <p:cNvSpPr/>
          <p:nvPr/>
        </p:nvSpPr>
        <p:spPr>
          <a:xfrm>
            <a:off x="540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3DA49A50-4A82-487F-BCEF-BF5943B3BBF6}"/>
              </a:ext>
            </a:extLst>
          </p:cNvPr>
          <p:cNvSpPr/>
          <p:nvPr/>
        </p:nvSpPr>
        <p:spPr>
          <a:xfrm>
            <a:off x="90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A50E779-4270-491C-980A-FFB4FF4C8D67}"/>
              </a:ext>
            </a:extLst>
          </p:cNvPr>
          <p:cNvSpPr/>
          <p:nvPr/>
        </p:nvSpPr>
        <p:spPr>
          <a:xfrm>
            <a:off x="2412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163BA97-3D5D-4D28-A529-7F16A9DAE8D1}"/>
              </a:ext>
            </a:extLst>
          </p:cNvPr>
          <p:cNvSpPr/>
          <p:nvPr/>
        </p:nvSpPr>
        <p:spPr>
          <a:xfrm>
            <a:off x="2772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65A2C47-7C7D-40C7-A4AF-9961847BCAEB}"/>
              </a:ext>
            </a:extLst>
          </p:cNvPr>
          <p:cNvSpPr/>
          <p:nvPr/>
        </p:nvSpPr>
        <p:spPr>
          <a:xfrm>
            <a:off x="2412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D1020FD-1BAF-40E5-B6CA-A6B508A009A6}"/>
              </a:ext>
            </a:extLst>
          </p:cNvPr>
          <p:cNvSpPr/>
          <p:nvPr/>
        </p:nvSpPr>
        <p:spPr>
          <a:xfrm>
            <a:off x="2772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6F37A99F-C92D-4DFB-BC12-88E75B58F796}"/>
              </a:ext>
            </a:extLst>
          </p:cNvPr>
          <p:cNvSpPr/>
          <p:nvPr/>
        </p:nvSpPr>
        <p:spPr>
          <a:xfrm>
            <a:off x="2412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175292A2-D8DE-4311-97F3-8EFF7495237F}"/>
              </a:ext>
            </a:extLst>
          </p:cNvPr>
          <p:cNvSpPr/>
          <p:nvPr/>
        </p:nvSpPr>
        <p:spPr>
          <a:xfrm>
            <a:off x="2772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AB2F2E2-2BEF-418F-9B05-177DB8986F50}"/>
              </a:ext>
            </a:extLst>
          </p:cNvPr>
          <p:cNvSpPr/>
          <p:nvPr/>
        </p:nvSpPr>
        <p:spPr>
          <a:xfrm>
            <a:off x="4284000" y="206114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1D6C5D69-9AFA-4E05-B49F-33DDDFECE083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5FA8DE2-1722-4BA2-BF07-BE6AC2574702}"/>
              </a:ext>
            </a:extLst>
          </p:cNvPr>
          <p:cNvSpPr/>
          <p:nvPr/>
        </p:nvSpPr>
        <p:spPr>
          <a:xfrm>
            <a:off x="4284000" y="242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11981B65-6967-40D3-8011-B6EDEDAB5179}"/>
              </a:ext>
            </a:extLst>
          </p:cNvPr>
          <p:cNvSpPr/>
          <p:nvPr/>
        </p:nvSpPr>
        <p:spPr>
          <a:xfrm>
            <a:off x="4644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13680F03-31DE-4069-B1AF-F29ADF6B3B20}"/>
              </a:ext>
            </a:extLst>
          </p:cNvPr>
          <p:cNvSpPr/>
          <p:nvPr/>
        </p:nvSpPr>
        <p:spPr>
          <a:xfrm>
            <a:off x="4284000" y="2780990"/>
            <a:ext cx="288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6800C77B-2180-4BBD-AB02-70BF14C53A6C}"/>
              </a:ext>
            </a:extLst>
          </p:cNvPr>
          <p:cNvSpPr/>
          <p:nvPr/>
        </p:nvSpPr>
        <p:spPr>
          <a:xfrm>
            <a:off x="4644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362114E1-1DEB-4D3E-94D8-16F4BCA28751}"/>
              </a:ext>
            </a:extLst>
          </p:cNvPr>
          <p:cNvSpPr/>
          <p:nvPr/>
        </p:nvSpPr>
        <p:spPr>
          <a:xfrm>
            <a:off x="5579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F1E1919F-1666-4F20-B36C-EC4DA049BC5D}"/>
              </a:ext>
            </a:extLst>
          </p:cNvPr>
          <p:cNvSpPr/>
          <p:nvPr/>
        </p:nvSpPr>
        <p:spPr>
          <a:xfrm>
            <a:off x="5148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  <a:endCxn id="139" idx="2"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2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41533D66-3EBF-4231-85AD-DDDCE8532D16}"/>
              </a:ext>
            </a:extLst>
          </p:cNvPr>
          <p:cNvSpPr/>
          <p:nvPr/>
        </p:nvSpPr>
        <p:spPr>
          <a:xfrm>
            <a:off x="6156000" y="2061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52ED857-B6B0-4671-844C-651C0BF5ED52}"/>
              </a:ext>
            </a:extLst>
          </p:cNvPr>
          <p:cNvSpPr/>
          <p:nvPr/>
        </p:nvSpPr>
        <p:spPr>
          <a:xfrm>
            <a:off x="6516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FB31A416-E649-456C-9178-66BBEADD55EA}"/>
              </a:ext>
            </a:extLst>
          </p:cNvPr>
          <p:cNvSpPr/>
          <p:nvPr/>
        </p:nvSpPr>
        <p:spPr>
          <a:xfrm>
            <a:off x="6156000" y="242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63CEFE0-F9CB-459B-A8B1-41353A5CE4AA}"/>
              </a:ext>
            </a:extLst>
          </p:cNvPr>
          <p:cNvSpPr/>
          <p:nvPr/>
        </p:nvSpPr>
        <p:spPr>
          <a:xfrm>
            <a:off x="6516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69E6820F-E5AF-4938-8FF2-7DCB8C72BF71}"/>
              </a:ext>
            </a:extLst>
          </p:cNvPr>
          <p:cNvSpPr/>
          <p:nvPr/>
        </p:nvSpPr>
        <p:spPr>
          <a:xfrm>
            <a:off x="6156000" y="278099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A853CAF5-C4B3-4B2B-B6AF-BE489FD29556}"/>
              </a:ext>
            </a:extLst>
          </p:cNvPr>
          <p:cNvSpPr/>
          <p:nvPr/>
        </p:nvSpPr>
        <p:spPr>
          <a:xfrm>
            <a:off x="6516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78D46DF5-62ED-4DB7-807D-3C0002F5E08F}"/>
              </a:ext>
            </a:extLst>
          </p:cNvPr>
          <p:cNvSpPr/>
          <p:nvPr/>
        </p:nvSpPr>
        <p:spPr>
          <a:xfrm>
            <a:off x="7451980" y="2061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9351522E-7C79-4B1A-98CF-70383BF72DBC}"/>
              </a:ext>
            </a:extLst>
          </p:cNvPr>
          <p:cNvSpPr/>
          <p:nvPr/>
        </p:nvSpPr>
        <p:spPr>
          <a:xfrm>
            <a:off x="7451980" y="242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C4E6F36-A425-40E8-B550-B2081C75DB23}"/>
              </a:ext>
            </a:extLst>
          </p:cNvPr>
          <p:cNvSpPr/>
          <p:nvPr/>
        </p:nvSpPr>
        <p:spPr>
          <a:xfrm>
            <a:off x="7451980" y="2780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EAD9F1BB-8C20-489F-AEDA-3CFB2648B829}"/>
              </a:ext>
            </a:extLst>
          </p:cNvPr>
          <p:cNvSpPr/>
          <p:nvPr/>
        </p:nvSpPr>
        <p:spPr>
          <a:xfrm>
            <a:off x="702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C946E28A-90AF-4EB9-920E-4565E85DD40F}"/>
              </a:ext>
            </a:extLst>
          </p:cNvPr>
          <p:cNvSpPr/>
          <p:nvPr/>
        </p:nvSpPr>
        <p:spPr>
          <a:xfrm>
            <a:off x="7020000" y="234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508A4267-A16D-4DD4-9C12-32D1F9602E29}"/>
              </a:ext>
            </a:extLst>
          </p:cNvPr>
          <p:cNvSpPr/>
          <p:nvPr/>
        </p:nvSpPr>
        <p:spPr>
          <a:xfrm>
            <a:off x="7020000" y="270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5D18BA7-2E20-49B4-A16F-CE072C6A41C2}"/>
              </a:ext>
            </a:extLst>
          </p:cNvPr>
          <p:cNvCxnSpPr>
            <a:cxnSpLocks/>
            <a:endCxn id="155" idx="2"/>
          </p:cNvCxnSpPr>
          <p:nvPr/>
        </p:nvCxnSpPr>
        <p:spPr>
          <a:xfrm>
            <a:off x="6660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272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Wildcards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column numbers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:'*n'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:'*n', Moving along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With header names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and accessing matching rows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:'*n'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1, :'*n',  -1 ]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-7, :'*n',  7 ]</a:t>
            </a:r>
          </a:p>
          <a:p>
            <a:pPr>
              <a:lnSpc>
                <a:spcPct val="95000"/>
              </a:lnSpc>
            </a:pP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061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348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7/-8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0AEC62A8-8660-4733-B195-639B169291C9}"/>
              </a:ext>
            </a:extLst>
          </p:cNvPr>
          <p:cNvSpPr/>
          <p:nvPr/>
        </p:nvSpPr>
        <p:spPr>
          <a:xfrm>
            <a:off x="5579980" y="1917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DF236A28-B452-4F5E-85AC-45922F5741D6}"/>
              </a:ext>
            </a:extLst>
          </p:cNvPr>
          <p:cNvSpPr/>
          <p:nvPr/>
        </p:nvSpPr>
        <p:spPr>
          <a:xfrm>
            <a:off x="5579980" y="2348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3087A7C4-B151-43F4-B860-68FC94324AC8}"/>
              </a:ext>
            </a:extLst>
          </p:cNvPr>
          <p:cNvSpPr/>
          <p:nvPr/>
        </p:nvSpPr>
        <p:spPr>
          <a:xfrm>
            <a:off x="5148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The Beast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EC08A957-C381-4B0D-9582-12018FFE71B7}"/>
              </a:ext>
            </a:extLst>
          </p:cNvPr>
          <p:cNvSpPr/>
          <p:nvPr/>
        </p:nvSpPr>
        <p:spPr>
          <a:xfrm>
            <a:off x="51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3608C2F1-856E-48DD-9A58-38D811111D73}"/>
              </a:ext>
            </a:extLst>
          </p:cNvPr>
          <p:cNvCxnSpPr>
            <a:cxnSpLocks/>
          </p:cNvCxnSpPr>
          <p:nvPr/>
        </p:nvCxnSpPr>
        <p:spPr>
          <a:xfrm>
            <a:off x="4788000" y="220500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F4C5C87D-0C5E-411B-9162-624CF1FC9E33}"/>
              </a:ext>
            </a:extLst>
          </p:cNvPr>
          <p:cNvSpPr/>
          <p:nvPr/>
        </p:nvSpPr>
        <p:spPr>
          <a:xfrm>
            <a:off x="684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AC7F5EEF-266D-45A5-81FB-350CD968ADDC}"/>
              </a:ext>
            </a:extLst>
          </p:cNvPr>
          <p:cNvSpPr/>
          <p:nvPr/>
        </p:nvSpPr>
        <p:spPr>
          <a:xfrm>
            <a:off x="900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AEC29CE5-79D3-46C6-9584-BE84CE1FDBB6}"/>
              </a:ext>
            </a:extLst>
          </p:cNvPr>
          <p:cNvSpPr/>
          <p:nvPr/>
        </p:nvSpPr>
        <p:spPr>
          <a:xfrm>
            <a:off x="252000" y="191700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2/-13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7D6775-F68E-48E9-AF57-2781C4CAC3B4}"/>
              </a:ext>
            </a:extLst>
          </p:cNvPr>
          <p:cNvSpPr/>
          <p:nvPr/>
        </p:nvSpPr>
        <p:spPr>
          <a:xfrm>
            <a:off x="2556000" y="206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10E0EC-061D-4059-B563-95975F351D0F}"/>
              </a:ext>
            </a:extLst>
          </p:cNvPr>
          <p:cNvSpPr/>
          <p:nvPr/>
        </p:nvSpPr>
        <p:spPr>
          <a:xfrm>
            <a:off x="2772000" y="1988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BAE078-6F00-42C7-8342-01BBA6EA9D6C}"/>
              </a:ext>
            </a:extLst>
          </p:cNvPr>
          <p:cNvSpPr/>
          <p:nvPr/>
        </p:nvSpPr>
        <p:spPr>
          <a:xfrm>
            <a:off x="2556000" y="23488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76C2AA0-8F2C-4074-BBFF-2B790799D8D7}"/>
              </a:ext>
            </a:extLst>
          </p:cNvPr>
          <p:cNvSpPr/>
          <p:nvPr/>
        </p:nvSpPr>
        <p:spPr>
          <a:xfrm>
            <a:off x="2772000" y="227686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Copenhage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B8E3AF6-421E-4B35-919E-980ED42C0480}"/>
              </a:ext>
            </a:extLst>
          </p:cNvPr>
          <p:cNvSpPr/>
          <p:nvPr/>
        </p:nvSpPr>
        <p:spPr>
          <a:xfrm>
            <a:off x="2556000" y="1917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AE5A592-3404-459F-9002-A1B243150F16}"/>
              </a:ext>
            </a:extLst>
          </p:cNvPr>
          <p:cNvSpPr/>
          <p:nvPr/>
        </p:nvSpPr>
        <p:spPr>
          <a:xfrm>
            <a:off x="2772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Washingto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9825BC14-BC1F-4B4B-8B93-E62750F65027}"/>
              </a:ext>
            </a:extLst>
          </p:cNvPr>
          <p:cNvSpPr/>
          <p:nvPr/>
        </p:nvSpPr>
        <p:spPr>
          <a:xfrm>
            <a:off x="4428000" y="2061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1ED4A254-5A91-442F-BA8E-4D9DF1A01E1A}"/>
              </a:ext>
            </a:extLst>
          </p:cNvPr>
          <p:cNvSpPr/>
          <p:nvPr/>
        </p:nvSpPr>
        <p:spPr>
          <a:xfrm>
            <a:off x="4644000" y="1989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A2014FA3-DABF-441E-8D3A-8D4A0DD45194}"/>
              </a:ext>
            </a:extLst>
          </p:cNvPr>
          <p:cNvSpPr/>
          <p:nvPr/>
        </p:nvSpPr>
        <p:spPr>
          <a:xfrm>
            <a:off x="4428000" y="2348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E70B94B6-BEFB-4659-83CA-67003ADFBC96}"/>
              </a:ext>
            </a:extLst>
          </p:cNvPr>
          <p:cNvSpPr/>
          <p:nvPr/>
        </p:nvSpPr>
        <p:spPr>
          <a:xfrm>
            <a:off x="4644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CB399FF6-B2A7-4060-B8F8-55AEA31DCC3A}"/>
              </a:ext>
            </a:extLst>
          </p:cNvPr>
          <p:cNvSpPr/>
          <p:nvPr/>
        </p:nvSpPr>
        <p:spPr>
          <a:xfrm>
            <a:off x="4428000" y="191714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A7BFB73-D935-4D70-8C2C-DA8D88A2C5F0}"/>
              </a:ext>
            </a:extLst>
          </p:cNvPr>
          <p:cNvSpPr/>
          <p:nvPr/>
        </p:nvSpPr>
        <p:spPr>
          <a:xfrm>
            <a:off x="4644000" y="1845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Wash..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4C19622F-2D4F-4425-BBF7-1B057BD1D5FC}"/>
              </a:ext>
            </a:extLst>
          </p:cNvPr>
          <p:cNvSpPr/>
          <p:nvPr/>
        </p:nvSpPr>
        <p:spPr>
          <a:xfrm>
            <a:off x="5579980" y="20694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0F265F1A-A828-4B03-B75E-43B8CEE36F14}"/>
              </a:ext>
            </a:extLst>
          </p:cNvPr>
          <p:cNvSpPr/>
          <p:nvPr/>
        </p:nvSpPr>
        <p:spPr>
          <a:xfrm>
            <a:off x="5148000" y="19974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450F6E8E-9E64-46FE-9DC5-8A406EFCEBC0}"/>
              </a:ext>
            </a:extLst>
          </p:cNvPr>
          <p:cNvSpPr/>
          <p:nvPr/>
        </p:nvSpPr>
        <p:spPr>
          <a:xfrm>
            <a:off x="7451980" y="19170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C36DDA32-79F9-4F96-9CFD-BCCD4B09C9A5}"/>
              </a:ext>
            </a:extLst>
          </p:cNvPr>
          <p:cNvSpPr/>
          <p:nvPr/>
        </p:nvSpPr>
        <p:spPr>
          <a:xfrm>
            <a:off x="7451980" y="234886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60BD48C5-6A39-49CD-8AC8-BB925A74210A}"/>
              </a:ext>
            </a:extLst>
          </p:cNvPr>
          <p:cNvSpPr/>
          <p:nvPr/>
        </p:nvSpPr>
        <p:spPr>
          <a:xfrm>
            <a:off x="7020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Bicycle</a:t>
            </a:r>
          </a:p>
        </p:txBody>
      </p: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4E45EC79-5397-41D3-B778-A64FF4BA5EC1}"/>
              </a:ext>
            </a:extLst>
          </p:cNvPr>
          <p:cNvCxnSpPr>
            <a:cxnSpLocks/>
          </p:cNvCxnSpPr>
          <p:nvPr/>
        </p:nvCxnSpPr>
        <p:spPr>
          <a:xfrm>
            <a:off x="6660000" y="2205010"/>
            <a:ext cx="54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EB8F3FB0-8C6E-4599-97EC-42E80B7A8803}"/>
              </a:ext>
            </a:extLst>
          </p:cNvPr>
          <p:cNvSpPr/>
          <p:nvPr/>
        </p:nvSpPr>
        <p:spPr>
          <a:xfrm>
            <a:off x="6300000" y="2061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3D77E64-01F8-492B-8640-C05351ECB76B}"/>
              </a:ext>
            </a:extLst>
          </p:cNvPr>
          <p:cNvSpPr/>
          <p:nvPr/>
        </p:nvSpPr>
        <p:spPr>
          <a:xfrm>
            <a:off x="6516000" y="1989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</a:t>
            </a:r>
            <a:r>
              <a:rPr lang="en-US" sz="800" u="sng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BE388AE-A4A0-4BF3-82EA-F117F67588FF}"/>
              </a:ext>
            </a:extLst>
          </p:cNvPr>
          <p:cNvSpPr/>
          <p:nvPr/>
        </p:nvSpPr>
        <p:spPr>
          <a:xfrm>
            <a:off x="6300000" y="2349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0F132662-DABB-493B-B904-81FA384DBFE1}"/>
              </a:ext>
            </a:extLst>
          </p:cNvPr>
          <p:cNvSpPr/>
          <p:nvPr/>
        </p:nvSpPr>
        <p:spPr>
          <a:xfrm>
            <a:off x="6516000" y="22770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C-</a:t>
            </a:r>
            <a:r>
              <a:rPr lang="en-US" sz="800" dirty="0" err="1">
                <a:solidFill>
                  <a:schemeClr val="tx1"/>
                </a:solidFill>
              </a:rPr>
              <a:t>hage</a:t>
            </a:r>
            <a:r>
              <a:rPr lang="en-US" sz="800" u="sng" dirty="0" err="1">
                <a:solidFill>
                  <a:schemeClr val="tx1"/>
                </a:solidFill>
              </a:rPr>
              <a:t>n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9F9EF1FA-2131-4ADE-BEE9-B6C9AFF93DA5}"/>
              </a:ext>
            </a:extLst>
          </p:cNvPr>
          <p:cNvSpPr/>
          <p:nvPr/>
        </p:nvSpPr>
        <p:spPr>
          <a:xfrm>
            <a:off x="6300000" y="191715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0FCD97D1-8D17-450A-BD99-C3139D7728F4}"/>
              </a:ext>
            </a:extLst>
          </p:cNvPr>
          <p:cNvSpPr/>
          <p:nvPr/>
        </p:nvSpPr>
        <p:spPr>
          <a:xfrm>
            <a:off x="7451980" y="206941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FFF77F0A-1A1D-49D3-A89C-D05F9A8B02CA}"/>
              </a:ext>
            </a:extLst>
          </p:cNvPr>
          <p:cNvSpPr/>
          <p:nvPr/>
        </p:nvSpPr>
        <p:spPr>
          <a:xfrm>
            <a:off x="7020000" y="199741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</p:spTree>
    <p:extLst>
      <p:ext uri="{BB962C8B-B14F-4D97-AF65-F5344CB8AC3E}">
        <p14:creationId xmlns:p14="http://schemas.microsoft.com/office/powerpoint/2010/main" val="1624759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Vertical Access – Full Table Specification – Ranges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684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39060" y="184578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94"/>
          <p:cNvCxnSpPr/>
          <p:nvPr/>
        </p:nvCxnSpPr>
        <p:spPr>
          <a:xfrm>
            <a:off x="457202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94"/>
          <p:cNvCxnSpPr/>
          <p:nvPr/>
        </p:nvCxnSpPr>
        <p:spPr>
          <a:xfrm>
            <a:off x="4428000" y="177377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428150" y="162975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Lookup Access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6..12 ]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-9..-3 ]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Montréal .. Zürich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40000" y="328500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12..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 -3..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Zürich ..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Vertical Access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6 ]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..-9 ]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City, .. Montréal ]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3" name="Rechteck 192"/>
          <p:cNvSpPr/>
          <p:nvPr/>
        </p:nvSpPr>
        <p:spPr>
          <a:xfrm>
            <a:off x="684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39580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556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55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94">
            <a:extLst>
              <a:ext uri="{FF2B5EF4-FFF2-40B4-BE49-F238E27FC236}">
                <a16:creationId xmlns:a16="http://schemas.microsoft.com/office/drawing/2014/main" id="{6E31139D-CB2A-418B-9A55-DB82C73B75F0}"/>
              </a:ext>
            </a:extLst>
          </p:cNvPr>
          <p:cNvCxnSpPr/>
          <p:nvPr/>
        </p:nvCxnSpPr>
        <p:spPr>
          <a:xfrm>
            <a:off x="644402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94">
            <a:extLst>
              <a:ext uri="{FF2B5EF4-FFF2-40B4-BE49-F238E27FC236}">
                <a16:creationId xmlns:a16="http://schemas.microsoft.com/office/drawing/2014/main" id="{7C4512C5-5344-49D0-94F2-3E3ACFE1B06E}"/>
              </a:ext>
            </a:extLst>
          </p:cNvPr>
          <p:cNvCxnSpPr/>
          <p:nvPr/>
        </p:nvCxnSpPr>
        <p:spPr>
          <a:xfrm>
            <a:off x="6300000" y="177302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1,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 City, .. ]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0978A30-4B08-44E6-ABE5-2129B759A10E}"/>
              </a:ext>
            </a:extLst>
          </p:cNvPr>
          <p:cNvSpPr/>
          <p:nvPr/>
        </p:nvSpPr>
        <p:spPr>
          <a:xfrm>
            <a:off x="7380000" y="1628980"/>
            <a:ext cx="216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AF218A9-6B80-4FE2-B554-07876A060B78}"/>
              </a:ext>
            </a:extLst>
          </p:cNvPr>
          <p:cNvSpPr/>
          <p:nvPr/>
        </p:nvSpPr>
        <p:spPr>
          <a:xfrm>
            <a:off x="5580130" y="155698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Moving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cxnSp>
        <p:nvCxnSpPr>
          <p:cNvPr id="133" name="Gerade Verbindung 94">
            <a:extLst>
              <a:ext uri="{FF2B5EF4-FFF2-40B4-BE49-F238E27FC236}">
                <a16:creationId xmlns:a16="http://schemas.microsoft.com/office/drawing/2014/main" id="{05C9F4B2-54E9-4C8C-92CD-EC4018F1328A}"/>
              </a:ext>
            </a:extLst>
          </p:cNvPr>
          <p:cNvCxnSpPr/>
          <p:nvPr/>
        </p:nvCxnSpPr>
        <p:spPr>
          <a:xfrm>
            <a:off x="5004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94">
            <a:extLst>
              <a:ext uri="{FF2B5EF4-FFF2-40B4-BE49-F238E27FC236}">
                <a16:creationId xmlns:a16="http://schemas.microsoft.com/office/drawing/2014/main" id="{8473150E-42F1-4647-9090-790F414FA557}"/>
              </a:ext>
            </a:extLst>
          </p:cNvPr>
          <p:cNvCxnSpPr/>
          <p:nvPr/>
        </p:nvCxnSpPr>
        <p:spPr>
          <a:xfrm>
            <a:off x="5580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>
            <a:extLst>
              <a:ext uri="{FF2B5EF4-FFF2-40B4-BE49-F238E27FC236}">
                <a16:creationId xmlns:a16="http://schemas.microsoft.com/office/drawing/2014/main" id="{DF1616B0-EAEF-47E3-A4DB-046758BE2964}"/>
              </a:ext>
            </a:extLst>
          </p:cNvPr>
          <p:cNvSpPr/>
          <p:nvPr/>
        </p:nvSpPr>
        <p:spPr>
          <a:xfrm>
            <a:off x="252000" y="220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6/-9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651D1863-F2CD-4DE7-882C-BA68EEBBF2DF}"/>
              </a:ext>
            </a:extLst>
          </p:cNvPr>
          <p:cNvSpPr/>
          <p:nvPr/>
        </p:nvSpPr>
        <p:spPr>
          <a:xfrm>
            <a:off x="684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D5C8C-52EA-41BD-B9CE-8224C35C1AA0}"/>
              </a:ext>
            </a:extLst>
          </p:cNvPr>
          <p:cNvSpPr/>
          <p:nvPr/>
        </p:nvSpPr>
        <p:spPr>
          <a:xfrm>
            <a:off x="900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43944257-21D3-4A7F-BCED-C1D8632406EE}"/>
              </a:ext>
            </a:extLst>
          </p:cNvPr>
          <p:cNvSpPr/>
          <p:nvPr/>
        </p:nvSpPr>
        <p:spPr>
          <a:xfrm>
            <a:off x="252000" y="292485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765AC7D5-FD7C-4D22-93C1-51AEBBA36839}"/>
              </a:ext>
            </a:extLst>
          </p:cNvPr>
          <p:cNvSpPr/>
          <p:nvPr/>
        </p:nvSpPr>
        <p:spPr>
          <a:xfrm>
            <a:off x="684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D46F6D45-A82C-4ADE-A284-21E2B00B2D15}"/>
              </a:ext>
            </a:extLst>
          </p:cNvPr>
          <p:cNvSpPr/>
          <p:nvPr/>
        </p:nvSpPr>
        <p:spPr>
          <a:xfrm>
            <a:off x="900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5E0730F3-84E3-4744-B413-14B6ED9E36C9}"/>
              </a:ext>
            </a:extLst>
          </p:cNvPr>
          <p:cNvSpPr/>
          <p:nvPr/>
        </p:nvSpPr>
        <p:spPr>
          <a:xfrm>
            <a:off x="1836152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7/-1</a:t>
            </a:r>
          </a:p>
        </p:txBody>
      </p:sp>
      <p:cxnSp>
        <p:nvCxnSpPr>
          <p:cNvPr id="143" name="Gerade Verbindung 94">
            <a:extLst>
              <a:ext uri="{FF2B5EF4-FFF2-40B4-BE49-F238E27FC236}">
                <a16:creationId xmlns:a16="http://schemas.microsoft.com/office/drawing/2014/main" id="{B5A88BAD-8D17-44A1-B77C-50012E239A4C}"/>
              </a:ext>
            </a:extLst>
          </p:cNvPr>
          <p:cNvCxnSpPr/>
          <p:nvPr/>
        </p:nvCxnSpPr>
        <p:spPr>
          <a:xfrm>
            <a:off x="7452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D1B8A5BE-9A0B-4887-AB97-21B172CCE432}"/>
              </a:ext>
            </a:extLst>
          </p:cNvPr>
          <p:cNvSpPr/>
          <p:nvPr/>
        </p:nvSpPr>
        <p:spPr>
          <a:xfrm>
            <a:off x="630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0F1C2FEC-F2AD-4859-9A9D-32E271326ED2}"/>
              </a:ext>
            </a:extLst>
          </p:cNvPr>
          <p:cNvSpPr/>
          <p:nvPr/>
        </p:nvSpPr>
        <p:spPr>
          <a:xfrm>
            <a:off x="684000" y="2277000"/>
            <a:ext cx="144020" cy="64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A29D592B-D655-4FB4-86A5-D928C04EFFA7}"/>
              </a:ext>
            </a:extLst>
          </p:cNvPr>
          <p:cNvSpPr/>
          <p:nvPr/>
        </p:nvSpPr>
        <p:spPr>
          <a:xfrm>
            <a:off x="2556000" y="220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1497D70D-E381-4550-847E-759E04B1D9B2}"/>
              </a:ext>
            </a:extLst>
          </p:cNvPr>
          <p:cNvSpPr/>
          <p:nvPr/>
        </p:nvSpPr>
        <p:spPr>
          <a:xfrm>
            <a:off x="2772000" y="213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64257E95-4509-4619-9982-27625255302A}"/>
              </a:ext>
            </a:extLst>
          </p:cNvPr>
          <p:cNvSpPr/>
          <p:nvPr/>
        </p:nvSpPr>
        <p:spPr>
          <a:xfrm>
            <a:off x="684130" y="1485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05104D4-2968-419F-A977-778584087C9E}"/>
              </a:ext>
            </a:extLst>
          </p:cNvPr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To range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CC396C3-87DD-4CC6-AC0A-12AE934C95E6}"/>
              </a:ext>
            </a:extLst>
          </p:cNvPr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From .. range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03A7117-937A-49BF-A7B6-130AEACD7A11}"/>
              </a:ext>
            </a:extLst>
          </p:cNvPr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Entire columns accessed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16EF74-6422-4C45-928E-05B8B8C2A077}"/>
              </a:ext>
            </a:extLst>
          </p:cNvPr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.. To range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BD7F5C09-1094-403C-8E98-77EDF104B686}"/>
              </a:ext>
            </a:extLst>
          </p:cNvPr>
          <p:cNvSpPr/>
          <p:nvPr/>
        </p:nvSpPr>
        <p:spPr>
          <a:xfrm>
            <a:off x="2556000" y="1845000"/>
            <a:ext cx="14400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D63719B8-E275-4AAB-AD3A-4AF4CC5AC57B}"/>
              </a:ext>
            </a:extLst>
          </p:cNvPr>
          <p:cNvSpPr/>
          <p:nvPr/>
        </p:nvSpPr>
        <p:spPr>
          <a:xfrm>
            <a:off x="4428000" y="2924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DA213D13-44F4-4342-B3EA-0ED212F75239}"/>
              </a:ext>
            </a:extLst>
          </p:cNvPr>
          <p:cNvSpPr/>
          <p:nvPr/>
        </p:nvSpPr>
        <p:spPr>
          <a:xfrm>
            <a:off x="4644000" y="2853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352E9A-45F9-4E0C-81FF-6D01F15E4806}"/>
              </a:ext>
            </a:extLst>
          </p:cNvPr>
          <p:cNvSpPr/>
          <p:nvPr/>
        </p:nvSpPr>
        <p:spPr>
          <a:xfrm>
            <a:off x="4428000" y="2997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59DFE656-DD76-434D-BC30-F8B698AA4F58}"/>
              </a:ext>
            </a:extLst>
          </p:cNvPr>
          <p:cNvSpPr/>
          <p:nvPr/>
        </p:nvSpPr>
        <p:spPr>
          <a:xfrm>
            <a:off x="4428000" y="3141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7BD3DA4B-120C-4C13-BF85-81B58972DDEB}"/>
              </a:ext>
            </a:extLst>
          </p:cNvPr>
          <p:cNvSpPr/>
          <p:nvPr/>
        </p:nvSpPr>
        <p:spPr>
          <a:xfrm>
            <a:off x="4644000" y="306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Davos</a:t>
            </a:r>
            <a:endParaRPr lang="en-US" sz="800" u="sng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E17DFB44-D1A0-4FE8-87C3-F6EC7AB0D6D9}"/>
              </a:ext>
            </a:extLst>
          </p:cNvPr>
          <p:cNvSpPr/>
          <p:nvPr/>
        </p:nvSpPr>
        <p:spPr>
          <a:xfrm>
            <a:off x="6300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FBD90E16-D7C9-42CE-8F45-C0FD59F9DC18}"/>
              </a:ext>
            </a:extLst>
          </p:cNvPr>
          <p:cNvSpPr/>
          <p:nvPr/>
        </p:nvSpPr>
        <p:spPr>
          <a:xfrm>
            <a:off x="7100200" y="3285000"/>
            <a:ext cx="17198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-1,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Moving along, ]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9001188A-D31E-4EC5-88C4-F13371C46447}"/>
              </a:ext>
            </a:extLst>
          </p:cNvPr>
          <p:cNvSpPr/>
          <p:nvPr/>
        </p:nvSpPr>
        <p:spPr>
          <a:xfrm>
            <a:off x="7452000" y="1845000"/>
            <a:ext cx="144000" cy="136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98BACE5F-479A-49B6-A8A5-35B202D8D5EF}"/>
              </a:ext>
            </a:extLst>
          </p:cNvPr>
          <p:cNvSpPr/>
          <p:nvPr/>
        </p:nvSpPr>
        <p:spPr>
          <a:xfrm>
            <a:off x="7452000" y="177300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991688D-B0F3-46A9-94FE-CD4A15EAF087}"/>
              </a:ext>
            </a:extLst>
          </p:cNvPr>
          <p:cNvSpPr/>
          <p:nvPr/>
        </p:nvSpPr>
        <p:spPr>
          <a:xfrm>
            <a:off x="396000" y="3789000"/>
            <a:ext cx="640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For lookups, add a 2</a:t>
            </a:r>
            <a:r>
              <a:rPr lang="en-US" sz="1000" baseline="30000" dirty="0">
                <a:solidFill>
                  <a:schemeClr val="tx1"/>
                </a:solidFill>
              </a:rPr>
              <a:t>nd</a:t>
            </a:r>
            <a:r>
              <a:rPr lang="en-US" sz="1000" dirty="0">
                <a:solidFill>
                  <a:schemeClr val="tx1"/>
                </a:solidFill>
              </a:rPr>
              <a:t> column specifier  at the end and the corresponding values will be read out instead. Example: [ table: 1, 12.., Moving along ]</a:t>
            </a:r>
          </a:p>
        </p:txBody>
      </p:sp>
    </p:spTree>
    <p:extLst>
      <p:ext uri="{BB962C8B-B14F-4D97-AF65-F5344CB8AC3E}">
        <p14:creationId xmlns:p14="http://schemas.microsoft.com/office/powerpoint/2010/main" val="36756359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echteck 186">
            <a:extLst>
              <a:ext uri="{FF2B5EF4-FFF2-40B4-BE49-F238E27FC236}">
                <a16:creationId xmlns:a16="http://schemas.microsoft.com/office/drawing/2014/main" id="{643A480D-E73D-462A-986C-52FEE163B673}"/>
              </a:ext>
            </a:extLst>
          </p:cNvPr>
          <p:cNvSpPr/>
          <p:nvPr/>
        </p:nvSpPr>
        <p:spPr>
          <a:xfrm>
            <a:off x="4716000" y="1845000"/>
            <a:ext cx="648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Tables</a:t>
            </a:r>
            <a:br>
              <a:rPr lang="en-US" dirty="0"/>
            </a:br>
            <a:r>
              <a:rPr lang="en-US" sz="1600" dirty="0"/>
              <a:t>Matrix Access – Full Table Specification – Parameter Sets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12" name="Rechteck 211"/>
          <p:cNvSpPr/>
          <p:nvPr/>
        </p:nvSpPr>
        <p:spPr>
          <a:xfrm>
            <a:off x="395800" y="17730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540000" y="2133140"/>
            <a:ext cx="288020" cy="7186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94"/>
          <p:cNvCxnSpPr/>
          <p:nvPr/>
        </p:nvCxnSpPr>
        <p:spPr>
          <a:xfrm>
            <a:off x="395800" y="18451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 Verbindung 94"/>
          <p:cNvCxnSpPr/>
          <p:nvPr/>
        </p:nvCxnSpPr>
        <p:spPr>
          <a:xfrm>
            <a:off x="82802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Gerade Verbindung 94"/>
          <p:cNvCxnSpPr/>
          <p:nvPr/>
        </p:nvCxnSpPr>
        <p:spPr>
          <a:xfrm>
            <a:off x="540000" y="17730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/>
          <p:cNvSpPr/>
          <p:nvPr/>
        </p:nvSpPr>
        <p:spPr>
          <a:xfrm>
            <a:off x="395800" y="90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23" name="Rechteck 222"/>
          <p:cNvSpPr/>
          <p:nvPr/>
        </p:nvSpPr>
        <p:spPr>
          <a:xfrm>
            <a:off x="395800" y="112502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Parameter Sets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4139060" y="177377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0" name="Gerade Verbindung 94"/>
          <p:cNvCxnSpPr/>
          <p:nvPr/>
        </p:nvCxnSpPr>
        <p:spPr>
          <a:xfrm>
            <a:off x="4140000" y="18450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Rechteck 237"/>
          <p:cNvSpPr/>
          <p:nvPr/>
        </p:nvSpPr>
        <p:spPr>
          <a:xfrm>
            <a:off x="413906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413906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Ranges</a:t>
            </a:r>
          </a:p>
        </p:txBody>
      </p:sp>
      <p:sp>
        <p:nvSpPr>
          <p:cNvPr id="270" name="Rechteck 269"/>
          <p:cNvSpPr/>
          <p:nvPr/>
        </p:nvSpPr>
        <p:spPr>
          <a:xfrm>
            <a:off x="6011580" y="909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272" name="Rechteck 271"/>
          <p:cNvSpPr/>
          <p:nvPr/>
        </p:nvSpPr>
        <p:spPr>
          <a:xfrm>
            <a:off x="6011580" y="112570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Undelimited Ranges</a:t>
            </a:r>
          </a:p>
        </p:txBody>
      </p:sp>
      <p:sp>
        <p:nvSpPr>
          <p:cNvPr id="54" name="Rechteck 53"/>
          <p:cNvSpPr/>
          <p:nvPr/>
        </p:nvSpPr>
        <p:spPr>
          <a:xfrm>
            <a:off x="395800" y="3285300"/>
            <a:ext cx="1584220" cy="5037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{1,7,4}, {12, 4, 8}]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{City, Moving along,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Famous attraction},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{-</a:t>
            </a:r>
            <a:r>
              <a:rPr lang="en-US" sz="1000" dirty="0" err="1">
                <a:solidFill>
                  <a:schemeClr val="tx1"/>
                </a:solidFill>
              </a:rPr>
              <a:t>3,Boston</a:t>
            </a:r>
            <a:r>
              <a:rPr lang="en-US" sz="1000" dirty="0">
                <a:solidFill>
                  <a:schemeClr val="tx1"/>
                </a:solidFill>
              </a:rPr>
              <a:t>,-7} ]</a:t>
            </a:r>
          </a:p>
        </p:txBody>
      </p:sp>
      <p:sp>
        <p:nvSpPr>
          <p:cNvPr id="55" name="Rechteck 54"/>
          <p:cNvSpPr/>
          <p:nvPr/>
        </p:nvSpPr>
        <p:spPr>
          <a:xfrm>
            <a:off x="4139060" y="328598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..'State/Province', 12..]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</a:t>
            </a:r>
            <a:r>
              <a:rPr lang="en-US" sz="1000" dirty="0" err="1">
                <a:solidFill>
                  <a:schemeClr val="tx1"/>
                </a:solidFill>
              </a:rPr>
              <a:t>1..Inhabitants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   </a:t>
            </a:r>
            <a:r>
              <a:rPr lang="en-US" sz="1000" dirty="0" err="1">
                <a:solidFill>
                  <a:schemeClr val="tx1"/>
                </a:solidFill>
              </a:rPr>
              <a:t>Boston..6</a:t>
            </a:r>
            <a:r>
              <a:rPr lang="en-US" sz="1000" dirty="0">
                <a:solidFill>
                  <a:schemeClr val="tx1"/>
                </a:solidFill>
              </a:rPr>
              <a:t>] );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table: Inhabitants .. 'Alt. (m)', ]</a:t>
            </a:r>
          </a:p>
        </p:txBody>
      </p:sp>
      <p:sp>
        <p:nvSpPr>
          <p:cNvPr id="78" name="Rechteck 77"/>
          <p:cNvSpPr/>
          <p:nvPr/>
        </p:nvSpPr>
        <p:spPr>
          <a:xfrm>
            <a:off x="2268020" y="90934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Matrix Access</a:t>
            </a:r>
          </a:p>
        </p:txBody>
      </p:sp>
      <p:sp>
        <p:nvSpPr>
          <p:cNvPr id="79" name="Rechteck 78"/>
          <p:cNvSpPr/>
          <p:nvPr/>
        </p:nvSpPr>
        <p:spPr>
          <a:xfrm>
            <a:off x="2268020" y="1125360"/>
            <a:ext cx="108000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0000"/>
              </a:lnSpc>
            </a:pPr>
            <a:r>
              <a:rPr lang="en-US" sz="1000" dirty="0">
                <a:solidFill>
                  <a:schemeClr val="tx1"/>
                </a:solidFill>
              </a:rPr>
              <a:t>Wildcards</a:t>
            </a:r>
          </a:p>
        </p:txBody>
      </p:sp>
      <p:sp>
        <p:nvSpPr>
          <p:cNvPr id="81" name="Rechteck 80"/>
          <p:cNvSpPr/>
          <p:nvPr/>
        </p:nvSpPr>
        <p:spPr>
          <a:xfrm>
            <a:off x="2267800" y="3285640"/>
            <a:ext cx="158422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:'C*', :'*T*' ] );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252000" y="177348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0/-15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252000" y="213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4/-11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252000" y="314167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14/-1</a:t>
            </a:r>
          </a:p>
        </p:txBody>
      </p:sp>
      <p:sp>
        <p:nvSpPr>
          <p:cNvPr id="194" name="Rechteck 193"/>
          <p:cNvSpPr/>
          <p:nvPr/>
        </p:nvSpPr>
        <p:spPr>
          <a:xfrm>
            <a:off x="252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0/-8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B44D7697-07FC-4033-BDD5-782F55FD7A82}"/>
              </a:ext>
            </a:extLst>
          </p:cNvPr>
          <p:cNvSpPr/>
          <p:nvPr/>
        </p:nvSpPr>
        <p:spPr>
          <a:xfrm>
            <a:off x="2267798" y="177289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6EDD713C-8F52-4616-94B6-5DED0E9BE5E9}"/>
              </a:ext>
            </a:extLst>
          </p:cNvPr>
          <p:cNvSpPr/>
          <p:nvPr/>
        </p:nvSpPr>
        <p:spPr>
          <a:xfrm>
            <a:off x="2268000" y="249294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94">
            <a:extLst>
              <a:ext uri="{FF2B5EF4-FFF2-40B4-BE49-F238E27FC236}">
                <a16:creationId xmlns:a16="http://schemas.microsoft.com/office/drawing/2014/main" id="{E299F31E-999E-4B6A-BE08-C6DF8CBA79D8}"/>
              </a:ext>
            </a:extLst>
          </p:cNvPr>
          <p:cNvCxnSpPr/>
          <p:nvPr/>
        </p:nvCxnSpPr>
        <p:spPr>
          <a:xfrm>
            <a:off x="2267798" y="184490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94">
            <a:extLst>
              <a:ext uri="{FF2B5EF4-FFF2-40B4-BE49-F238E27FC236}">
                <a16:creationId xmlns:a16="http://schemas.microsoft.com/office/drawing/2014/main" id="{13050CD7-B594-441E-9F3A-BDDF2C5614A0}"/>
              </a:ext>
            </a:extLst>
          </p:cNvPr>
          <p:cNvCxnSpPr/>
          <p:nvPr/>
        </p:nvCxnSpPr>
        <p:spPr>
          <a:xfrm>
            <a:off x="2700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94">
            <a:extLst>
              <a:ext uri="{FF2B5EF4-FFF2-40B4-BE49-F238E27FC236}">
                <a16:creationId xmlns:a16="http://schemas.microsoft.com/office/drawing/2014/main" id="{6CB76CFF-37B9-4562-BD68-5A6F24FAA9BC}"/>
              </a:ext>
            </a:extLst>
          </p:cNvPr>
          <p:cNvCxnSpPr/>
          <p:nvPr/>
        </p:nvCxnSpPr>
        <p:spPr>
          <a:xfrm>
            <a:off x="2412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67C684D8-C2C7-47D6-846C-59D75D452257}"/>
              </a:ext>
            </a:extLst>
          </p:cNvPr>
          <p:cNvSpPr/>
          <p:nvPr/>
        </p:nvSpPr>
        <p:spPr>
          <a:xfrm>
            <a:off x="468000" y="220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8D6850DD-C165-4E9F-8410-CF4658B0CFA1}"/>
              </a:ext>
            </a:extLst>
          </p:cNvPr>
          <p:cNvSpPr/>
          <p:nvPr/>
        </p:nvSpPr>
        <p:spPr>
          <a:xfrm>
            <a:off x="2484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ECA6964E-083E-40C6-9B3D-F697E70E5FC1}"/>
              </a:ext>
            </a:extLst>
          </p:cNvPr>
          <p:cNvSpPr/>
          <p:nvPr/>
        </p:nvSpPr>
        <p:spPr>
          <a:xfrm>
            <a:off x="6011800" y="1773020"/>
            <a:ext cx="1584220" cy="14402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>
            <a:extLst>
              <a:ext uri="{FF2B5EF4-FFF2-40B4-BE49-F238E27FC236}">
                <a16:creationId xmlns:a16="http://schemas.microsoft.com/office/drawing/2014/main" id="{B2D14F6B-AB47-4A1A-821D-D5527E75CCA4}"/>
              </a:ext>
            </a:extLst>
          </p:cNvPr>
          <p:cNvCxnSpPr/>
          <p:nvPr/>
        </p:nvCxnSpPr>
        <p:spPr>
          <a:xfrm>
            <a:off x="6011800" y="1845030"/>
            <a:ext cx="15842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hteck 98">
            <a:extLst>
              <a:ext uri="{FF2B5EF4-FFF2-40B4-BE49-F238E27FC236}">
                <a16:creationId xmlns:a16="http://schemas.microsoft.com/office/drawing/2014/main" id="{40068BAE-E977-408D-80E1-BF0D9A7442BB}"/>
              </a:ext>
            </a:extLst>
          </p:cNvPr>
          <p:cNvSpPr/>
          <p:nvPr/>
        </p:nvSpPr>
        <p:spPr>
          <a:xfrm>
            <a:off x="6011800" y="3285000"/>
            <a:ext cx="2808200" cy="504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.., .. ]</a:t>
            </a:r>
          </a:p>
          <a:p>
            <a:pPr>
              <a:lnSpc>
                <a:spcPct val="95000"/>
              </a:lnSpc>
            </a:pPr>
            <a:r>
              <a:rPr lang="en-US" sz="1000" dirty="0">
                <a:solidFill>
                  <a:schemeClr val="tx1"/>
                </a:solidFill>
              </a:rPr>
              <a:t>[ table : , ]  // includes header row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422BC97E-E859-423E-BA44-FEB10128B0B1}"/>
              </a:ext>
            </a:extLst>
          </p:cNvPr>
          <p:cNvSpPr/>
          <p:nvPr/>
        </p:nvSpPr>
        <p:spPr>
          <a:xfrm>
            <a:off x="1188000" y="213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18389487-316E-4B45-803A-A019D98985E9}"/>
              </a:ext>
            </a:extLst>
          </p:cNvPr>
          <p:cNvSpPr/>
          <p:nvPr/>
        </p:nvSpPr>
        <p:spPr>
          <a:xfrm>
            <a:off x="900000" y="220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Freedom trail</a:t>
            </a:r>
          </a:p>
        </p:txBody>
      </p:sp>
      <p:cxnSp>
        <p:nvCxnSpPr>
          <p:cNvPr id="65" name="Gerade Verbindung 94">
            <a:extLst>
              <a:ext uri="{FF2B5EF4-FFF2-40B4-BE49-F238E27FC236}">
                <a16:creationId xmlns:a16="http://schemas.microsoft.com/office/drawing/2014/main" id="{31EC0C8B-85F6-480F-9933-86DBA39C0F74}"/>
              </a:ext>
            </a:extLst>
          </p:cNvPr>
          <p:cNvCxnSpPr/>
          <p:nvPr/>
        </p:nvCxnSpPr>
        <p:spPr>
          <a:xfrm>
            <a:off x="1188000" y="17729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94">
            <a:extLst>
              <a:ext uri="{FF2B5EF4-FFF2-40B4-BE49-F238E27FC236}">
                <a16:creationId xmlns:a16="http://schemas.microsoft.com/office/drawing/2014/main" id="{A3E61FB8-4C7F-4099-9DFE-BE0798D1EE3F}"/>
              </a:ext>
            </a:extLst>
          </p:cNvPr>
          <p:cNvCxnSpPr/>
          <p:nvPr/>
        </p:nvCxnSpPr>
        <p:spPr>
          <a:xfrm>
            <a:off x="1476000" y="177296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A8B8204D-6807-4139-BD5E-68AACF7383AB}"/>
              </a:ext>
            </a:extLst>
          </p:cNvPr>
          <p:cNvSpPr/>
          <p:nvPr/>
        </p:nvSpPr>
        <p:spPr>
          <a:xfrm>
            <a:off x="219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7E7F6AF2-7B5B-4F19-B572-3F8271C6ADA3}"/>
              </a:ext>
            </a:extLst>
          </p:cNvPr>
          <p:cNvSpPr/>
          <p:nvPr/>
        </p:nvSpPr>
        <p:spPr>
          <a:xfrm>
            <a:off x="540000" y="249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EA9B15D1-F70F-4AB2-ABC6-7D7C66E313CE}"/>
              </a:ext>
            </a:extLst>
          </p:cNvPr>
          <p:cNvSpPr/>
          <p:nvPr/>
        </p:nvSpPr>
        <p:spPr>
          <a:xfrm>
            <a:off x="252000" y="249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8/-7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BF944748-D1D0-448B-B6BF-1C0D53E9D34D}"/>
              </a:ext>
            </a:extLst>
          </p:cNvPr>
          <p:cNvSpPr/>
          <p:nvPr/>
        </p:nvSpPr>
        <p:spPr>
          <a:xfrm>
            <a:off x="46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00016715-3018-46BC-BA97-920546BE3597}"/>
              </a:ext>
            </a:extLst>
          </p:cNvPr>
          <p:cNvSpPr/>
          <p:nvPr/>
        </p:nvSpPr>
        <p:spPr>
          <a:xfrm>
            <a:off x="1188000" y="249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75AF786D-D88B-4BB9-830A-CEB83178E4A6}"/>
              </a:ext>
            </a:extLst>
          </p:cNvPr>
          <p:cNvSpPr/>
          <p:nvPr/>
        </p:nvSpPr>
        <p:spPr>
          <a:xfrm>
            <a:off x="900000" y="256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Doge's Palace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3F5C71-BA3F-4C6B-9F22-CCF7CD5F60E2}"/>
              </a:ext>
            </a:extLst>
          </p:cNvPr>
          <p:cNvSpPr/>
          <p:nvPr/>
        </p:nvSpPr>
        <p:spPr>
          <a:xfrm>
            <a:off x="540000" y="2853000"/>
            <a:ext cx="288020" cy="7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DD9D410B-CA11-4F8A-82EF-E6302FE7082C}"/>
              </a:ext>
            </a:extLst>
          </p:cNvPr>
          <p:cNvSpPr/>
          <p:nvPr/>
        </p:nvSpPr>
        <p:spPr>
          <a:xfrm>
            <a:off x="252000" y="2853530"/>
            <a:ext cx="144020" cy="720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800" dirty="0">
                <a:solidFill>
                  <a:schemeClr val="tx1"/>
                </a:solidFill>
              </a:rPr>
              <a:t>12/-3</a:t>
            </a: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7B1A0532-641B-432F-AC78-D26EBDE590D9}"/>
              </a:ext>
            </a:extLst>
          </p:cNvPr>
          <p:cNvSpPr/>
          <p:nvPr/>
        </p:nvSpPr>
        <p:spPr>
          <a:xfrm>
            <a:off x="468000" y="292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Zürich</a:t>
            </a: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3578767-720C-42B4-8B3B-618790C48958}"/>
              </a:ext>
            </a:extLst>
          </p:cNvPr>
          <p:cNvSpPr/>
          <p:nvPr/>
        </p:nvSpPr>
        <p:spPr>
          <a:xfrm>
            <a:off x="1188000" y="2852990"/>
            <a:ext cx="28800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5FB81284-2653-4D9B-BB00-78BD8C499492}"/>
              </a:ext>
            </a:extLst>
          </p:cNvPr>
          <p:cNvSpPr/>
          <p:nvPr/>
        </p:nvSpPr>
        <p:spPr>
          <a:xfrm>
            <a:off x="900000" y="2925000"/>
            <a:ext cx="72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Street Parade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011C260-45CE-4CFC-8530-995A0325DA9B}"/>
              </a:ext>
            </a:extLst>
          </p:cNvPr>
          <p:cNvSpPr/>
          <p:nvPr/>
        </p:nvSpPr>
        <p:spPr>
          <a:xfrm>
            <a:off x="1835980" y="213300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E4C74E5-5692-4912-BCA0-1A0A2061BBB8}"/>
              </a:ext>
            </a:extLst>
          </p:cNvPr>
          <p:cNvSpPr/>
          <p:nvPr/>
        </p:nvSpPr>
        <p:spPr>
          <a:xfrm>
            <a:off x="1835980" y="249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F8FD71A-F90B-4DDF-BBA1-ACD3418FF18C}"/>
              </a:ext>
            </a:extLst>
          </p:cNvPr>
          <p:cNvSpPr/>
          <p:nvPr/>
        </p:nvSpPr>
        <p:spPr>
          <a:xfrm>
            <a:off x="1835980" y="2852850"/>
            <a:ext cx="14402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F7AB2FD-67BE-4774-85F9-39994E807F05}"/>
              </a:ext>
            </a:extLst>
          </p:cNvPr>
          <p:cNvSpPr/>
          <p:nvPr/>
        </p:nvSpPr>
        <p:spPr>
          <a:xfrm>
            <a:off x="1548000" y="191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Walking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5A20C4E-6BB6-42A4-9069-1CF3CB973558}"/>
              </a:ext>
            </a:extLst>
          </p:cNvPr>
          <p:cNvSpPr/>
          <p:nvPr/>
        </p:nvSpPr>
        <p:spPr>
          <a:xfrm>
            <a:off x="1548000" y="227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Gondola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63BBBEF-5A24-43D9-B509-319F2D37F414}"/>
              </a:ext>
            </a:extLst>
          </p:cNvPr>
          <p:cNvSpPr/>
          <p:nvPr/>
        </p:nvSpPr>
        <p:spPr>
          <a:xfrm>
            <a:off x="1548000" y="2637000"/>
            <a:ext cx="36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Tram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9423C9-B3BD-4FAD-B8F0-2669F8CFFB2F}"/>
              </a:ext>
            </a:extLst>
          </p:cNvPr>
          <p:cNvSpPr/>
          <p:nvPr/>
        </p:nvSpPr>
        <p:spPr>
          <a:xfrm>
            <a:off x="1188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4/4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Famous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attraction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111852E9-11AF-4917-8D8E-E2937C3BCDED}"/>
              </a:ext>
            </a:extLst>
          </p:cNvPr>
          <p:cNvSpPr/>
          <p:nvPr/>
        </p:nvSpPr>
        <p:spPr>
          <a:xfrm>
            <a:off x="1692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7/-1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Moving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along</a:t>
            </a: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20A62F8A-A0C4-4506-8F3D-077C7F783323}"/>
              </a:ext>
            </a:extLst>
          </p:cNvPr>
          <p:cNvSpPr/>
          <p:nvPr/>
        </p:nvSpPr>
        <p:spPr>
          <a:xfrm>
            <a:off x="540000" y="1485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1/-7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69E93157-6E15-4A22-B53A-D81F5ED9EB7C}"/>
              </a:ext>
            </a:extLst>
          </p:cNvPr>
          <p:cNvSpPr/>
          <p:nvPr/>
        </p:nvSpPr>
        <p:spPr>
          <a:xfrm>
            <a:off x="2628000" y="2565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Venice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F9A3FCC-E5AF-4EDE-89EE-FCB1D941D9D2}"/>
              </a:ext>
            </a:extLst>
          </p:cNvPr>
          <p:cNvSpPr/>
          <p:nvPr/>
        </p:nvSpPr>
        <p:spPr>
          <a:xfrm>
            <a:off x="2412000" y="2493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3BE4E10E-4288-4F17-82D6-500BBFD35568}"/>
              </a:ext>
            </a:extLst>
          </p:cNvPr>
          <p:cNvSpPr/>
          <p:nvPr/>
        </p:nvSpPr>
        <p:spPr>
          <a:xfrm>
            <a:off x="2268000" y="2565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ITA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A921F432-A159-421C-86B1-0CDEE36A9101}"/>
              </a:ext>
            </a:extLst>
          </p:cNvPr>
          <p:cNvSpPr/>
          <p:nvPr/>
        </p:nvSpPr>
        <p:spPr>
          <a:xfrm>
            <a:off x="2268000" y="292493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9B700E25-7A82-499F-B5EC-3DA4FEB1B5ED}"/>
              </a:ext>
            </a:extLst>
          </p:cNvPr>
          <p:cNvSpPr/>
          <p:nvPr/>
        </p:nvSpPr>
        <p:spPr>
          <a:xfrm>
            <a:off x="2412000" y="2924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90BACD2A-9571-4589-B6FC-D267DABB7E27}"/>
              </a:ext>
            </a:extLst>
          </p:cNvPr>
          <p:cNvSpPr/>
          <p:nvPr/>
        </p:nvSpPr>
        <p:spPr>
          <a:xfrm>
            <a:off x="2628000" y="270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Vienna</a:t>
            </a: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98C3D945-A17E-4D29-AF38-62C2A438FF67}"/>
              </a:ext>
            </a:extLst>
          </p:cNvPr>
          <p:cNvSpPr/>
          <p:nvPr/>
        </p:nvSpPr>
        <p:spPr>
          <a:xfrm>
            <a:off x="2268000" y="2709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AUT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D2A37FBC-F35B-483F-9C21-1B94068AB16F}"/>
              </a:ext>
            </a:extLst>
          </p:cNvPr>
          <p:cNvSpPr/>
          <p:nvPr/>
        </p:nvSpPr>
        <p:spPr>
          <a:xfrm>
            <a:off x="2268000" y="2853000"/>
            <a:ext cx="144000" cy="72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C03D292F-738D-41AE-B417-679630C4DF05}"/>
              </a:ext>
            </a:extLst>
          </p:cNvPr>
          <p:cNvSpPr/>
          <p:nvPr/>
        </p:nvSpPr>
        <p:spPr>
          <a:xfrm>
            <a:off x="2412000" y="285306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E5E27AD1-51AF-456C-8362-AB8D821E5C9F}"/>
              </a:ext>
            </a:extLst>
          </p:cNvPr>
          <p:cNvSpPr/>
          <p:nvPr/>
        </p:nvSpPr>
        <p:spPr>
          <a:xfrm>
            <a:off x="2628000" y="2997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Bangkok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B0A4C36A-E8F3-4B83-B963-CFBA4CBF747A}"/>
              </a:ext>
            </a:extLst>
          </p:cNvPr>
          <p:cNvSpPr/>
          <p:nvPr/>
        </p:nvSpPr>
        <p:spPr>
          <a:xfrm>
            <a:off x="2268000" y="2997000"/>
            <a:ext cx="216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ctr">
              <a:lnSpc>
                <a:spcPct val="95000"/>
              </a:lnSpc>
            </a:pPr>
            <a:r>
              <a:rPr lang="en-US" sz="800" dirty="0" err="1">
                <a:solidFill>
                  <a:schemeClr val="tx1"/>
                </a:solidFill>
              </a:rPr>
              <a:t>THA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94">
            <a:extLst>
              <a:ext uri="{FF2B5EF4-FFF2-40B4-BE49-F238E27FC236}">
                <a16:creationId xmlns:a16="http://schemas.microsoft.com/office/drawing/2014/main" id="{1EF80AA1-7552-4B15-AEBD-7480FC913B7B}"/>
              </a:ext>
            </a:extLst>
          </p:cNvPr>
          <p:cNvCxnSpPr/>
          <p:nvPr/>
        </p:nvCxnSpPr>
        <p:spPr>
          <a:xfrm>
            <a:off x="183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94">
            <a:extLst>
              <a:ext uri="{FF2B5EF4-FFF2-40B4-BE49-F238E27FC236}">
                <a16:creationId xmlns:a16="http://schemas.microsoft.com/office/drawing/2014/main" id="{5EFEA6A6-C021-43D0-ABBE-A97F7F34E24F}"/>
              </a:ext>
            </a:extLst>
          </p:cNvPr>
          <p:cNvCxnSpPr/>
          <p:nvPr/>
        </p:nvCxnSpPr>
        <p:spPr>
          <a:xfrm>
            <a:off x="457202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94">
            <a:extLst>
              <a:ext uri="{FF2B5EF4-FFF2-40B4-BE49-F238E27FC236}">
                <a16:creationId xmlns:a16="http://schemas.microsoft.com/office/drawing/2014/main" id="{5A8124A7-ED9B-41FA-BFF7-2B452D7BDF39}"/>
              </a:ext>
            </a:extLst>
          </p:cNvPr>
          <p:cNvCxnSpPr/>
          <p:nvPr/>
        </p:nvCxnSpPr>
        <p:spPr>
          <a:xfrm>
            <a:off x="4284000" y="177289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hteck 157">
            <a:extLst>
              <a:ext uri="{FF2B5EF4-FFF2-40B4-BE49-F238E27FC236}">
                <a16:creationId xmlns:a16="http://schemas.microsoft.com/office/drawing/2014/main" id="{998BCDA0-F84E-4B45-A8BE-A0EC2ABAF003}"/>
              </a:ext>
            </a:extLst>
          </p:cNvPr>
          <p:cNvSpPr/>
          <p:nvPr/>
        </p:nvSpPr>
        <p:spPr>
          <a:xfrm>
            <a:off x="4428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City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F96D71AD-8946-4486-A2FB-B845F307A7D7}"/>
              </a:ext>
            </a:extLst>
          </p:cNvPr>
          <p:cNvSpPr/>
          <p:nvPr/>
        </p:nvSpPr>
        <p:spPr>
          <a:xfrm>
            <a:off x="4140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Country</a:t>
            </a:r>
          </a:p>
        </p:txBody>
      </p:sp>
      <p:cxnSp>
        <p:nvCxnSpPr>
          <p:cNvPr id="163" name="Gerade Verbindung 94">
            <a:extLst>
              <a:ext uri="{FF2B5EF4-FFF2-40B4-BE49-F238E27FC236}">
                <a16:creationId xmlns:a16="http://schemas.microsoft.com/office/drawing/2014/main" id="{42D46F15-F171-4D0F-8E1F-C7C827C3D6E1}"/>
              </a:ext>
            </a:extLst>
          </p:cNvPr>
          <p:cNvCxnSpPr/>
          <p:nvPr/>
        </p:nvCxnSpPr>
        <p:spPr>
          <a:xfrm>
            <a:off x="4716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96EECC82-E343-4468-84AB-9C7BBB7E23BC}"/>
              </a:ext>
            </a:extLst>
          </p:cNvPr>
          <p:cNvSpPr/>
          <p:nvPr/>
        </p:nvSpPr>
        <p:spPr>
          <a:xfrm>
            <a:off x="4572000" y="1341000"/>
            <a:ext cx="216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18000" rIns="36000" bIns="18000" rtlCol="0" anchor="b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State/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Province</a:t>
            </a: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82DBD61F-8DBA-4FAF-AC10-86BE1ED30324}"/>
              </a:ext>
            </a:extLst>
          </p:cNvPr>
          <p:cNvSpPr/>
          <p:nvPr/>
        </p:nvSpPr>
        <p:spPr>
          <a:xfrm>
            <a:off x="4140000" y="314101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5BFA0279-CA5A-4474-82FD-9FE43EA7A4E1}"/>
              </a:ext>
            </a:extLst>
          </p:cNvPr>
          <p:cNvSpPr/>
          <p:nvPr/>
        </p:nvSpPr>
        <p:spPr>
          <a:xfrm>
            <a:off x="4283980" y="314100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61A6D35C-1B7C-4688-9EB7-108DEBD563A8}"/>
              </a:ext>
            </a:extLst>
          </p:cNvPr>
          <p:cNvSpPr/>
          <p:nvPr/>
        </p:nvSpPr>
        <p:spPr>
          <a:xfrm>
            <a:off x="4140000" y="3069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5149C8AF-2D23-429B-9F30-54B8F50E9DDB}"/>
              </a:ext>
            </a:extLst>
          </p:cNvPr>
          <p:cNvSpPr/>
          <p:nvPr/>
        </p:nvSpPr>
        <p:spPr>
          <a:xfrm>
            <a:off x="4283980" y="3068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B45E4A85-4484-4AD7-A7A7-5DACAD1545DF}"/>
              </a:ext>
            </a:extLst>
          </p:cNvPr>
          <p:cNvSpPr/>
          <p:nvPr/>
        </p:nvSpPr>
        <p:spPr>
          <a:xfrm>
            <a:off x="4140000" y="2997000"/>
            <a:ext cx="144000" cy="72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B8A164BC-7F60-43EA-A451-E0BF13B38F89}"/>
              </a:ext>
            </a:extLst>
          </p:cNvPr>
          <p:cNvSpPr/>
          <p:nvPr/>
        </p:nvSpPr>
        <p:spPr>
          <a:xfrm>
            <a:off x="4283980" y="299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D886BC5-31B3-4F59-92C2-663FD87BB04E}"/>
              </a:ext>
            </a:extLst>
          </p:cNvPr>
          <p:cNvSpPr/>
          <p:nvPr/>
        </p:nvSpPr>
        <p:spPr>
          <a:xfrm>
            <a:off x="4284000" y="227699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5219957C-1DFE-4A72-AC78-538BC70D09B9}"/>
              </a:ext>
            </a:extLst>
          </p:cNvPr>
          <p:cNvSpPr/>
          <p:nvPr/>
        </p:nvSpPr>
        <p:spPr>
          <a:xfrm>
            <a:off x="4284000" y="2204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1957F7D2-79E4-4B6A-9B01-0B9C0800A22C}"/>
              </a:ext>
            </a:extLst>
          </p:cNvPr>
          <p:cNvSpPr/>
          <p:nvPr/>
        </p:nvSpPr>
        <p:spPr>
          <a:xfrm>
            <a:off x="4284000" y="2132980"/>
            <a:ext cx="288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0C805F3A-B7D9-418E-8BC5-CBA3F5B3C84D}"/>
              </a:ext>
            </a:extLst>
          </p:cNvPr>
          <p:cNvSpPr/>
          <p:nvPr/>
        </p:nvSpPr>
        <p:spPr>
          <a:xfrm>
            <a:off x="4572000" y="2276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2831A858-DBF9-49A8-90DB-C04D057608D0}"/>
              </a:ext>
            </a:extLst>
          </p:cNvPr>
          <p:cNvSpPr/>
          <p:nvPr/>
        </p:nvSpPr>
        <p:spPr>
          <a:xfrm>
            <a:off x="4572000" y="2204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45351750-AA90-446B-A6A0-4A892C41E032}"/>
              </a:ext>
            </a:extLst>
          </p:cNvPr>
          <p:cNvSpPr/>
          <p:nvPr/>
        </p:nvSpPr>
        <p:spPr>
          <a:xfrm>
            <a:off x="4572000" y="213297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498512E8-F2EE-4D9B-B52C-8E6D8EADC7C5}"/>
              </a:ext>
            </a:extLst>
          </p:cNvPr>
          <p:cNvSpPr/>
          <p:nvPr/>
        </p:nvSpPr>
        <p:spPr>
          <a:xfrm>
            <a:off x="4716000" y="227699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ADCE9F79-0373-4FD9-B36E-8DD0F3A8157A}"/>
              </a:ext>
            </a:extLst>
          </p:cNvPr>
          <p:cNvSpPr/>
          <p:nvPr/>
        </p:nvSpPr>
        <p:spPr>
          <a:xfrm>
            <a:off x="4716000" y="2204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20788141-6AC5-48C8-B5AE-6A40A351A9C6}"/>
              </a:ext>
            </a:extLst>
          </p:cNvPr>
          <p:cNvSpPr/>
          <p:nvPr/>
        </p:nvSpPr>
        <p:spPr>
          <a:xfrm>
            <a:off x="4716000" y="2132980"/>
            <a:ext cx="144020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D7D64DD9-E1B3-48A2-8E5E-0C9DB27F2DE5}"/>
              </a:ext>
            </a:extLst>
          </p:cNvPr>
          <p:cNvSpPr/>
          <p:nvPr/>
        </p:nvSpPr>
        <p:spPr>
          <a:xfrm>
            <a:off x="471600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Inhab</a:t>
            </a:r>
            <a:r>
              <a:rPr lang="en-US" sz="8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184" name="Gerade Verbindung 94">
            <a:extLst>
              <a:ext uri="{FF2B5EF4-FFF2-40B4-BE49-F238E27FC236}">
                <a16:creationId xmlns:a16="http://schemas.microsoft.com/office/drawing/2014/main" id="{E561B877-EBC1-48B4-883D-9DA603F8D282}"/>
              </a:ext>
            </a:extLst>
          </p:cNvPr>
          <p:cNvCxnSpPr/>
          <p:nvPr/>
        </p:nvCxnSpPr>
        <p:spPr>
          <a:xfrm>
            <a:off x="486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hteck 184">
            <a:extLst>
              <a:ext uri="{FF2B5EF4-FFF2-40B4-BE49-F238E27FC236}">
                <a16:creationId xmlns:a16="http://schemas.microsoft.com/office/drawing/2014/main" id="{3E6FA744-CE8F-469A-9F6C-52789161A1D2}"/>
              </a:ext>
            </a:extLst>
          </p:cNvPr>
          <p:cNvSpPr/>
          <p:nvPr/>
        </p:nvSpPr>
        <p:spPr>
          <a:xfrm>
            <a:off x="4212000" y="198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Boston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53299677-3D1C-430A-83DE-83AE2EF706D8}"/>
              </a:ext>
            </a:extLst>
          </p:cNvPr>
          <p:cNvSpPr/>
          <p:nvPr/>
        </p:nvSpPr>
        <p:spPr>
          <a:xfrm>
            <a:off x="4212000" y="2349000"/>
            <a:ext cx="360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>
              <a:lnSpc>
                <a:spcPct val="95000"/>
              </a:lnSpc>
            </a:pPr>
            <a:r>
              <a:rPr lang="en-US" sz="800" dirty="0">
                <a:solidFill>
                  <a:schemeClr val="tx1"/>
                </a:solidFill>
              </a:rPr>
              <a:t>Montréal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CA302A4C-9812-46FB-BCF9-5EDB131BD812}"/>
              </a:ext>
            </a:extLst>
          </p:cNvPr>
          <p:cNvSpPr/>
          <p:nvPr/>
        </p:nvSpPr>
        <p:spPr>
          <a:xfrm>
            <a:off x="5148130" y="1629000"/>
            <a:ext cx="14387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Alt. (m)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BFA3BAC2-EA29-4B63-B72C-2D1756A3CEE2}"/>
              </a:ext>
            </a:extLst>
          </p:cNvPr>
          <p:cNvCxnSpPr>
            <a:cxnSpLocks/>
          </p:cNvCxnSpPr>
          <p:nvPr/>
        </p:nvCxnSpPr>
        <p:spPr>
          <a:xfrm>
            <a:off x="486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8195312C-0694-41DD-9317-671730A972E8}"/>
              </a:ext>
            </a:extLst>
          </p:cNvPr>
          <p:cNvCxnSpPr>
            <a:cxnSpLocks/>
          </p:cNvCxnSpPr>
          <p:nvPr/>
        </p:nvCxnSpPr>
        <p:spPr>
          <a:xfrm>
            <a:off x="5220000" y="1845000"/>
            <a:ext cx="0" cy="136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94">
            <a:extLst>
              <a:ext uri="{FF2B5EF4-FFF2-40B4-BE49-F238E27FC236}">
                <a16:creationId xmlns:a16="http://schemas.microsoft.com/office/drawing/2014/main" id="{5A45DC25-B743-4D78-9DD9-DFE05752BE02}"/>
              </a:ext>
            </a:extLst>
          </p:cNvPr>
          <p:cNvCxnSpPr/>
          <p:nvPr/>
        </p:nvCxnSpPr>
        <p:spPr>
          <a:xfrm>
            <a:off x="5220000" y="1773000"/>
            <a:ext cx="0" cy="72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2F6F4912-E144-4E62-8EBE-9FD52E2CD542}"/>
              </a:ext>
            </a:extLst>
          </p:cNvPr>
          <p:cNvSpPr/>
          <p:nvPr/>
        </p:nvSpPr>
        <p:spPr>
          <a:xfrm>
            <a:off x="6012000" y="1845000"/>
            <a:ext cx="1584000" cy="1368000"/>
          </a:xfrm>
          <a:prstGeom prst="rect">
            <a:avLst/>
          </a:prstGeom>
          <a:solidFill>
            <a:srgbClr val="DDFFD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615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hteck 146"/>
          <p:cNvSpPr/>
          <p:nvPr/>
        </p:nvSpPr>
        <p:spPr>
          <a:xfrm>
            <a:off x="2339752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2339752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827584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Model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6" name="Gerade Verbindung 5"/>
          <p:cNvCxnSpPr/>
          <p:nvPr/>
        </p:nvCxnSpPr>
        <p:spPr>
          <a:xfrm>
            <a:off x="75557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/>
          <p:cNvSpPr/>
          <p:nvPr/>
        </p:nvSpPr>
        <p:spPr>
          <a:xfrm>
            <a:off x="104360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81" name="Rechteck 80"/>
          <p:cNvSpPr/>
          <p:nvPr/>
        </p:nvSpPr>
        <p:spPr>
          <a:xfrm>
            <a:off x="82758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82" name="Gerade Verbindung 81"/>
          <p:cNvCxnSpPr/>
          <p:nvPr/>
        </p:nvCxnSpPr>
        <p:spPr>
          <a:xfrm>
            <a:off x="827584" y="2420928"/>
            <a:ext cx="144016" cy="0"/>
          </a:xfrm>
          <a:prstGeom prst="line">
            <a:avLst/>
          </a:prstGeom>
          <a:ln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hteck 82"/>
          <p:cNvSpPr/>
          <p:nvPr/>
        </p:nvSpPr>
        <p:spPr>
          <a:xfrm>
            <a:off x="104366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04360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88" name="Rechteck 87"/>
          <p:cNvSpPr/>
          <p:nvPr/>
        </p:nvSpPr>
        <p:spPr>
          <a:xfrm>
            <a:off x="39553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dirty="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89" name="Rechteck 88"/>
          <p:cNvSpPr/>
          <p:nvPr/>
        </p:nvSpPr>
        <p:spPr>
          <a:xfrm>
            <a:off x="39553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27584" y="4076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06" name="Gerade Verbindung 105"/>
          <p:cNvCxnSpPr/>
          <p:nvPr/>
        </p:nvCxnSpPr>
        <p:spPr>
          <a:xfrm>
            <a:off x="75557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106"/>
          <p:cNvCxnSpPr/>
          <p:nvPr/>
        </p:nvCxnSpPr>
        <p:spPr>
          <a:xfrm>
            <a:off x="68356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827584" y="3428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104360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15" name="Rechteck 114"/>
          <p:cNvSpPr/>
          <p:nvPr/>
        </p:nvSpPr>
        <p:spPr>
          <a:xfrm>
            <a:off x="1043608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39553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39553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827584" y="3824900"/>
            <a:ext cx="144016" cy="504056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43" name="Gerade Verbindung 142"/>
          <p:cNvCxnSpPr/>
          <p:nvPr/>
        </p:nvCxnSpPr>
        <p:spPr>
          <a:xfrm>
            <a:off x="68356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143"/>
          <p:cNvCxnSpPr/>
          <p:nvPr/>
        </p:nvCxnSpPr>
        <p:spPr>
          <a:xfrm>
            <a:off x="68356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147"/>
          <p:cNvCxnSpPr/>
          <p:nvPr/>
        </p:nvCxnSpPr>
        <p:spPr>
          <a:xfrm>
            <a:off x="2267744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hteck 150"/>
          <p:cNvSpPr/>
          <p:nvPr/>
        </p:nvSpPr>
        <p:spPr>
          <a:xfrm>
            <a:off x="255583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cxnSp>
        <p:nvCxnSpPr>
          <p:cNvPr id="153" name="Gerade Verbindung 152"/>
          <p:cNvCxnSpPr/>
          <p:nvPr/>
        </p:nvCxnSpPr>
        <p:spPr>
          <a:xfrm>
            <a:off x="2339752" y="2420928"/>
            <a:ext cx="144016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hteck 153"/>
          <p:cNvSpPr/>
          <p:nvPr/>
        </p:nvSpPr>
        <p:spPr>
          <a:xfrm>
            <a:off x="2555776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5" name="Rechteck 154"/>
          <p:cNvSpPr/>
          <p:nvPr/>
        </p:nvSpPr>
        <p:spPr>
          <a:xfrm>
            <a:off x="2555776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56" name="Rechteck 155"/>
          <p:cNvSpPr/>
          <p:nvPr/>
        </p:nvSpPr>
        <p:spPr>
          <a:xfrm>
            <a:off x="1907704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1907704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2339752" y="4076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59" name="Gerade Verbindung 158"/>
          <p:cNvCxnSpPr/>
          <p:nvPr/>
        </p:nvCxnSpPr>
        <p:spPr>
          <a:xfrm>
            <a:off x="2267744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hteck 201"/>
          <p:cNvSpPr/>
          <p:nvPr/>
        </p:nvSpPr>
        <p:spPr>
          <a:xfrm>
            <a:off x="2555776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2339752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2555776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76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06" name="Rechteck 205"/>
          <p:cNvSpPr/>
          <p:nvPr/>
        </p:nvSpPr>
        <p:spPr>
          <a:xfrm>
            <a:off x="1907704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07" name="Rechteck 206"/>
          <p:cNvSpPr/>
          <p:nvPr/>
        </p:nvSpPr>
        <p:spPr>
          <a:xfrm>
            <a:off x="1907704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08" name="Rechteck 207"/>
          <p:cNvSpPr/>
          <p:nvPr/>
        </p:nvSpPr>
        <p:spPr>
          <a:xfrm>
            <a:off x="2339752" y="3824900"/>
            <a:ext cx="144016" cy="50405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10750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Equal</a:t>
            </a:r>
          </a:p>
        </p:txBody>
      </p:sp>
      <p:sp>
        <p:nvSpPr>
          <p:cNvPr id="15" name="Rechteck 14"/>
          <p:cNvSpPr/>
          <p:nvPr/>
        </p:nvSpPr>
        <p:spPr>
          <a:xfrm>
            <a:off x="10750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619672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(Strictly) Not Equal</a:t>
            </a:r>
          </a:p>
        </p:txBody>
      </p:sp>
      <p:sp>
        <p:nvSpPr>
          <p:cNvPr id="215" name="Rechteck 214"/>
          <p:cNvSpPr/>
          <p:nvPr/>
        </p:nvSpPr>
        <p:spPr>
          <a:xfrm>
            <a:off x="1619672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3851920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17" name="Gerade Verbindung 216"/>
          <p:cNvCxnSpPr/>
          <p:nvPr/>
        </p:nvCxnSpPr>
        <p:spPr>
          <a:xfrm>
            <a:off x="3779912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hteck 219"/>
          <p:cNvSpPr/>
          <p:nvPr/>
        </p:nvSpPr>
        <p:spPr>
          <a:xfrm>
            <a:off x="406800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1" name="Rechteck 220"/>
          <p:cNvSpPr/>
          <p:nvPr/>
        </p:nvSpPr>
        <p:spPr>
          <a:xfrm>
            <a:off x="3851920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4067944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24" name="Rechteck 223"/>
          <p:cNvSpPr/>
          <p:nvPr/>
        </p:nvSpPr>
        <p:spPr>
          <a:xfrm>
            <a:off x="406800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25" name="Rechteck 224"/>
          <p:cNvSpPr/>
          <p:nvPr/>
        </p:nvSpPr>
        <p:spPr>
          <a:xfrm>
            <a:off x="3419872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419872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27" name="Rechteck 226"/>
          <p:cNvSpPr/>
          <p:nvPr/>
        </p:nvSpPr>
        <p:spPr>
          <a:xfrm>
            <a:off x="3851920" y="3824900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28" name="Gerade Verbindung 227"/>
          <p:cNvCxnSpPr/>
          <p:nvPr/>
        </p:nvCxnSpPr>
        <p:spPr>
          <a:xfrm>
            <a:off x="3779912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Rechteck 230"/>
          <p:cNvSpPr/>
          <p:nvPr/>
        </p:nvSpPr>
        <p:spPr>
          <a:xfrm>
            <a:off x="4067944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4067944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34" name="Rechteck 233"/>
          <p:cNvSpPr/>
          <p:nvPr/>
        </p:nvSpPr>
        <p:spPr>
          <a:xfrm>
            <a:off x="4067944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35" name="Rechteck 234"/>
          <p:cNvSpPr/>
          <p:nvPr/>
        </p:nvSpPr>
        <p:spPr>
          <a:xfrm>
            <a:off x="3419872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36" name="Rechteck 235"/>
          <p:cNvSpPr/>
          <p:nvPr/>
        </p:nvSpPr>
        <p:spPr>
          <a:xfrm>
            <a:off x="3419872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37" name="Rechteck 236"/>
          <p:cNvSpPr/>
          <p:nvPr/>
        </p:nvSpPr>
        <p:spPr>
          <a:xfrm>
            <a:off x="3851920" y="34288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131840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3131840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5364088" y="2420928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45" name="Gerade Verbindung 244"/>
          <p:cNvCxnSpPr/>
          <p:nvPr/>
        </p:nvCxnSpPr>
        <p:spPr>
          <a:xfrm>
            <a:off x="5292080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5580112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49" name="Rechteck 248"/>
          <p:cNvSpPr/>
          <p:nvPr/>
        </p:nvSpPr>
        <p:spPr>
          <a:xfrm>
            <a:off x="5364088" y="1772856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5580112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51" name="Rechteck 250"/>
          <p:cNvSpPr/>
          <p:nvPr/>
        </p:nvSpPr>
        <p:spPr>
          <a:xfrm>
            <a:off x="5580112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4932040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53" name="Rechteck 252"/>
          <p:cNvSpPr/>
          <p:nvPr/>
        </p:nvSpPr>
        <p:spPr>
          <a:xfrm>
            <a:off x="4932040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54" name="Rechteck 253"/>
          <p:cNvSpPr/>
          <p:nvPr/>
        </p:nvSpPr>
        <p:spPr>
          <a:xfrm>
            <a:off x="5364088" y="43289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55" name="Gerade Verbindung 254"/>
          <p:cNvCxnSpPr/>
          <p:nvPr/>
        </p:nvCxnSpPr>
        <p:spPr>
          <a:xfrm>
            <a:off x="5292080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echteck 258"/>
          <p:cNvSpPr/>
          <p:nvPr/>
        </p:nvSpPr>
        <p:spPr>
          <a:xfrm>
            <a:off x="5580112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60" name="Rechteck 259"/>
          <p:cNvSpPr/>
          <p:nvPr/>
        </p:nvSpPr>
        <p:spPr>
          <a:xfrm>
            <a:off x="5580112" y="4580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61" name="Rechteck 260"/>
          <p:cNvSpPr/>
          <p:nvPr/>
        </p:nvSpPr>
        <p:spPr>
          <a:xfrm>
            <a:off x="4932040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932040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63" name="Rechteck 262"/>
          <p:cNvSpPr/>
          <p:nvPr/>
        </p:nvSpPr>
        <p:spPr>
          <a:xfrm>
            <a:off x="5364088" y="3428856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4644008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Greater Than or Equal</a:t>
            </a:r>
          </a:p>
        </p:txBody>
      </p:sp>
      <p:sp>
        <p:nvSpPr>
          <p:cNvPr id="269" name="Rechteck 268"/>
          <p:cNvSpPr/>
          <p:nvPr/>
        </p:nvSpPr>
        <p:spPr>
          <a:xfrm>
            <a:off x="4644008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6876256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6804248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hteck 273"/>
          <p:cNvSpPr/>
          <p:nvPr/>
        </p:nvSpPr>
        <p:spPr>
          <a:xfrm>
            <a:off x="7092280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5" name="Rechteck 274"/>
          <p:cNvSpPr/>
          <p:nvPr/>
        </p:nvSpPr>
        <p:spPr>
          <a:xfrm>
            <a:off x="6876256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280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092280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444208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79" name="Rechteck 278"/>
          <p:cNvSpPr/>
          <p:nvPr/>
        </p:nvSpPr>
        <p:spPr>
          <a:xfrm>
            <a:off x="6444208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0" name="Rechteck 279"/>
          <p:cNvSpPr/>
          <p:nvPr/>
        </p:nvSpPr>
        <p:spPr>
          <a:xfrm>
            <a:off x="6876256" y="4328956"/>
            <a:ext cx="144016" cy="396044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81" name="Gerade Verbindung 280"/>
          <p:cNvCxnSpPr/>
          <p:nvPr/>
        </p:nvCxnSpPr>
        <p:spPr>
          <a:xfrm>
            <a:off x="6804248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Rechteck 283"/>
          <p:cNvSpPr/>
          <p:nvPr/>
        </p:nvSpPr>
        <p:spPr>
          <a:xfrm>
            <a:off x="709228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7092280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286" name="Rechteck 285"/>
          <p:cNvSpPr/>
          <p:nvPr/>
        </p:nvSpPr>
        <p:spPr>
          <a:xfrm>
            <a:off x="7092280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287" name="Rechteck 286"/>
          <p:cNvSpPr/>
          <p:nvPr/>
        </p:nvSpPr>
        <p:spPr>
          <a:xfrm>
            <a:off x="6444208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288" name="Rechteck 287"/>
          <p:cNvSpPr/>
          <p:nvPr/>
        </p:nvSpPr>
        <p:spPr>
          <a:xfrm>
            <a:off x="6444208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289" name="Rechteck 288"/>
          <p:cNvSpPr/>
          <p:nvPr/>
        </p:nvSpPr>
        <p:spPr>
          <a:xfrm>
            <a:off x="6876256" y="3428856"/>
            <a:ext cx="144016" cy="9001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6156176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156176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8388424" y="1772856"/>
            <a:ext cx="144016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297" name="Gerade Verbindung 296"/>
          <p:cNvCxnSpPr/>
          <p:nvPr/>
        </p:nvCxnSpPr>
        <p:spPr>
          <a:xfrm>
            <a:off x="8316416" y="1772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Rechteck 299"/>
          <p:cNvSpPr/>
          <p:nvPr/>
        </p:nvSpPr>
        <p:spPr>
          <a:xfrm>
            <a:off x="8604448" y="234892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8388424" y="2420928"/>
            <a:ext cx="144016" cy="648072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8604448" y="1773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8604448" y="2924984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7956376" y="1772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7956376" y="2924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06" name="Rechteck 305"/>
          <p:cNvSpPr/>
          <p:nvPr/>
        </p:nvSpPr>
        <p:spPr>
          <a:xfrm>
            <a:off x="8388424" y="3824900"/>
            <a:ext cx="144016" cy="900100"/>
          </a:xfrm>
          <a:prstGeom prst="rect">
            <a:avLst/>
          </a:prstGeom>
          <a:solidFill>
            <a:srgbClr val="3366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07" name="Gerade Verbindung 306"/>
          <p:cNvCxnSpPr/>
          <p:nvPr/>
        </p:nvCxnSpPr>
        <p:spPr>
          <a:xfrm>
            <a:off x="8316416" y="3428856"/>
            <a:ext cx="0" cy="1296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860444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1" name="Rechteck 310"/>
          <p:cNvSpPr/>
          <p:nvPr/>
        </p:nvSpPr>
        <p:spPr>
          <a:xfrm>
            <a:off x="8604448" y="3429000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312" name="Rechteck 311"/>
          <p:cNvSpPr/>
          <p:nvPr/>
        </p:nvSpPr>
        <p:spPr>
          <a:xfrm>
            <a:off x="8604448" y="4581128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313" name="Rechteck 312"/>
          <p:cNvSpPr/>
          <p:nvPr/>
        </p:nvSpPr>
        <p:spPr>
          <a:xfrm>
            <a:off x="7956376" y="3428856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Positive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7956376" y="4580984"/>
            <a:ext cx="36004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>
                <a:solidFill>
                  <a:schemeClr val="tx1"/>
                </a:solidFill>
              </a:rPr>
              <a:t>Negative</a:t>
            </a:r>
          </a:p>
        </p:txBody>
      </p:sp>
      <p:sp>
        <p:nvSpPr>
          <p:cNvPr id="315" name="Rechteck 314"/>
          <p:cNvSpPr/>
          <p:nvPr/>
        </p:nvSpPr>
        <p:spPr>
          <a:xfrm>
            <a:off x="8388424" y="3428856"/>
            <a:ext cx="144016" cy="39604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7668344" y="1304764"/>
            <a:ext cx="136815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b="1">
                <a:solidFill>
                  <a:schemeClr val="tx1"/>
                </a:solidFill>
              </a:rPr>
              <a:t>Less Than or Equal</a:t>
            </a:r>
          </a:p>
        </p:txBody>
      </p:sp>
      <p:sp>
        <p:nvSpPr>
          <p:cNvPr id="321" name="Rechteck 320"/>
          <p:cNvSpPr/>
          <p:nvPr/>
        </p:nvSpPr>
        <p:spPr>
          <a:xfrm>
            <a:off x="7668344" y="1484784"/>
            <a:ext cx="1368152" cy="338437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6" name="Gleichschenkliges Dreieck 15"/>
          <p:cNvSpPr/>
          <p:nvPr/>
        </p:nvSpPr>
        <p:spPr>
          <a:xfrm rot="16200000">
            <a:off x="97160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2" name="Gleichschenkliges Dreieck 321"/>
          <p:cNvSpPr/>
          <p:nvPr/>
        </p:nvSpPr>
        <p:spPr>
          <a:xfrm rot="16200000">
            <a:off x="2483768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3" name="Gleichschenkliges Dreieck 322"/>
          <p:cNvSpPr/>
          <p:nvPr/>
        </p:nvSpPr>
        <p:spPr>
          <a:xfrm rot="16200000">
            <a:off x="3995936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24" name="Gleichschenkliges Dreieck 323"/>
          <p:cNvSpPr/>
          <p:nvPr/>
        </p:nvSpPr>
        <p:spPr>
          <a:xfrm rot="16200000">
            <a:off x="5508104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107504" y="4941168"/>
            <a:ext cx="3888432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In the illustration above, Epsilon (ε) was increased to 0.001.  Initial setting of Epsilon is  0.000 000 001 (1 part per billion).</a:t>
            </a: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E834F72C-BD66-4183-8757-B853BFB588AE}"/>
              </a:ext>
            </a:extLst>
          </p:cNvPr>
          <p:cNvSpPr/>
          <p:nvPr/>
        </p:nvSpPr>
        <p:spPr>
          <a:xfrm>
            <a:off x="32352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9C41AA0E-DCF9-48AE-99EB-C52123640E9D}"/>
              </a:ext>
            </a:extLst>
          </p:cNvPr>
          <p:cNvSpPr/>
          <p:nvPr/>
        </p:nvSpPr>
        <p:spPr>
          <a:xfrm>
            <a:off x="32352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BBDE384E-0879-4018-954E-E814C94984CF}"/>
              </a:ext>
            </a:extLst>
          </p:cNvPr>
          <p:cNvSpPr/>
          <p:nvPr/>
        </p:nvSpPr>
        <p:spPr>
          <a:xfrm>
            <a:off x="32352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B81AD694-E2C7-439E-913A-B1C75BEA261F}"/>
              </a:ext>
            </a:extLst>
          </p:cNvPr>
          <p:cNvSpPr/>
          <p:nvPr/>
        </p:nvSpPr>
        <p:spPr>
          <a:xfrm>
            <a:off x="32352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2F34AE21-088D-4980-BF09-A831A170B8F1}"/>
              </a:ext>
            </a:extLst>
          </p:cNvPr>
          <p:cNvSpPr/>
          <p:nvPr/>
        </p:nvSpPr>
        <p:spPr>
          <a:xfrm>
            <a:off x="32352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184" name="Rechteck 183">
            <a:extLst>
              <a:ext uri="{FF2B5EF4-FFF2-40B4-BE49-F238E27FC236}">
                <a16:creationId xmlns:a16="http://schemas.microsoft.com/office/drawing/2014/main" id="{23CB01DC-0AD0-4133-BA85-5ED31F95A34A}"/>
              </a:ext>
            </a:extLst>
          </p:cNvPr>
          <p:cNvSpPr/>
          <p:nvPr/>
        </p:nvSpPr>
        <p:spPr>
          <a:xfrm>
            <a:off x="32352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077B2D2A-3C95-4D99-BBD6-35222EF1F616}"/>
              </a:ext>
            </a:extLst>
          </p:cNvPr>
          <p:cNvSpPr/>
          <p:nvPr/>
        </p:nvSpPr>
        <p:spPr>
          <a:xfrm>
            <a:off x="1043608" y="3753036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F898260-BCFD-4C25-A91F-470BBD349CE9}"/>
              </a:ext>
            </a:extLst>
          </p:cNvPr>
          <p:cNvSpPr/>
          <p:nvPr/>
        </p:nvSpPr>
        <p:spPr>
          <a:xfrm>
            <a:off x="32352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187" name="Gleichschenkliges Dreieck 186">
            <a:extLst>
              <a:ext uri="{FF2B5EF4-FFF2-40B4-BE49-F238E27FC236}">
                <a16:creationId xmlns:a16="http://schemas.microsoft.com/office/drawing/2014/main" id="{B2422150-0A15-4835-8ECF-A7A0AD366D54}"/>
              </a:ext>
            </a:extLst>
          </p:cNvPr>
          <p:cNvSpPr/>
          <p:nvPr/>
        </p:nvSpPr>
        <p:spPr>
          <a:xfrm rot="16200000">
            <a:off x="97160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88" name="Gleichschenkliges Dreieck 187">
            <a:extLst>
              <a:ext uri="{FF2B5EF4-FFF2-40B4-BE49-F238E27FC236}">
                <a16:creationId xmlns:a16="http://schemas.microsoft.com/office/drawing/2014/main" id="{666EB51B-AD88-4E4D-9870-D4CE06955746}"/>
              </a:ext>
            </a:extLst>
          </p:cNvPr>
          <p:cNvSpPr/>
          <p:nvPr/>
        </p:nvSpPr>
        <p:spPr>
          <a:xfrm rot="16200000">
            <a:off x="971600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189" name="Gerade Verbindung 106">
            <a:extLst>
              <a:ext uri="{FF2B5EF4-FFF2-40B4-BE49-F238E27FC236}">
                <a16:creationId xmlns:a16="http://schemas.microsoft.com/office/drawing/2014/main" id="{60071DEF-5D94-4316-BBC7-163183D2D65E}"/>
              </a:ext>
            </a:extLst>
          </p:cNvPr>
          <p:cNvCxnSpPr/>
          <p:nvPr/>
        </p:nvCxnSpPr>
        <p:spPr>
          <a:xfrm>
            <a:off x="683568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Gerade Verbindung 142">
            <a:extLst>
              <a:ext uri="{FF2B5EF4-FFF2-40B4-BE49-F238E27FC236}">
                <a16:creationId xmlns:a16="http://schemas.microsoft.com/office/drawing/2014/main" id="{24DD25F3-16E6-4802-8FA4-9E47E8A255F7}"/>
              </a:ext>
            </a:extLst>
          </p:cNvPr>
          <p:cNvCxnSpPr/>
          <p:nvPr/>
        </p:nvCxnSpPr>
        <p:spPr>
          <a:xfrm>
            <a:off x="683568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143">
            <a:extLst>
              <a:ext uri="{FF2B5EF4-FFF2-40B4-BE49-F238E27FC236}">
                <a16:creationId xmlns:a16="http://schemas.microsoft.com/office/drawing/2014/main" id="{BB2C2DF7-04D0-4449-B28D-4EBD19347FE2}"/>
              </a:ext>
            </a:extLst>
          </p:cNvPr>
          <p:cNvCxnSpPr/>
          <p:nvPr/>
        </p:nvCxnSpPr>
        <p:spPr>
          <a:xfrm>
            <a:off x="683568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>
            <a:extLst>
              <a:ext uri="{FF2B5EF4-FFF2-40B4-BE49-F238E27FC236}">
                <a16:creationId xmlns:a16="http://schemas.microsoft.com/office/drawing/2014/main" id="{97C2AF59-46F8-4FD8-919F-047408798CC2}"/>
              </a:ext>
            </a:extLst>
          </p:cNvPr>
          <p:cNvSpPr/>
          <p:nvPr/>
        </p:nvSpPr>
        <p:spPr>
          <a:xfrm>
            <a:off x="323528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6765E2D5-8042-46BD-AD90-1666B069E158}"/>
              </a:ext>
            </a:extLst>
          </p:cNvPr>
          <p:cNvSpPr/>
          <p:nvPr/>
        </p:nvSpPr>
        <p:spPr>
          <a:xfrm>
            <a:off x="323528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F7A54669-223F-4ED6-9AD9-8F59222D018C}"/>
              </a:ext>
            </a:extLst>
          </p:cNvPr>
          <p:cNvSpPr/>
          <p:nvPr/>
        </p:nvSpPr>
        <p:spPr>
          <a:xfrm>
            <a:off x="323528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50A7D703-885B-4563-A248-40029D04B860}"/>
              </a:ext>
            </a:extLst>
          </p:cNvPr>
          <p:cNvSpPr/>
          <p:nvPr/>
        </p:nvSpPr>
        <p:spPr>
          <a:xfrm>
            <a:off x="323528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F69F195A-ABE9-421B-860B-2700435339FB}"/>
              </a:ext>
            </a:extLst>
          </p:cNvPr>
          <p:cNvSpPr/>
          <p:nvPr/>
        </p:nvSpPr>
        <p:spPr>
          <a:xfrm>
            <a:off x="323528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548380AD-0B99-4F68-9F64-8F2CE2A99B51}"/>
              </a:ext>
            </a:extLst>
          </p:cNvPr>
          <p:cNvSpPr/>
          <p:nvPr/>
        </p:nvSpPr>
        <p:spPr>
          <a:xfrm>
            <a:off x="323528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82EF1139-1898-4383-BE7B-8CBD6D20046D}"/>
              </a:ext>
            </a:extLst>
          </p:cNvPr>
          <p:cNvSpPr/>
          <p:nvPr/>
        </p:nvSpPr>
        <p:spPr>
          <a:xfrm>
            <a:off x="323528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199" name="Gerade Verbindung 106">
            <a:extLst>
              <a:ext uri="{FF2B5EF4-FFF2-40B4-BE49-F238E27FC236}">
                <a16:creationId xmlns:a16="http://schemas.microsoft.com/office/drawing/2014/main" id="{CE0C0A36-2222-4FB8-A6C6-76E1C25F7188}"/>
              </a:ext>
            </a:extLst>
          </p:cNvPr>
          <p:cNvCxnSpPr/>
          <p:nvPr/>
        </p:nvCxnSpPr>
        <p:spPr>
          <a:xfrm>
            <a:off x="2195736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 Verbindung 142">
            <a:extLst>
              <a:ext uri="{FF2B5EF4-FFF2-40B4-BE49-F238E27FC236}">
                <a16:creationId xmlns:a16="http://schemas.microsoft.com/office/drawing/2014/main" id="{A6F8E72C-C9B3-4E85-95FA-07B204D4A5A9}"/>
              </a:ext>
            </a:extLst>
          </p:cNvPr>
          <p:cNvCxnSpPr/>
          <p:nvPr/>
        </p:nvCxnSpPr>
        <p:spPr>
          <a:xfrm>
            <a:off x="2195736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 Verbindung 143">
            <a:extLst>
              <a:ext uri="{FF2B5EF4-FFF2-40B4-BE49-F238E27FC236}">
                <a16:creationId xmlns:a16="http://schemas.microsoft.com/office/drawing/2014/main" id="{0396DE8F-B907-4F8B-A127-26B4312E0315}"/>
              </a:ext>
            </a:extLst>
          </p:cNvPr>
          <p:cNvCxnSpPr/>
          <p:nvPr/>
        </p:nvCxnSpPr>
        <p:spPr>
          <a:xfrm>
            <a:off x="2195736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9AA19D35-8143-41CA-919B-CFB8C3EF6D02}"/>
              </a:ext>
            </a:extLst>
          </p:cNvPr>
          <p:cNvSpPr/>
          <p:nvPr/>
        </p:nvSpPr>
        <p:spPr>
          <a:xfrm>
            <a:off x="1835696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4BA0F554-E5C5-4A3C-A5B2-E757AD8F824C}"/>
              </a:ext>
            </a:extLst>
          </p:cNvPr>
          <p:cNvSpPr/>
          <p:nvPr/>
        </p:nvSpPr>
        <p:spPr>
          <a:xfrm>
            <a:off x="1835696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9324FF9-46C1-420B-862B-F429023DA95A}"/>
              </a:ext>
            </a:extLst>
          </p:cNvPr>
          <p:cNvSpPr/>
          <p:nvPr/>
        </p:nvSpPr>
        <p:spPr>
          <a:xfrm>
            <a:off x="1835696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C734E6B7-0BF6-4804-A013-74CC25784C91}"/>
              </a:ext>
            </a:extLst>
          </p:cNvPr>
          <p:cNvSpPr/>
          <p:nvPr/>
        </p:nvSpPr>
        <p:spPr>
          <a:xfrm>
            <a:off x="1835696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D9D9A8B5-E7B0-47E4-BF68-534F2EF034E1}"/>
              </a:ext>
            </a:extLst>
          </p:cNvPr>
          <p:cNvSpPr/>
          <p:nvPr/>
        </p:nvSpPr>
        <p:spPr>
          <a:xfrm>
            <a:off x="1835696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0127CAE1-69C9-4D8A-A5DF-EA53FB082E22}"/>
              </a:ext>
            </a:extLst>
          </p:cNvPr>
          <p:cNvSpPr/>
          <p:nvPr/>
        </p:nvSpPr>
        <p:spPr>
          <a:xfrm>
            <a:off x="1835696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228EF953-5DD6-436F-89FF-3566D0A4993A}"/>
              </a:ext>
            </a:extLst>
          </p:cNvPr>
          <p:cNvSpPr/>
          <p:nvPr/>
        </p:nvSpPr>
        <p:spPr>
          <a:xfrm>
            <a:off x="1835696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32" name="Gleichschenkliges Dreieck 331">
            <a:extLst>
              <a:ext uri="{FF2B5EF4-FFF2-40B4-BE49-F238E27FC236}">
                <a16:creationId xmlns:a16="http://schemas.microsoft.com/office/drawing/2014/main" id="{5A25AE01-99D7-414B-8A72-FF5F1222D3D1}"/>
              </a:ext>
            </a:extLst>
          </p:cNvPr>
          <p:cNvSpPr/>
          <p:nvPr/>
        </p:nvSpPr>
        <p:spPr>
          <a:xfrm rot="16200000">
            <a:off x="2483768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34" name="Gleichschenkliges Dreieck 333">
            <a:extLst>
              <a:ext uri="{FF2B5EF4-FFF2-40B4-BE49-F238E27FC236}">
                <a16:creationId xmlns:a16="http://schemas.microsoft.com/office/drawing/2014/main" id="{28E568C4-8E16-4F97-AF05-8D8414C7989E}"/>
              </a:ext>
            </a:extLst>
          </p:cNvPr>
          <p:cNvSpPr/>
          <p:nvPr/>
        </p:nvSpPr>
        <p:spPr>
          <a:xfrm rot="16200000">
            <a:off x="2483768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35" name="Gerade Verbindung 106">
            <a:extLst>
              <a:ext uri="{FF2B5EF4-FFF2-40B4-BE49-F238E27FC236}">
                <a16:creationId xmlns:a16="http://schemas.microsoft.com/office/drawing/2014/main" id="{61E45B17-24D7-46B8-81F9-5B314B6EA26E}"/>
              </a:ext>
            </a:extLst>
          </p:cNvPr>
          <p:cNvCxnSpPr/>
          <p:nvPr/>
        </p:nvCxnSpPr>
        <p:spPr>
          <a:xfrm>
            <a:off x="2195736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Gerade Verbindung 142">
            <a:extLst>
              <a:ext uri="{FF2B5EF4-FFF2-40B4-BE49-F238E27FC236}">
                <a16:creationId xmlns:a16="http://schemas.microsoft.com/office/drawing/2014/main" id="{43368B4E-C26F-4EA9-AA58-0F6A14A0832F}"/>
              </a:ext>
            </a:extLst>
          </p:cNvPr>
          <p:cNvCxnSpPr/>
          <p:nvPr/>
        </p:nvCxnSpPr>
        <p:spPr>
          <a:xfrm>
            <a:off x="2195736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Gerade Verbindung 143">
            <a:extLst>
              <a:ext uri="{FF2B5EF4-FFF2-40B4-BE49-F238E27FC236}">
                <a16:creationId xmlns:a16="http://schemas.microsoft.com/office/drawing/2014/main" id="{92FA86C0-A622-436D-AE1F-69E3BAA5F9F6}"/>
              </a:ext>
            </a:extLst>
          </p:cNvPr>
          <p:cNvCxnSpPr/>
          <p:nvPr/>
        </p:nvCxnSpPr>
        <p:spPr>
          <a:xfrm>
            <a:off x="2195736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Rechteck 337">
            <a:extLst>
              <a:ext uri="{FF2B5EF4-FFF2-40B4-BE49-F238E27FC236}">
                <a16:creationId xmlns:a16="http://schemas.microsoft.com/office/drawing/2014/main" id="{21F6D743-79E6-447F-9D38-2A5E847B0F05}"/>
              </a:ext>
            </a:extLst>
          </p:cNvPr>
          <p:cNvSpPr/>
          <p:nvPr/>
        </p:nvSpPr>
        <p:spPr>
          <a:xfrm>
            <a:off x="1835696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74BAF3E-4D4A-43FE-9AEB-D9C0EF3AC0C0}"/>
              </a:ext>
            </a:extLst>
          </p:cNvPr>
          <p:cNvSpPr/>
          <p:nvPr/>
        </p:nvSpPr>
        <p:spPr>
          <a:xfrm>
            <a:off x="1835696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64319AC8-3C7C-4EA8-81BA-B6F36490F69A}"/>
              </a:ext>
            </a:extLst>
          </p:cNvPr>
          <p:cNvSpPr/>
          <p:nvPr/>
        </p:nvSpPr>
        <p:spPr>
          <a:xfrm>
            <a:off x="1835696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E7D9B147-5F40-4F8F-9620-2BA5D38D8E8D}"/>
              </a:ext>
            </a:extLst>
          </p:cNvPr>
          <p:cNvSpPr/>
          <p:nvPr/>
        </p:nvSpPr>
        <p:spPr>
          <a:xfrm>
            <a:off x="1835696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49CF4BB-BA0E-4EC3-9655-2CF2CAFC4944}"/>
              </a:ext>
            </a:extLst>
          </p:cNvPr>
          <p:cNvSpPr/>
          <p:nvPr/>
        </p:nvSpPr>
        <p:spPr>
          <a:xfrm>
            <a:off x="1835696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E53132A6-C761-4BBA-9F58-E2674A0D4D19}"/>
              </a:ext>
            </a:extLst>
          </p:cNvPr>
          <p:cNvSpPr/>
          <p:nvPr/>
        </p:nvSpPr>
        <p:spPr>
          <a:xfrm>
            <a:off x="1835696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9F50A2E3-24B9-45DF-B476-F3A0BF139A37}"/>
              </a:ext>
            </a:extLst>
          </p:cNvPr>
          <p:cNvSpPr/>
          <p:nvPr/>
        </p:nvSpPr>
        <p:spPr>
          <a:xfrm>
            <a:off x="1835696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45" name="Gerade Verbindung 106">
            <a:extLst>
              <a:ext uri="{FF2B5EF4-FFF2-40B4-BE49-F238E27FC236}">
                <a16:creationId xmlns:a16="http://schemas.microsoft.com/office/drawing/2014/main" id="{D2FE68C7-7E2C-49CC-8570-473797CA0AAD}"/>
              </a:ext>
            </a:extLst>
          </p:cNvPr>
          <p:cNvCxnSpPr/>
          <p:nvPr/>
        </p:nvCxnSpPr>
        <p:spPr>
          <a:xfrm>
            <a:off x="3707904" y="2420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Gerade Verbindung 142">
            <a:extLst>
              <a:ext uri="{FF2B5EF4-FFF2-40B4-BE49-F238E27FC236}">
                <a16:creationId xmlns:a16="http://schemas.microsoft.com/office/drawing/2014/main" id="{F8AF84E4-66F9-451C-88DC-E723E3FDA30A}"/>
              </a:ext>
            </a:extLst>
          </p:cNvPr>
          <p:cNvCxnSpPr/>
          <p:nvPr/>
        </p:nvCxnSpPr>
        <p:spPr>
          <a:xfrm>
            <a:off x="3707904" y="2672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Gerade Verbindung 143">
            <a:extLst>
              <a:ext uri="{FF2B5EF4-FFF2-40B4-BE49-F238E27FC236}">
                <a16:creationId xmlns:a16="http://schemas.microsoft.com/office/drawing/2014/main" id="{CF4F36F0-47ED-4B41-88C3-EA4CF9AD16F6}"/>
              </a:ext>
            </a:extLst>
          </p:cNvPr>
          <p:cNvCxnSpPr/>
          <p:nvPr/>
        </p:nvCxnSpPr>
        <p:spPr>
          <a:xfrm>
            <a:off x="3707904" y="2168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Rechteck 347">
            <a:extLst>
              <a:ext uri="{FF2B5EF4-FFF2-40B4-BE49-F238E27FC236}">
                <a16:creationId xmlns:a16="http://schemas.microsoft.com/office/drawing/2014/main" id="{EC0A5ACF-575E-47C3-930D-C28344F15F29}"/>
              </a:ext>
            </a:extLst>
          </p:cNvPr>
          <p:cNvSpPr/>
          <p:nvPr/>
        </p:nvSpPr>
        <p:spPr>
          <a:xfrm>
            <a:off x="3347864" y="23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316B5BE1-BC2D-4DFB-9429-BF0B67B605A8}"/>
              </a:ext>
            </a:extLst>
          </p:cNvPr>
          <p:cNvSpPr/>
          <p:nvPr/>
        </p:nvSpPr>
        <p:spPr>
          <a:xfrm>
            <a:off x="3347864" y="22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42803A5D-40CD-4629-B888-CF7B4A9260ED}"/>
              </a:ext>
            </a:extLst>
          </p:cNvPr>
          <p:cNvSpPr/>
          <p:nvPr/>
        </p:nvSpPr>
        <p:spPr>
          <a:xfrm>
            <a:off x="3347864" y="2132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0DD73E-3F68-45AD-8BF4-216155051580}"/>
              </a:ext>
            </a:extLst>
          </p:cNvPr>
          <p:cNvSpPr/>
          <p:nvPr/>
        </p:nvSpPr>
        <p:spPr>
          <a:xfrm>
            <a:off x="3347864" y="2024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D9927DDA-0E46-4BEF-8BE1-F1360D2CE1C0}"/>
              </a:ext>
            </a:extLst>
          </p:cNvPr>
          <p:cNvSpPr/>
          <p:nvPr/>
        </p:nvSpPr>
        <p:spPr>
          <a:xfrm>
            <a:off x="3347864" y="2528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9E6473C2-D1EF-49A8-8908-A59E35485CD9}"/>
              </a:ext>
            </a:extLst>
          </p:cNvPr>
          <p:cNvSpPr/>
          <p:nvPr/>
        </p:nvSpPr>
        <p:spPr>
          <a:xfrm>
            <a:off x="3347864" y="2636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A8FF9BD-BAAC-4609-8F15-7219DBDB9F13}"/>
              </a:ext>
            </a:extLst>
          </p:cNvPr>
          <p:cNvSpPr/>
          <p:nvPr/>
        </p:nvSpPr>
        <p:spPr>
          <a:xfrm>
            <a:off x="3347864" y="2744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cxnSp>
        <p:nvCxnSpPr>
          <p:cNvPr id="209" name="Gerade Verbindung 106">
            <a:extLst>
              <a:ext uri="{FF2B5EF4-FFF2-40B4-BE49-F238E27FC236}">
                <a16:creationId xmlns:a16="http://schemas.microsoft.com/office/drawing/2014/main" id="{2E95CB25-56F0-4A55-8FEE-8A3D6B9A66B0}"/>
              </a:ext>
            </a:extLst>
          </p:cNvPr>
          <p:cNvCxnSpPr/>
          <p:nvPr/>
        </p:nvCxnSpPr>
        <p:spPr>
          <a:xfrm>
            <a:off x="3707904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 Verbindung 142">
            <a:extLst>
              <a:ext uri="{FF2B5EF4-FFF2-40B4-BE49-F238E27FC236}">
                <a16:creationId xmlns:a16="http://schemas.microsoft.com/office/drawing/2014/main" id="{7DF88601-F168-4D86-ADF8-19E0FE49F3C1}"/>
              </a:ext>
            </a:extLst>
          </p:cNvPr>
          <p:cNvCxnSpPr/>
          <p:nvPr/>
        </p:nvCxnSpPr>
        <p:spPr>
          <a:xfrm>
            <a:off x="3707904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 Verbindung 143">
            <a:extLst>
              <a:ext uri="{FF2B5EF4-FFF2-40B4-BE49-F238E27FC236}">
                <a16:creationId xmlns:a16="http://schemas.microsoft.com/office/drawing/2014/main" id="{FBE55292-899D-4306-8A8E-14B574FA7D1E}"/>
              </a:ext>
            </a:extLst>
          </p:cNvPr>
          <p:cNvCxnSpPr/>
          <p:nvPr/>
        </p:nvCxnSpPr>
        <p:spPr>
          <a:xfrm>
            <a:off x="3707904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Rechteck 211">
            <a:extLst>
              <a:ext uri="{FF2B5EF4-FFF2-40B4-BE49-F238E27FC236}">
                <a16:creationId xmlns:a16="http://schemas.microsoft.com/office/drawing/2014/main" id="{59F90E73-2BC1-46C9-B194-1F3641BBF982}"/>
              </a:ext>
            </a:extLst>
          </p:cNvPr>
          <p:cNvSpPr/>
          <p:nvPr/>
        </p:nvSpPr>
        <p:spPr>
          <a:xfrm>
            <a:off x="3347864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607E3531-B14E-4457-BA5F-9A59E470FA87}"/>
              </a:ext>
            </a:extLst>
          </p:cNvPr>
          <p:cNvSpPr/>
          <p:nvPr/>
        </p:nvSpPr>
        <p:spPr>
          <a:xfrm>
            <a:off x="3347864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D5F6C70E-B0C6-4DC2-AB9C-0CC33532AC72}"/>
              </a:ext>
            </a:extLst>
          </p:cNvPr>
          <p:cNvSpPr/>
          <p:nvPr/>
        </p:nvSpPr>
        <p:spPr>
          <a:xfrm>
            <a:off x="3347864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703A72C5-7814-4A10-862E-9B2C5BF63F2D}"/>
              </a:ext>
            </a:extLst>
          </p:cNvPr>
          <p:cNvSpPr/>
          <p:nvPr/>
        </p:nvSpPr>
        <p:spPr>
          <a:xfrm>
            <a:off x="3347864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FD11479F-4CD7-4EA7-BFBB-4F13019BB97D}"/>
              </a:ext>
            </a:extLst>
          </p:cNvPr>
          <p:cNvSpPr/>
          <p:nvPr/>
        </p:nvSpPr>
        <p:spPr>
          <a:xfrm>
            <a:off x="3347864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6DCEF494-13AA-4B48-9896-64C8A484E945}"/>
              </a:ext>
            </a:extLst>
          </p:cNvPr>
          <p:cNvSpPr/>
          <p:nvPr/>
        </p:nvSpPr>
        <p:spPr>
          <a:xfrm>
            <a:off x="3347864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73A93D46-D269-4060-A138-32243A97D054}"/>
              </a:ext>
            </a:extLst>
          </p:cNvPr>
          <p:cNvSpPr/>
          <p:nvPr/>
        </p:nvSpPr>
        <p:spPr>
          <a:xfrm>
            <a:off x="3347864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359" name="Gleichschenkliges Dreieck 358">
            <a:extLst>
              <a:ext uri="{FF2B5EF4-FFF2-40B4-BE49-F238E27FC236}">
                <a16:creationId xmlns:a16="http://schemas.microsoft.com/office/drawing/2014/main" id="{34943D8B-3587-428E-9E2A-E7B8AF61A92A}"/>
              </a:ext>
            </a:extLst>
          </p:cNvPr>
          <p:cNvSpPr/>
          <p:nvPr/>
        </p:nvSpPr>
        <p:spPr>
          <a:xfrm rot="16200000">
            <a:off x="3995936" y="3788896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60" name="Gleichschenkliges Dreieck 359">
            <a:extLst>
              <a:ext uri="{FF2B5EF4-FFF2-40B4-BE49-F238E27FC236}">
                <a16:creationId xmlns:a16="http://schemas.microsoft.com/office/drawing/2014/main" id="{2C3AFA76-D1DE-4350-8808-5F99D55114CF}"/>
              </a:ext>
            </a:extLst>
          </p:cNvPr>
          <p:cNvSpPr/>
          <p:nvPr/>
        </p:nvSpPr>
        <p:spPr>
          <a:xfrm rot="16200000">
            <a:off x="7020272" y="4292952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371" name="Gerade Verbindung 106">
            <a:extLst>
              <a:ext uri="{FF2B5EF4-FFF2-40B4-BE49-F238E27FC236}">
                <a16:creationId xmlns:a16="http://schemas.microsoft.com/office/drawing/2014/main" id="{C85988D7-CBD6-43B1-B729-CB9501CB31F4}"/>
              </a:ext>
            </a:extLst>
          </p:cNvPr>
          <p:cNvCxnSpPr/>
          <p:nvPr/>
        </p:nvCxnSpPr>
        <p:spPr>
          <a:xfrm>
            <a:off x="6732240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Gerade Verbindung 142">
            <a:extLst>
              <a:ext uri="{FF2B5EF4-FFF2-40B4-BE49-F238E27FC236}">
                <a16:creationId xmlns:a16="http://schemas.microsoft.com/office/drawing/2014/main" id="{87833C6A-6DE8-4E11-A471-68633E8AB23C}"/>
              </a:ext>
            </a:extLst>
          </p:cNvPr>
          <p:cNvCxnSpPr/>
          <p:nvPr/>
        </p:nvCxnSpPr>
        <p:spPr>
          <a:xfrm>
            <a:off x="6732240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 Verbindung 143">
            <a:extLst>
              <a:ext uri="{FF2B5EF4-FFF2-40B4-BE49-F238E27FC236}">
                <a16:creationId xmlns:a16="http://schemas.microsoft.com/office/drawing/2014/main" id="{F982FFC2-8540-4FA9-ABDF-37C1D63DD460}"/>
              </a:ext>
            </a:extLst>
          </p:cNvPr>
          <p:cNvCxnSpPr/>
          <p:nvPr/>
        </p:nvCxnSpPr>
        <p:spPr>
          <a:xfrm>
            <a:off x="6732240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Rechteck 373">
            <a:extLst>
              <a:ext uri="{FF2B5EF4-FFF2-40B4-BE49-F238E27FC236}">
                <a16:creationId xmlns:a16="http://schemas.microsoft.com/office/drawing/2014/main" id="{8F6A26D0-41EA-4395-8457-FDFC30750C9E}"/>
              </a:ext>
            </a:extLst>
          </p:cNvPr>
          <p:cNvSpPr/>
          <p:nvPr/>
        </p:nvSpPr>
        <p:spPr>
          <a:xfrm>
            <a:off x="6372200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7DB1DA93-DF14-4031-8789-CEFBC6DA6ABB}"/>
              </a:ext>
            </a:extLst>
          </p:cNvPr>
          <p:cNvSpPr/>
          <p:nvPr/>
        </p:nvSpPr>
        <p:spPr>
          <a:xfrm>
            <a:off x="6372200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2182ABBD-70E5-47E6-A24E-1CF99AFE34CA}"/>
              </a:ext>
            </a:extLst>
          </p:cNvPr>
          <p:cNvSpPr/>
          <p:nvPr/>
        </p:nvSpPr>
        <p:spPr>
          <a:xfrm>
            <a:off x="6372200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BBA12DF3-EBB6-4698-9023-E9253EC7C052}"/>
              </a:ext>
            </a:extLst>
          </p:cNvPr>
          <p:cNvSpPr/>
          <p:nvPr/>
        </p:nvSpPr>
        <p:spPr>
          <a:xfrm>
            <a:off x="6372200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DC9547FF-7ADD-46AD-98C6-9DE13DA96795}"/>
              </a:ext>
            </a:extLst>
          </p:cNvPr>
          <p:cNvSpPr/>
          <p:nvPr/>
        </p:nvSpPr>
        <p:spPr>
          <a:xfrm>
            <a:off x="6372200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FB959E04-340C-4A80-89F1-41BECDF51BE1}"/>
              </a:ext>
            </a:extLst>
          </p:cNvPr>
          <p:cNvSpPr/>
          <p:nvPr/>
        </p:nvSpPr>
        <p:spPr>
          <a:xfrm>
            <a:off x="6372200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0D7DD339-EDC9-42EB-914C-14F124C7CD5B}"/>
              </a:ext>
            </a:extLst>
          </p:cNvPr>
          <p:cNvSpPr/>
          <p:nvPr/>
        </p:nvSpPr>
        <p:spPr>
          <a:xfrm>
            <a:off x="6372200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381" name="Gerade Verbindung 106">
            <a:extLst>
              <a:ext uri="{FF2B5EF4-FFF2-40B4-BE49-F238E27FC236}">
                <a16:creationId xmlns:a16="http://schemas.microsoft.com/office/drawing/2014/main" id="{66B7FCC9-A60C-41AB-8BAF-0AA95C85862E}"/>
              </a:ext>
            </a:extLst>
          </p:cNvPr>
          <p:cNvCxnSpPr/>
          <p:nvPr/>
        </p:nvCxnSpPr>
        <p:spPr>
          <a:xfrm>
            <a:off x="6732240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142">
            <a:extLst>
              <a:ext uri="{FF2B5EF4-FFF2-40B4-BE49-F238E27FC236}">
                <a16:creationId xmlns:a16="http://schemas.microsoft.com/office/drawing/2014/main" id="{1CA0BBA2-2867-466F-95B7-B531A64547D6}"/>
              </a:ext>
            </a:extLst>
          </p:cNvPr>
          <p:cNvCxnSpPr/>
          <p:nvPr/>
        </p:nvCxnSpPr>
        <p:spPr>
          <a:xfrm>
            <a:off x="6732240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Gerade Verbindung 143">
            <a:extLst>
              <a:ext uri="{FF2B5EF4-FFF2-40B4-BE49-F238E27FC236}">
                <a16:creationId xmlns:a16="http://schemas.microsoft.com/office/drawing/2014/main" id="{B1BC6410-E1BC-4FDC-9744-474D4A3EF0AA}"/>
              </a:ext>
            </a:extLst>
          </p:cNvPr>
          <p:cNvCxnSpPr/>
          <p:nvPr/>
        </p:nvCxnSpPr>
        <p:spPr>
          <a:xfrm>
            <a:off x="6732240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Rechteck 383">
            <a:extLst>
              <a:ext uri="{FF2B5EF4-FFF2-40B4-BE49-F238E27FC236}">
                <a16:creationId xmlns:a16="http://schemas.microsoft.com/office/drawing/2014/main" id="{11B42A5D-655C-4A47-BEB0-FC454B15A0A7}"/>
              </a:ext>
            </a:extLst>
          </p:cNvPr>
          <p:cNvSpPr/>
          <p:nvPr/>
        </p:nvSpPr>
        <p:spPr>
          <a:xfrm>
            <a:off x="6372200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0.0000</a:t>
            </a: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783DAAC6-ADAA-4B8A-9EBD-43D954EFE285}"/>
              </a:ext>
            </a:extLst>
          </p:cNvPr>
          <p:cNvSpPr/>
          <p:nvPr/>
        </p:nvSpPr>
        <p:spPr>
          <a:xfrm>
            <a:off x="6372200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30456CD-6F71-443A-8E9E-720BDB2E1827}"/>
              </a:ext>
            </a:extLst>
          </p:cNvPr>
          <p:cNvSpPr/>
          <p:nvPr/>
        </p:nvSpPr>
        <p:spPr>
          <a:xfrm>
            <a:off x="6372200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993A8BD-DE75-4468-B866-7EBB82A81186}"/>
              </a:ext>
            </a:extLst>
          </p:cNvPr>
          <p:cNvSpPr/>
          <p:nvPr/>
        </p:nvSpPr>
        <p:spPr>
          <a:xfrm>
            <a:off x="6372200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033F696C-B559-41A4-BAF1-6BF76CE3875A}"/>
              </a:ext>
            </a:extLst>
          </p:cNvPr>
          <p:cNvSpPr/>
          <p:nvPr/>
        </p:nvSpPr>
        <p:spPr>
          <a:xfrm>
            <a:off x="6372200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37638684-4F34-4C8C-BDD2-2668E8E6C80D}"/>
              </a:ext>
            </a:extLst>
          </p:cNvPr>
          <p:cNvSpPr/>
          <p:nvPr/>
        </p:nvSpPr>
        <p:spPr>
          <a:xfrm>
            <a:off x="6372200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D85E415D-B1C4-4496-8441-BCDC27F7BE64}"/>
              </a:ext>
            </a:extLst>
          </p:cNvPr>
          <p:cNvSpPr/>
          <p:nvPr/>
        </p:nvSpPr>
        <p:spPr>
          <a:xfrm>
            <a:off x="6372200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391" name="Gleichschenkliges Dreieck 390">
            <a:extLst>
              <a:ext uri="{FF2B5EF4-FFF2-40B4-BE49-F238E27FC236}">
                <a16:creationId xmlns:a16="http://schemas.microsoft.com/office/drawing/2014/main" id="{77226593-DAB8-47A7-B001-FC4EA8B0EF02}"/>
              </a:ext>
            </a:extLst>
          </p:cNvPr>
          <p:cNvSpPr/>
          <p:nvPr/>
        </p:nvSpPr>
        <p:spPr>
          <a:xfrm rot="16200000">
            <a:off x="7020272" y="2384924"/>
            <a:ext cx="72008" cy="72008"/>
          </a:xfrm>
          <a:prstGeom prst="triangl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02" name="Gerade Verbindung 106">
            <a:extLst>
              <a:ext uri="{FF2B5EF4-FFF2-40B4-BE49-F238E27FC236}">
                <a16:creationId xmlns:a16="http://schemas.microsoft.com/office/drawing/2014/main" id="{E1EF7B8B-2B65-4D74-91D0-A88757B91A20}"/>
              </a:ext>
            </a:extLst>
          </p:cNvPr>
          <p:cNvCxnSpPr/>
          <p:nvPr/>
        </p:nvCxnSpPr>
        <p:spPr>
          <a:xfrm>
            <a:off x="5220072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142">
            <a:extLst>
              <a:ext uri="{FF2B5EF4-FFF2-40B4-BE49-F238E27FC236}">
                <a16:creationId xmlns:a16="http://schemas.microsoft.com/office/drawing/2014/main" id="{318BF36D-EB91-4421-BA8C-4DF0615C2751}"/>
              </a:ext>
            </a:extLst>
          </p:cNvPr>
          <p:cNvCxnSpPr/>
          <p:nvPr/>
        </p:nvCxnSpPr>
        <p:spPr>
          <a:xfrm>
            <a:off x="5220072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143">
            <a:extLst>
              <a:ext uri="{FF2B5EF4-FFF2-40B4-BE49-F238E27FC236}">
                <a16:creationId xmlns:a16="http://schemas.microsoft.com/office/drawing/2014/main" id="{2EF8C3D5-3B31-4C05-A105-8F88D55D18B7}"/>
              </a:ext>
            </a:extLst>
          </p:cNvPr>
          <p:cNvCxnSpPr/>
          <p:nvPr/>
        </p:nvCxnSpPr>
        <p:spPr>
          <a:xfrm>
            <a:off x="5220072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Rechteck 404">
            <a:extLst>
              <a:ext uri="{FF2B5EF4-FFF2-40B4-BE49-F238E27FC236}">
                <a16:creationId xmlns:a16="http://schemas.microsoft.com/office/drawing/2014/main" id="{96E4CE48-2F6D-4CB1-9553-1F08DF746B8D}"/>
              </a:ext>
            </a:extLst>
          </p:cNvPr>
          <p:cNvSpPr/>
          <p:nvPr/>
        </p:nvSpPr>
        <p:spPr>
          <a:xfrm>
            <a:off x="4860032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5CD7BEA1-06C3-48EB-A977-8C306ECE14D3}"/>
              </a:ext>
            </a:extLst>
          </p:cNvPr>
          <p:cNvSpPr/>
          <p:nvPr/>
        </p:nvSpPr>
        <p:spPr>
          <a:xfrm>
            <a:off x="4860032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6D45AD5E-EE9A-4382-94BC-8C8CAFB34297}"/>
              </a:ext>
            </a:extLst>
          </p:cNvPr>
          <p:cNvSpPr/>
          <p:nvPr/>
        </p:nvSpPr>
        <p:spPr>
          <a:xfrm>
            <a:off x="4860032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B3EA7BDA-D7E2-46AA-8B07-6B0936A9C0B8}"/>
              </a:ext>
            </a:extLst>
          </p:cNvPr>
          <p:cNvSpPr/>
          <p:nvPr/>
        </p:nvSpPr>
        <p:spPr>
          <a:xfrm>
            <a:off x="4860032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52D41038-A4C6-4630-8729-EAEF8651F543}"/>
              </a:ext>
            </a:extLst>
          </p:cNvPr>
          <p:cNvSpPr/>
          <p:nvPr/>
        </p:nvSpPr>
        <p:spPr>
          <a:xfrm>
            <a:off x="4860032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-0.0009</a:t>
            </a:r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2C8E35E9-629E-4EC9-8B63-75D68518135C}"/>
              </a:ext>
            </a:extLst>
          </p:cNvPr>
          <p:cNvSpPr/>
          <p:nvPr/>
        </p:nvSpPr>
        <p:spPr>
          <a:xfrm>
            <a:off x="4860032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-0.0010</a:t>
            </a:r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0917A48E-C0CF-4E45-8FD9-EC12F93F5472}"/>
              </a:ext>
            </a:extLst>
          </p:cNvPr>
          <p:cNvSpPr/>
          <p:nvPr/>
        </p:nvSpPr>
        <p:spPr>
          <a:xfrm>
            <a:off x="4860032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12" name="Gleichschenkliges Dreieck 411">
            <a:extLst>
              <a:ext uri="{FF2B5EF4-FFF2-40B4-BE49-F238E27FC236}">
                <a16:creationId xmlns:a16="http://schemas.microsoft.com/office/drawing/2014/main" id="{77304B85-4450-4A31-A98F-F98BCC6D29B9}"/>
              </a:ext>
            </a:extLst>
          </p:cNvPr>
          <p:cNvSpPr/>
          <p:nvPr/>
        </p:nvSpPr>
        <p:spPr>
          <a:xfrm rot="16200000">
            <a:off x="5508104" y="4292952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13" name="Gerade Verbindung 106">
            <a:extLst>
              <a:ext uri="{FF2B5EF4-FFF2-40B4-BE49-F238E27FC236}">
                <a16:creationId xmlns:a16="http://schemas.microsoft.com/office/drawing/2014/main" id="{4B3D8873-D455-4514-84A0-AF6DAD70B0D3}"/>
              </a:ext>
            </a:extLst>
          </p:cNvPr>
          <p:cNvCxnSpPr/>
          <p:nvPr/>
        </p:nvCxnSpPr>
        <p:spPr>
          <a:xfrm>
            <a:off x="5220072" y="4076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Gerade Verbindung 142">
            <a:extLst>
              <a:ext uri="{FF2B5EF4-FFF2-40B4-BE49-F238E27FC236}">
                <a16:creationId xmlns:a16="http://schemas.microsoft.com/office/drawing/2014/main" id="{A9AE3800-AD7C-4AFC-919C-B65F2BFFF013}"/>
              </a:ext>
            </a:extLst>
          </p:cNvPr>
          <p:cNvCxnSpPr/>
          <p:nvPr/>
        </p:nvCxnSpPr>
        <p:spPr>
          <a:xfrm>
            <a:off x="5220072" y="4328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143">
            <a:extLst>
              <a:ext uri="{FF2B5EF4-FFF2-40B4-BE49-F238E27FC236}">
                <a16:creationId xmlns:a16="http://schemas.microsoft.com/office/drawing/2014/main" id="{CF783D2E-C5CA-4DC1-9886-2026BF168D87}"/>
              </a:ext>
            </a:extLst>
          </p:cNvPr>
          <p:cNvCxnSpPr/>
          <p:nvPr/>
        </p:nvCxnSpPr>
        <p:spPr>
          <a:xfrm>
            <a:off x="5220072" y="3824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Rechteck 415">
            <a:extLst>
              <a:ext uri="{FF2B5EF4-FFF2-40B4-BE49-F238E27FC236}">
                <a16:creationId xmlns:a16="http://schemas.microsoft.com/office/drawing/2014/main" id="{EF28774D-46A5-4213-B996-ABC59B4A4CDF}"/>
              </a:ext>
            </a:extLst>
          </p:cNvPr>
          <p:cNvSpPr/>
          <p:nvPr/>
        </p:nvSpPr>
        <p:spPr>
          <a:xfrm>
            <a:off x="4860032" y="4040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7315C827-AD49-4024-ACE0-C648F5F225FF}"/>
              </a:ext>
            </a:extLst>
          </p:cNvPr>
          <p:cNvSpPr/>
          <p:nvPr/>
        </p:nvSpPr>
        <p:spPr>
          <a:xfrm>
            <a:off x="4860032" y="3896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D4ABA001-E62F-4BD2-B4CA-BDD3383389E2}"/>
              </a:ext>
            </a:extLst>
          </p:cNvPr>
          <p:cNvSpPr/>
          <p:nvPr/>
        </p:nvSpPr>
        <p:spPr>
          <a:xfrm>
            <a:off x="4860032" y="3788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DE97ECE3-8E8D-4495-8E25-0E4D13AF2239}"/>
              </a:ext>
            </a:extLst>
          </p:cNvPr>
          <p:cNvSpPr/>
          <p:nvPr/>
        </p:nvSpPr>
        <p:spPr>
          <a:xfrm>
            <a:off x="4860032" y="3680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0.0011</a:t>
            </a:r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A8CDCCFC-B401-42A9-BC67-75F017BC0543}"/>
              </a:ext>
            </a:extLst>
          </p:cNvPr>
          <p:cNvSpPr/>
          <p:nvPr/>
        </p:nvSpPr>
        <p:spPr>
          <a:xfrm>
            <a:off x="4860032" y="4184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B6BCB17-A161-4B1C-A11F-DDDE95D03967}"/>
              </a:ext>
            </a:extLst>
          </p:cNvPr>
          <p:cNvSpPr/>
          <p:nvPr/>
        </p:nvSpPr>
        <p:spPr>
          <a:xfrm>
            <a:off x="4860032" y="4292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8D9DEE0D-B13E-4010-BAE5-AF190ED1F9E9}"/>
              </a:ext>
            </a:extLst>
          </p:cNvPr>
          <p:cNvSpPr/>
          <p:nvPr/>
        </p:nvSpPr>
        <p:spPr>
          <a:xfrm>
            <a:off x="4860032" y="4400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-0.0011</a:t>
            </a:r>
          </a:p>
        </p:txBody>
      </p:sp>
      <p:sp>
        <p:nvSpPr>
          <p:cNvPr id="423" name="Gleichschenkliges Dreieck 422">
            <a:extLst>
              <a:ext uri="{FF2B5EF4-FFF2-40B4-BE49-F238E27FC236}">
                <a16:creationId xmlns:a16="http://schemas.microsoft.com/office/drawing/2014/main" id="{20B7AB2C-6F1A-4477-BC68-513777DE27C7}"/>
              </a:ext>
            </a:extLst>
          </p:cNvPr>
          <p:cNvSpPr/>
          <p:nvPr/>
        </p:nvSpPr>
        <p:spPr>
          <a:xfrm rot="16200000">
            <a:off x="8532440" y="2384924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b="1">
              <a:solidFill>
                <a:srgbClr val="3366FF"/>
              </a:solidFill>
            </a:endParaRPr>
          </a:p>
        </p:txBody>
      </p:sp>
      <p:sp>
        <p:nvSpPr>
          <p:cNvPr id="424" name="Gleichschenkliges Dreieck 423">
            <a:extLst>
              <a:ext uri="{FF2B5EF4-FFF2-40B4-BE49-F238E27FC236}">
                <a16:creationId xmlns:a16="http://schemas.microsoft.com/office/drawing/2014/main" id="{86103F04-1B80-4ED4-AD4B-C18819E57F0C}"/>
              </a:ext>
            </a:extLst>
          </p:cNvPr>
          <p:cNvSpPr/>
          <p:nvPr/>
        </p:nvSpPr>
        <p:spPr>
          <a:xfrm rot="16200000">
            <a:off x="8532440" y="3788896"/>
            <a:ext cx="72008" cy="72008"/>
          </a:xfrm>
          <a:prstGeom prst="triangle">
            <a:avLst/>
          </a:prstGeom>
          <a:solidFill>
            <a:srgbClr val="3366FF"/>
          </a:solidFill>
          <a:ln w="9525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425" name="Gerade Verbindung 106">
            <a:extLst>
              <a:ext uri="{FF2B5EF4-FFF2-40B4-BE49-F238E27FC236}">
                <a16:creationId xmlns:a16="http://schemas.microsoft.com/office/drawing/2014/main" id="{E413FBE0-C032-4BBA-AE0E-81AD4ADE0D42}"/>
              </a:ext>
            </a:extLst>
          </p:cNvPr>
          <p:cNvCxnSpPr/>
          <p:nvPr/>
        </p:nvCxnSpPr>
        <p:spPr>
          <a:xfrm>
            <a:off x="8244408" y="242092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Gerade Verbindung 142">
            <a:extLst>
              <a:ext uri="{FF2B5EF4-FFF2-40B4-BE49-F238E27FC236}">
                <a16:creationId xmlns:a16="http://schemas.microsoft.com/office/drawing/2014/main" id="{B8138E4B-4F80-45E6-89E2-E2D1896BC0C5}"/>
              </a:ext>
            </a:extLst>
          </p:cNvPr>
          <p:cNvCxnSpPr/>
          <p:nvPr/>
        </p:nvCxnSpPr>
        <p:spPr>
          <a:xfrm>
            <a:off x="8244408" y="267294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143">
            <a:extLst>
              <a:ext uri="{FF2B5EF4-FFF2-40B4-BE49-F238E27FC236}">
                <a16:creationId xmlns:a16="http://schemas.microsoft.com/office/drawing/2014/main" id="{7A72BA9E-6C94-4F11-82CB-67D32F21813F}"/>
              </a:ext>
            </a:extLst>
          </p:cNvPr>
          <p:cNvCxnSpPr/>
          <p:nvPr/>
        </p:nvCxnSpPr>
        <p:spPr>
          <a:xfrm>
            <a:off x="8244408" y="2168892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Rechteck 427">
            <a:extLst>
              <a:ext uri="{FF2B5EF4-FFF2-40B4-BE49-F238E27FC236}">
                <a16:creationId xmlns:a16="http://schemas.microsoft.com/office/drawing/2014/main" id="{BB2BF503-71ED-4E3C-8F21-90A23B79729A}"/>
              </a:ext>
            </a:extLst>
          </p:cNvPr>
          <p:cNvSpPr/>
          <p:nvPr/>
        </p:nvSpPr>
        <p:spPr>
          <a:xfrm>
            <a:off x="7884368" y="2384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5D61AC1D-C55E-412F-A705-3AB4F31D342A}"/>
              </a:ext>
            </a:extLst>
          </p:cNvPr>
          <p:cNvSpPr/>
          <p:nvPr/>
        </p:nvSpPr>
        <p:spPr>
          <a:xfrm>
            <a:off x="7884368" y="224091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0.0009</a:t>
            </a:r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88B15E0A-FE45-4489-9F78-0FF00BF375B8}"/>
              </a:ext>
            </a:extLst>
          </p:cNvPr>
          <p:cNvSpPr/>
          <p:nvPr/>
        </p:nvSpPr>
        <p:spPr>
          <a:xfrm>
            <a:off x="7884368" y="213289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0.0010</a:t>
            </a:r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6F0CBA0D-D214-4F64-B5A2-D41D430F8F29}"/>
              </a:ext>
            </a:extLst>
          </p:cNvPr>
          <p:cNvSpPr/>
          <p:nvPr/>
        </p:nvSpPr>
        <p:spPr>
          <a:xfrm>
            <a:off x="7884368" y="2024876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45B08FE7-0241-4C98-B8DF-00D1163A608D}"/>
              </a:ext>
            </a:extLst>
          </p:cNvPr>
          <p:cNvSpPr/>
          <p:nvPr/>
        </p:nvSpPr>
        <p:spPr>
          <a:xfrm>
            <a:off x="7884368" y="2528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63B1429F-AB10-4192-9F25-8DA1F1FBF509}"/>
              </a:ext>
            </a:extLst>
          </p:cNvPr>
          <p:cNvSpPr/>
          <p:nvPr/>
        </p:nvSpPr>
        <p:spPr>
          <a:xfrm>
            <a:off x="7884368" y="263695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3C335922-65A7-4191-A524-8EDE21D8B9F1}"/>
              </a:ext>
            </a:extLst>
          </p:cNvPr>
          <p:cNvSpPr/>
          <p:nvPr/>
        </p:nvSpPr>
        <p:spPr>
          <a:xfrm>
            <a:off x="7884368" y="274496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cxnSp>
        <p:nvCxnSpPr>
          <p:cNvPr id="436" name="Gerade Verbindung 106">
            <a:extLst>
              <a:ext uri="{FF2B5EF4-FFF2-40B4-BE49-F238E27FC236}">
                <a16:creationId xmlns:a16="http://schemas.microsoft.com/office/drawing/2014/main" id="{520F3952-9D6F-42A2-9169-B78D15D7DA05}"/>
              </a:ext>
            </a:extLst>
          </p:cNvPr>
          <p:cNvCxnSpPr/>
          <p:nvPr/>
        </p:nvCxnSpPr>
        <p:spPr>
          <a:xfrm>
            <a:off x="8244408" y="4076928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142">
            <a:extLst>
              <a:ext uri="{FF2B5EF4-FFF2-40B4-BE49-F238E27FC236}">
                <a16:creationId xmlns:a16="http://schemas.microsoft.com/office/drawing/2014/main" id="{4D35429B-460F-4AEA-94A4-3E505E6D86F6}"/>
              </a:ext>
            </a:extLst>
          </p:cNvPr>
          <p:cNvCxnSpPr/>
          <p:nvPr/>
        </p:nvCxnSpPr>
        <p:spPr>
          <a:xfrm>
            <a:off x="8244408" y="4328956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Gerade Verbindung 143">
            <a:extLst>
              <a:ext uri="{FF2B5EF4-FFF2-40B4-BE49-F238E27FC236}">
                <a16:creationId xmlns:a16="http://schemas.microsoft.com/office/drawing/2014/main" id="{E5EFBE2F-269D-4072-9072-B9A4A4316D74}"/>
              </a:ext>
            </a:extLst>
          </p:cNvPr>
          <p:cNvCxnSpPr/>
          <p:nvPr/>
        </p:nvCxnSpPr>
        <p:spPr>
          <a:xfrm>
            <a:off x="8244408" y="3824900"/>
            <a:ext cx="720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EA45532F-974F-4660-81E0-373F3E1F8A77}"/>
              </a:ext>
            </a:extLst>
          </p:cNvPr>
          <p:cNvSpPr/>
          <p:nvPr/>
        </p:nvSpPr>
        <p:spPr>
          <a:xfrm>
            <a:off x="7884368" y="404093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0.0000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DCFA0AE2-BEF1-4F5D-848B-A8D83708E91D}"/>
              </a:ext>
            </a:extLst>
          </p:cNvPr>
          <p:cNvSpPr/>
          <p:nvPr/>
        </p:nvSpPr>
        <p:spPr>
          <a:xfrm>
            <a:off x="7884368" y="389692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0.0009</a:t>
            </a:r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1D3AA546-E0A7-45EA-A8FF-915C950FBFCE}"/>
              </a:ext>
            </a:extLst>
          </p:cNvPr>
          <p:cNvSpPr/>
          <p:nvPr/>
        </p:nvSpPr>
        <p:spPr>
          <a:xfrm>
            <a:off x="7884368" y="378890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0.0010</a:t>
            </a:r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8D2F9CAD-56F8-4972-8D41-66E906B7AB54}"/>
              </a:ext>
            </a:extLst>
          </p:cNvPr>
          <p:cNvSpPr/>
          <p:nvPr/>
        </p:nvSpPr>
        <p:spPr>
          <a:xfrm>
            <a:off x="7884368" y="3680884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chemeClr val="accent5"/>
                </a:solidFill>
              </a:rPr>
              <a:t>0.0011</a:t>
            </a:r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1BEE88EC-B663-43C9-B971-1FA91390B671}"/>
              </a:ext>
            </a:extLst>
          </p:cNvPr>
          <p:cNvSpPr/>
          <p:nvPr/>
        </p:nvSpPr>
        <p:spPr>
          <a:xfrm>
            <a:off x="7884368" y="418494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-0.0009</a:t>
            </a:r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025ECD74-7861-418F-8569-3CDFC36A03D6}"/>
              </a:ext>
            </a:extLst>
          </p:cNvPr>
          <p:cNvSpPr/>
          <p:nvPr/>
        </p:nvSpPr>
        <p:spPr>
          <a:xfrm>
            <a:off x="7884368" y="4292960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-0.0010</a:t>
            </a:r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89035665-C84C-4922-B7D6-329058C14FD6}"/>
              </a:ext>
            </a:extLst>
          </p:cNvPr>
          <p:cNvSpPr/>
          <p:nvPr/>
        </p:nvSpPr>
        <p:spPr>
          <a:xfrm>
            <a:off x="7884368" y="4400972"/>
            <a:ext cx="360040" cy="7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lstStyle/>
          <a:p>
            <a:pPr algn="r"/>
            <a:r>
              <a:rPr lang="en-US" sz="800">
                <a:solidFill>
                  <a:srgbClr val="3366FF"/>
                </a:solidFill>
              </a:rPr>
              <a:t>-0.0011</a:t>
            </a:r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84296583-1F3C-4879-951D-CB87DD778610}"/>
              </a:ext>
            </a:extLst>
          </p:cNvPr>
          <p:cNvSpPr/>
          <p:nvPr/>
        </p:nvSpPr>
        <p:spPr>
          <a:xfrm>
            <a:off x="39531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=~  /  ==~  0</a:t>
            </a:r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AA2F52A2-5182-40AA-8ABF-2D513379BF06}"/>
              </a:ext>
            </a:extLst>
          </p:cNvPr>
          <p:cNvSpPr/>
          <p:nvPr/>
        </p:nvSpPr>
        <p:spPr>
          <a:xfrm>
            <a:off x="1907480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&lt;&gt;~  /  !=~  0</a:t>
            </a:r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B5AB6B31-AA19-4C3F-B1BB-64FAB8D8DF3F}"/>
              </a:ext>
            </a:extLst>
          </p:cNvPr>
          <p:cNvSpPr/>
          <p:nvPr/>
        </p:nvSpPr>
        <p:spPr>
          <a:xfrm>
            <a:off x="3419648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&gt;~  0</a:t>
            </a:r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2C86B039-922B-4D0B-9FBB-B7A196D28C56}"/>
              </a:ext>
            </a:extLst>
          </p:cNvPr>
          <p:cNvSpPr/>
          <p:nvPr/>
        </p:nvSpPr>
        <p:spPr>
          <a:xfrm>
            <a:off x="4931816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&gt;=~  0</a:t>
            </a:r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9853C1AF-1E10-4CAD-9C86-8C922FDB1877}"/>
              </a:ext>
            </a:extLst>
          </p:cNvPr>
          <p:cNvSpPr/>
          <p:nvPr/>
        </p:nvSpPr>
        <p:spPr>
          <a:xfrm>
            <a:off x="6443984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&lt;~  0</a:t>
            </a:r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7FE61F30-B24F-4785-B875-ACE6F0343238}"/>
              </a:ext>
            </a:extLst>
          </p:cNvPr>
          <p:cNvSpPr/>
          <p:nvPr/>
        </p:nvSpPr>
        <p:spPr>
          <a:xfrm>
            <a:off x="7956152" y="321284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&lt;=~  0</a:t>
            </a:r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E16789BD-9E60-4923-8074-826E57205E3E}"/>
              </a:ext>
            </a:extLst>
          </p:cNvPr>
          <p:cNvSpPr/>
          <p:nvPr/>
        </p:nvSpPr>
        <p:spPr>
          <a:xfrm>
            <a:off x="39600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 dirty="0">
                <a:solidFill>
                  <a:schemeClr val="tx1"/>
                </a:solidFill>
              </a:rPr>
              <a:t>=  /  ==  0</a:t>
            </a:r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BC155719-D0B8-4EAA-BFDC-002ACEA6227B}"/>
              </a:ext>
            </a:extLst>
          </p:cNvPr>
          <p:cNvSpPr/>
          <p:nvPr/>
        </p:nvSpPr>
        <p:spPr>
          <a:xfrm>
            <a:off x="1908168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&lt;&gt;  /  !=  0</a:t>
            </a:r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1893FEF6-166E-47BE-92B4-1E53C1E81682}"/>
              </a:ext>
            </a:extLst>
          </p:cNvPr>
          <p:cNvSpPr/>
          <p:nvPr/>
        </p:nvSpPr>
        <p:spPr>
          <a:xfrm>
            <a:off x="3420336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  0</a:t>
            </a:r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ED8F7761-2CEF-4850-A7A6-E5D6E2E8AFAD}"/>
              </a:ext>
            </a:extLst>
          </p:cNvPr>
          <p:cNvSpPr/>
          <p:nvPr/>
        </p:nvSpPr>
        <p:spPr>
          <a:xfrm>
            <a:off x="4932504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&gt;=  0</a:t>
            </a:r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F518B5F2-2AF5-4D7B-8EDA-B14A48D91E87}"/>
              </a:ext>
            </a:extLst>
          </p:cNvPr>
          <p:cNvSpPr/>
          <p:nvPr/>
        </p:nvSpPr>
        <p:spPr>
          <a:xfrm>
            <a:off x="6444672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  0</a:t>
            </a:r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9089E543-83B0-42BA-86AB-ACFFB45A6460}"/>
              </a:ext>
            </a:extLst>
          </p:cNvPr>
          <p:cNvSpPr/>
          <p:nvPr/>
        </p:nvSpPr>
        <p:spPr>
          <a:xfrm>
            <a:off x="7956840" y="1557000"/>
            <a:ext cx="792520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r"/>
            <a:r>
              <a:rPr lang="en-US" sz="1000" b="1">
                <a:solidFill>
                  <a:schemeClr val="tx1"/>
                </a:solidFill>
              </a:rPr>
              <a:t>&lt;=  0</a:t>
            </a:r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9A6AAF31-A2A1-42D9-B410-20A1E787550A}"/>
              </a:ext>
            </a:extLst>
          </p:cNvPr>
          <p:cNvSpPr/>
          <p:nvPr/>
        </p:nvSpPr>
        <p:spPr>
          <a:xfrm>
            <a:off x="5580000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62D24826-A193-4D71-B452-927FD0C2E5B5}"/>
              </a:ext>
            </a:extLst>
          </p:cNvPr>
          <p:cNvSpPr/>
          <p:nvPr/>
        </p:nvSpPr>
        <p:spPr>
          <a:xfrm>
            <a:off x="2555776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accent5"/>
                </a:solidFill>
              </a:rPr>
              <a:t>false</a:t>
            </a:r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28C686B-8179-4B42-8A58-8707950DD695}"/>
              </a:ext>
            </a:extLst>
          </p:cNvPr>
          <p:cNvSpPr/>
          <p:nvPr/>
        </p:nvSpPr>
        <p:spPr>
          <a:xfrm>
            <a:off x="1043608" y="4257092"/>
            <a:ext cx="432048" cy="14401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3366FF"/>
                </a:solidFill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171762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Operators</a:t>
            </a:r>
            <a:br>
              <a:rPr lang="en-US" dirty="0"/>
            </a:br>
            <a:r>
              <a:rPr lang="en-US" dirty="0"/>
              <a:t>for Matrix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6" name="Gruppieren 15"/>
          <p:cNvGrpSpPr/>
          <p:nvPr/>
        </p:nvGrpSpPr>
        <p:grpSpPr>
          <a:xfrm>
            <a:off x="1043510" y="1700760"/>
            <a:ext cx="576080" cy="576080"/>
            <a:chOff x="1259540" y="1556740"/>
            <a:chExt cx="576080" cy="576080"/>
          </a:xfrm>
        </p:grpSpPr>
        <p:sp>
          <p:nvSpPr>
            <p:cNvPr id="9" name="Rechteck 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0" name="Rechteck 9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5" name="Gerade Verbindung 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Gerade Verbindung 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" name="Rechteck 10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06" name="Rechteck 10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07" name="Gruppieren 10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08" name="Gerade Verbindung 10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Gerade Verbindung 10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Gerade Verbindung 10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21" name="Rechteck 120"/>
          <p:cNvSpPr/>
          <p:nvPr/>
        </p:nvSpPr>
        <p:spPr>
          <a:xfrm>
            <a:off x="75547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61959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7" name="Gruppieren 16"/>
          <p:cNvGrpSpPr/>
          <p:nvPr/>
        </p:nvGrpSpPr>
        <p:grpSpPr>
          <a:xfrm>
            <a:off x="1907630" y="1700760"/>
            <a:ext cx="576080" cy="576080"/>
            <a:chOff x="2195670" y="1556740"/>
            <a:chExt cx="576080" cy="576080"/>
          </a:xfrm>
        </p:grpSpPr>
        <p:sp>
          <p:nvSpPr>
            <p:cNvPr id="123" name="Rechteck 122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4" name="Rechteck 123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grpSp>
          <p:nvGrpSpPr>
            <p:cNvPr id="125" name="Gruppieren 124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26" name="Gerade Verbindung 12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Rechteck 12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Rechteck 12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31" name="Gruppieren 13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32" name="Gerade Verbindung 1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Gerade Verbindung 1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Gerade Verbindung 1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8" name="Gruppieren 137"/>
          <p:cNvGrpSpPr/>
          <p:nvPr/>
        </p:nvGrpSpPr>
        <p:grpSpPr>
          <a:xfrm>
            <a:off x="179390" y="2420860"/>
            <a:ext cx="576080" cy="576080"/>
            <a:chOff x="1259540" y="1556740"/>
            <a:chExt cx="576080" cy="576080"/>
          </a:xfrm>
        </p:grpSpPr>
        <p:sp>
          <p:nvSpPr>
            <p:cNvPr id="139" name="Rechteck 138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40" name="Rechteck 139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41" name="Gruppieren 140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8" name="Gerade Verbindung 14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Gerade Verbindung 14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Gerade Verbindung 14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Rechteck 141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43" name="Rechteck 142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44" name="Gruppieren 143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45" name="Gerade Verbindung 1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Gerade Verbindung 1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Gerade Verbindung 1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uppieren 150"/>
          <p:cNvGrpSpPr/>
          <p:nvPr/>
        </p:nvGrpSpPr>
        <p:grpSpPr>
          <a:xfrm>
            <a:off x="1331550" y="2420860"/>
            <a:ext cx="288040" cy="576080"/>
            <a:chOff x="683460" y="1556740"/>
            <a:chExt cx="288040" cy="576080"/>
          </a:xfrm>
        </p:grpSpPr>
        <p:sp>
          <p:nvSpPr>
            <p:cNvPr id="152" name="Rechteck 151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53" name="Rechteck 152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54" name="Gruppieren 153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160" name="Gerade Verbindung 15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Gerade Verbindung 16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Gerade Verbindung 16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5" name="Gruppieren 154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156" name="Gerade Verbindung 15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Gerade Verbindung 15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Gerade Verbindung 15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3" name="Rechteck 162"/>
          <p:cNvSpPr/>
          <p:nvPr/>
        </p:nvSpPr>
        <p:spPr>
          <a:xfrm>
            <a:off x="75547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64" name="Rechteck 163"/>
          <p:cNvSpPr/>
          <p:nvPr/>
        </p:nvSpPr>
        <p:spPr>
          <a:xfrm>
            <a:off x="161959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165" name="Gruppieren 164"/>
          <p:cNvGrpSpPr/>
          <p:nvPr/>
        </p:nvGrpSpPr>
        <p:grpSpPr>
          <a:xfrm>
            <a:off x="1907630" y="2420860"/>
            <a:ext cx="576080" cy="576080"/>
            <a:chOff x="2195670" y="1556740"/>
            <a:chExt cx="576080" cy="576080"/>
          </a:xfrm>
        </p:grpSpPr>
        <p:sp>
          <p:nvSpPr>
            <p:cNvPr id="166" name="Rechteck 16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67" name="Rechteck 16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168" name="Gruppieren 16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5" name="Gerade Verbindung 17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17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Gerade Verbindung 17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Rechteck 16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171" name="Gruppieren 17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72" name="Gerade Verbindung 17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Gerade Verbindung 17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Gerade Verbindung 17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uppieren 17"/>
          <p:cNvGrpSpPr/>
          <p:nvPr/>
        </p:nvGrpSpPr>
        <p:grpSpPr>
          <a:xfrm>
            <a:off x="179390" y="1844780"/>
            <a:ext cx="576080" cy="288040"/>
            <a:chOff x="683460" y="1700760"/>
            <a:chExt cx="576080" cy="288040"/>
          </a:xfrm>
        </p:grpSpPr>
        <p:sp>
          <p:nvSpPr>
            <p:cNvPr id="179" name="Rechteck 17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1" name="Gruppieren 180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8" name="Gerade Verbindung 18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Gerade Verbindung 18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Gerade Verbindung 18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2" name="Rechteck 181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184" name="Gruppieren 183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185" name="Gerade Verbindung 18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Gerade Verbindung 18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Gerade Verbindung 18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3" name="Rechteck 192"/>
          <p:cNvSpPr/>
          <p:nvPr/>
        </p:nvSpPr>
        <p:spPr>
          <a:xfrm>
            <a:off x="2627730" y="25648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{2,3}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*^^: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{{2,4},{9,12}}</a:t>
            </a:r>
          </a:p>
        </p:txBody>
      </p:sp>
      <p:sp>
        <p:nvSpPr>
          <p:cNvPr id="205" name="Rechteck 204"/>
          <p:cNvSpPr/>
          <p:nvPr/>
        </p:nvSpPr>
        <p:spPr>
          <a:xfrm>
            <a:off x="2555720" y="18447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{{2,3}} *^^: {{1,2},{3,4}} </a:t>
            </a:r>
          </a:p>
          <a:p>
            <a:r>
              <a:rPr lang="en-US" sz="1000" dirty="0">
                <a:solidFill>
                  <a:schemeClr val="tx1"/>
                </a:solidFill>
              </a:rPr>
              <a:t>= {{2,6},{6,12}}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Don’t forget the colon suffix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indicate repetition of the {2,3}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grpSp>
        <p:nvGrpSpPr>
          <p:cNvPr id="207" name="Gruppieren 206"/>
          <p:cNvGrpSpPr/>
          <p:nvPr/>
        </p:nvGrpSpPr>
        <p:grpSpPr>
          <a:xfrm>
            <a:off x="1043510" y="3140960"/>
            <a:ext cx="576080" cy="576080"/>
            <a:chOff x="1259540" y="1556740"/>
            <a:chExt cx="576080" cy="576080"/>
          </a:xfrm>
        </p:grpSpPr>
        <p:sp>
          <p:nvSpPr>
            <p:cNvPr id="208" name="Rechteck 207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Rechteck 208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10" name="Gruppieren 209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7" name="Gerade Verbindung 21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hteck 210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2" name="Rechteck 211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213" name="Gruppieren 21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14" name="Gerade Verbindung 2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Gerade Verbindung 2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Gerade Verbindung 2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0" name="Rechteck 219"/>
          <p:cNvSpPr/>
          <p:nvPr/>
        </p:nvSpPr>
        <p:spPr>
          <a:xfrm>
            <a:off x="75547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grpSp>
        <p:nvGrpSpPr>
          <p:cNvPr id="221" name="Gruppieren 220"/>
          <p:cNvGrpSpPr/>
          <p:nvPr/>
        </p:nvGrpSpPr>
        <p:grpSpPr>
          <a:xfrm>
            <a:off x="179390" y="3140960"/>
            <a:ext cx="576080" cy="576080"/>
            <a:chOff x="1259540" y="1556740"/>
            <a:chExt cx="576080" cy="576080"/>
          </a:xfrm>
        </p:grpSpPr>
        <p:sp>
          <p:nvSpPr>
            <p:cNvPr id="222" name="Rechteck 22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23" name="Rechteck 22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24" name="Gruppieren 22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31" name="Gerade Verbindung 23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Gerade Verbindung 23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Gerade Verbindung 23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5" name="Rechteck 22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26" name="Rechteck 22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27" name="Gruppieren 22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28" name="Gerade Verbindung 22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Gerade Verbindung 22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Gerade Verbindung 22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Rechteck 233"/>
          <p:cNvSpPr/>
          <p:nvPr/>
        </p:nvSpPr>
        <p:spPr>
          <a:xfrm>
            <a:off x="161959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35" name="Gruppieren 234"/>
          <p:cNvGrpSpPr/>
          <p:nvPr/>
        </p:nvGrpSpPr>
        <p:grpSpPr>
          <a:xfrm>
            <a:off x="1907630" y="3140960"/>
            <a:ext cx="576080" cy="576080"/>
            <a:chOff x="2195670" y="1556740"/>
            <a:chExt cx="576080" cy="576080"/>
          </a:xfrm>
        </p:grpSpPr>
        <p:sp>
          <p:nvSpPr>
            <p:cNvPr id="236" name="Rechteck 235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37" name="Rechteck 236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38" name="Gruppieren 237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5" name="Gerade Verbindung 24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Gerade Verbindung 24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Gerade Verbindung 24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9" name="Rechteck 238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40" name="Rechteck 239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241" name="Gruppieren 240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42" name="Gerade Verbindung 24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Gerade Verbindung 24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Gerade Verbindung 24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8" name="Rechteck 247"/>
          <p:cNvSpPr/>
          <p:nvPr/>
        </p:nvSpPr>
        <p:spPr>
          <a:xfrm>
            <a:off x="2555720" y="32849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{{1,2},{3,4}} *^^ {{8,6},{4,2}}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{{8,12},{12,8}}</a:t>
            </a:r>
          </a:p>
        </p:txBody>
      </p:sp>
      <p:grpSp>
        <p:nvGrpSpPr>
          <p:cNvPr id="135" name="Gruppieren 134"/>
          <p:cNvGrpSpPr/>
          <p:nvPr/>
        </p:nvGrpSpPr>
        <p:grpSpPr>
          <a:xfrm>
            <a:off x="5436120" y="3140960"/>
            <a:ext cx="576080" cy="576080"/>
            <a:chOff x="1259540" y="1556740"/>
            <a:chExt cx="576080" cy="576080"/>
          </a:xfrm>
        </p:grpSpPr>
        <p:sp>
          <p:nvSpPr>
            <p:cNvPr id="136" name="Rechteck 135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7" name="Rechteck 136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158" name="Gruppieren 157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5" name="Gerade Verbindung 19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Gerade Verbindung 19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Gerade Verbindung 19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Rechteck 177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80" name="Rechteck 179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191" name="Gerade Verbindung 19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8" name="Rechteck 197"/>
          <p:cNvSpPr/>
          <p:nvPr/>
        </p:nvSpPr>
        <p:spPr>
          <a:xfrm>
            <a:off x="514808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199" name="Gruppieren 198"/>
          <p:cNvGrpSpPr/>
          <p:nvPr/>
        </p:nvGrpSpPr>
        <p:grpSpPr>
          <a:xfrm>
            <a:off x="4572000" y="3140960"/>
            <a:ext cx="576080" cy="576080"/>
            <a:chOff x="1259540" y="1556740"/>
            <a:chExt cx="576080" cy="576080"/>
          </a:xfrm>
        </p:grpSpPr>
        <p:sp>
          <p:nvSpPr>
            <p:cNvPr id="200" name="Rechteck 199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02" name="Gruppieren 201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3" name="Gerade Verbindung 25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Gerade Verbindung 25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Gerade Verbindung 25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3" name="Rechteck 202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49" name="Gruppieren 24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50" name="Gerade Verbindung 2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Gerade Verbindung 2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Gerade Verbindung 2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6" name="Rechteck 255"/>
          <p:cNvSpPr/>
          <p:nvPr/>
        </p:nvSpPr>
        <p:spPr>
          <a:xfrm>
            <a:off x="6012200" y="32849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57" name="Gruppieren 256"/>
          <p:cNvGrpSpPr/>
          <p:nvPr/>
        </p:nvGrpSpPr>
        <p:grpSpPr>
          <a:xfrm>
            <a:off x="6300240" y="3140960"/>
            <a:ext cx="576080" cy="576080"/>
            <a:chOff x="2195670" y="1556740"/>
            <a:chExt cx="576080" cy="576080"/>
          </a:xfrm>
        </p:grpSpPr>
        <p:sp>
          <p:nvSpPr>
            <p:cNvPr id="258" name="Rechteck 257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259" name="Rechteck 258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40</a:t>
              </a:r>
            </a:p>
          </p:txBody>
        </p:sp>
        <p:grpSp>
          <p:nvGrpSpPr>
            <p:cNvPr id="260" name="Gruppieren 259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7" name="Gerade Verbindung 26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Gerade Verbindung 26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Gerade Verbindung 26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Rechteck 260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262" name="Rechteck 261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26</a:t>
              </a:r>
            </a:p>
          </p:txBody>
        </p:sp>
        <p:grpSp>
          <p:nvGrpSpPr>
            <p:cNvPr id="263" name="Gruppieren 262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64" name="Gerade Verbindung 26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Gerade Verbindung 26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Gerade Verbindung 26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70" name="Rechteck 269"/>
          <p:cNvSpPr/>
          <p:nvPr/>
        </p:nvSpPr>
        <p:spPr>
          <a:xfrm>
            <a:off x="6948330" y="32849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{{8,6},{4,2}}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{{16,10},{40,26}}</a:t>
            </a:r>
          </a:p>
        </p:txBody>
      </p:sp>
      <p:grpSp>
        <p:nvGrpSpPr>
          <p:cNvPr id="271" name="Gruppieren 270"/>
          <p:cNvGrpSpPr/>
          <p:nvPr/>
        </p:nvGrpSpPr>
        <p:grpSpPr>
          <a:xfrm>
            <a:off x="1043510" y="980660"/>
            <a:ext cx="576080" cy="576080"/>
            <a:chOff x="1259540" y="1556740"/>
            <a:chExt cx="576080" cy="576080"/>
          </a:xfrm>
        </p:grpSpPr>
        <p:sp>
          <p:nvSpPr>
            <p:cNvPr id="272" name="Rechteck 271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3" name="Rechteck 272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274" name="Gruppieren 273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81" name="Gerade Verbindung 28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Gerade Verbindung 28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Gerade Verbindung 28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5" name="Rechteck 274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6" name="Rechteck 275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277" name="Gruppieren 276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278" name="Gerade Verbindung 27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Gerade Verbindung 27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Gerade Verbindung 27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84" name="Rechteck 283"/>
          <p:cNvSpPr/>
          <p:nvPr/>
        </p:nvSpPr>
        <p:spPr>
          <a:xfrm>
            <a:off x="75547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85" name="Rechteck 284"/>
          <p:cNvSpPr/>
          <p:nvPr/>
        </p:nvSpPr>
        <p:spPr>
          <a:xfrm>
            <a:off x="161959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286" name="Gruppieren 285"/>
          <p:cNvGrpSpPr/>
          <p:nvPr/>
        </p:nvGrpSpPr>
        <p:grpSpPr>
          <a:xfrm>
            <a:off x="1907630" y="980660"/>
            <a:ext cx="576080" cy="576080"/>
            <a:chOff x="2195670" y="1556740"/>
            <a:chExt cx="576080" cy="576080"/>
          </a:xfrm>
        </p:grpSpPr>
        <p:sp>
          <p:nvSpPr>
            <p:cNvPr id="287" name="Rechteck 286"/>
            <p:cNvSpPr/>
            <p:nvPr/>
          </p:nvSpPr>
          <p:spPr>
            <a:xfrm>
              <a:off x="219567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8" name="Rechteck 287"/>
            <p:cNvSpPr/>
            <p:nvPr/>
          </p:nvSpPr>
          <p:spPr>
            <a:xfrm>
              <a:off x="219567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9</a:t>
              </a:r>
            </a:p>
          </p:txBody>
        </p:sp>
        <p:grpSp>
          <p:nvGrpSpPr>
            <p:cNvPr id="289" name="Gruppieren 288"/>
            <p:cNvGrpSpPr/>
            <p:nvPr/>
          </p:nvGrpSpPr>
          <p:grpSpPr>
            <a:xfrm>
              <a:off x="219567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6" name="Gerade Verbindung 29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Gerade Verbindung 29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Gerade Verbindung 29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0" name="Rechteck 289"/>
            <p:cNvSpPr/>
            <p:nvPr/>
          </p:nvSpPr>
          <p:spPr>
            <a:xfrm>
              <a:off x="248371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91" name="Rechteck 290"/>
            <p:cNvSpPr/>
            <p:nvPr/>
          </p:nvSpPr>
          <p:spPr>
            <a:xfrm>
              <a:off x="248371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12</a:t>
              </a:r>
            </a:p>
          </p:txBody>
        </p:sp>
        <p:grpSp>
          <p:nvGrpSpPr>
            <p:cNvPr id="292" name="Gruppieren 291"/>
            <p:cNvGrpSpPr/>
            <p:nvPr/>
          </p:nvGrpSpPr>
          <p:grpSpPr>
            <a:xfrm flipH="1">
              <a:off x="2699740" y="1556740"/>
              <a:ext cx="72010" cy="576080"/>
              <a:chOff x="1259540" y="1556740"/>
              <a:chExt cx="72010" cy="576080"/>
            </a:xfrm>
          </p:grpSpPr>
          <p:cxnSp>
            <p:nvCxnSpPr>
              <p:cNvPr id="293" name="Gerade Verbindung 29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Gerade Verbindung 29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Gerade Verbindung 29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9" name="Rechteck 298"/>
          <p:cNvSpPr/>
          <p:nvPr/>
        </p:nvSpPr>
        <p:spPr>
          <a:xfrm>
            <a:off x="2555720" y="1124680"/>
            <a:ext cx="22323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3 *^^ {{1,2},{3,4}}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{{3,6},{9,12}}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67430" y="11246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313" name="Gruppieren 312"/>
          <p:cNvGrpSpPr/>
          <p:nvPr/>
        </p:nvGrpSpPr>
        <p:grpSpPr>
          <a:xfrm>
            <a:off x="4572000" y="1196690"/>
            <a:ext cx="576080" cy="288040"/>
            <a:chOff x="683460" y="1700760"/>
            <a:chExt cx="576080" cy="288040"/>
          </a:xfrm>
        </p:grpSpPr>
        <p:sp>
          <p:nvSpPr>
            <p:cNvPr id="314" name="Rechteck 313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15" name="Gruppieren 314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21" name="Gerade Verbindung 32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Gerade Verbindung 32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Gerade Verbindung 32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Rechteck 315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17" name="Gruppieren 316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18" name="Gerade Verbindung 317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Gerade Verbindung 318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Gerade Verbindung 319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4" name="Gruppieren 323"/>
          <p:cNvGrpSpPr/>
          <p:nvPr/>
        </p:nvGrpSpPr>
        <p:grpSpPr>
          <a:xfrm>
            <a:off x="5724160" y="1052670"/>
            <a:ext cx="288040" cy="576080"/>
            <a:chOff x="683460" y="1556740"/>
            <a:chExt cx="288040" cy="576080"/>
          </a:xfrm>
        </p:grpSpPr>
        <p:sp>
          <p:nvSpPr>
            <p:cNvPr id="325" name="Rechteck 324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5</a:t>
              </a:r>
            </a:p>
          </p:txBody>
        </p:sp>
        <p:grpSp>
          <p:nvGrpSpPr>
            <p:cNvPr id="327" name="Gruppieren 326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332" name="Gerade Verbindung 33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Gerade Verbindung 33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Gerade Verbindung 33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8" name="Gruppieren 327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329" name="Gerade Verbindung 328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Gerade Verbindung 329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Gerade Verbindung 330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5" name="Rechteck 334"/>
          <p:cNvSpPr/>
          <p:nvPr/>
        </p:nvSpPr>
        <p:spPr>
          <a:xfrm>
            <a:off x="514808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012200" y="119669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6948330" y="119669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add</a:t>
            </a:r>
            <a:r>
              <a:rPr lang="en-US" sz="1000" dirty="0">
                <a:solidFill>
                  <a:schemeClr val="tx1"/>
                </a:solidFill>
              </a:rPr>
              <a:t> ( {2,3} *^ {4,5} ) = 23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{{4},{5}} ) = {{ 23 }}</a:t>
            </a:r>
          </a:p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({4,5}) ) = {{ 23 }}</a:t>
            </a:r>
          </a:p>
        </p:txBody>
      </p:sp>
      <p:grpSp>
        <p:nvGrpSpPr>
          <p:cNvPr id="340" name="Gruppieren 339"/>
          <p:cNvGrpSpPr/>
          <p:nvPr/>
        </p:nvGrpSpPr>
        <p:grpSpPr>
          <a:xfrm>
            <a:off x="5436120" y="1700760"/>
            <a:ext cx="576080" cy="576080"/>
            <a:chOff x="1259540" y="1556740"/>
            <a:chExt cx="576080" cy="576080"/>
          </a:xfrm>
        </p:grpSpPr>
        <p:sp>
          <p:nvSpPr>
            <p:cNvPr id="341" name="Rechteck 340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2" name="Rechteck 341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43" name="Gruppieren 342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350" name="Gerade Verbindung 34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1" name="Gerade Verbindung 35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" name="Gerade Verbindung 35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4" name="Rechteck 343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45" name="Rechteck 344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46" name="Gruppieren 345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347" name="Gerade Verbindung 34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Gerade Verbindung 34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Gerade Verbindung 34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53" name="Rechteck 352"/>
          <p:cNvSpPr/>
          <p:nvPr/>
        </p:nvSpPr>
        <p:spPr>
          <a:xfrm>
            <a:off x="514808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6012200" y="18447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3" name="Gruppieren 2"/>
          <p:cNvGrpSpPr/>
          <p:nvPr/>
        </p:nvGrpSpPr>
        <p:grpSpPr>
          <a:xfrm>
            <a:off x="6300240" y="1844780"/>
            <a:ext cx="576080" cy="288040"/>
            <a:chOff x="2195670" y="5445280"/>
            <a:chExt cx="576080" cy="288040"/>
          </a:xfrm>
        </p:grpSpPr>
        <p:sp>
          <p:nvSpPr>
            <p:cNvPr id="356" name="Rechteck 355"/>
            <p:cNvSpPr/>
            <p:nvPr/>
          </p:nvSpPr>
          <p:spPr>
            <a:xfrm>
              <a:off x="219567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11</a:t>
              </a:r>
            </a:p>
          </p:txBody>
        </p:sp>
        <p:grpSp>
          <p:nvGrpSpPr>
            <p:cNvPr id="358" name="Gruppieren 357"/>
            <p:cNvGrpSpPr/>
            <p:nvPr/>
          </p:nvGrpSpPr>
          <p:grpSpPr>
            <a:xfrm>
              <a:off x="219567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5" name="Gerade Verbindung 364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Gerade Verbindung 365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Gerade Verbindung 366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9" name="Rechteck 358"/>
            <p:cNvSpPr/>
            <p:nvPr/>
          </p:nvSpPr>
          <p:spPr>
            <a:xfrm>
              <a:off x="2483710" y="54452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16</a:t>
              </a:r>
            </a:p>
          </p:txBody>
        </p:sp>
        <p:grpSp>
          <p:nvGrpSpPr>
            <p:cNvPr id="361" name="Gruppieren 360"/>
            <p:cNvGrpSpPr/>
            <p:nvPr/>
          </p:nvGrpSpPr>
          <p:grpSpPr>
            <a:xfrm flipH="1">
              <a:off x="2699740" y="5445280"/>
              <a:ext cx="72010" cy="288040"/>
              <a:chOff x="1259540" y="1556740"/>
              <a:chExt cx="72010" cy="576080"/>
            </a:xfrm>
          </p:grpSpPr>
          <p:cxnSp>
            <p:nvCxnSpPr>
              <p:cNvPr id="362" name="Gerade Verbindung 361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Gerade Verbindung 362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Gerade Verbindung 363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68" name="Gruppieren 367"/>
          <p:cNvGrpSpPr/>
          <p:nvPr/>
        </p:nvGrpSpPr>
        <p:grpSpPr>
          <a:xfrm>
            <a:off x="4572000" y="1844780"/>
            <a:ext cx="576080" cy="288040"/>
            <a:chOff x="683460" y="1700760"/>
            <a:chExt cx="576080" cy="288040"/>
          </a:xfrm>
        </p:grpSpPr>
        <p:sp>
          <p:nvSpPr>
            <p:cNvPr id="369" name="Rechteck 368"/>
            <p:cNvSpPr/>
            <p:nvPr/>
          </p:nvSpPr>
          <p:spPr>
            <a:xfrm>
              <a:off x="68346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68346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6" name="Gerade Verbindung 375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7" name="Gerade Verbindung 376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1" name="Rechteck 370"/>
            <p:cNvSpPr/>
            <p:nvPr/>
          </p:nvSpPr>
          <p:spPr>
            <a:xfrm>
              <a:off x="971500" y="170076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72" name="Gruppieren 371"/>
            <p:cNvGrpSpPr/>
            <p:nvPr/>
          </p:nvGrpSpPr>
          <p:grpSpPr>
            <a:xfrm flipH="1">
              <a:off x="1187530" y="1700760"/>
              <a:ext cx="72010" cy="288040"/>
              <a:chOff x="1259540" y="1556740"/>
              <a:chExt cx="72010" cy="576080"/>
            </a:xfrm>
          </p:grpSpPr>
          <p:cxnSp>
            <p:nvCxnSpPr>
              <p:cNvPr id="373" name="Gerade Verbindung 37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37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Gerade Verbindung 37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79" name="Rechteck 378"/>
          <p:cNvSpPr/>
          <p:nvPr/>
        </p:nvSpPr>
        <p:spPr>
          <a:xfrm>
            <a:off x="6948330" y="18447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( {{2,3}}, {{1,2},{3,4}}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 11,16 }}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6300240" y="1196690"/>
            <a:ext cx="288040" cy="288040"/>
            <a:chOff x="3203810" y="4509150"/>
            <a:chExt cx="288040" cy="288040"/>
          </a:xfrm>
        </p:grpSpPr>
        <p:sp>
          <p:nvSpPr>
            <p:cNvPr id="381" name="Rechteck 380"/>
            <p:cNvSpPr/>
            <p:nvPr/>
          </p:nvSpPr>
          <p:spPr>
            <a:xfrm>
              <a:off x="3203810" y="450915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23</a:t>
              </a:r>
            </a:p>
          </p:txBody>
        </p:sp>
        <p:grpSp>
          <p:nvGrpSpPr>
            <p:cNvPr id="383" name="Gruppieren 382"/>
            <p:cNvGrpSpPr/>
            <p:nvPr/>
          </p:nvGrpSpPr>
          <p:grpSpPr>
            <a:xfrm>
              <a:off x="3203810" y="4509150"/>
              <a:ext cx="72010" cy="288040"/>
              <a:chOff x="1259540" y="1556740"/>
              <a:chExt cx="72010" cy="576080"/>
            </a:xfrm>
          </p:grpSpPr>
          <p:cxnSp>
            <p:nvCxnSpPr>
              <p:cNvPr id="390" name="Gerade Verbindung 38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Gerade Verbindung 39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2" name="Gerade Verbindung 39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6" name="Gruppieren 385"/>
            <p:cNvGrpSpPr/>
            <p:nvPr/>
          </p:nvGrpSpPr>
          <p:grpSpPr>
            <a:xfrm flipH="1">
              <a:off x="3419840" y="4509150"/>
              <a:ext cx="72010" cy="288040"/>
              <a:chOff x="1259540" y="1556740"/>
              <a:chExt cx="72010" cy="576080"/>
            </a:xfrm>
          </p:grpSpPr>
          <p:cxnSp>
            <p:nvCxnSpPr>
              <p:cNvPr id="387" name="Gerade Verbindung 38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Gerade Verbindung 38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Gerade Verbindung 38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3" name="Gruppieren 392"/>
          <p:cNvGrpSpPr/>
          <p:nvPr/>
        </p:nvGrpSpPr>
        <p:grpSpPr>
          <a:xfrm>
            <a:off x="4572000" y="2420860"/>
            <a:ext cx="576080" cy="576080"/>
            <a:chOff x="1259540" y="1556740"/>
            <a:chExt cx="576080" cy="576080"/>
          </a:xfrm>
        </p:grpSpPr>
        <p:sp>
          <p:nvSpPr>
            <p:cNvPr id="394" name="Rechteck 393"/>
            <p:cNvSpPr/>
            <p:nvPr/>
          </p:nvSpPr>
          <p:spPr>
            <a:xfrm>
              <a:off x="125954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5" name="Rechteck 394"/>
            <p:cNvSpPr/>
            <p:nvPr/>
          </p:nvSpPr>
          <p:spPr>
            <a:xfrm>
              <a:off x="125954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396" name="Gruppieren 395"/>
            <p:cNvGrpSpPr/>
            <p:nvPr/>
          </p:nvGrpSpPr>
          <p:grpSpPr>
            <a:xfrm>
              <a:off x="125954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3" name="Gerade Verbindung 402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Gerade Verbindung 403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Gerade Verbindung 404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7" name="Rechteck 396"/>
            <p:cNvSpPr/>
            <p:nvPr/>
          </p:nvSpPr>
          <p:spPr>
            <a:xfrm>
              <a:off x="154758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98" name="Rechteck 397"/>
            <p:cNvSpPr/>
            <p:nvPr/>
          </p:nvSpPr>
          <p:spPr>
            <a:xfrm>
              <a:off x="154758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4</a:t>
              </a:r>
            </a:p>
          </p:txBody>
        </p:sp>
        <p:grpSp>
          <p:nvGrpSpPr>
            <p:cNvPr id="399" name="Gruppieren 398"/>
            <p:cNvGrpSpPr/>
            <p:nvPr/>
          </p:nvGrpSpPr>
          <p:grpSpPr>
            <a:xfrm flipH="1">
              <a:off x="1763610" y="1556740"/>
              <a:ext cx="72010" cy="576080"/>
              <a:chOff x="1259540" y="1556740"/>
              <a:chExt cx="72010" cy="576080"/>
            </a:xfrm>
          </p:grpSpPr>
          <p:cxnSp>
            <p:nvCxnSpPr>
              <p:cNvPr id="400" name="Gerade Verbindung 39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Gerade Verbindung 40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Gerade Verbindung 40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6" name="Gruppieren 405"/>
          <p:cNvGrpSpPr/>
          <p:nvPr/>
        </p:nvGrpSpPr>
        <p:grpSpPr>
          <a:xfrm>
            <a:off x="5724160" y="2420860"/>
            <a:ext cx="288040" cy="576080"/>
            <a:chOff x="683460" y="1556740"/>
            <a:chExt cx="288040" cy="576080"/>
          </a:xfrm>
        </p:grpSpPr>
        <p:sp>
          <p:nvSpPr>
            <p:cNvPr id="407" name="Rechteck 406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08" name="Rechteck 407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3</a:t>
              </a:r>
            </a:p>
          </p:txBody>
        </p:sp>
        <p:grpSp>
          <p:nvGrpSpPr>
            <p:cNvPr id="409" name="Gruppieren 408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4" name="Gerade Verbindung 413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Gerade Verbindung 414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Gerade Verbindung 415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0" name="Gruppieren 409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11" name="Gerade Verbindung 410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Gerade Verbindung 411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Gerade Verbindung 412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7" name="Rechteck 416"/>
          <p:cNvSpPr/>
          <p:nvPr/>
        </p:nvSpPr>
        <p:spPr>
          <a:xfrm>
            <a:off x="514808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  <a:sym typeface="Symbol"/>
              </a:rPr>
              <a:t>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6012200" y="2564880"/>
            <a:ext cx="28804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=</a:t>
            </a:r>
          </a:p>
        </p:txBody>
      </p:sp>
      <p:grpSp>
        <p:nvGrpSpPr>
          <p:cNvPr id="432" name="Gruppieren 431"/>
          <p:cNvGrpSpPr/>
          <p:nvPr/>
        </p:nvGrpSpPr>
        <p:grpSpPr>
          <a:xfrm>
            <a:off x="6300240" y="2420860"/>
            <a:ext cx="288040" cy="576080"/>
            <a:chOff x="683460" y="1556740"/>
            <a:chExt cx="288040" cy="576080"/>
          </a:xfrm>
        </p:grpSpPr>
        <p:sp>
          <p:nvSpPr>
            <p:cNvPr id="433" name="Rechteck 432"/>
            <p:cNvSpPr/>
            <p:nvPr/>
          </p:nvSpPr>
          <p:spPr>
            <a:xfrm>
              <a:off x="683460" y="155674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34" name="Rechteck 433"/>
            <p:cNvSpPr/>
            <p:nvPr/>
          </p:nvSpPr>
          <p:spPr>
            <a:xfrm>
              <a:off x="683460" y="1844780"/>
              <a:ext cx="288040" cy="28804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18</a:t>
              </a:r>
            </a:p>
          </p:txBody>
        </p:sp>
        <p:grpSp>
          <p:nvGrpSpPr>
            <p:cNvPr id="435" name="Gruppieren 434"/>
            <p:cNvGrpSpPr/>
            <p:nvPr/>
          </p:nvGrpSpPr>
          <p:grpSpPr>
            <a:xfrm>
              <a:off x="683460" y="1556740"/>
              <a:ext cx="72010" cy="576080"/>
              <a:chOff x="1259540" y="1556740"/>
              <a:chExt cx="72010" cy="576080"/>
            </a:xfrm>
          </p:grpSpPr>
          <p:cxnSp>
            <p:nvCxnSpPr>
              <p:cNvPr id="440" name="Gerade Verbindung 439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Gerade Verbindung 440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Gerade Verbindung 441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Gruppieren 435"/>
            <p:cNvGrpSpPr/>
            <p:nvPr/>
          </p:nvGrpSpPr>
          <p:grpSpPr>
            <a:xfrm flipH="1">
              <a:off x="899490" y="1556740"/>
              <a:ext cx="72010" cy="576080"/>
              <a:chOff x="1259540" y="1556740"/>
              <a:chExt cx="72010" cy="576080"/>
            </a:xfrm>
          </p:grpSpPr>
          <p:cxnSp>
            <p:nvCxnSpPr>
              <p:cNvPr id="437" name="Gerade Verbindung 436"/>
              <p:cNvCxnSpPr/>
              <p:nvPr/>
            </p:nvCxnSpPr>
            <p:spPr>
              <a:xfrm>
                <a:off x="1259540" y="155674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8" name="Gerade Verbindung 437"/>
              <p:cNvCxnSpPr/>
              <p:nvPr/>
            </p:nvCxnSpPr>
            <p:spPr>
              <a:xfrm>
                <a:off x="1259540" y="1556740"/>
                <a:ext cx="0" cy="57608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9" name="Gerade Verbindung 438"/>
              <p:cNvCxnSpPr/>
              <p:nvPr/>
            </p:nvCxnSpPr>
            <p:spPr>
              <a:xfrm>
                <a:off x="1259540" y="2132820"/>
                <a:ext cx="7201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3" name="Rechteck 442"/>
          <p:cNvSpPr/>
          <p:nvPr/>
        </p:nvSpPr>
        <p:spPr>
          <a:xfrm>
            <a:off x="6948330" y="2564880"/>
            <a:ext cx="230432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{{2},{3}}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 err="1">
                <a:solidFill>
                  <a:schemeClr val="tx1"/>
                </a:solidFill>
              </a:rPr>
              <a:t>mmul</a:t>
            </a:r>
            <a:r>
              <a:rPr lang="en-US" sz="1000" dirty="0">
                <a:solidFill>
                  <a:schemeClr val="tx1"/>
                </a:solidFill>
              </a:rPr>
              <a:t> ( {{1,2},{3,4}}, </a:t>
            </a:r>
            <a:r>
              <a:rPr lang="en-US" sz="1000" b="1" dirty="0">
                <a:solidFill>
                  <a:schemeClr val="tx1"/>
                </a:solidFill>
              </a:rPr>
              <a:t>vertical</a:t>
            </a:r>
            <a:r>
              <a:rPr lang="en-US" sz="1000" dirty="0">
                <a:solidFill>
                  <a:schemeClr val="tx1"/>
                </a:solidFill>
              </a:rPr>
              <a:t>({2,3}) ) 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= {{8},{18}}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Use </a:t>
            </a:r>
            <a:r>
              <a:rPr lang="en-US" sz="1000" b="1" dirty="0">
                <a:solidFill>
                  <a:schemeClr val="tx1"/>
                </a:solidFill>
              </a:rPr>
              <a:t>flat</a:t>
            </a:r>
            <a:r>
              <a:rPr lang="en-US" sz="1000" dirty="0">
                <a:solidFill>
                  <a:schemeClr val="tx1"/>
                </a:solidFill>
              </a:rPr>
              <a:t>(..) to simplify result.</a:t>
            </a:r>
          </a:p>
        </p:txBody>
      </p:sp>
    </p:spTree>
    <p:extLst>
      <p:ext uri="{BB962C8B-B14F-4D97-AF65-F5344CB8AC3E}">
        <p14:creationId xmlns:p14="http://schemas.microsoft.com/office/powerpoint/2010/main" val="1788233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hteck 334"/>
          <p:cNvSpPr/>
          <p:nvPr/>
        </p:nvSpPr>
        <p:spPr>
          <a:xfrm>
            <a:off x="6876170" y="429312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6876170" y="436513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6876170" y="443714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/>
          <p:cNvSpPr/>
          <p:nvPr/>
        </p:nvSpPr>
        <p:spPr>
          <a:xfrm>
            <a:off x="6876170" y="450915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/>
          <p:cNvSpPr/>
          <p:nvPr/>
        </p:nvSpPr>
        <p:spPr>
          <a:xfrm>
            <a:off x="6876170" y="458116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6876170" y="465317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6876170" y="4725180"/>
            <a:ext cx="144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6876170" y="479719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6876170" y="486920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6876170" y="494121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6876170" y="5013220"/>
            <a:ext cx="144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442798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442798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313180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131800" y="3356990"/>
            <a:ext cx="1152010" cy="3598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131800" y="1484730"/>
            <a:ext cx="115216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131800" y="1556740"/>
            <a:ext cx="115201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475570" y="1484730"/>
            <a:ext cx="122417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475570" y="1556740"/>
            <a:ext cx="1224170" cy="1367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Comparison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/>
          <p:cNvSpPr/>
          <p:nvPr/>
        </p:nvSpPr>
        <p:spPr>
          <a:xfrm>
            <a:off x="4860190" y="1484730"/>
            <a:ext cx="115201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14808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29210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572418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529210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14808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860040" y="3284980"/>
            <a:ext cx="115201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486004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514808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8" name="Rechteck 97"/>
          <p:cNvSpPr/>
          <p:nvPr/>
        </p:nvSpPr>
        <p:spPr>
          <a:xfrm>
            <a:off x="529210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572418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529210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514808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6660290" y="1484730"/>
            <a:ext cx="720100" cy="144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/>
          <p:cNvSpPr/>
          <p:nvPr/>
        </p:nvSpPr>
        <p:spPr>
          <a:xfrm>
            <a:off x="680431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694833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723637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94833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680431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6660290" y="3284980"/>
            <a:ext cx="72010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680431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723637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94833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680431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341984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563860" y="17007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3995940" y="17727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3563860" y="19167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3419840" y="19888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4" name="Gerade Verbindung 203"/>
          <p:cNvCxnSpPr/>
          <p:nvPr/>
        </p:nvCxnSpPr>
        <p:spPr>
          <a:xfrm>
            <a:off x="442798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Gerade Verbindung 205"/>
          <p:cNvCxnSpPr/>
          <p:nvPr/>
        </p:nvCxnSpPr>
        <p:spPr>
          <a:xfrm>
            <a:off x="3131800" y="335699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Rechteck 206"/>
          <p:cNvSpPr/>
          <p:nvPr/>
        </p:nvSpPr>
        <p:spPr>
          <a:xfrm>
            <a:off x="341984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356386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3995940" y="3429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563860" y="350101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419840" y="35730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6660290" y="4221110"/>
            <a:ext cx="792110" cy="864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25" name="Gerade Verbindung 224"/>
          <p:cNvCxnSpPr/>
          <p:nvPr/>
        </p:nvCxnSpPr>
        <p:spPr>
          <a:xfrm>
            <a:off x="6660290" y="4293120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/>
          <p:cNvSpPr/>
          <p:nvPr/>
        </p:nvSpPr>
        <p:spPr>
          <a:xfrm>
            <a:off x="7020340" y="42931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7164360" y="42931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370788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5292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543610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6948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7092330" y="213282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563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70786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5292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543612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6948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7092330" y="36450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7020340" y="43651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7164360" y="436513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7020340" y="44371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7164360" y="443714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7020340" y="45091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7164360" y="450915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7020340" y="45811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7164360" y="458116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7020340" y="46531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7164360" y="465317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7020340" y="47251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7164360" y="47251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13180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4860040" y="292493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6660290" y="2924930"/>
            <a:ext cx="72010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131800" y="3717040"/>
            <a:ext cx="1152010" cy="1440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4860040" y="3717040"/>
            <a:ext cx="115201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60290" y="3717040"/>
            <a:ext cx="720100" cy="144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37078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356386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341984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370788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370788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356386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34198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1" name="Rechteck 270"/>
          <p:cNvSpPr/>
          <p:nvPr/>
        </p:nvSpPr>
        <p:spPr>
          <a:xfrm>
            <a:off x="370788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543614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529212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514810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543614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709235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94833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804310" y="37890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7092350" y="37170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543612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529210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514808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543612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709235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94833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6804310" y="29969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7092350" y="292493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7020340" y="47971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7020340" y="48692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7020340" y="49412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7020340" y="50132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7164360" y="47971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7164360" y="48692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164360" y="494121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7164360" y="50132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Old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4755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Table</a:t>
            </a:r>
          </a:p>
        </p:txBody>
      </p:sp>
      <p:sp>
        <p:nvSpPr>
          <p:cNvPr id="299" name="Rechteck 298"/>
          <p:cNvSpPr/>
          <p:nvPr/>
        </p:nvSpPr>
        <p:spPr>
          <a:xfrm>
            <a:off x="313210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table</a:t>
            </a:r>
          </a:p>
        </p:txBody>
      </p:sp>
      <p:sp>
        <p:nvSpPr>
          <p:cNvPr id="300" name="Rechteck 299"/>
          <p:cNvSpPr/>
          <p:nvPr/>
        </p:nvSpPr>
        <p:spPr>
          <a:xfrm>
            <a:off x="313180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entire rows</a:t>
            </a:r>
          </a:p>
        </p:txBody>
      </p:sp>
      <p:sp>
        <p:nvSpPr>
          <p:cNvPr id="301" name="Rechteck 300"/>
          <p:cNvSpPr/>
          <p:nvPr/>
        </p:nvSpPr>
        <p:spPr>
          <a:xfrm>
            <a:off x="48600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differences</a:t>
            </a:r>
          </a:p>
        </p:txBody>
      </p:sp>
      <p:sp>
        <p:nvSpPr>
          <p:cNvPr id="302" name="Rechteck 301"/>
          <p:cNvSpPr/>
          <p:nvPr/>
        </p:nvSpPr>
        <p:spPr>
          <a:xfrm>
            <a:off x="48601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rows</a:t>
            </a:r>
          </a:p>
        </p:txBody>
      </p:sp>
      <p:sp>
        <p:nvSpPr>
          <p:cNvPr id="303" name="Rechteck 302"/>
          <p:cNvSpPr/>
          <p:nvPr/>
        </p:nvSpPr>
        <p:spPr>
          <a:xfrm>
            <a:off x="666044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different columns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6660290" y="314096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condensed</a:t>
            </a:r>
          </a:p>
        </p:txBody>
      </p:sp>
      <p:sp>
        <p:nvSpPr>
          <p:cNvPr id="305" name="Rechteck 304"/>
          <p:cNvSpPr/>
          <p:nvPr/>
        </p:nvSpPr>
        <p:spPr>
          <a:xfrm>
            <a:off x="6660290" y="40770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Option: </a:t>
            </a:r>
            <a:r>
              <a:rPr lang="en-US" sz="1000" i="1" dirty="0">
                <a:solidFill>
                  <a:schemeClr val="tx1"/>
                </a:solidFill>
              </a:rPr>
              <a:t>journal</a:t>
            </a:r>
          </a:p>
        </p:txBody>
      </p:sp>
      <p:sp>
        <p:nvSpPr>
          <p:cNvPr id="307" name="Rechteck 306"/>
          <p:cNvSpPr/>
          <p:nvPr/>
        </p:nvSpPr>
        <p:spPr>
          <a:xfrm>
            <a:off x="615622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8" name="Rechteck 307"/>
          <p:cNvSpPr/>
          <p:nvPr/>
        </p:nvSpPr>
        <p:spPr>
          <a:xfrm>
            <a:off x="615622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308"/>
          <p:cNvCxnSpPr/>
          <p:nvPr/>
        </p:nvCxnSpPr>
        <p:spPr>
          <a:xfrm>
            <a:off x="615622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/>
          <p:cNvSpPr/>
          <p:nvPr/>
        </p:nvSpPr>
        <p:spPr>
          <a:xfrm>
            <a:off x="7524410" y="148473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/>
          <p:cNvSpPr/>
          <p:nvPr/>
        </p:nvSpPr>
        <p:spPr>
          <a:xfrm>
            <a:off x="7524410" y="155674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2" name="Gerade Verbindung 311"/>
          <p:cNvCxnSpPr/>
          <p:nvPr/>
        </p:nvCxnSpPr>
        <p:spPr>
          <a:xfrm>
            <a:off x="7524410" y="155674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Rechteck 312"/>
          <p:cNvSpPr/>
          <p:nvPr/>
        </p:nvSpPr>
        <p:spPr>
          <a:xfrm>
            <a:off x="7524410" y="422111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4" name="Rechteck 313"/>
          <p:cNvSpPr/>
          <p:nvPr/>
        </p:nvSpPr>
        <p:spPr>
          <a:xfrm>
            <a:off x="7524410" y="429312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5" name="Gerade Verbindung 314"/>
          <p:cNvCxnSpPr/>
          <p:nvPr/>
        </p:nvCxnSpPr>
        <p:spPr>
          <a:xfrm>
            <a:off x="7524410" y="429312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/>
          <p:cNvSpPr/>
          <p:nvPr/>
        </p:nvSpPr>
        <p:spPr>
          <a:xfrm>
            <a:off x="442798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442798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8" name="Gerade Verbindung 317"/>
          <p:cNvCxnSpPr/>
          <p:nvPr/>
        </p:nvCxnSpPr>
        <p:spPr>
          <a:xfrm>
            <a:off x="442798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Rechteck 318"/>
          <p:cNvSpPr/>
          <p:nvPr/>
        </p:nvSpPr>
        <p:spPr>
          <a:xfrm>
            <a:off x="615622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615622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1" name="Gerade Verbindung 320"/>
          <p:cNvCxnSpPr/>
          <p:nvPr/>
        </p:nvCxnSpPr>
        <p:spPr>
          <a:xfrm>
            <a:off x="615622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Rechteck 321"/>
          <p:cNvSpPr/>
          <p:nvPr/>
        </p:nvSpPr>
        <p:spPr>
          <a:xfrm>
            <a:off x="7524410" y="328498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3" name="Rechteck 322"/>
          <p:cNvSpPr/>
          <p:nvPr/>
        </p:nvSpPr>
        <p:spPr>
          <a:xfrm>
            <a:off x="7524410" y="335699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4" name="Gerade Verbindung 323"/>
          <p:cNvCxnSpPr/>
          <p:nvPr/>
        </p:nvCxnSpPr>
        <p:spPr>
          <a:xfrm>
            <a:off x="7524410" y="3356990"/>
            <a:ext cx="2880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147557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4755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Rechteck 326"/>
          <p:cNvSpPr/>
          <p:nvPr/>
        </p:nvSpPr>
        <p:spPr>
          <a:xfrm>
            <a:off x="313180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5" name="Gerade Verbindung 154"/>
          <p:cNvCxnSpPr>
            <a:endCxn id="398" idx="0"/>
          </p:cNvCxnSpPr>
          <p:nvPr/>
        </p:nvCxnSpPr>
        <p:spPr>
          <a:xfrm>
            <a:off x="313180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Rechteck 327"/>
          <p:cNvSpPr/>
          <p:nvPr/>
        </p:nvSpPr>
        <p:spPr>
          <a:xfrm>
            <a:off x="313180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486004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486004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0" name="Gerade Verbindung 79"/>
          <p:cNvCxnSpPr/>
          <p:nvPr/>
        </p:nvCxnSpPr>
        <p:spPr>
          <a:xfrm>
            <a:off x="4860040" y="1556740"/>
            <a:ext cx="11521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Rechteck 330"/>
          <p:cNvSpPr/>
          <p:nvPr/>
        </p:nvSpPr>
        <p:spPr>
          <a:xfrm>
            <a:off x="6660290" y="1556740"/>
            <a:ext cx="144020" cy="136819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6660290" y="29249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7" name="Gerade Verbindung 106"/>
          <p:cNvCxnSpPr/>
          <p:nvPr/>
        </p:nvCxnSpPr>
        <p:spPr>
          <a:xfrm>
            <a:off x="6660290" y="155674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Rechteck 332"/>
          <p:cNvSpPr/>
          <p:nvPr/>
        </p:nvSpPr>
        <p:spPr>
          <a:xfrm>
            <a:off x="6660290" y="3717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6660290" y="3356990"/>
            <a:ext cx="14402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4" name="Gerade Verbindung 143"/>
          <p:cNvCxnSpPr/>
          <p:nvPr/>
        </p:nvCxnSpPr>
        <p:spPr>
          <a:xfrm>
            <a:off x="6660290" y="3356990"/>
            <a:ext cx="720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/>
          <p:cNvSpPr/>
          <p:nvPr/>
        </p:nvSpPr>
        <p:spPr>
          <a:xfrm>
            <a:off x="6948330" y="335699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183562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/>
          <p:cNvSpPr/>
          <p:nvPr/>
        </p:nvSpPr>
        <p:spPr>
          <a:xfrm>
            <a:off x="197964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241172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1979640" y="191679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183562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/>
          <p:cNvSpPr/>
          <p:nvPr/>
        </p:nvSpPr>
        <p:spPr>
          <a:xfrm>
            <a:off x="1979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/>
          <p:cNvSpPr/>
          <p:nvPr/>
        </p:nvSpPr>
        <p:spPr>
          <a:xfrm>
            <a:off x="2123660" y="21328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971500" y="1556740"/>
            <a:ext cx="144020" cy="15122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Rechteck 375"/>
          <p:cNvSpPr/>
          <p:nvPr/>
        </p:nvSpPr>
        <p:spPr>
          <a:xfrm>
            <a:off x="17939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683460" y="17007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1115540" y="17727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83460" y="242086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0" name="Rechteck 379"/>
          <p:cNvSpPr/>
          <p:nvPr/>
        </p:nvSpPr>
        <p:spPr>
          <a:xfrm>
            <a:off x="179390" y="249287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1" name="Rechteck 380"/>
          <p:cNvSpPr/>
          <p:nvPr/>
        </p:nvSpPr>
        <p:spPr>
          <a:xfrm>
            <a:off x="683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2" name="Rechteck 381"/>
          <p:cNvSpPr/>
          <p:nvPr/>
        </p:nvSpPr>
        <p:spPr>
          <a:xfrm>
            <a:off x="827480" y="198880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68348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82750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827480" y="285292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179390" y="2996940"/>
            <a:ext cx="14400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Tables being compared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13195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Different forms of reporting tables</a:t>
            </a:r>
          </a:p>
        </p:txBody>
      </p:sp>
      <p:sp>
        <p:nvSpPr>
          <p:cNvPr id="391" name="Rechteck 390"/>
          <p:cNvSpPr/>
          <p:nvPr/>
        </p:nvSpPr>
        <p:spPr>
          <a:xfrm>
            <a:off x="395420" y="443714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179390" y="443714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53944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Orientation data,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e.g. unique identifiers</a:t>
            </a:r>
          </a:p>
        </p:txBody>
      </p:sp>
      <p:sp>
        <p:nvSpPr>
          <p:cNvPr id="394" name="Rechteck 393"/>
          <p:cNvSpPr/>
          <p:nvPr/>
        </p:nvSpPr>
        <p:spPr>
          <a:xfrm>
            <a:off x="1979640" y="4437140"/>
            <a:ext cx="2880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1979640" y="4509150"/>
            <a:ext cx="288040" cy="2880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226768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Statistics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(2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79390" y="3140960"/>
            <a:ext cx="2448340" cy="21603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Arrangement of rows and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may be different.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428396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9" name="Rechteck 398"/>
          <p:cNvSpPr/>
          <p:nvPr/>
        </p:nvSpPr>
        <p:spPr>
          <a:xfrm>
            <a:off x="428398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01220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1" name="Rechteck 400"/>
          <p:cNvSpPr/>
          <p:nvPr/>
        </p:nvSpPr>
        <p:spPr>
          <a:xfrm>
            <a:off x="601222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7380390" y="1556740"/>
            <a:ext cx="144020" cy="15122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3" name="Rechteck 402"/>
          <p:cNvSpPr/>
          <p:nvPr/>
        </p:nvSpPr>
        <p:spPr>
          <a:xfrm>
            <a:off x="7380410" y="148473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428396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428398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01220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01222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7380390" y="335699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7380410" y="3284980"/>
            <a:ext cx="144000" cy="7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7308400" y="42931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7308400" y="436513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7308400" y="443714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308400" y="450915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7308400" y="458116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7308400" y="465317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7308400" y="472518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7308400" y="479719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308400" y="486920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7308400" y="494121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7308400" y="5013220"/>
            <a:ext cx="14400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3419840" y="4437140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3563860" y="443714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Remarks, e.g.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added”,</a:t>
            </a:r>
          </a:p>
          <a:p>
            <a:r>
              <a:rPr lang="en-US" sz="1000" dirty="0">
                <a:solidFill>
                  <a:schemeClr val="tx1"/>
                </a:solidFill>
              </a:rPr>
              <a:t>“row removed”, …</a:t>
            </a:r>
          </a:p>
          <a:p>
            <a:r>
              <a:rPr lang="en-US" sz="1000" dirty="0">
                <a:solidFill>
                  <a:schemeClr val="tx1"/>
                </a:solidFill>
              </a:rPr>
              <a:t>(1 column added)</a:t>
            </a:r>
          </a:p>
        </p:txBody>
      </p:sp>
      <p:sp>
        <p:nvSpPr>
          <p:cNvPr id="31" name="Gleichschenkliges Dreieck 30"/>
          <p:cNvSpPr/>
          <p:nvPr/>
        </p:nvSpPr>
        <p:spPr>
          <a:xfrm rot="5400000">
            <a:off x="2519715" y="209681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500406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white: Kept blank</a:t>
            </a:r>
          </a:p>
          <a:p>
            <a:r>
              <a:rPr lang="en-US" sz="1000" dirty="0">
                <a:solidFill>
                  <a:schemeClr val="tx1"/>
                </a:solidFill>
              </a:rPr>
              <a:t>for all equal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values</a:t>
            </a:r>
          </a:p>
        </p:txBody>
      </p:sp>
      <p:sp>
        <p:nvSpPr>
          <p:cNvPr id="226" name="Rechteck 225"/>
          <p:cNvSpPr/>
          <p:nvPr/>
        </p:nvSpPr>
        <p:spPr>
          <a:xfrm>
            <a:off x="3275820" y="2348850"/>
            <a:ext cx="1224170" cy="43206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gray: New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as default.</a:t>
            </a:r>
          </a:p>
        </p:txBody>
      </p:sp>
    </p:spTree>
    <p:extLst>
      <p:ext uri="{BB962C8B-B14F-4D97-AF65-F5344CB8AC3E}">
        <p14:creationId xmlns:p14="http://schemas.microsoft.com/office/powerpoint/2010/main" val="283886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AND Assignment Operator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</a:t>
            </a:r>
            <a:r>
              <a:rPr lang="en-US" sz="12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&amp;&lt;&lt;=^ soccer 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4999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4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3860999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076999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0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479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2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450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465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22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076999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0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3860999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behind the transaction symbol has preserved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base variable.  The football club retains its "F.C. ..." name.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65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Larsson's functions and goals achieved </a:t>
            </a:r>
            <a:r>
              <a:rPr lang="en-US" sz="1000" dirty="0">
                <a:solidFill>
                  <a:schemeClr val="tx1"/>
                </a:solidFill>
              </a:rPr>
              <a:t>are not transferred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because the structure members are not existing in the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variable.  Use the | (OR) prefix instead to include them.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applies to the home site </a:t>
            </a:r>
            <a:r>
              <a:rPr lang="en-US" sz="1000" dirty="0">
                <a:solidFill>
                  <a:srgbClr val="FF0000"/>
                </a:solidFill>
              </a:rPr>
              <a:t>Beverly Hills, CA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rgbClr val="FF0000"/>
                </a:solidFill>
              </a:rPr>
              <a:t>soccer </a:t>
            </a:r>
            <a:r>
              <a:rPr lang="en-US" sz="1000" dirty="0">
                <a:solidFill>
                  <a:srgbClr val="FF0000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54" name="Pfeil: nach rechts 253">
            <a:extLst>
              <a:ext uri="{FF2B5EF4-FFF2-40B4-BE49-F238E27FC236}">
                <a16:creationId xmlns:a16="http://schemas.microsoft.com/office/drawing/2014/main" id="{377FF6EA-EB44-44E9-870F-E8B20DFC90C6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A697C2D-15EB-4C64-95A8-C10A330649D2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2734082-4A08-4827-AE75-C6CA7D453C0A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Beverly Hills, CA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4A3082A9-E45D-4AC6-994B-C158A27F9543}"/>
              </a:ext>
            </a:extLst>
          </p:cNvPr>
          <p:cNvSpPr/>
          <p:nvPr/>
        </p:nvSpPr>
        <p:spPr>
          <a:xfrm>
            <a:off x="2519316" y="5661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92DAA797-5588-40FF-8FCD-0EC9A9BA91F4}"/>
              </a:ext>
            </a:extLst>
          </p:cNvPr>
          <p:cNvSpPr/>
          <p:nvPr/>
        </p:nvSpPr>
        <p:spPr>
          <a:xfrm>
            <a:off x="4463532" y="5661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CCFA676E-D08B-45FA-8968-DE208FF63E99}"/>
              </a:ext>
            </a:extLst>
          </p:cNvPr>
          <p:cNvSpPr/>
          <p:nvPr/>
        </p:nvSpPr>
        <p:spPr>
          <a:xfrm>
            <a:off x="6803792" y="5661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39FE67A3-933A-45D0-A384-34732EC3A80D}"/>
              </a:ext>
            </a:extLst>
          </p:cNvPr>
          <p:cNvSpPr/>
          <p:nvPr/>
        </p:nvSpPr>
        <p:spPr>
          <a:xfrm>
            <a:off x="395536" y="5661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6969026A-1F33-4063-B35F-69359A876FA5}"/>
              </a:ext>
            </a:extLst>
          </p:cNvPr>
          <p:cNvSpPr/>
          <p:nvPr/>
        </p:nvSpPr>
        <p:spPr>
          <a:xfrm>
            <a:off x="1331184" y="5661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08097422-0363-4563-B85C-B5E984721937}"/>
              </a:ext>
            </a:extLst>
          </p:cNvPr>
          <p:cNvSpPr/>
          <p:nvPr/>
        </p:nvSpPr>
        <p:spPr>
          <a:xfrm>
            <a:off x="3455420" y="5661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1D0B8B7D-33C3-485B-9749-D157E29A0C05}"/>
              </a:ext>
            </a:extLst>
          </p:cNvPr>
          <p:cNvSpPr/>
          <p:nvPr/>
        </p:nvSpPr>
        <p:spPr>
          <a:xfrm>
            <a:off x="5579656" y="5661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3C50B8F3-4264-4E91-991C-2E55FF5E97E7}"/>
              </a:ext>
            </a:extLst>
          </p:cNvPr>
          <p:cNvSpPr/>
          <p:nvPr/>
        </p:nvSpPr>
        <p:spPr>
          <a:xfrm>
            <a:off x="7883912" y="5661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</p:spTree>
    <p:extLst>
      <p:ext uri="{BB962C8B-B14F-4D97-AF65-F5344CB8AC3E}">
        <p14:creationId xmlns:p14="http://schemas.microsoft.com/office/powerpoint/2010/main" val="2688216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hteck 197"/>
          <p:cNvSpPr/>
          <p:nvPr/>
        </p:nvSpPr>
        <p:spPr>
          <a:xfrm>
            <a:off x="2124000" y="1557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601218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629000"/>
            <a:ext cx="432060" cy="1008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1908170" y="227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908600" y="234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1908430" y="242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1908430" y="249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1908430" y="256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1908530" y="2061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1908530" y="2133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908530" y="2205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908000" y="155683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1908430" y="1628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557000"/>
            <a:ext cx="864000" cy="288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20400" y="1557000"/>
            <a:ext cx="0" cy="10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557000"/>
            <a:ext cx="0" cy="108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4715656" y="3933000"/>
            <a:ext cx="1080392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checked</a:t>
            </a:r>
          </a:p>
        </p:txBody>
      </p:sp>
    </p:spTree>
    <p:extLst>
      <p:ext uri="{BB962C8B-B14F-4D97-AF65-F5344CB8AC3E}">
        <p14:creationId xmlns:p14="http://schemas.microsoft.com/office/powerpoint/2010/main" val="3527750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00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1701000"/>
            <a:ext cx="144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124000" y="1701000"/>
            <a:ext cx="432060" cy="360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124000" y="170100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473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674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1125000"/>
            <a:ext cx="720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hteck 141"/>
          <p:cNvSpPr/>
          <p:nvPr/>
        </p:nvSpPr>
        <p:spPr>
          <a:xfrm>
            <a:off x="1908270" y="191684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1908700" y="19890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1908260" y="1700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1772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908260" y="18449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 flipV="1">
            <a:off x="1260000" y="1701000"/>
            <a:ext cx="864000" cy="1440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268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412000" y="1701000"/>
            <a:ext cx="0" cy="3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1836000" y="1701000"/>
            <a:ext cx="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 flipV="1">
            <a:off x="540000" y="1701000"/>
            <a:ext cx="1368000" cy="14400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4715800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69" name="Gerade Verbindung mit Pfeil 68"/>
          <p:cNvCxnSpPr/>
          <p:nvPr/>
        </p:nvCxnSpPr>
        <p:spPr>
          <a:xfrm>
            <a:off x="4211960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hteck 69"/>
          <p:cNvSpPr/>
          <p:nvPr/>
        </p:nvSpPr>
        <p:spPr>
          <a:xfrm>
            <a:off x="4715800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F7721D8B-F66E-44E5-A14E-5E5CBFEF44D8}"/>
              </a:ext>
            </a:extLst>
          </p:cNvPr>
          <p:cNvSpPr/>
          <p:nvPr/>
        </p:nvSpPr>
        <p:spPr>
          <a:xfrm>
            <a:off x="291581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4EAD2254-2B85-47EC-B704-77608C174050}"/>
              </a:ext>
            </a:extLst>
          </p:cNvPr>
          <p:cNvSpPr/>
          <p:nvPr/>
        </p:nvSpPr>
        <p:spPr>
          <a:xfrm>
            <a:off x="305983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21A9503F-0162-42C8-821B-827CE59F3259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9E891D-4EF9-4EB1-84DC-70AF547B22F9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C7C0022-2909-4CE6-97CB-7158A80CBC22}"/>
              </a:ext>
            </a:extLst>
          </p:cNvPr>
          <p:cNvCxnSpPr/>
          <p:nvPr/>
        </p:nvCxnSpPr>
        <p:spPr>
          <a:xfrm>
            <a:off x="421181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169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 );</a:t>
            </a:r>
          </a:p>
        </p:txBody>
      </p:sp>
      <p:sp>
        <p:nvSpPr>
          <p:cNvPr id="392" name="Rechteck 391"/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rade Verbindung mit Pfeil 109"/>
          <p:cNvCxnSpPr/>
          <p:nvPr/>
        </p:nvCxnSpPr>
        <p:spPr>
          <a:xfrm>
            <a:off x="4211836" y="4005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hteck 110"/>
          <p:cNvSpPr/>
          <p:nvPr/>
        </p:nvSpPr>
        <p:spPr>
          <a:xfrm>
            <a:off x="4715676" y="3933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12" name="Gerade Verbindung mit Pfeil 111"/>
          <p:cNvCxnSpPr/>
          <p:nvPr/>
        </p:nvCxnSpPr>
        <p:spPr>
          <a:xfrm>
            <a:off x="4211836" y="4437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hteck 112"/>
          <p:cNvSpPr/>
          <p:nvPr/>
        </p:nvSpPr>
        <p:spPr>
          <a:xfrm>
            <a:off x="4715676" y="4365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</p:spTree>
    <p:extLst>
      <p:ext uri="{BB962C8B-B14F-4D97-AF65-F5344CB8AC3E}">
        <p14:creationId xmlns:p14="http://schemas.microsoft.com/office/powerpoint/2010/main" val="38595331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hteck 92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7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7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7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7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7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2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2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004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22417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22417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                      {</a:t>
            </a:r>
            <a:r>
              <a:rPr lang="en-US" sz="1100" b="1" dirty="0">
                <a:solidFill>
                  <a:schemeClr val="accent4"/>
                </a:solidFill>
              </a:rPr>
              <a:t>Group Identifier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>
            <a:off x="1908170" y="155701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779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779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779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428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779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428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716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779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276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004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EB0460A9-0766-4F00-8A4E-C5002FB66D4E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0C1F77A7-9C55-423E-AF1B-0D164AC491A1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6D731157-23C6-4160-A84F-2EA9D946BA99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F449F353-105C-47C5-A572-E93143E74FA8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D5C8F4B7-6647-4D95-8C4E-C6606F0176C6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6A3594B0-699A-4C09-833F-47FD2DA820AD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936ED057-0759-4FD3-83F1-FA81762821C0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AF626075-54DE-438E-A01E-C80E63F28601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33" name="Gerade Verbindung mit Pfeil 132">
            <a:extLst>
              <a:ext uri="{FF2B5EF4-FFF2-40B4-BE49-F238E27FC236}">
                <a16:creationId xmlns:a16="http://schemas.microsoft.com/office/drawing/2014/main" id="{EA2C0B76-2329-4CEA-8CF0-35FF839E28B7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hteck 133">
            <a:extLst>
              <a:ext uri="{FF2B5EF4-FFF2-40B4-BE49-F238E27FC236}">
                <a16:creationId xmlns:a16="http://schemas.microsoft.com/office/drawing/2014/main" id="{E8880695-3CF5-4B12-B633-D5094967FD0B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FE880855-7347-4B4D-8764-74E4855A637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8E88186F-02AB-48D8-A565-BF9D824A133E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E962F57-2355-420A-A8F3-A677A51B4C28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0991E13B-DD33-42A8-82D7-B3337D0B6E45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</p:spTree>
    <p:extLst>
      <p:ext uri="{BB962C8B-B14F-4D97-AF65-F5344CB8AC3E}">
        <p14:creationId xmlns:p14="http://schemas.microsoft.com/office/powerpoint/2010/main" val="35253542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hteck 114"/>
          <p:cNvSpPr/>
          <p:nvPr/>
        </p:nvSpPr>
        <p:spPr>
          <a:xfrm>
            <a:off x="3132000" y="1701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132000" y="213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 flipV="1">
            <a:off x="3132000" y="2277000"/>
            <a:ext cx="144000" cy="144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3132000" y="2493000"/>
            <a:ext cx="144000" cy="7200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132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4068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4068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3924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924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7" name="Gerader Verbinder 96"/>
          <p:cNvCxnSpPr/>
          <p:nvPr/>
        </p:nvCxnSpPr>
        <p:spPr>
          <a:xfrm>
            <a:off x="3924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/>
          <p:cNvCxnSpPr/>
          <p:nvPr/>
        </p:nvCxnSpPr>
        <p:spPr>
          <a:xfrm>
            <a:off x="39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/>
          <p:cNvCxnSpPr/>
          <p:nvPr/>
        </p:nvCxnSpPr>
        <p:spPr>
          <a:xfrm>
            <a:off x="3924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/>
          <p:cNvCxnSpPr/>
          <p:nvPr/>
        </p:nvCxnSpPr>
        <p:spPr>
          <a:xfrm>
            <a:off x="3924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/>
          <p:cNvCxnSpPr/>
          <p:nvPr/>
        </p:nvCxnSpPr>
        <p:spPr>
          <a:xfrm>
            <a:off x="4068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2124000" y="1557270"/>
            <a:ext cx="144000" cy="1080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1989270"/>
            <a:ext cx="144000" cy="288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2555940" y="2277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2555940" y="249328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1908000" y="1557270"/>
            <a:ext cx="144000" cy="108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908000" y="2277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1908000" y="249328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24000" y="1557000"/>
            <a:ext cx="144000" cy="1512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24000" y="1845000"/>
            <a:ext cx="144000" cy="3600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80000" y="1557000"/>
            <a:ext cx="144000" cy="151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80000" y="1845000"/>
            <a:ext cx="144000" cy="360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4356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356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612000" y="1557000"/>
            <a:ext cx="144000" cy="1512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612000" y="184500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1908000" y="206128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/>
          <p:cNvSpPr/>
          <p:nvPr/>
        </p:nvSpPr>
        <p:spPr>
          <a:xfrm>
            <a:off x="2555940" y="2061280"/>
            <a:ext cx="43206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2555940" y="2061280"/>
            <a:ext cx="432060" cy="720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5148000" y="1557000"/>
            <a:ext cx="432000" cy="1512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908170" y="1485000"/>
            <a:ext cx="1367830" cy="1152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908170" y="1557010"/>
            <a:ext cx="136783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Checking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</a:t>
            </a:r>
          </a:p>
        </p:txBody>
      </p:sp>
      <p:sp>
        <p:nvSpPr>
          <p:cNvPr id="298" name="Rechteck 297"/>
          <p:cNvSpPr/>
          <p:nvPr/>
        </p:nvSpPr>
        <p:spPr>
          <a:xfrm>
            <a:off x="190817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80000" y="981000"/>
            <a:ext cx="7200000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check (Target Table, Reference Table, {</a:t>
            </a:r>
            <a:r>
              <a:rPr lang="en-US" sz="1100" b="1" dirty="0">
                <a:solidFill>
                  <a:srgbClr val="00CC99"/>
                </a:solidFill>
              </a:rPr>
              <a:t>Data 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0000"/>
                </a:solidFill>
              </a:rPr>
              <a:t>Row Match Identifiers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chemeClr val="accent4"/>
                </a:solidFill>
              </a:rPr>
              <a:t>Group Identifier</a:t>
            </a:r>
            <a:br>
              <a:rPr lang="en-US" sz="1100" b="1" dirty="0">
                <a:solidFill>
                  <a:schemeClr val="accent4"/>
                </a:solidFill>
              </a:rPr>
            </a:br>
            <a:r>
              <a:rPr lang="en-US" sz="1100" b="1" dirty="0">
                <a:solidFill>
                  <a:schemeClr val="accent4"/>
                </a:solidFill>
              </a:rPr>
              <a:t>Columns</a:t>
            </a:r>
            <a:r>
              <a:rPr lang="en-US" sz="1100" b="1" dirty="0">
                <a:solidFill>
                  <a:schemeClr val="tx1"/>
                </a:solidFill>
              </a:rPr>
              <a:t>}, {</a:t>
            </a:r>
            <a:r>
              <a:rPr lang="en-US" sz="1100" b="1" dirty="0">
                <a:solidFill>
                  <a:srgbClr val="C0C000"/>
                </a:solidFill>
              </a:rPr>
              <a:t>Group Match Columns</a:t>
            </a:r>
            <a:r>
              <a:rPr lang="en-US" sz="1100" b="1" dirty="0">
                <a:solidFill>
                  <a:schemeClr val="tx1"/>
                </a:solidFill>
              </a:rPr>
              <a:t>}, </a:t>
            </a:r>
            <a:r>
              <a:rPr lang="en-US" sz="1100" b="1" dirty="0">
                <a:solidFill>
                  <a:srgbClr val="0000FF"/>
                </a:solidFill>
              </a:rPr>
              <a:t>Additional Check Column</a:t>
            </a:r>
            <a:r>
              <a:rPr lang="en-US" sz="1100" b="1" dirty="0">
                <a:solidFill>
                  <a:schemeClr val="tx1"/>
                </a:solidFill>
              </a:rPr>
              <a:t>, </a:t>
            </a:r>
            <a:r>
              <a:rPr lang="en-US" sz="1100" b="1" dirty="0">
                <a:solidFill>
                  <a:srgbClr val="CC66FF"/>
                </a:solidFill>
              </a:rPr>
              <a:t>Comparison Directions</a:t>
            </a:r>
            <a:r>
              <a:rPr lang="en-US" sz="1100" b="1" dirty="0">
                <a:solidFill>
                  <a:schemeClr val="tx1"/>
                </a:solidFill>
              </a:rPr>
              <a:t> );</a:t>
            </a:r>
          </a:p>
        </p:txBody>
      </p:sp>
      <p:sp>
        <p:nvSpPr>
          <p:cNvPr id="397" name="Rechteck 396"/>
          <p:cNvSpPr/>
          <p:nvPr/>
        </p:nvSpPr>
        <p:spPr>
          <a:xfrm>
            <a:off x="180000" y="3141000"/>
            <a:ext cx="53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For every group, and then for every row in the Target Table: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rows in the Reference Table which share the same contents in the Row Match Identifier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as in the Target Table will be checked from top to the end until a first successful match is made.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result will be written into the Comparison Report columns.</a:t>
            </a:r>
          </a:p>
        </p:txBody>
      </p:sp>
      <p:sp>
        <p:nvSpPr>
          <p:cNvPr id="296" name="Rechteck 295"/>
          <p:cNvSpPr/>
          <p:nvPr/>
        </p:nvSpPr>
        <p:spPr>
          <a:xfrm>
            <a:off x="827480" y="155674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179390" y="3933000"/>
            <a:ext cx="144020" cy="50407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Rechteck 360"/>
          <p:cNvSpPr/>
          <p:nvPr/>
        </p:nvSpPr>
        <p:spPr>
          <a:xfrm>
            <a:off x="323410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Actual Data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/>
          <p:cNvSpPr/>
          <p:nvPr/>
        </p:nvSpPr>
        <p:spPr>
          <a:xfrm>
            <a:off x="179390" y="184478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827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97148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1115520" y="184478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78" name="Gerade Verbindung 77"/>
          <p:cNvCxnSpPr/>
          <p:nvPr/>
        </p:nvCxnSpPr>
        <p:spPr>
          <a:xfrm flipV="1">
            <a:off x="1908170" y="1557000"/>
            <a:ext cx="1367830" cy="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Rechteck 169"/>
          <p:cNvSpPr/>
          <p:nvPr/>
        </p:nvSpPr>
        <p:spPr>
          <a:xfrm>
            <a:off x="1908260" y="2061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1908260" y="21332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392391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(after function call)</a:t>
            </a:r>
          </a:p>
        </p:txBody>
      </p:sp>
      <p:sp>
        <p:nvSpPr>
          <p:cNvPr id="183" name="Rechteck 182"/>
          <p:cNvSpPr/>
          <p:nvPr/>
        </p:nvSpPr>
        <p:spPr>
          <a:xfrm>
            <a:off x="3923910" y="1484990"/>
            <a:ext cx="165609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3923910" y="155700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4572000" y="1557000"/>
            <a:ext cx="432060" cy="151221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3923910" y="1845040"/>
            <a:ext cx="165609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4572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471600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4860040" y="1845040"/>
            <a:ext cx="144000" cy="7201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1" name="Gerade Verbindung mit Pfeil 190"/>
          <p:cNvCxnSpPr/>
          <p:nvPr/>
        </p:nvCxnSpPr>
        <p:spPr>
          <a:xfrm>
            <a:off x="1260000" y="1845000"/>
            <a:ext cx="1292700" cy="21240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/>
          <p:cNvCxnSpPr/>
          <p:nvPr/>
        </p:nvCxnSpPr>
        <p:spPr>
          <a:xfrm>
            <a:off x="2699940" y="2061280"/>
            <a:ext cx="0" cy="14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rader Verbinder 191"/>
          <p:cNvCxnSpPr/>
          <p:nvPr/>
        </p:nvCxnSpPr>
        <p:spPr>
          <a:xfrm>
            <a:off x="2843940" y="2061270"/>
            <a:ext cx="0" cy="144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 Verbindung mit Pfeil 192"/>
          <p:cNvCxnSpPr/>
          <p:nvPr/>
        </p:nvCxnSpPr>
        <p:spPr>
          <a:xfrm>
            <a:off x="2484000" y="208984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374"/>
          <p:cNvCxnSpPr/>
          <p:nvPr/>
        </p:nvCxnSpPr>
        <p:spPr>
          <a:xfrm>
            <a:off x="3923910" y="1557000"/>
            <a:ext cx="1656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feil nach rechts 14"/>
          <p:cNvSpPr/>
          <p:nvPr/>
        </p:nvSpPr>
        <p:spPr>
          <a:xfrm>
            <a:off x="3420000" y="1989000"/>
            <a:ext cx="432000" cy="360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5148000" y="1845000"/>
            <a:ext cx="432000" cy="7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00" name="Gerade Verbindung mit Pfeil 199"/>
          <p:cNvCxnSpPr/>
          <p:nvPr/>
        </p:nvCxnSpPr>
        <p:spPr>
          <a:xfrm flipH="1">
            <a:off x="900000" y="1629000"/>
            <a:ext cx="490" cy="136795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/>
          <p:cNvSpPr/>
          <p:nvPr/>
        </p:nvSpPr>
        <p:spPr>
          <a:xfrm>
            <a:off x="180000" y="450893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24020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 Match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Identifier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</p:txBody>
      </p:sp>
      <p:cxnSp>
        <p:nvCxnSpPr>
          <p:cNvPr id="5" name="Gerader Verbinder 4"/>
          <p:cNvCxnSpPr/>
          <p:nvPr/>
        </p:nvCxnSpPr>
        <p:spPr>
          <a:xfrm>
            <a:off x="180000" y="242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/>
          <p:nvPr/>
        </p:nvCxnSpPr>
        <p:spPr>
          <a:xfrm>
            <a:off x="180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/>
          <p:cNvCxnSpPr/>
          <p:nvPr/>
        </p:nvCxnSpPr>
        <p:spPr>
          <a:xfrm>
            <a:off x="180000" y="2925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/>
          <p:cNvCxnSpPr/>
          <p:nvPr/>
        </p:nvCxnSpPr>
        <p:spPr>
          <a:xfrm>
            <a:off x="180000" y="1701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2555940" y="1701270"/>
            <a:ext cx="43206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1908000" y="1701270"/>
            <a:ext cx="144000" cy="72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/>
          <p:cNvCxnSpPr/>
          <p:nvPr/>
        </p:nvCxnSpPr>
        <p:spPr>
          <a:xfrm>
            <a:off x="324000" y="270900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/>
          <p:cNvCxnSpPr/>
          <p:nvPr/>
        </p:nvCxnSpPr>
        <p:spPr>
          <a:xfrm>
            <a:off x="2124000" y="249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/>
          <p:cNvCxnSpPr/>
          <p:nvPr/>
        </p:nvCxnSpPr>
        <p:spPr>
          <a:xfrm>
            <a:off x="2124000" y="1773270"/>
            <a:ext cx="14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mit Pfeil 101"/>
          <p:cNvCxnSpPr>
            <a:endCxn id="216" idx="1"/>
          </p:cNvCxnSpPr>
          <p:nvPr/>
        </p:nvCxnSpPr>
        <p:spPr>
          <a:xfrm>
            <a:off x="756000" y="1845000"/>
            <a:ext cx="1152170" cy="21608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107"/>
          <p:cNvCxnSpPr/>
          <p:nvPr/>
        </p:nvCxnSpPr>
        <p:spPr>
          <a:xfrm>
            <a:off x="468000" y="1845000"/>
            <a:ext cx="1657980" cy="15906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2988000" y="1701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2988000" y="213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 flipV="1">
            <a:off x="2988000" y="2277000"/>
            <a:ext cx="144000" cy="144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2988000" y="2493000"/>
            <a:ext cx="144000" cy="72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2988000" y="2061000"/>
            <a:ext cx="144000" cy="7200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4F77769-DA19-4ECA-A035-F2BA58E9D123}"/>
              </a:ext>
            </a:extLst>
          </p:cNvPr>
          <p:cNvSpPr/>
          <p:nvPr/>
        </p:nvSpPr>
        <p:spPr>
          <a:xfrm>
            <a:off x="1475656" y="393300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CCB1A495-C745-4FF4-85D0-7E6AE9B2BE5D}"/>
              </a:ext>
            </a:extLst>
          </p:cNvPr>
          <p:cNvSpPr/>
          <p:nvPr/>
        </p:nvSpPr>
        <p:spPr>
          <a:xfrm>
            <a:off x="161967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Rules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58E4897D-F100-4EE1-B583-05678866534F}"/>
              </a:ext>
            </a:extLst>
          </p:cNvPr>
          <p:cNvSpPr/>
          <p:nvPr/>
        </p:nvSpPr>
        <p:spPr>
          <a:xfrm>
            <a:off x="1475656" y="45090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028890D5-B1D6-4D5E-BE26-6E57818D4A35}"/>
              </a:ext>
            </a:extLst>
          </p:cNvPr>
          <p:cNvSpPr/>
          <p:nvPr/>
        </p:nvSpPr>
        <p:spPr>
          <a:xfrm>
            <a:off x="16196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identify groups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target table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DB81F24-810B-4865-9D8C-0C8CA9F406BD}"/>
              </a:ext>
            </a:extLst>
          </p:cNvPr>
          <p:cNvSpPr/>
          <p:nvPr/>
        </p:nvSpPr>
        <p:spPr>
          <a:xfrm>
            <a:off x="2915836" y="3933000"/>
            <a:ext cx="144020" cy="5040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C95F107C-0815-4C52-8A24-E47D01C0F89B}"/>
              </a:ext>
            </a:extLst>
          </p:cNvPr>
          <p:cNvSpPr/>
          <p:nvPr/>
        </p:nvSpPr>
        <p:spPr>
          <a:xfrm>
            <a:off x="3059856" y="3933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Report</a:t>
            </a:r>
          </a:p>
          <a:p>
            <a:r>
              <a:rPr lang="en-US" sz="1000" dirty="0">
                <a:solidFill>
                  <a:schemeClr val="tx1"/>
                </a:solidFill>
              </a:rPr>
              <a:t>(4 new columns)</a:t>
            </a: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1B674BFA-CB3E-4820-B750-077843A13373}"/>
              </a:ext>
            </a:extLst>
          </p:cNvPr>
          <p:cNvSpPr/>
          <p:nvPr/>
        </p:nvSpPr>
        <p:spPr>
          <a:xfrm>
            <a:off x="2915816" y="4509070"/>
            <a:ext cx="144020" cy="50407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8C96FBC4-0507-4D80-B809-7EA884017BDD}"/>
              </a:ext>
            </a:extLst>
          </p:cNvPr>
          <p:cNvSpPr/>
          <p:nvPr/>
        </p:nvSpPr>
        <p:spPr>
          <a:xfrm>
            <a:off x="305983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match groups</a:t>
            </a:r>
          </a:p>
        </p:txBody>
      </p: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4E38C09F-67E0-429B-BDE9-096554C49EF9}"/>
              </a:ext>
            </a:extLst>
          </p:cNvPr>
          <p:cNvCxnSpPr/>
          <p:nvPr/>
        </p:nvCxnSpPr>
        <p:spPr>
          <a:xfrm>
            <a:off x="4211836" y="3789000"/>
            <a:ext cx="432000" cy="0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BBA91BA1-DBFA-477B-8CE3-4D58E232C6EA}"/>
              </a:ext>
            </a:extLst>
          </p:cNvPr>
          <p:cNvSpPr/>
          <p:nvPr/>
        </p:nvSpPr>
        <p:spPr>
          <a:xfrm>
            <a:off x="4715676" y="371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Relationship of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being checked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28D1DC98-E429-4A27-AFA5-0F6E2775EAF0}"/>
              </a:ext>
            </a:extLst>
          </p:cNvPr>
          <p:cNvCxnSpPr/>
          <p:nvPr/>
        </p:nvCxnSpPr>
        <p:spPr>
          <a:xfrm>
            <a:off x="4211836" y="4149000"/>
            <a:ext cx="432000" cy="0"/>
          </a:xfrm>
          <a:prstGeom prst="straightConnector1">
            <a:avLst/>
          </a:prstGeom>
          <a:ln>
            <a:solidFill>
              <a:srgbClr val="FF5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hteck 144">
            <a:extLst>
              <a:ext uri="{FF2B5EF4-FFF2-40B4-BE49-F238E27FC236}">
                <a16:creationId xmlns:a16="http://schemas.microsoft.com/office/drawing/2014/main" id="{439A3BCD-75E9-46D6-AB3D-ACAE6919FDD5}"/>
              </a:ext>
            </a:extLst>
          </p:cNvPr>
          <p:cNvSpPr/>
          <p:nvPr/>
        </p:nvSpPr>
        <p:spPr>
          <a:xfrm>
            <a:off x="4715676" y="4077000"/>
            <a:ext cx="129616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corresponding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 must match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17ADF8E6-82DC-43E4-95D4-A6C49B677D4C}"/>
              </a:ext>
            </a:extLst>
          </p:cNvPr>
          <p:cNvSpPr/>
          <p:nvPr/>
        </p:nvSpPr>
        <p:spPr>
          <a:xfrm>
            <a:off x="4211836" y="4509070"/>
            <a:ext cx="144020" cy="50407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87810CE6-6232-4400-A167-15F6F3CF5D80}"/>
              </a:ext>
            </a:extLst>
          </p:cNvPr>
          <p:cNvSpPr/>
          <p:nvPr/>
        </p:nvSpPr>
        <p:spPr>
          <a:xfrm>
            <a:off x="4355856" y="450900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Additional Check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734A87CA-2463-40AA-90FD-BDF52D638C4A}"/>
              </a:ext>
            </a:extLst>
          </p:cNvPr>
          <p:cNvSpPr/>
          <p:nvPr/>
        </p:nvSpPr>
        <p:spPr>
          <a:xfrm>
            <a:off x="5435836" y="4509000"/>
            <a:ext cx="144020" cy="504070"/>
          </a:xfrm>
          <a:prstGeom prst="rect">
            <a:avLst/>
          </a:prstGeom>
          <a:solidFill>
            <a:srgbClr val="E8D1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4688F7C1-B064-46E6-BB79-5D062FB8F31F}"/>
              </a:ext>
            </a:extLst>
          </p:cNvPr>
          <p:cNvSpPr/>
          <p:nvPr/>
        </p:nvSpPr>
        <p:spPr>
          <a:xfrm>
            <a:off x="5579856" y="4508930"/>
            <a:ext cx="115216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Comparison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Directions Column</a:t>
            </a:r>
          </a:p>
        </p:txBody>
      </p:sp>
    </p:spTree>
    <p:extLst>
      <p:ext uri="{BB962C8B-B14F-4D97-AF65-F5344CB8AC3E}">
        <p14:creationId xmlns:p14="http://schemas.microsoft.com/office/powerpoint/2010/main" val="21657998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Rechteck 626"/>
          <p:cNvSpPr/>
          <p:nvPr/>
        </p:nvSpPr>
        <p:spPr>
          <a:xfrm>
            <a:off x="3347010" y="148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8" name="Rechteck 627"/>
          <p:cNvSpPr/>
          <p:nvPr/>
        </p:nvSpPr>
        <p:spPr>
          <a:xfrm>
            <a:off x="3347640" y="134100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16" name="Rechteck 615"/>
          <p:cNvSpPr/>
          <p:nvPr/>
        </p:nvSpPr>
        <p:spPr>
          <a:xfrm>
            <a:off x="1475640" y="1484784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1476270" y="1341060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331640" y="1341000"/>
            <a:ext cx="1008750" cy="21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Consolidate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1331640" y="1485000"/>
            <a:ext cx="144020" cy="288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1331640" y="1485000"/>
            <a:ext cx="1008140" cy="201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211"/>
          <p:cNvCxnSpPr/>
          <p:nvPr/>
        </p:nvCxnSpPr>
        <p:spPr>
          <a:xfrm>
            <a:off x="1331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hteck 199"/>
          <p:cNvSpPr/>
          <p:nvPr/>
        </p:nvSpPr>
        <p:spPr>
          <a:xfrm>
            <a:off x="108610" y="12693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table: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Each color refers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data with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same contents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</a:p>
        </p:txBody>
      </p:sp>
      <p:sp>
        <p:nvSpPr>
          <p:cNvPr id="255" name="Rechteck 254"/>
          <p:cNvSpPr/>
          <p:nvPr/>
        </p:nvSpPr>
        <p:spPr>
          <a:xfrm>
            <a:off x="133225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45" name="Rechteck 344"/>
          <p:cNvSpPr/>
          <p:nvPr/>
        </p:nvSpPr>
        <p:spPr>
          <a:xfrm>
            <a:off x="3059970" y="7389080"/>
            <a:ext cx="432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059970" y="75331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3059970" y="782114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3059970" y="80371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3059970" y="7533100"/>
            <a:ext cx="432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2" name="Rechteck 401"/>
          <p:cNvSpPr/>
          <p:nvPr/>
        </p:nvSpPr>
        <p:spPr>
          <a:xfrm>
            <a:off x="3059410" y="875727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5" name="Rechteck 404"/>
          <p:cNvSpPr/>
          <p:nvPr/>
        </p:nvSpPr>
        <p:spPr>
          <a:xfrm>
            <a:off x="320396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3347980" y="80371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320396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3347980" y="782114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1" name="Rechteck 410"/>
          <p:cNvSpPr/>
          <p:nvPr/>
        </p:nvSpPr>
        <p:spPr>
          <a:xfrm>
            <a:off x="3203400" y="875727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3347420" y="875727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6876000" y="7893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he columns which exist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destination table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only (+ identifier columns)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kept.</a:t>
            </a:r>
          </a:p>
        </p:txBody>
      </p:sp>
      <p:sp>
        <p:nvSpPr>
          <p:cNvPr id="431" name="Rechteck 430"/>
          <p:cNvSpPr/>
          <p:nvPr/>
        </p:nvSpPr>
        <p:spPr>
          <a:xfrm>
            <a:off x="5220000" y="7389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Combining rows: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See above.</a:t>
            </a:r>
          </a:p>
        </p:txBody>
      </p:sp>
      <p:sp>
        <p:nvSpPr>
          <p:cNvPr id="357" name="Rechteck 356"/>
          <p:cNvSpPr/>
          <p:nvPr/>
        </p:nvSpPr>
        <p:spPr>
          <a:xfrm>
            <a:off x="1331640" y="1773000"/>
            <a:ext cx="144020" cy="288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1331640" y="2061000"/>
            <a:ext cx="144020" cy="216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331640" y="2277000"/>
            <a:ext cx="144020" cy="216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40" y="2493000"/>
            <a:ext cx="144020" cy="216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1331640" y="3213000"/>
            <a:ext cx="144020" cy="144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3" name="Rechteck 442"/>
          <p:cNvSpPr/>
          <p:nvPr/>
        </p:nvSpPr>
        <p:spPr>
          <a:xfrm>
            <a:off x="1331640" y="2709000"/>
            <a:ext cx="144020" cy="288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1331640" y="3069000"/>
            <a:ext cx="144020" cy="14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1331640" y="299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331640" y="3357000"/>
            <a:ext cx="14402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57" name="Geschweifte Klammer rechts 556"/>
          <p:cNvSpPr/>
          <p:nvPr/>
        </p:nvSpPr>
        <p:spPr>
          <a:xfrm>
            <a:off x="2556250" y="1341320"/>
            <a:ext cx="432000" cy="2159680"/>
          </a:xfrm>
          <a:prstGeom prst="rightBrace">
            <a:avLst>
              <a:gd name="adj1" fmla="val 8333"/>
              <a:gd name="adj2" fmla="val 1756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58" name="Rechteck 557"/>
          <p:cNvSpPr/>
          <p:nvPr/>
        </p:nvSpPr>
        <p:spPr>
          <a:xfrm>
            <a:off x="3203640" y="1341000"/>
            <a:ext cx="1008750" cy="576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6" name="Rechteck 565"/>
          <p:cNvSpPr/>
          <p:nvPr/>
        </p:nvSpPr>
        <p:spPr>
          <a:xfrm>
            <a:off x="3203640" y="1485000"/>
            <a:ext cx="144020" cy="7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3" name="Rechteck 572"/>
          <p:cNvSpPr/>
          <p:nvPr/>
        </p:nvSpPr>
        <p:spPr>
          <a:xfrm>
            <a:off x="3203640" y="1485000"/>
            <a:ext cx="1008140" cy="432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4" name="Gerade Verbindung 211"/>
          <p:cNvCxnSpPr/>
          <p:nvPr/>
        </p:nvCxnSpPr>
        <p:spPr>
          <a:xfrm>
            <a:off x="3203640" y="1485000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3203640" y="1557000"/>
            <a:ext cx="144020" cy="72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0" name="Rechteck 589"/>
          <p:cNvSpPr/>
          <p:nvPr/>
        </p:nvSpPr>
        <p:spPr>
          <a:xfrm>
            <a:off x="3203640" y="1629000"/>
            <a:ext cx="144020" cy="7200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8" name="Rechteck 597"/>
          <p:cNvSpPr/>
          <p:nvPr/>
        </p:nvSpPr>
        <p:spPr>
          <a:xfrm>
            <a:off x="3203640" y="1701000"/>
            <a:ext cx="144020" cy="72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6" name="Rechteck 605"/>
          <p:cNvSpPr/>
          <p:nvPr/>
        </p:nvSpPr>
        <p:spPr>
          <a:xfrm>
            <a:off x="3203640" y="1773000"/>
            <a:ext cx="144020" cy="720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4" name="Rechteck 613"/>
          <p:cNvSpPr/>
          <p:nvPr/>
        </p:nvSpPr>
        <p:spPr>
          <a:xfrm>
            <a:off x="3203640" y="1845000"/>
            <a:ext cx="14402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5" name="Rechteck 614"/>
          <p:cNvSpPr/>
          <p:nvPr/>
        </p:nvSpPr>
        <p:spPr>
          <a:xfrm>
            <a:off x="143508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consolidate(), table consolidate selected rows() </a:t>
            </a:r>
          </a:p>
        </p:txBody>
      </p:sp>
      <p:sp>
        <p:nvSpPr>
          <p:cNvPr id="617" name="Rechteck 616"/>
          <p:cNvSpPr/>
          <p:nvPr/>
        </p:nvSpPr>
        <p:spPr>
          <a:xfrm>
            <a:off x="1475640" y="1772816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8" name="Rechteck 617"/>
          <p:cNvSpPr/>
          <p:nvPr/>
        </p:nvSpPr>
        <p:spPr>
          <a:xfrm>
            <a:off x="1475640" y="2060848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9" name="Rechteck 618"/>
          <p:cNvSpPr/>
          <p:nvPr/>
        </p:nvSpPr>
        <p:spPr>
          <a:xfrm>
            <a:off x="1475640" y="2276872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0" name="Rechteck 619"/>
          <p:cNvSpPr/>
          <p:nvPr/>
        </p:nvSpPr>
        <p:spPr>
          <a:xfrm>
            <a:off x="1475640" y="2492896"/>
            <a:ext cx="864000" cy="216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1" name="Rechteck 620"/>
          <p:cNvSpPr/>
          <p:nvPr/>
        </p:nvSpPr>
        <p:spPr>
          <a:xfrm>
            <a:off x="1475640" y="2708920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2" name="Rechteck 621"/>
          <p:cNvSpPr/>
          <p:nvPr/>
        </p:nvSpPr>
        <p:spPr>
          <a:xfrm>
            <a:off x="1475640" y="2996952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3" name="Rechteck 622"/>
          <p:cNvSpPr/>
          <p:nvPr/>
        </p:nvSpPr>
        <p:spPr>
          <a:xfrm>
            <a:off x="1475640" y="3068960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4" name="Rechteck 623"/>
          <p:cNvSpPr/>
          <p:nvPr/>
        </p:nvSpPr>
        <p:spPr>
          <a:xfrm>
            <a:off x="1475640" y="3212976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5" name="Rechteck 624"/>
          <p:cNvSpPr/>
          <p:nvPr/>
        </p:nvSpPr>
        <p:spPr>
          <a:xfrm>
            <a:off x="1475640" y="3356992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9" name="Rechteck 628"/>
          <p:cNvSpPr/>
          <p:nvPr/>
        </p:nvSpPr>
        <p:spPr>
          <a:xfrm>
            <a:off x="3347640" y="1557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0" name="Rechteck 629"/>
          <p:cNvSpPr/>
          <p:nvPr/>
        </p:nvSpPr>
        <p:spPr>
          <a:xfrm>
            <a:off x="3347640" y="1629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1" name="Rechteck 630"/>
          <p:cNvSpPr/>
          <p:nvPr/>
        </p:nvSpPr>
        <p:spPr>
          <a:xfrm>
            <a:off x="3347640" y="1701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2" name="Rechteck 631"/>
          <p:cNvSpPr/>
          <p:nvPr/>
        </p:nvSpPr>
        <p:spPr>
          <a:xfrm>
            <a:off x="3347640" y="177300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3" name="Rechteck 632"/>
          <p:cNvSpPr/>
          <p:nvPr/>
        </p:nvSpPr>
        <p:spPr>
          <a:xfrm>
            <a:off x="3347640" y="1844940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34" name="Gerade Verbindung mit Pfeil 633"/>
          <p:cNvCxnSpPr/>
          <p:nvPr/>
        </p:nvCxnSpPr>
        <p:spPr>
          <a:xfrm flipV="1">
            <a:off x="1403640" y="3573000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Rechteck 634"/>
          <p:cNvSpPr/>
          <p:nvPr/>
        </p:nvSpPr>
        <p:spPr>
          <a:xfrm>
            <a:off x="1403640" y="3645000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Identifier columns</a:t>
            </a:r>
            <a:r>
              <a:rPr lang="en-US" sz="1000" dirty="0">
                <a:solidFill>
                  <a:schemeClr val="tx1"/>
                </a:solidFill>
              </a:rPr>
              <a:t> (Parameter 2 in table consolidate, parameter 3 table consolidate selected rows)</a:t>
            </a:r>
          </a:p>
        </p:txBody>
      </p:sp>
      <p:sp>
        <p:nvSpPr>
          <p:cNvPr id="636" name="Rechteck 635"/>
          <p:cNvSpPr/>
          <p:nvPr/>
        </p:nvSpPr>
        <p:spPr>
          <a:xfrm>
            <a:off x="1475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7" name="Rechteck 636"/>
          <p:cNvSpPr/>
          <p:nvPr/>
        </p:nvSpPr>
        <p:spPr>
          <a:xfrm>
            <a:off x="493164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8" name="Geschweifte Klammer rechts 637"/>
          <p:cNvSpPr/>
          <p:nvPr/>
        </p:nvSpPr>
        <p:spPr>
          <a:xfrm>
            <a:off x="2699640" y="4869088"/>
            <a:ext cx="432000" cy="1080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1" name="Gerader Verbinder 10"/>
          <p:cNvCxnSpPr/>
          <p:nvPr/>
        </p:nvCxnSpPr>
        <p:spPr>
          <a:xfrm>
            <a:off x="1475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Rechteck 638"/>
          <p:cNvSpPr/>
          <p:nvPr/>
        </p:nvSpPr>
        <p:spPr>
          <a:xfrm>
            <a:off x="1475640" y="5301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0" name="Rechteck 639"/>
          <p:cNvSpPr/>
          <p:nvPr/>
        </p:nvSpPr>
        <p:spPr>
          <a:xfrm>
            <a:off x="1475640" y="5517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1" name="Rechteck 640"/>
          <p:cNvSpPr/>
          <p:nvPr/>
        </p:nvSpPr>
        <p:spPr>
          <a:xfrm>
            <a:off x="1475640" y="5877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2" name="Rechteck 641"/>
          <p:cNvSpPr/>
          <p:nvPr/>
        </p:nvSpPr>
        <p:spPr>
          <a:xfrm>
            <a:off x="1331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3" name="Rechteck 642"/>
          <p:cNvSpPr/>
          <p:nvPr/>
        </p:nvSpPr>
        <p:spPr>
          <a:xfrm>
            <a:off x="1331640" y="5301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4" name="Rechteck 643"/>
          <p:cNvSpPr/>
          <p:nvPr/>
        </p:nvSpPr>
        <p:spPr>
          <a:xfrm>
            <a:off x="1331640" y="5517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5" name="Rechteck 644"/>
          <p:cNvSpPr/>
          <p:nvPr/>
        </p:nvSpPr>
        <p:spPr>
          <a:xfrm>
            <a:off x="1331640" y="5877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6" name="Rechteck 645"/>
          <p:cNvSpPr/>
          <p:nvPr/>
        </p:nvSpPr>
        <p:spPr>
          <a:xfrm>
            <a:off x="478764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7" name="Rechteck 646"/>
          <p:cNvSpPr/>
          <p:nvPr/>
        </p:nvSpPr>
        <p:spPr>
          <a:xfrm>
            <a:off x="1331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Detail:</a:t>
            </a:r>
          </a:p>
        </p:txBody>
      </p:sp>
      <p:sp>
        <p:nvSpPr>
          <p:cNvPr id="648" name="Rechteck 647"/>
          <p:cNvSpPr/>
          <p:nvPr/>
        </p:nvSpPr>
        <p:spPr>
          <a:xfrm>
            <a:off x="108000" y="4581088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may be scattered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across the entire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No adjacency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requirements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apply.</a:t>
            </a:r>
          </a:p>
        </p:txBody>
      </p:sp>
      <p:sp>
        <p:nvSpPr>
          <p:cNvPr id="649" name="Rechteck 648"/>
          <p:cNvSpPr/>
          <p:nvPr/>
        </p:nvSpPr>
        <p:spPr>
          <a:xfrm>
            <a:off x="147627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50" name="Rechteck 649"/>
          <p:cNvSpPr/>
          <p:nvPr/>
        </p:nvSpPr>
        <p:spPr>
          <a:xfrm>
            <a:off x="1331640" y="4509088"/>
            <a:ext cx="1008750" cy="158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51" name="Gerade Verbindung 211"/>
          <p:cNvCxnSpPr/>
          <p:nvPr/>
        </p:nvCxnSpPr>
        <p:spPr>
          <a:xfrm>
            <a:off x="133164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Gerade Verbindung mit Pfeil 651"/>
          <p:cNvCxnSpPr/>
          <p:nvPr/>
        </p:nvCxnSpPr>
        <p:spPr>
          <a:xfrm flipH="1">
            <a:off x="2339640" y="4509088"/>
            <a:ext cx="144000" cy="360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Rechteck 652"/>
          <p:cNvSpPr/>
          <p:nvPr/>
        </p:nvSpPr>
        <p:spPr>
          <a:xfrm>
            <a:off x="2555640" y="4221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Top row = Destination row</a:t>
            </a:r>
            <a:r>
              <a:rPr lang="en-US" sz="1000" dirty="0">
                <a:solidFill>
                  <a:schemeClr val="tx1"/>
                </a:solidFill>
              </a:rPr>
              <a:t>.  All rows below are source rows. 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 will be consolidated into the destination row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according to specified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54" name="Rechteck 653"/>
          <p:cNvSpPr/>
          <p:nvPr/>
        </p:nvSpPr>
        <p:spPr>
          <a:xfrm>
            <a:off x="4247964" y="1304764"/>
            <a:ext cx="3888432" cy="9001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The original data contains n groups of rows with common data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identifier columns.</a:t>
            </a: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table consolidate(...) reduces them to 1 row per group.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destination table contains n rows.</a:t>
            </a:r>
          </a:p>
        </p:txBody>
      </p:sp>
      <p:sp>
        <p:nvSpPr>
          <p:cNvPr id="655" name="Rechteck 654"/>
          <p:cNvSpPr/>
          <p:nvPr/>
        </p:nvSpPr>
        <p:spPr>
          <a:xfrm>
            <a:off x="4787640" y="5013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 the last step,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all redundant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deleted.</a:t>
            </a:r>
          </a:p>
        </p:txBody>
      </p:sp>
      <p:sp>
        <p:nvSpPr>
          <p:cNvPr id="84" name="Rechteck 83"/>
          <p:cNvSpPr/>
          <p:nvPr/>
        </p:nvSpPr>
        <p:spPr>
          <a:xfrm>
            <a:off x="3347640" y="4869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r Verbinder 84"/>
          <p:cNvCxnSpPr/>
          <p:nvPr/>
        </p:nvCxnSpPr>
        <p:spPr>
          <a:xfrm>
            <a:off x="3347640" y="4941088"/>
            <a:ext cx="86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hteck 85"/>
          <p:cNvSpPr/>
          <p:nvPr/>
        </p:nvSpPr>
        <p:spPr>
          <a:xfrm>
            <a:off x="3203640" y="4869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3347640" y="5157088"/>
            <a:ext cx="864000" cy="144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3203640" y="5157088"/>
            <a:ext cx="144000" cy="144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hteck 88"/>
          <p:cNvSpPr/>
          <p:nvPr/>
        </p:nvSpPr>
        <p:spPr>
          <a:xfrm>
            <a:off x="3347640" y="5301088"/>
            <a:ext cx="864000" cy="288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203640" y="5301088"/>
            <a:ext cx="144020" cy="288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hteck 90"/>
          <p:cNvSpPr/>
          <p:nvPr/>
        </p:nvSpPr>
        <p:spPr>
          <a:xfrm>
            <a:off x="3347640" y="5589088"/>
            <a:ext cx="864000" cy="7200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3203640" y="558908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mit Pfeil 92"/>
          <p:cNvCxnSpPr/>
          <p:nvPr/>
        </p:nvCxnSpPr>
        <p:spPr>
          <a:xfrm flipV="1">
            <a:off x="3491640" y="4941088"/>
            <a:ext cx="0" cy="144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3563640" y="494108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V="1">
            <a:off x="3635640" y="4941088"/>
            <a:ext cx="0" cy="432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 flipV="1">
            <a:off x="3707640" y="4941088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/>
          <p:nvPr/>
        </p:nvCxnSpPr>
        <p:spPr>
          <a:xfrm flipV="1">
            <a:off x="3779640" y="4941088"/>
            <a:ext cx="0" cy="6861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eschweifte Klammer rechts 104"/>
          <p:cNvSpPr/>
          <p:nvPr/>
        </p:nvSpPr>
        <p:spPr>
          <a:xfrm>
            <a:off x="4283640" y="4869088"/>
            <a:ext cx="432000" cy="864000"/>
          </a:xfrm>
          <a:prstGeom prst="rightBrace">
            <a:avLst>
              <a:gd name="adj1" fmla="val 8333"/>
              <a:gd name="adj2" fmla="val 104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Rechteck 116"/>
          <p:cNvSpPr/>
          <p:nvPr/>
        </p:nvSpPr>
        <p:spPr>
          <a:xfrm>
            <a:off x="6299520" y="4509148"/>
            <a:ext cx="863370" cy="1439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6154890" y="4509088"/>
            <a:ext cx="1008750" cy="864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9" name="Gerade Verbindung 211"/>
          <p:cNvCxnSpPr/>
          <p:nvPr/>
        </p:nvCxnSpPr>
        <p:spPr>
          <a:xfrm>
            <a:off x="6154890" y="4653088"/>
            <a:ext cx="10081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hteck 119"/>
          <p:cNvSpPr/>
          <p:nvPr/>
        </p:nvSpPr>
        <p:spPr>
          <a:xfrm>
            <a:off x="6299520" y="4869028"/>
            <a:ext cx="864000" cy="72060"/>
          </a:xfrm>
          <a:prstGeom prst="rect">
            <a:avLst/>
          </a:prstGeom>
          <a:solidFill>
            <a:srgbClr val="F2F2F2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6155520" y="4869028"/>
            <a:ext cx="144000" cy="72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155640" y="5445088"/>
            <a:ext cx="108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Consolidation will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continue with the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remaining rows.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21DF2375-D1D8-42F4-A3D9-EFAD218345BB}"/>
              </a:ext>
            </a:extLst>
          </p:cNvPr>
          <p:cNvSpPr/>
          <p:nvPr/>
        </p:nvSpPr>
        <p:spPr>
          <a:xfrm>
            <a:off x="1835328" y="1484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9DC1956A-439A-4D18-B46A-F5E30D5CF9DC}"/>
              </a:ext>
            </a:extLst>
          </p:cNvPr>
          <p:cNvSpPr/>
          <p:nvPr/>
        </p:nvSpPr>
        <p:spPr>
          <a:xfrm>
            <a:off x="1835328" y="1772784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F8B5C72-1D3C-4389-AD31-8898FECBA0AD}"/>
              </a:ext>
            </a:extLst>
          </p:cNvPr>
          <p:cNvSpPr/>
          <p:nvPr/>
        </p:nvSpPr>
        <p:spPr>
          <a:xfrm>
            <a:off x="1835328" y="2060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22CA5967-9D91-49A8-9E4C-EBA5E8B3D570}"/>
              </a:ext>
            </a:extLst>
          </p:cNvPr>
          <p:cNvSpPr/>
          <p:nvPr/>
        </p:nvSpPr>
        <p:spPr>
          <a:xfrm>
            <a:off x="1835328" y="2276784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5E133737-E45D-4180-9545-0A654CA20356}"/>
              </a:ext>
            </a:extLst>
          </p:cNvPr>
          <p:cNvSpPr/>
          <p:nvPr/>
        </p:nvSpPr>
        <p:spPr>
          <a:xfrm>
            <a:off x="1835328" y="2492896"/>
            <a:ext cx="216024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463C8EC-A6F3-4FED-83F9-BE65483F621C}"/>
              </a:ext>
            </a:extLst>
          </p:cNvPr>
          <p:cNvSpPr/>
          <p:nvPr/>
        </p:nvSpPr>
        <p:spPr>
          <a:xfrm>
            <a:off x="1835328" y="3212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AA97FFF-5929-4412-A3C3-522366ADF389}"/>
              </a:ext>
            </a:extLst>
          </p:cNvPr>
          <p:cNvSpPr/>
          <p:nvPr/>
        </p:nvSpPr>
        <p:spPr>
          <a:xfrm>
            <a:off x="1835328" y="2708920"/>
            <a:ext cx="216024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734A639-8CC0-4B78-B39B-F6BD7C0A311B}"/>
              </a:ext>
            </a:extLst>
          </p:cNvPr>
          <p:cNvSpPr/>
          <p:nvPr/>
        </p:nvSpPr>
        <p:spPr>
          <a:xfrm>
            <a:off x="1835328" y="3068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540D8D65-E427-4FF0-9BC4-41F0847714DF}"/>
              </a:ext>
            </a:extLst>
          </p:cNvPr>
          <p:cNvSpPr/>
          <p:nvPr/>
        </p:nvSpPr>
        <p:spPr>
          <a:xfrm>
            <a:off x="1835328" y="2996784"/>
            <a:ext cx="216024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E45A4DA0-9D05-496E-988E-4E82C00023F6}"/>
              </a:ext>
            </a:extLst>
          </p:cNvPr>
          <p:cNvSpPr/>
          <p:nvPr/>
        </p:nvSpPr>
        <p:spPr>
          <a:xfrm>
            <a:off x="1835328" y="3356784"/>
            <a:ext cx="216024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F7F41EBF-5A52-40D4-81A9-A230A2E08EE3}"/>
              </a:ext>
            </a:extLst>
          </p:cNvPr>
          <p:cNvSpPr/>
          <p:nvPr/>
        </p:nvSpPr>
        <p:spPr>
          <a:xfrm>
            <a:off x="2123360" y="1484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0F04BA31-646E-4598-934A-D2D6449F6F9B}"/>
              </a:ext>
            </a:extLst>
          </p:cNvPr>
          <p:cNvSpPr/>
          <p:nvPr/>
        </p:nvSpPr>
        <p:spPr>
          <a:xfrm>
            <a:off x="2123360" y="1772848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2EFF2AD-80EE-4754-B4D7-C85DC40EF188}"/>
              </a:ext>
            </a:extLst>
          </p:cNvPr>
          <p:cNvSpPr/>
          <p:nvPr/>
        </p:nvSpPr>
        <p:spPr>
          <a:xfrm>
            <a:off x="2123360" y="2060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7F50782-BE94-4A10-8B3E-93AE70310B57}"/>
              </a:ext>
            </a:extLst>
          </p:cNvPr>
          <p:cNvSpPr/>
          <p:nvPr/>
        </p:nvSpPr>
        <p:spPr>
          <a:xfrm>
            <a:off x="2123360" y="2276848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C96D5F1D-7109-4846-9039-9BA336F6A5C7}"/>
              </a:ext>
            </a:extLst>
          </p:cNvPr>
          <p:cNvSpPr/>
          <p:nvPr/>
        </p:nvSpPr>
        <p:spPr>
          <a:xfrm>
            <a:off x="2123360" y="2492960"/>
            <a:ext cx="72008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8673B8C1-2C85-4EDF-B727-5D9967B00DF9}"/>
              </a:ext>
            </a:extLst>
          </p:cNvPr>
          <p:cNvSpPr/>
          <p:nvPr/>
        </p:nvSpPr>
        <p:spPr>
          <a:xfrm>
            <a:off x="2123360" y="3212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0ED54C05-88E1-456D-A093-FBDD1FDBED12}"/>
              </a:ext>
            </a:extLst>
          </p:cNvPr>
          <p:cNvSpPr/>
          <p:nvPr/>
        </p:nvSpPr>
        <p:spPr>
          <a:xfrm>
            <a:off x="2123360" y="2708984"/>
            <a:ext cx="72008" cy="2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ADA8B0F6-C63E-4F58-A4AB-FC3C34F537AE}"/>
              </a:ext>
            </a:extLst>
          </p:cNvPr>
          <p:cNvSpPr/>
          <p:nvPr/>
        </p:nvSpPr>
        <p:spPr>
          <a:xfrm>
            <a:off x="2123360" y="3068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7143B389-5311-462E-ADBC-D5A2E10F2A5A}"/>
              </a:ext>
            </a:extLst>
          </p:cNvPr>
          <p:cNvSpPr/>
          <p:nvPr/>
        </p:nvSpPr>
        <p:spPr>
          <a:xfrm>
            <a:off x="2123360" y="2996848"/>
            <a:ext cx="72008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>
            <a:extLst>
              <a:ext uri="{FF2B5EF4-FFF2-40B4-BE49-F238E27FC236}">
                <a16:creationId xmlns:a16="http://schemas.microsoft.com/office/drawing/2014/main" id="{EE9487E0-56F9-4D72-97C4-8518227452FB}"/>
              </a:ext>
            </a:extLst>
          </p:cNvPr>
          <p:cNvSpPr/>
          <p:nvPr/>
        </p:nvSpPr>
        <p:spPr>
          <a:xfrm>
            <a:off x="2123360" y="3356848"/>
            <a:ext cx="72008" cy="144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4C0D231E-DD9C-45BD-AC11-587677E8FF2F}"/>
              </a:ext>
            </a:extLst>
          </p:cNvPr>
          <p:cNvSpPr/>
          <p:nvPr/>
        </p:nvSpPr>
        <p:spPr>
          <a:xfrm>
            <a:off x="3671532" y="148478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F5EA14D0-3FE7-4A99-AA8A-81F539EC358D}"/>
              </a:ext>
            </a:extLst>
          </p:cNvPr>
          <p:cNvSpPr/>
          <p:nvPr/>
        </p:nvSpPr>
        <p:spPr>
          <a:xfrm>
            <a:off x="3959564" y="148484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D48644E1-D330-4833-BC28-158852A29AF1}"/>
              </a:ext>
            </a:extLst>
          </p:cNvPr>
          <p:cNvSpPr/>
          <p:nvPr/>
        </p:nvSpPr>
        <p:spPr>
          <a:xfrm>
            <a:off x="1835328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17FC7D8-1C67-42B6-A625-AA9BEF7D92F7}"/>
              </a:ext>
            </a:extLst>
          </p:cNvPr>
          <p:cNvSpPr/>
          <p:nvPr/>
        </p:nvSpPr>
        <p:spPr>
          <a:xfrm>
            <a:off x="2123360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4373C62B-BB06-44CD-9912-A48BC715310F}"/>
              </a:ext>
            </a:extLst>
          </p:cNvPr>
          <p:cNvSpPr/>
          <p:nvPr/>
        </p:nvSpPr>
        <p:spPr>
          <a:xfrm>
            <a:off x="3671532" y="1340768"/>
            <a:ext cx="216024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68CBFF0-2AF4-4404-B11B-8A2CD56DE91D}"/>
              </a:ext>
            </a:extLst>
          </p:cNvPr>
          <p:cNvSpPr/>
          <p:nvPr/>
        </p:nvSpPr>
        <p:spPr>
          <a:xfrm>
            <a:off x="3959564" y="1340832"/>
            <a:ext cx="72008" cy="14401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A01D52D-EBE4-4CAA-98D0-E8BF031FADE8}"/>
              </a:ext>
            </a:extLst>
          </p:cNvPr>
          <p:cNvSpPr/>
          <p:nvPr/>
        </p:nvSpPr>
        <p:spPr>
          <a:xfrm>
            <a:off x="3671532" y="1556792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09CBE7C8-C438-41FF-ACC9-F8F398B74BB5}"/>
              </a:ext>
            </a:extLst>
          </p:cNvPr>
          <p:cNvSpPr/>
          <p:nvPr/>
        </p:nvSpPr>
        <p:spPr>
          <a:xfrm>
            <a:off x="3959564" y="1556856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76E86372-BBD9-4E55-B288-8F362F582BFD}"/>
              </a:ext>
            </a:extLst>
          </p:cNvPr>
          <p:cNvSpPr/>
          <p:nvPr/>
        </p:nvSpPr>
        <p:spPr>
          <a:xfrm>
            <a:off x="3671532" y="1628800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AA467011-FAE6-42A8-90BD-8E5934F47065}"/>
              </a:ext>
            </a:extLst>
          </p:cNvPr>
          <p:cNvSpPr/>
          <p:nvPr/>
        </p:nvSpPr>
        <p:spPr>
          <a:xfrm>
            <a:off x="3959564" y="1628864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65D76DB-C0AD-482E-B515-4DA4956CC605}"/>
              </a:ext>
            </a:extLst>
          </p:cNvPr>
          <p:cNvSpPr/>
          <p:nvPr/>
        </p:nvSpPr>
        <p:spPr>
          <a:xfrm>
            <a:off x="3671532" y="1700808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E2A43066-4C49-4C0A-B22A-B7BA3B8457AA}"/>
              </a:ext>
            </a:extLst>
          </p:cNvPr>
          <p:cNvSpPr/>
          <p:nvPr/>
        </p:nvSpPr>
        <p:spPr>
          <a:xfrm>
            <a:off x="3959564" y="1700872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E35594B6-853E-4E46-83A8-793124BD5A22}"/>
              </a:ext>
            </a:extLst>
          </p:cNvPr>
          <p:cNvSpPr/>
          <p:nvPr/>
        </p:nvSpPr>
        <p:spPr>
          <a:xfrm>
            <a:off x="3671532" y="1772816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3FA3F4D8-D0CE-42A8-9D31-24281D8A3629}"/>
              </a:ext>
            </a:extLst>
          </p:cNvPr>
          <p:cNvSpPr/>
          <p:nvPr/>
        </p:nvSpPr>
        <p:spPr>
          <a:xfrm>
            <a:off x="3959564" y="1772880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7ECC241-C5E3-4F3D-A132-B5A5482C18FB}"/>
              </a:ext>
            </a:extLst>
          </p:cNvPr>
          <p:cNvSpPr/>
          <p:nvPr/>
        </p:nvSpPr>
        <p:spPr>
          <a:xfrm>
            <a:off x="3671532" y="1844824"/>
            <a:ext cx="216024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AE78C3BF-7A64-470A-9F45-1C330DB7849D}"/>
              </a:ext>
            </a:extLst>
          </p:cNvPr>
          <p:cNvSpPr/>
          <p:nvPr/>
        </p:nvSpPr>
        <p:spPr>
          <a:xfrm>
            <a:off x="3959564" y="1844888"/>
            <a:ext cx="72008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B95A361F-A58D-419A-A651-B76CED5A45F8}"/>
              </a:ext>
            </a:extLst>
          </p:cNvPr>
          <p:cNvSpPr/>
          <p:nvPr/>
        </p:nvSpPr>
        <p:spPr>
          <a:xfrm>
            <a:off x="3167844" y="112474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After consolidation</a:t>
            </a:r>
          </a:p>
        </p:txBody>
      </p:sp>
      <p:cxnSp>
        <p:nvCxnSpPr>
          <p:cNvPr id="151" name="Gerade Verbindung mit Pfeil 150">
            <a:extLst>
              <a:ext uri="{FF2B5EF4-FFF2-40B4-BE49-F238E27FC236}">
                <a16:creationId xmlns:a16="http://schemas.microsoft.com/office/drawing/2014/main" id="{6059F5F0-430F-4492-935C-DF1AAA16A5A5}"/>
              </a:ext>
            </a:extLst>
          </p:cNvPr>
          <p:cNvCxnSpPr>
            <a:cxnSpLocks/>
            <a:endCxn id="107" idx="3"/>
          </p:cNvCxnSpPr>
          <p:nvPr/>
        </p:nvCxnSpPr>
        <p:spPr>
          <a:xfrm flipH="1" flipV="1">
            <a:off x="2051352" y="1916784"/>
            <a:ext cx="1080488" cy="61211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CA44F27-8E4E-495A-ABA6-B327962B0523}"/>
              </a:ext>
            </a:extLst>
          </p:cNvPr>
          <p:cNvCxnSpPr>
            <a:cxnSpLocks/>
          </p:cNvCxnSpPr>
          <p:nvPr/>
        </p:nvCxnSpPr>
        <p:spPr>
          <a:xfrm flipH="1" flipV="1">
            <a:off x="2195736" y="2312876"/>
            <a:ext cx="936104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AFF2525A-D5DD-4E4C-979C-329D82B9ADAC}"/>
              </a:ext>
            </a:extLst>
          </p:cNvPr>
          <p:cNvSpPr/>
          <p:nvPr/>
        </p:nvSpPr>
        <p:spPr>
          <a:xfrm>
            <a:off x="3167844" y="2348880"/>
            <a:ext cx="4968552" cy="61206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Columns to consolidate</a:t>
            </a:r>
            <a:r>
              <a:rPr lang="en-US" sz="1000" dirty="0">
                <a:solidFill>
                  <a:schemeClr val="tx1"/>
                </a:solidFill>
              </a:rPr>
              <a:t> (Parameter 3 in table consolidate, resp. parameter 4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consolidate selected rows): </a:t>
            </a:r>
            <a:r>
              <a:rPr lang="en-US" sz="1000" b="1" dirty="0">
                <a:solidFill>
                  <a:schemeClr val="tx1"/>
                </a:solidFill>
              </a:rPr>
              <a:t>Consolidation actions</a:t>
            </a:r>
            <a:r>
              <a:rPr lang="en-US" sz="1000" dirty="0">
                <a:solidFill>
                  <a:schemeClr val="tx1"/>
                </a:solidFill>
              </a:rPr>
              <a:t> are applied on 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using the corresponding consolidation actions specified in Parameter 5 (resp. 6).</a:t>
            </a:r>
          </a:p>
        </p:txBody>
      </p:sp>
    </p:spTree>
    <p:extLst>
      <p:ext uri="{BB962C8B-B14F-4D97-AF65-F5344CB8AC3E}">
        <p14:creationId xmlns:p14="http://schemas.microsoft.com/office/powerpoint/2010/main" val="4245913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25 </a:t>
            </a:r>
            <a:r>
              <a:rPr lang="de-CH" dirty="0" err="1"/>
              <a:t>ways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combine</a:t>
            </a:r>
            <a:r>
              <a:rPr lang="de-CH" dirty="0"/>
              <a:t> </a:t>
            </a:r>
            <a:r>
              <a:rPr lang="de-CH" dirty="0" err="1"/>
              <a:t>two</a:t>
            </a:r>
            <a:r>
              <a:rPr lang="de-CH" dirty="0"/>
              <a:t> </a:t>
            </a:r>
            <a:r>
              <a:rPr lang="de-CH" dirty="0" err="1"/>
              <a:t>tables</a:t>
            </a:r>
            <a:r>
              <a:rPr lang="de-CH" dirty="0"/>
              <a:t> </a:t>
            </a:r>
            <a:r>
              <a:rPr lang="de-CH" dirty="0" err="1"/>
              <a:t>into</a:t>
            </a:r>
            <a:r>
              <a:rPr lang="de-CH" dirty="0"/>
              <a:t> </a:t>
            </a:r>
            <a:r>
              <a:rPr lang="de-CH" dirty="0" err="1"/>
              <a:t>one</a:t>
            </a:r>
            <a:endParaRPr lang="de-CH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253680"/>
              </p:ext>
            </p:extLst>
          </p:nvPr>
        </p:nvGraphicFramePr>
        <p:xfrm>
          <a:off x="756000" y="872716"/>
          <a:ext cx="7920000" cy="56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6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  <a:r>
                        <a:rPr lang="en-US" sz="1000" b="1" baseline="0" noProof="0" dirty="0"/>
                        <a:t> combination functions.</a:t>
                      </a:r>
                    </a:p>
                    <a:p>
                      <a:endParaRPr lang="en-US" sz="1000" b="1" baseline="0" noProof="0" dirty="0"/>
                    </a:p>
                    <a:p>
                      <a:endParaRPr lang="en-US" sz="1000" b="0" baseline="0" noProof="0" dirty="0"/>
                    </a:p>
                    <a:p>
                      <a:r>
                        <a:rPr lang="en-US" sz="1000" b="0" baseline="0" noProof="0" dirty="0"/>
                        <a:t>Note: Identifier columns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to match the rows will never be deleted or consolidated.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Columns in table</a:t>
                      </a:r>
                      <a:r>
                        <a:rPr lang="en-US" sz="1000" b="0" baseline="0" noProof="0" dirty="0"/>
                        <a:t> A and B will be 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Columns</a:t>
                      </a:r>
                      <a:r>
                        <a:rPr lang="en-US" sz="1000" b="0" baseline="0" noProof="0" dirty="0"/>
                        <a:t> either in table A or in table B will be combined, 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Columns found in table B or both A and B 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 only the columns found in both tables A and</a:t>
                      </a:r>
                      <a:r>
                        <a:rPr lang="en-US" sz="1000" b="0" baseline="0" noProof="0" dirty="0"/>
                        <a:t>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 rows found in table B, but</a:t>
                      </a:r>
                      <a:r>
                        <a:rPr lang="en-US" sz="1000" b="0" baseline="0" noProof="0" dirty="0"/>
                        <a:t> not those also 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Union</a:t>
                      </a:r>
                    </a:p>
                    <a:p>
                      <a:r>
                        <a:rPr lang="en-US" sz="1000" b="0" noProof="0" dirty="0"/>
                        <a:t>Rows in table A</a:t>
                      </a:r>
                    </a:p>
                    <a:p>
                      <a:r>
                        <a:rPr lang="en-US" sz="1000" b="0" noProof="0" dirty="0"/>
                        <a:t>and B will</a:t>
                      </a:r>
                      <a:r>
                        <a:rPr lang="en-US" sz="1000" b="0" baseline="0" noProof="0" dirty="0"/>
                        <a:t> be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combined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merge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Exclusivity</a:t>
                      </a:r>
                    </a:p>
                    <a:p>
                      <a:r>
                        <a:rPr lang="en-US" sz="1000" b="0" noProof="0" dirty="0"/>
                        <a:t>Rows either</a:t>
                      </a:r>
                      <a:r>
                        <a:rPr lang="en-US" sz="1000" b="0" baseline="0" noProof="0" dirty="0"/>
                        <a:t> in table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A or in table B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will be combined,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but not both.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exclude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Overlay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  <a:br>
                        <a:rPr lang="en-US" sz="1000" b="0" noProof="0" dirty="0"/>
                      </a:br>
                      <a:r>
                        <a:rPr lang="en-US" sz="1000" b="0" noProof="0" dirty="0"/>
                        <a:t>B or both A and B</a:t>
                      </a:r>
                    </a:p>
                    <a:p>
                      <a:r>
                        <a:rPr lang="en-US" sz="1000" b="0" noProof="0" dirty="0"/>
                        <a:t>will be combined.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overlay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</a:t>
                      </a:r>
                    </a:p>
                    <a:p>
                      <a:r>
                        <a:rPr lang="en-US" sz="1000" b="1" noProof="0" dirty="0"/>
                        <a:t>subtract columns</a:t>
                      </a:r>
                    </a:p>
                    <a:p>
                      <a:endParaRPr lang="en-US" sz="1000" b="1" noProof="0" dirty="0"/>
                    </a:p>
                    <a:p>
                      <a:r>
                        <a:rPr lang="en-US" sz="1000" b="0" noProof="0" dirty="0"/>
                        <a:t>(Not: “table overlay subtract columns”)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Intersection</a:t>
                      </a:r>
                    </a:p>
                    <a:p>
                      <a:r>
                        <a:rPr lang="en-US" sz="1000" b="0" noProof="0" dirty="0"/>
                        <a:t>Includes</a:t>
                      </a:r>
                      <a:r>
                        <a:rPr lang="en-US" sz="1000" b="0" baseline="0" noProof="0" dirty="0"/>
                        <a:t> only the</a:t>
                      </a:r>
                      <a:br>
                        <a:rPr lang="en-US" sz="1000" b="0" baseline="0" noProof="0" dirty="0"/>
                      </a:br>
                      <a:r>
                        <a:rPr lang="en-US" sz="1000" b="0" baseline="0" noProof="0" dirty="0"/>
                        <a:t>rows found in both</a:t>
                      </a:r>
                    </a:p>
                    <a:p>
                      <a:r>
                        <a:rPr lang="en-US" sz="1000" b="0" baseline="0" noProof="0" dirty="0"/>
                        <a:t>tables A and B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table intersect exclusive columns</a:t>
                      </a:r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intersect subtract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4000"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Subtraction</a:t>
                      </a:r>
                    </a:p>
                    <a:p>
                      <a:r>
                        <a:rPr lang="en-US" sz="1000" b="0" noProof="0" dirty="0"/>
                        <a:t>Includes only the</a:t>
                      </a:r>
                    </a:p>
                    <a:p>
                      <a:r>
                        <a:rPr lang="en-US" sz="1000" b="0" noProof="0" dirty="0"/>
                        <a:t>rows found in table</a:t>
                      </a:r>
                    </a:p>
                    <a:p>
                      <a:r>
                        <a:rPr lang="en-US" sz="1000" b="0" noProof="0" dirty="0"/>
                        <a:t>B,</a:t>
                      </a:r>
                      <a:r>
                        <a:rPr lang="en-US" sz="1000" b="0" baseline="0" noProof="0" dirty="0"/>
                        <a:t> but not those</a:t>
                      </a:r>
                    </a:p>
                    <a:p>
                      <a:r>
                        <a:rPr lang="en-US" sz="1000" b="0" baseline="0" noProof="0" dirty="0"/>
                        <a:t>found in table A.</a:t>
                      </a:r>
                      <a:endParaRPr lang="en-US" sz="1000" b="0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  <a:br>
                        <a:rPr lang="en-US" sz="1000" b="1" noProof="0" dirty="0"/>
                      </a:br>
                      <a:r>
                        <a:rPr lang="en-US" sz="1000" b="1" noProof="0" dirty="0"/>
                        <a:t>extend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noProof="0" dirty="0"/>
                        <a:t>exclusive columns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noProof="0" dirty="0"/>
                        <a:t>intersect</a:t>
                      </a:r>
                      <a:r>
                        <a:rPr lang="en-US" sz="1000" b="1" baseline="0" noProof="0" dirty="0"/>
                        <a:t> columns</a:t>
                      </a:r>
                      <a:endParaRPr lang="en-US" sz="1000" b="1" noProof="0" dirty="0"/>
                    </a:p>
                    <a:p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noProof="0" dirty="0"/>
                        <a:t>table subtract</a:t>
                      </a:r>
                    </a:p>
                    <a:p>
                      <a:r>
                        <a:rPr lang="en-US" sz="1000" b="1" baseline="0" noProof="0" dirty="0"/>
                        <a:t>subtract columns</a:t>
                      </a:r>
                      <a:endParaRPr lang="en-US" sz="1000" b="1" noProof="0" dirty="0"/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0" name="Gruppieren 9"/>
          <p:cNvGrpSpPr/>
          <p:nvPr/>
        </p:nvGrpSpPr>
        <p:grpSpPr>
          <a:xfrm>
            <a:off x="2808000" y="1702424"/>
            <a:ext cx="756000" cy="432000"/>
            <a:chOff x="6912610" y="1341320"/>
            <a:chExt cx="756000" cy="432000"/>
          </a:xfrm>
        </p:grpSpPr>
        <p:sp>
          <p:nvSpPr>
            <p:cNvPr id="11" name="Freihandform 1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5256000" y="1702424"/>
            <a:ext cx="756000" cy="432000"/>
            <a:chOff x="6912610" y="1341320"/>
            <a:chExt cx="756000" cy="432000"/>
          </a:xfrm>
        </p:grpSpPr>
        <p:sp>
          <p:nvSpPr>
            <p:cNvPr id="15" name="Freihandform 14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Freihandform 15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7" name="Freihandform 16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18" name="Gruppieren 17"/>
          <p:cNvGrpSpPr/>
          <p:nvPr/>
        </p:nvGrpSpPr>
        <p:grpSpPr>
          <a:xfrm>
            <a:off x="6480000" y="1702424"/>
            <a:ext cx="756000" cy="432000"/>
            <a:chOff x="6912610" y="1341320"/>
            <a:chExt cx="756000" cy="432000"/>
          </a:xfrm>
        </p:grpSpPr>
        <p:sp>
          <p:nvSpPr>
            <p:cNvPr id="19" name="Freihandform 1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" name="Freihandform 1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22" name="Gruppieren 21"/>
          <p:cNvGrpSpPr/>
          <p:nvPr/>
        </p:nvGrpSpPr>
        <p:grpSpPr>
          <a:xfrm>
            <a:off x="7704000" y="1702424"/>
            <a:ext cx="756000" cy="432000"/>
            <a:chOff x="6912610" y="1341320"/>
            <a:chExt cx="756000" cy="432000"/>
          </a:xfrm>
        </p:grpSpPr>
        <p:sp>
          <p:nvSpPr>
            <p:cNvPr id="23" name="Freihandform 2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Freihandform 2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Freihandform 2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32000" y="1702424"/>
            <a:ext cx="756000" cy="432000"/>
            <a:chOff x="6912610" y="1341320"/>
            <a:chExt cx="756000" cy="432000"/>
          </a:xfrm>
        </p:grpSpPr>
        <p:sp>
          <p:nvSpPr>
            <p:cNvPr id="31" name="Freihandform 3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2" name="Freihandform 3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DCE5E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Freihandform 3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1D4EE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2052000" y="2240716"/>
            <a:ext cx="432000" cy="756000"/>
            <a:chOff x="5436610" y="1341320"/>
            <a:chExt cx="432000" cy="756000"/>
          </a:xfrm>
        </p:grpSpPr>
        <p:sp>
          <p:nvSpPr>
            <p:cNvPr id="35" name="Freihandform 34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6" name="Freihandform 35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" name="Freihandform 36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38" name="Gruppieren 37"/>
          <p:cNvGrpSpPr/>
          <p:nvPr/>
        </p:nvGrpSpPr>
        <p:grpSpPr>
          <a:xfrm>
            <a:off x="2052000" y="3104716"/>
            <a:ext cx="432000" cy="756000"/>
            <a:chOff x="5436610" y="1341320"/>
            <a:chExt cx="432000" cy="756000"/>
          </a:xfrm>
        </p:grpSpPr>
        <p:sp>
          <p:nvSpPr>
            <p:cNvPr id="39" name="Freihandform 38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Freihandform 39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1" name="Freihandform 4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052000" y="3968716"/>
            <a:ext cx="432000" cy="756000"/>
            <a:chOff x="5436610" y="1341320"/>
            <a:chExt cx="432000" cy="756000"/>
          </a:xfrm>
        </p:grpSpPr>
        <p:sp>
          <p:nvSpPr>
            <p:cNvPr id="43" name="Freihandform 42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Freihandform 43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5" name="Freihandform 44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2052000" y="4832716"/>
            <a:ext cx="432000" cy="756000"/>
            <a:chOff x="5436610" y="1341320"/>
            <a:chExt cx="432000" cy="756000"/>
          </a:xfrm>
        </p:grpSpPr>
        <p:sp>
          <p:nvSpPr>
            <p:cNvPr id="47" name="Freihandform 46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Freihandform 47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9" name="Freihandform 48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  <p:grpSp>
        <p:nvGrpSpPr>
          <p:cNvPr id="50" name="Gruppieren 49"/>
          <p:cNvGrpSpPr/>
          <p:nvPr/>
        </p:nvGrpSpPr>
        <p:grpSpPr>
          <a:xfrm>
            <a:off x="2052000" y="5696716"/>
            <a:ext cx="432000" cy="756000"/>
            <a:chOff x="5436610" y="1341320"/>
            <a:chExt cx="432000" cy="756000"/>
          </a:xfrm>
        </p:grpSpPr>
        <p:sp>
          <p:nvSpPr>
            <p:cNvPr id="51" name="Freihandform 50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Freihandform 51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3" name="Freihandform 52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6159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61" name="Rechteck 360"/>
          <p:cNvSpPr/>
          <p:nvPr/>
        </p:nvSpPr>
        <p:spPr>
          <a:xfrm>
            <a:off x="3348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3492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5" name="Rechteck 384"/>
          <p:cNvSpPr/>
          <p:nvPr/>
        </p:nvSpPr>
        <p:spPr>
          <a:xfrm>
            <a:off x="3204000" y="508522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Merge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334789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363593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3923970" y="270925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3060000" y="270925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615530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644334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6731380" y="270929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5867410" y="27092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875400" y="27092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7019420" y="27092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060000" y="508522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59710" y="508517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58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9410" y="508519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7236200" y="508519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80220" y="508519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merge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</p:spTree>
    <p:extLst>
      <p:ext uri="{BB962C8B-B14F-4D97-AF65-F5344CB8AC3E}">
        <p14:creationId xmlns:p14="http://schemas.microsoft.com/office/powerpoint/2010/main" val="2057822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Overlay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20417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34819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49221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63623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780250" y="148508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70" y="148508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060150" y="148508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28" name="Rechteck 227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9" name="Rechteck 228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230" name="Rechteck 229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31" name="Rechteck 230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32" name="Rechteck 23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33" name="Rechteck 232"/>
          <p:cNvSpPr/>
          <p:nvPr/>
        </p:nvSpPr>
        <p:spPr>
          <a:xfrm>
            <a:off x="3060150" y="1557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060150" y="177312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060150" y="198915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320417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334819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49221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363623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3780250" y="198915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/>
          <p:cNvSpPr/>
          <p:nvPr/>
        </p:nvSpPr>
        <p:spPr>
          <a:xfrm>
            <a:off x="3924270" y="198915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320417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/>
          <p:cNvSpPr/>
          <p:nvPr/>
        </p:nvSpPr>
        <p:spPr>
          <a:xfrm>
            <a:off x="334819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349221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/>
          <p:cNvSpPr/>
          <p:nvPr/>
        </p:nvSpPr>
        <p:spPr>
          <a:xfrm>
            <a:off x="363623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/>
          <p:cNvSpPr/>
          <p:nvPr/>
        </p:nvSpPr>
        <p:spPr>
          <a:xfrm>
            <a:off x="3780250" y="155709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7" name="Rechteck 246"/>
          <p:cNvSpPr/>
          <p:nvPr/>
        </p:nvSpPr>
        <p:spPr>
          <a:xfrm>
            <a:off x="3924270" y="1557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8" name="Rechteck 247"/>
          <p:cNvSpPr/>
          <p:nvPr/>
        </p:nvSpPr>
        <p:spPr>
          <a:xfrm>
            <a:off x="320417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334819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349221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363623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3780250" y="177312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3924270" y="177312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39" name="Rechteck 138"/>
          <p:cNvSpPr/>
          <p:nvPr/>
        </p:nvSpPr>
        <p:spPr>
          <a:xfrm>
            <a:off x="601199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615601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6300000" y="14851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644405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588070" y="14851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732090" y="148512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5867970" y="1341100"/>
            <a:ext cx="12954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5867970" y="14851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601199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615601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86" name="Rechteck 185"/>
          <p:cNvSpPr/>
          <p:nvPr/>
        </p:nvSpPr>
        <p:spPr>
          <a:xfrm>
            <a:off x="630003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7" name="Rechteck 186"/>
          <p:cNvSpPr/>
          <p:nvPr/>
        </p:nvSpPr>
        <p:spPr>
          <a:xfrm>
            <a:off x="644405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201" name="Rechteck 200"/>
          <p:cNvSpPr/>
          <p:nvPr/>
        </p:nvSpPr>
        <p:spPr>
          <a:xfrm>
            <a:off x="6588070" y="13411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6732090" y="13411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5867970" y="15571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5867970" y="17731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7970" y="19891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601184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615586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629988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644390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6587920" y="19891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731940" y="198919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01184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2" name="Rechteck 271"/>
          <p:cNvSpPr/>
          <p:nvPr/>
        </p:nvSpPr>
        <p:spPr>
          <a:xfrm>
            <a:off x="615586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630003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644405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6588070" y="15571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6732090" y="155713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601184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615586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630003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644405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6588070" y="17731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6732090" y="17731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5867970" y="1485120"/>
            <a:ext cx="1295440" cy="12238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687596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92" name="Rechteck 291"/>
          <p:cNvSpPr/>
          <p:nvPr/>
        </p:nvSpPr>
        <p:spPr>
          <a:xfrm>
            <a:off x="7019980" y="13411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93" name="Rechteck 292"/>
          <p:cNvSpPr/>
          <p:nvPr/>
        </p:nvSpPr>
        <p:spPr>
          <a:xfrm>
            <a:off x="687596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7019980" y="19891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/>
          <p:cNvSpPr/>
          <p:nvPr/>
        </p:nvSpPr>
        <p:spPr>
          <a:xfrm>
            <a:off x="687596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7019980" y="15571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/>
          <p:cNvSpPr/>
          <p:nvPr/>
        </p:nvSpPr>
        <p:spPr>
          <a:xfrm>
            <a:off x="687596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7019980" y="17731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14" name="Rechteck 313"/>
          <p:cNvSpPr/>
          <p:nvPr/>
        </p:nvSpPr>
        <p:spPr>
          <a:xfrm>
            <a:off x="3204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5" name="Rechteck 314"/>
          <p:cNvSpPr/>
          <p:nvPr/>
        </p:nvSpPr>
        <p:spPr>
          <a:xfrm>
            <a:off x="3348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6" name="Rechteck 315"/>
          <p:cNvSpPr/>
          <p:nvPr/>
        </p:nvSpPr>
        <p:spPr>
          <a:xfrm>
            <a:off x="3492000" y="386105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/>
          <p:cNvSpPr/>
          <p:nvPr/>
        </p:nvSpPr>
        <p:spPr>
          <a:xfrm>
            <a:off x="3060000" y="3717030"/>
            <a:ext cx="57585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1" name="Rechteck 320"/>
          <p:cNvSpPr/>
          <p:nvPr/>
        </p:nvSpPr>
        <p:spPr>
          <a:xfrm>
            <a:off x="3060000" y="386105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320402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3" name="Rechteck 322"/>
          <p:cNvSpPr/>
          <p:nvPr/>
        </p:nvSpPr>
        <p:spPr>
          <a:xfrm>
            <a:off x="334804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25" name="Rechteck 324"/>
          <p:cNvSpPr/>
          <p:nvPr/>
        </p:nvSpPr>
        <p:spPr>
          <a:xfrm>
            <a:off x="3492060" y="371703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39" name="Rechteck 338"/>
          <p:cNvSpPr/>
          <p:nvPr/>
        </p:nvSpPr>
        <p:spPr>
          <a:xfrm>
            <a:off x="3060000" y="393306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/>
          <p:cNvSpPr/>
          <p:nvPr/>
        </p:nvSpPr>
        <p:spPr>
          <a:xfrm>
            <a:off x="3060000" y="414909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1" name="Rechteck 340"/>
          <p:cNvSpPr/>
          <p:nvPr/>
        </p:nvSpPr>
        <p:spPr>
          <a:xfrm>
            <a:off x="3060000" y="436512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/>
          <p:cNvSpPr/>
          <p:nvPr/>
        </p:nvSpPr>
        <p:spPr>
          <a:xfrm>
            <a:off x="320402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/>
          <p:cNvSpPr/>
          <p:nvPr/>
        </p:nvSpPr>
        <p:spPr>
          <a:xfrm>
            <a:off x="334804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/>
          <p:cNvSpPr/>
          <p:nvPr/>
        </p:nvSpPr>
        <p:spPr>
          <a:xfrm>
            <a:off x="3492060" y="4365120"/>
            <a:ext cx="144000" cy="720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8" name="Rechteck 347"/>
          <p:cNvSpPr/>
          <p:nvPr/>
        </p:nvSpPr>
        <p:spPr>
          <a:xfrm>
            <a:off x="320402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/>
          <p:cNvSpPr/>
          <p:nvPr/>
        </p:nvSpPr>
        <p:spPr>
          <a:xfrm>
            <a:off x="334804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/>
          <p:cNvSpPr/>
          <p:nvPr/>
        </p:nvSpPr>
        <p:spPr>
          <a:xfrm>
            <a:off x="3492060" y="393306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4" name="Rechteck 353"/>
          <p:cNvSpPr/>
          <p:nvPr/>
        </p:nvSpPr>
        <p:spPr>
          <a:xfrm>
            <a:off x="320402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5" name="Rechteck 354"/>
          <p:cNvSpPr/>
          <p:nvPr/>
        </p:nvSpPr>
        <p:spPr>
          <a:xfrm>
            <a:off x="334804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6" name="Rechteck 355"/>
          <p:cNvSpPr/>
          <p:nvPr/>
        </p:nvSpPr>
        <p:spPr>
          <a:xfrm>
            <a:off x="3492060" y="414909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0" name="Rechteck 359"/>
          <p:cNvSpPr/>
          <p:nvPr/>
        </p:nvSpPr>
        <p:spPr>
          <a:xfrm>
            <a:off x="3060000" y="3861050"/>
            <a:ext cx="575850" cy="122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53" name="Rechteck 352"/>
          <p:cNvSpPr/>
          <p:nvPr/>
        </p:nvSpPr>
        <p:spPr>
          <a:xfrm>
            <a:off x="4859860" y="393301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/>
          <p:cNvSpPr/>
          <p:nvPr/>
        </p:nvSpPr>
        <p:spPr>
          <a:xfrm>
            <a:off x="4859860" y="414904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4859860" y="436507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8" name="Rechteck 367"/>
          <p:cNvSpPr/>
          <p:nvPr/>
        </p:nvSpPr>
        <p:spPr>
          <a:xfrm>
            <a:off x="500388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9" name="Rechteck 368"/>
          <p:cNvSpPr/>
          <p:nvPr/>
        </p:nvSpPr>
        <p:spPr>
          <a:xfrm>
            <a:off x="514790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0" name="Rechteck 369"/>
          <p:cNvSpPr/>
          <p:nvPr/>
        </p:nvSpPr>
        <p:spPr>
          <a:xfrm>
            <a:off x="5291920" y="436507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5" name="Rechteck 374"/>
          <p:cNvSpPr/>
          <p:nvPr/>
        </p:nvSpPr>
        <p:spPr>
          <a:xfrm>
            <a:off x="500388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6" name="Rechteck 375"/>
          <p:cNvSpPr/>
          <p:nvPr/>
        </p:nvSpPr>
        <p:spPr>
          <a:xfrm>
            <a:off x="514790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7" name="Rechteck 376"/>
          <p:cNvSpPr/>
          <p:nvPr/>
        </p:nvSpPr>
        <p:spPr>
          <a:xfrm>
            <a:off x="5291920" y="393301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/>
          <p:cNvSpPr/>
          <p:nvPr/>
        </p:nvSpPr>
        <p:spPr>
          <a:xfrm>
            <a:off x="500388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/>
          <p:cNvSpPr/>
          <p:nvPr/>
        </p:nvSpPr>
        <p:spPr>
          <a:xfrm>
            <a:off x="514790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5291920" y="41490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35" name="Rechteck 434"/>
          <p:cNvSpPr/>
          <p:nvPr/>
        </p:nvSpPr>
        <p:spPr>
          <a:xfrm>
            <a:off x="6659970" y="3933030"/>
            <a:ext cx="144020" cy="1440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6659970" y="4149060"/>
            <a:ext cx="144020" cy="144020"/>
          </a:xfrm>
          <a:prstGeom prst="rect">
            <a:avLst/>
          </a:prstGeom>
          <a:solidFill>
            <a:srgbClr val="FFCC8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6659970" y="4365090"/>
            <a:ext cx="14402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680384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694800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7092120" y="436509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4" name="Rechteck 443"/>
          <p:cNvSpPr/>
          <p:nvPr/>
        </p:nvSpPr>
        <p:spPr>
          <a:xfrm>
            <a:off x="680384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6" name="Rechteck 445"/>
          <p:cNvSpPr/>
          <p:nvPr/>
        </p:nvSpPr>
        <p:spPr>
          <a:xfrm>
            <a:off x="694815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8" name="Rechteck 447"/>
          <p:cNvSpPr/>
          <p:nvPr/>
        </p:nvSpPr>
        <p:spPr>
          <a:xfrm>
            <a:off x="7092270" y="393303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680384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694815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7092270" y="414906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3" name="Rechteck 462"/>
          <p:cNvSpPr/>
          <p:nvPr/>
        </p:nvSpPr>
        <p:spPr>
          <a:xfrm>
            <a:off x="723676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7380780" y="43650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723676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7380780" y="393303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723676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8" name="Rechteck 467"/>
          <p:cNvSpPr/>
          <p:nvPr/>
        </p:nvSpPr>
        <p:spPr>
          <a:xfrm>
            <a:off x="7380780" y="414906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overlay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5580000" y="29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Attention:</a:t>
            </a:r>
            <a:r>
              <a:rPr lang="en-US" sz="1100" dirty="0">
                <a:solidFill>
                  <a:schemeClr val="tx1"/>
                </a:solidFill>
              </a:rPr>
              <a:t> Do not write</a:t>
            </a:r>
          </a:p>
          <a:p>
            <a:r>
              <a:rPr lang="en-US" sz="1100" dirty="0">
                <a:solidFill>
                  <a:schemeClr val="tx1"/>
                </a:solidFill>
              </a:rPr>
              <a:t>“table overlay subtract columns”</a:t>
            </a:r>
          </a:p>
        </p:txBody>
      </p:sp>
      <p:cxnSp>
        <p:nvCxnSpPr>
          <p:cNvPr id="5" name="Gerade Verbindung mit Pfeil 4"/>
          <p:cNvCxnSpPr>
            <a:stCxn id="297" idx="1"/>
          </p:cNvCxnSpPr>
          <p:nvPr/>
        </p:nvCxnSpPr>
        <p:spPr>
          <a:xfrm flipH="1">
            <a:off x="5148000" y="2997010"/>
            <a:ext cx="432000" cy="2879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89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Intersect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rgbClr val="FFCC84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intersect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417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819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221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623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250" y="14850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503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60150" y="148508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000" y="1485000"/>
            <a:ext cx="10081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6875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7019980" y="148500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6011970" y="148502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8" name="Rechteck 377"/>
          <p:cNvSpPr/>
          <p:nvPr/>
        </p:nvSpPr>
        <p:spPr>
          <a:xfrm>
            <a:off x="615599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29998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44403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588050" y="1485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732070" y="1485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867950" y="1341000"/>
            <a:ext cx="129544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5867950" y="148502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60119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6" name="Rechteck 395"/>
          <p:cNvSpPr/>
          <p:nvPr/>
        </p:nvSpPr>
        <p:spPr>
          <a:xfrm>
            <a:off x="61559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98" name="Rechteck 397"/>
          <p:cNvSpPr/>
          <p:nvPr/>
        </p:nvSpPr>
        <p:spPr>
          <a:xfrm>
            <a:off x="630001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44403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58805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73207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5867950" y="1485020"/>
            <a:ext cx="129544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4" name="Rechteck 403"/>
          <p:cNvSpPr/>
          <p:nvPr/>
        </p:nvSpPr>
        <p:spPr>
          <a:xfrm>
            <a:off x="687594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7019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29" name="Rechteck 428"/>
          <p:cNvSpPr/>
          <p:nvPr/>
        </p:nvSpPr>
        <p:spPr>
          <a:xfrm>
            <a:off x="3204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348010" y="386104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492000" y="3861020"/>
            <a:ext cx="144020" cy="360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059970" y="3717020"/>
            <a:ext cx="57603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59970" y="386104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20399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1" name="Rechteck 440"/>
          <p:cNvSpPr/>
          <p:nvPr/>
        </p:nvSpPr>
        <p:spPr>
          <a:xfrm>
            <a:off x="334801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492030" y="371702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059970" y="3861040"/>
            <a:ext cx="57603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47" name="Gerade Verbindung 369"/>
          <p:cNvCxnSpPr/>
          <p:nvPr/>
        </p:nvCxnSpPr>
        <p:spPr>
          <a:xfrm flipV="1">
            <a:off x="3059820" y="3861020"/>
            <a:ext cx="576180" cy="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Rechteck 452"/>
          <p:cNvSpPr/>
          <p:nvPr/>
        </p:nvSpPr>
        <p:spPr>
          <a:xfrm>
            <a:off x="50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51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5292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4860000" y="3716980"/>
            <a:ext cx="576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48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50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89" name="Rechteck 488"/>
          <p:cNvSpPr/>
          <p:nvPr/>
        </p:nvSpPr>
        <p:spPr>
          <a:xfrm>
            <a:off x="51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91" name="Rechteck 490"/>
          <p:cNvSpPr/>
          <p:nvPr/>
        </p:nvSpPr>
        <p:spPr>
          <a:xfrm>
            <a:off x="52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7236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7380040" y="3860980"/>
            <a:ext cx="144020" cy="360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6804020" y="386100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694800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7092050" y="3860980"/>
            <a:ext cx="144020" cy="360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6660000" y="3716980"/>
            <a:ext cx="864000" cy="50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6660000" y="3861000"/>
            <a:ext cx="144020" cy="3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68040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504" name="Rechteck 503"/>
          <p:cNvSpPr/>
          <p:nvPr/>
        </p:nvSpPr>
        <p:spPr>
          <a:xfrm>
            <a:off x="694803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05" name="Rechteck 504"/>
          <p:cNvSpPr/>
          <p:nvPr/>
        </p:nvSpPr>
        <p:spPr>
          <a:xfrm>
            <a:off x="709205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506" name="Rechteck 505"/>
          <p:cNvSpPr/>
          <p:nvPr/>
        </p:nvSpPr>
        <p:spPr>
          <a:xfrm>
            <a:off x="6660000" y="3861000"/>
            <a:ext cx="864000" cy="360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7" name="Rechteck 506"/>
          <p:cNvSpPr/>
          <p:nvPr/>
        </p:nvSpPr>
        <p:spPr>
          <a:xfrm>
            <a:off x="723600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508" name="Rechteck 507"/>
          <p:cNvSpPr/>
          <p:nvPr/>
        </p:nvSpPr>
        <p:spPr>
          <a:xfrm>
            <a:off x="7380020" y="3716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816969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OR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413FE098-CCAC-46E6-B834-212DF8D7E734}"/>
              </a:ext>
            </a:extLst>
          </p:cNvPr>
          <p:cNvSpPr/>
          <p:nvPr/>
        </p:nvSpPr>
        <p:spPr>
          <a:xfrm>
            <a:off x="396000" y="3285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|&lt;== soccer club[];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"S.C. Beverly Hills Celebrity Kickers"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2ACBA31-73C3-4C6C-9505-D1CC4C31A548}"/>
              </a:ext>
            </a:extLst>
          </p:cNvPr>
          <p:cNvSpPr/>
          <p:nvPr/>
        </p:nvSpPr>
        <p:spPr>
          <a:xfrm>
            <a:off x="612000" y="407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093F234-F2B1-4387-8CA2-48AAD3C3A67A}"/>
              </a:ext>
            </a:extLst>
          </p:cNvPr>
          <p:cNvSpPr/>
          <p:nvPr/>
        </p:nvSpPr>
        <p:spPr>
          <a:xfrm>
            <a:off x="828000" y="429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525B8E-6DF4-4863-A9AF-08A1D3DEAD2C}"/>
              </a:ext>
            </a:extLst>
          </p:cNvPr>
          <p:cNvSpPr/>
          <p:nvPr/>
        </p:nvSpPr>
        <p:spPr>
          <a:xfrm>
            <a:off x="828000" y="494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EA10120B-BD93-449C-86BD-DF47D3357F36}"/>
              </a:ext>
            </a:extLst>
          </p:cNvPr>
          <p:cNvSpPr/>
          <p:nvPr/>
        </p:nvSpPr>
        <p:spPr>
          <a:xfrm>
            <a:off x="828000" y="56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3F4722B-D697-4425-AB8B-A6364F7D8E27}"/>
              </a:ext>
            </a:extLst>
          </p:cNvPr>
          <p:cNvSpPr/>
          <p:nvPr/>
        </p:nvSpPr>
        <p:spPr>
          <a:xfrm>
            <a:off x="1260000" y="515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7A538DF-596A-4F35-8139-AD793A95AF13}"/>
              </a:ext>
            </a:extLst>
          </p:cNvPr>
          <p:cNvSpPr/>
          <p:nvPr/>
        </p:nvSpPr>
        <p:spPr>
          <a:xfrm>
            <a:off x="828000" y="544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55783CB-67EB-4EFF-B39C-2D264969E075}"/>
              </a:ext>
            </a:extLst>
          </p:cNvPr>
          <p:cNvSpPr/>
          <p:nvPr/>
        </p:nvSpPr>
        <p:spPr>
          <a:xfrm>
            <a:off x="612000" y="58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54EEBB90-E581-4A0E-A628-44ACE2BBB1BA}"/>
              </a:ext>
            </a:extLst>
          </p:cNvPr>
          <p:cNvSpPr/>
          <p:nvPr/>
        </p:nvSpPr>
        <p:spPr>
          <a:xfrm>
            <a:off x="828000" y="515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589D0A9-8171-4A61-83A7-DA7C381DC996}"/>
              </a:ext>
            </a:extLst>
          </p:cNvPr>
          <p:cNvSpPr/>
          <p:nvPr/>
        </p:nvSpPr>
        <p:spPr>
          <a:xfrm>
            <a:off x="828000" y="530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0CD753E-DC62-460A-8E52-1EFF298DD990}"/>
              </a:ext>
            </a:extLst>
          </p:cNvPr>
          <p:cNvSpPr/>
          <p:nvPr/>
        </p:nvSpPr>
        <p:spPr>
          <a:xfrm>
            <a:off x="2196000" y="587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"Y. </a:t>
            </a:r>
            <a:r>
              <a:rPr lang="en-US" sz="1000" b="1" dirty="0" err="1">
                <a:solidFill>
                  <a:srgbClr val="0000FF"/>
                </a:solidFill>
              </a:rPr>
              <a:t>Yvesson</a:t>
            </a:r>
            <a:r>
              <a:rPr lang="en-US" sz="1000" b="1" dirty="0">
                <a:solidFill>
                  <a:srgbClr val="0000FF"/>
                </a:solidFill>
              </a:rPr>
              <a:t>"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268BF982-251A-4444-B0D7-348B29EC4E5F}"/>
              </a:ext>
            </a:extLst>
          </p:cNvPr>
          <p:cNvSpPr/>
          <p:nvPr/>
        </p:nvSpPr>
        <p:spPr>
          <a:xfrm>
            <a:off x="2412000" y="429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C171916-A8BE-4D26-A248-2BCDBA9F313C}"/>
              </a:ext>
            </a:extLst>
          </p:cNvPr>
          <p:cNvSpPr/>
          <p:nvPr/>
        </p:nvSpPr>
        <p:spPr>
          <a:xfrm>
            <a:off x="2412000" y="494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C81AC160-D4FB-48E3-95CF-5A741A680859}"/>
              </a:ext>
            </a:extLst>
          </p:cNvPr>
          <p:cNvSpPr/>
          <p:nvPr/>
        </p:nvSpPr>
        <p:spPr>
          <a:xfrm>
            <a:off x="2412000" y="56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4FD6B3DF-828F-488B-B51F-7E989A4C4850}"/>
              </a:ext>
            </a:extLst>
          </p:cNvPr>
          <p:cNvSpPr/>
          <p:nvPr/>
        </p:nvSpPr>
        <p:spPr>
          <a:xfrm>
            <a:off x="2844000" y="515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FF2F3430-2BEC-45BA-B386-7BAFF54D090F}"/>
              </a:ext>
            </a:extLst>
          </p:cNvPr>
          <p:cNvSpPr/>
          <p:nvPr/>
        </p:nvSpPr>
        <p:spPr>
          <a:xfrm>
            <a:off x="1260000" y="537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1D5B5E4-8D17-485A-8A53-0F670D7DEE71}"/>
              </a:ext>
            </a:extLst>
          </p:cNvPr>
          <p:cNvSpPr/>
          <p:nvPr/>
        </p:nvSpPr>
        <p:spPr>
          <a:xfrm>
            <a:off x="3492000" y="537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5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C7402ECF-D2E0-4F2D-A793-4C98929F23AD}"/>
              </a:ext>
            </a:extLst>
          </p:cNvPr>
          <p:cNvSpPr/>
          <p:nvPr/>
        </p:nvSpPr>
        <p:spPr>
          <a:xfrm>
            <a:off x="1836000" y="407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"The winning team"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64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64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861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Since this is a </a:t>
            </a:r>
            <a:r>
              <a:rPr lang="en-US" sz="1000" b="1" dirty="0">
                <a:solidFill>
                  <a:schemeClr val="tx1"/>
                </a:solidFill>
              </a:rPr>
              <a:t>copy </a:t>
            </a:r>
            <a:r>
              <a:rPr lang="en-US" sz="1000" dirty="0">
                <a:solidFill>
                  <a:schemeClr val="tx1"/>
                </a:solidFill>
              </a:rPr>
              <a:t>transaction, no changes have been made</a:t>
            </a:r>
          </a:p>
          <a:p>
            <a:r>
              <a:rPr lang="en-US" sz="1000" dirty="0">
                <a:solidFill>
                  <a:schemeClr val="tx1"/>
                </a:solidFill>
              </a:rPr>
              <a:t>in the source variable.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2EAD6F8-1624-41BD-8EAF-17886BDEA6B8}"/>
              </a:ext>
            </a:extLst>
          </p:cNvPr>
          <p:cNvSpPr/>
          <p:nvPr/>
        </p:nvSpPr>
        <p:spPr>
          <a:xfrm>
            <a:off x="1188000" y="450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9898CCC8-75DB-43BE-84DA-56CAD9A5D602}"/>
              </a:ext>
            </a:extLst>
          </p:cNvPr>
          <p:cNvSpPr/>
          <p:nvPr/>
        </p:nvSpPr>
        <p:spPr>
          <a:xfrm>
            <a:off x="2772000" y="450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12B43E-A72B-418F-96BD-3DD9A29D5EB8}"/>
              </a:ext>
            </a:extLst>
          </p:cNvPr>
          <p:cNvSpPr/>
          <p:nvPr/>
        </p:nvSpPr>
        <p:spPr>
          <a:xfrm>
            <a:off x="1188000" y="472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BAAF167B-E87A-461C-93F2-1C34D3845CF3}"/>
              </a:ext>
            </a:extLst>
          </p:cNvPr>
          <p:cNvSpPr/>
          <p:nvPr/>
        </p:nvSpPr>
        <p:spPr>
          <a:xfrm>
            <a:off x="3420000" y="472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BE19A105-ED70-4512-94BC-1878C835189F}"/>
              </a:ext>
            </a:extLst>
          </p:cNvPr>
          <p:cNvSpPr/>
          <p:nvPr/>
        </p:nvSpPr>
        <p:spPr>
          <a:xfrm>
            <a:off x="4716000" y="206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1 ]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8874A9A1-90B8-4182-9BB1-88EC543F689A}"/>
              </a:ext>
            </a:extLst>
          </p:cNvPr>
          <p:cNvSpPr/>
          <p:nvPr/>
        </p:nvSpPr>
        <p:spPr>
          <a:xfrm>
            <a:off x="4716000" y="2781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10 ]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6C6AE57C-2767-4CC4-B08B-9B30FE7E521F}"/>
              </a:ext>
            </a:extLst>
          </p:cNvPr>
          <p:cNvSpPr/>
          <p:nvPr/>
        </p:nvSpPr>
        <p:spPr>
          <a:xfrm>
            <a:off x="5148000" y="227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F71D3311-E3F6-4D5C-AAFF-0849EC55ED53}"/>
              </a:ext>
            </a:extLst>
          </p:cNvPr>
          <p:cNvSpPr/>
          <p:nvPr/>
        </p:nvSpPr>
        <p:spPr>
          <a:xfrm>
            <a:off x="4716000" y="2565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997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94FD699-D27E-4AFC-B3B2-307BF5047AB8}"/>
              </a:ext>
            </a:extLst>
          </p:cNvPr>
          <p:cNvSpPr/>
          <p:nvPr/>
        </p:nvSpPr>
        <p:spPr>
          <a:xfrm>
            <a:off x="4716000" y="2276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D7D3E2B-88F9-4F7C-9B8A-6FD62FD8354D}"/>
              </a:ext>
            </a:extLst>
          </p:cNvPr>
          <p:cNvSpPr/>
          <p:nvPr/>
        </p:nvSpPr>
        <p:spPr>
          <a:xfrm>
            <a:off x="4716000" y="2421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997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"Y. </a:t>
            </a:r>
            <a:r>
              <a:rPr lang="en-US" sz="1000" dirty="0" err="1">
                <a:solidFill>
                  <a:schemeClr val="tx1"/>
                </a:solidFill>
              </a:rPr>
              <a:t>Yvesson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EF378A12-28C5-4B54-AAA4-F663A943E276}"/>
              </a:ext>
            </a:extLst>
          </p:cNvPr>
          <p:cNvSpPr/>
          <p:nvPr/>
        </p:nvSpPr>
        <p:spPr>
          <a:xfrm>
            <a:off x="6300000" y="206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259A4C91-9708-4A74-873B-F301954D3C9E}"/>
              </a:ext>
            </a:extLst>
          </p:cNvPr>
          <p:cNvSpPr/>
          <p:nvPr/>
        </p:nvSpPr>
        <p:spPr>
          <a:xfrm>
            <a:off x="6300000" y="2781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419E5A1D-A8A7-4010-867A-3FF673D15881}"/>
              </a:ext>
            </a:extLst>
          </p:cNvPr>
          <p:cNvSpPr/>
          <p:nvPr/>
        </p:nvSpPr>
        <p:spPr>
          <a:xfrm>
            <a:off x="6732000" y="2277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89A4F8F4-4C88-43D3-8305-76D6E204EAB6}"/>
              </a:ext>
            </a:extLst>
          </p:cNvPr>
          <p:cNvSpPr/>
          <p:nvPr/>
        </p:nvSpPr>
        <p:spPr>
          <a:xfrm>
            <a:off x="5148000" y="2493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27E2E631-8F1A-4F83-8E81-930CC454130D}"/>
              </a:ext>
            </a:extLst>
          </p:cNvPr>
          <p:cNvSpPr/>
          <p:nvPr/>
        </p:nvSpPr>
        <p:spPr>
          <a:xfrm>
            <a:off x="7380000" y="2493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46EEC013-9DB9-42E2-9B10-452C2A2D2B18}"/>
              </a:ext>
            </a:extLst>
          </p:cNvPr>
          <p:cNvSpPr/>
          <p:nvPr/>
        </p:nvSpPr>
        <p:spPr>
          <a:xfrm rot="16200000" flipH="1">
            <a:off x="3708000" y="2565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09EE9A5-BD86-4C70-840A-0344C9CA6F48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50D3991C-8CA8-4D6A-9557-A3583CA3A634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0201389-B846-410F-9F00-81403D30BECC}"/>
              </a:ext>
            </a:extLst>
          </p:cNvPr>
          <p:cNvSpPr/>
          <p:nvPr/>
        </p:nvSpPr>
        <p:spPr>
          <a:xfrm>
            <a:off x="612000" y="386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919D1448-97B8-490C-9D77-CA615A0B82EB}"/>
              </a:ext>
            </a:extLst>
          </p:cNvPr>
          <p:cNvSpPr/>
          <p:nvPr/>
        </p:nvSpPr>
        <p:spPr>
          <a:xfrm>
            <a:off x="1836000" y="386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</p:spTree>
    <p:extLst>
      <p:ext uri="{BB962C8B-B14F-4D97-AF65-F5344CB8AC3E}">
        <p14:creationId xmlns:p14="http://schemas.microsoft.com/office/powerpoint/2010/main" val="2859235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Exclude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rgbClr val="FFCC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93" name="Rechteck 392"/>
          <p:cNvSpPr/>
          <p:nvPr/>
        </p:nvSpPr>
        <p:spPr>
          <a:xfrm>
            <a:off x="4859860" y="3861000"/>
            <a:ext cx="576140" cy="122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7" name="Rechteck 396"/>
          <p:cNvSpPr/>
          <p:nvPr/>
        </p:nvSpPr>
        <p:spPr>
          <a:xfrm>
            <a:off x="4860000" y="4725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56" name="Rechteck 455"/>
          <p:cNvSpPr/>
          <p:nvPr/>
        </p:nvSpPr>
        <p:spPr>
          <a:xfrm>
            <a:off x="6659970" y="3861020"/>
            <a:ext cx="864030" cy="12239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6658610" y="472500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69" name="Rechteck 468"/>
          <p:cNvSpPr/>
          <p:nvPr/>
        </p:nvSpPr>
        <p:spPr>
          <a:xfrm>
            <a:off x="7235400" y="472500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7379420" y="472500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exclude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3060150" y="1485080"/>
            <a:ext cx="1008140" cy="1223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9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363593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923970" y="234900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4" name="Rechteck 373"/>
          <p:cNvSpPr/>
          <p:nvPr/>
        </p:nvSpPr>
        <p:spPr>
          <a:xfrm>
            <a:off x="3060000" y="234900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05" name="Rechteck 404"/>
          <p:cNvSpPr/>
          <p:nvPr/>
        </p:nvSpPr>
        <p:spPr>
          <a:xfrm>
            <a:off x="5867970" y="1485020"/>
            <a:ext cx="1295440" cy="1223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6" name="Rechteck 405"/>
          <p:cNvSpPr/>
          <p:nvPr/>
        </p:nvSpPr>
        <p:spPr>
          <a:xfrm>
            <a:off x="615530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7" name="Rechteck 406"/>
          <p:cNvSpPr/>
          <p:nvPr/>
        </p:nvSpPr>
        <p:spPr>
          <a:xfrm>
            <a:off x="644334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6731380" y="2348920"/>
            <a:ext cx="14458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5867410" y="2348920"/>
            <a:ext cx="14458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12" name="Rechteck 411"/>
          <p:cNvSpPr/>
          <p:nvPr/>
        </p:nvSpPr>
        <p:spPr>
          <a:xfrm>
            <a:off x="6875400" y="2348920"/>
            <a:ext cx="14458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7019420" y="2348920"/>
            <a:ext cx="144580" cy="360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334783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3492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9" name="Rechteck 428"/>
          <p:cNvSpPr/>
          <p:nvPr/>
        </p:nvSpPr>
        <p:spPr>
          <a:xfrm>
            <a:off x="3204000" y="4725190"/>
            <a:ext cx="144170" cy="36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3060000" y="4725190"/>
            <a:ext cx="144170" cy="36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6455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5" name="Gruppieren 424"/>
          <p:cNvGrpSpPr/>
          <p:nvPr/>
        </p:nvGrpSpPr>
        <p:grpSpPr>
          <a:xfrm>
            <a:off x="5544000" y="3717000"/>
            <a:ext cx="756000" cy="432000"/>
            <a:chOff x="6912610" y="1341320"/>
            <a:chExt cx="756000" cy="432000"/>
          </a:xfrm>
        </p:grpSpPr>
        <p:sp>
          <p:nvSpPr>
            <p:cNvPr id="426" name="Freihandform 425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27" name="Freihandform 426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8" name="Freihandform 427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157" name="Rechteck 156"/>
          <p:cNvSpPr/>
          <p:nvPr/>
        </p:nvSpPr>
        <p:spPr>
          <a:xfrm>
            <a:off x="39602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54004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68406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82808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972100" y="1772830"/>
            <a:ext cx="144020" cy="12241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1116120" y="1772830"/>
            <a:ext cx="144020" cy="122417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39625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54027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684290" y="3717000"/>
            <a:ext cx="144020" cy="720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82831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972330" y="3717000"/>
            <a:ext cx="14402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252000" y="1628810"/>
            <a:ext cx="1008140" cy="136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Subtract – Output Models</a:t>
            </a:r>
          </a:p>
        </p:txBody>
      </p:sp>
      <p:sp>
        <p:nvSpPr>
          <p:cNvPr id="365" name="Rechteck 364"/>
          <p:cNvSpPr/>
          <p:nvPr/>
        </p:nvSpPr>
        <p:spPr>
          <a:xfrm>
            <a:off x="252000" y="1772830"/>
            <a:ext cx="144020" cy="12241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960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54004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4" name="Rechteck 123"/>
          <p:cNvSpPr/>
          <p:nvPr/>
        </p:nvSpPr>
        <p:spPr>
          <a:xfrm>
            <a:off x="68406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82808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97210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1116120" y="162881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252230" y="3717000"/>
            <a:ext cx="144020" cy="720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39625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54027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84290" y="357298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82831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972330" y="357298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63" name="Rechteck 162"/>
          <p:cNvSpPr/>
          <p:nvPr/>
        </p:nvSpPr>
        <p:spPr>
          <a:xfrm>
            <a:off x="252230" y="3788680"/>
            <a:ext cx="863770" cy="719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252230" y="3572980"/>
            <a:ext cx="863770" cy="8637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2230" y="3717000"/>
            <a:ext cx="863770" cy="7196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2230" y="4004640"/>
            <a:ext cx="863770" cy="288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252230" y="40046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2230" y="4004640"/>
            <a:ext cx="144000" cy="2880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252000" y="184484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2000" y="2061000"/>
            <a:ext cx="144020" cy="14402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252000" y="2277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39625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39625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54027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54027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684290" y="4004640"/>
            <a:ext cx="144020" cy="28804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684290" y="378868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82831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82831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972330" y="4004640"/>
            <a:ext cx="144020" cy="28804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972330" y="37886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39602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54004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68406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82808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972100" y="2276900"/>
            <a:ext cx="144000" cy="7201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1116120" y="22769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39602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54004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68406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82808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972100" y="184484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1116120" y="184484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39602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54004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68406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82808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972100" y="206087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1116120" y="206087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252000" y="1772830"/>
            <a:ext cx="1008140" cy="122417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988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(…)</a:t>
            </a:r>
          </a:p>
        </p:txBody>
      </p:sp>
      <p:sp>
        <p:nvSpPr>
          <p:cNvPr id="3" name="Geschweifte Klammer rechts 2"/>
          <p:cNvSpPr/>
          <p:nvPr/>
        </p:nvSpPr>
        <p:spPr>
          <a:xfrm>
            <a:off x="2124000" y="1341000"/>
            <a:ext cx="432000" cy="331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5" name="Rechteck 254"/>
          <p:cNvSpPr/>
          <p:nvPr/>
        </p:nvSpPr>
        <p:spPr>
          <a:xfrm>
            <a:off x="180000" y="112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destination table</a:t>
            </a:r>
          </a:p>
        </p:txBody>
      </p:sp>
      <p:sp>
        <p:nvSpPr>
          <p:cNvPr id="262" name="Rechteck 261"/>
          <p:cNvSpPr/>
          <p:nvPr/>
        </p:nvSpPr>
        <p:spPr>
          <a:xfrm>
            <a:off x="4284000" y="1125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 Columns</a:t>
            </a:r>
          </a:p>
        </p:txBody>
      </p:sp>
      <p:sp>
        <p:nvSpPr>
          <p:cNvPr id="265" name="Rechteck 264"/>
          <p:cNvSpPr/>
          <p:nvPr/>
        </p:nvSpPr>
        <p:spPr>
          <a:xfrm>
            <a:off x="4284000" y="1917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No further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added to the </a:t>
            </a:r>
          </a:p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grpSp>
        <p:nvGrpSpPr>
          <p:cNvPr id="267" name="Gruppieren 266"/>
          <p:cNvGrpSpPr/>
          <p:nvPr/>
        </p:nvGrpSpPr>
        <p:grpSpPr>
          <a:xfrm>
            <a:off x="1620000" y="2889000"/>
            <a:ext cx="432000" cy="756000"/>
            <a:chOff x="5436610" y="1341320"/>
            <a:chExt cx="432000" cy="756000"/>
          </a:xfrm>
        </p:grpSpPr>
        <p:sp>
          <p:nvSpPr>
            <p:cNvPr id="268" name="Freihandform 267"/>
            <p:cNvSpPr/>
            <p:nvPr/>
          </p:nvSpPr>
          <p:spPr>
            <a:xfrm>
              <a:off x="5511105" y="1665320"/>
              <a:ext cx="283011" cy="108000"/>
            </a:xfrm>
            <a:custGeom>
              <a:avLst/>
              <a:gdLst>
                <a:gd name="connsiteX0" fmla="*/ 283011 w 566022"/>
                <a:gd name="connsiteY0" fmla="*/ 0 h 216000"/>
                <a:gd name="connsiteX1" fmla="*/ 524546 w 566022"/>
                <a:gd name="connsiteY1" fmla="*/ 73779 h 216000"/>
                <a:gd name="connsiteX2" fmla="*/ 566022 w 566022"/>
                <a:gd name="connsiteY2" fmla="*/ 108000 h 216000"/>
                <a:gd name="connsiteX3" fmla="*/ 524546 w 566022"/>
                <a:gd name="connsiteY3" fmla="*/ 142221 h 216000"/>
                <a:gd name="connsiteX4" fmla="*/ 283011 w 566022"/>
                <a:gd name="connsiteY4" fmla="*/ 216000 h 216000"/>
                <a:gd name="connsiteX5" fmla="*/ 41476 w 566022"/>
                <a:gd name="connsiteY5" fmla="*/ 142221 h 216000"/>
                <a:gd name="connsiteX6" fmla="*/ 0 w 566022"/>
                <a:gd name="connsiteY6" fmla="*/ 108000 h 216000"/>
                <a:gd name="connsiteX7" fmla="*/ 41476 w 566022"/>
                <a:gd name="connsiteY7" fmla="*/ 73779 h 216000"/>
                <a:gd name="connsiteX8" fmla="*/ 283011 w 566022"/>
                <a:gd name="connsiteY8" fmla="*/ 0 h 21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6022" h="216000">
                  <a:moveTo>
                    <a:pt x="283011" y="0"/>
                  </a:moveTo>
                  <a:cubicBezTo>
                    <a:pt x="372481" y="0"/>
                    <a:pt x="455599" y="27199"/>
                    <a:pt x="524546" y="73779"/>
                  </a:cubicBezTo>
                  <a:lnTo>
                    <a:pt x="566022" y="108000"/>
                  </a:lnTo>
                  <a:lnTo>
                    <a:pt x="524546" y="142221"/>
                  </a:lnTo>
                  <a:cubicBezTo>
                    <a:pt x="455599" y="188801"/>
                    <a:pt x="372481" y="216000"/>
                    <a:pt x="283011" y="216000"/>
                  </a:cubicBezTo>
                  <a:cubicBezTo>
                    <a:pt x="193541" y="216000"/>
                    <a:pt x="110423" y="188801"/>
                    <a:pt x="41476" y="142221"/>
                  </a:cubicBezTo>
                  <a:lnTo>
                    <a:pt x="0" y="108000"/>
                  </a:lnTo>
                  <a:lnTo>
                    <a:pt x="41476" y="73779"/>
                  </a:lnTo>
                  <a:cubicBezTo>
                    <a:pt x="110423" y="27199"/>
                    <a:pt x="193541" y="0"/>
                    <a:pt x="283011" y="0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69" name="Freihandform 268"/>
            <p:cNvSpPr/>
            <p:nvPr/>
          </p:nvSpPr>
          <p:spPr>
            <a:xfrm>
              <a:off x="5436610" y="1341320"/>
              <a:ext cx="432000" cy="378000"/>
            </a:xfrm>
            <a:custGeom>
              <a:avLst/>
              <a:gdLst>
                <a:gd name="connsiteX0" fmla="*/ 432000 w 864000"/>
                <a:gd name="connsiteY0" fmla="*/ 0 h 756000"/>
                <a:gd name="connsiteX1" fmla="*/ 864000 w 864000"/>
                <a:gd name="connsiteY1" fmla="*/ 432000 h 756000"/>
                <a:gd name="connsiteX2" fmla="*/ 737470 w 864000"/>
                <a:gd name="connsiteY2" fmla="*/ 737470 h 756000"/>
                <a:gd name="connsiteX3" fmla="*/ 715011 w 864000"/>
                <a:gd name="connsiteY3" fmla="*/ 756000 h 756000"/>
                <a:gd name="connsiteX4" fmla="*/ 673535 w 864000"/>
                <a:gd name="connsiteY4" fmla="*/ 721779 h 756000"/>
                <a:gd name="connsiteX5" fmla="*/ 432000 w 864000"/>
                <a:gd name="connsiteY5" fmla="*/ 648000 h 756000"/>
                <a:gd name="connsiteX6" fmla="*/ 190465 w 864000"/>
                <a:gd name="connsiteY6" fmla="*/ 721779 h 756000"/>
                <a:gd name="connsiteX7" fmla="*/ 148989 w 864000"/>
                <a:gd name="connsiteY7" fmla="*/ 756000 h 756000"/>
                <a:gd name="connsiteX8" fmla="*/ 126530 w 864000"/>
                <a:gd name="connsiteY8" fmla="*/ 737470 h 756000"/>
                <a:gd name="connsiteX9" fmla="*/ 0 w 864000"/>
                <a:gd name="connsiteY9" fmla="*/ 432000 h 756000"/>
                <a:gd name="connsiteX10" fmla="*/ 432000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432000" y="0"/>
                  </a:moveTo>
                  <a:cubicBezTo>
                    <a:pt x="670587" y="0"/>
                    <a:pt x="864000" y="193413"/>
                    <a:pt x="864000" y="432000"/>
                  </a:cubicBezTo>
                  <a:cubicBezTo>
                    <a:pt x="864000" y="551293"/>
                    <a:pt x="815647" y="659294"/>
                    <a:pt x="737470" y="737470"/>
                  </a:cubicBezTo>
                  <a:lnTo>
                    <a:pt x="715011" y="756000"/>
                  </a:lnTo>
                  <a:lnTo>
                    <a:pt x="673535" y="721779"/>
                  </a:lnTo>
                  <a:cubicBezTo>
                    <a:pt x="604588" y="675199"/>
                    <a:pt x="521470" y="648000"/>
                    <a:pt x="432000" y="648000"/>
                  </a:cubicBezTo>
                  <a:cubicBezTo>
                    <a:pt x="342530" y="648000"/>
                    <a:pt x="259412" y="675199"/>
                    <a:pt x="190465" y="721779"/>
                  </a:cubicBezTo>
                  <a:lnTo>
                    <a:pt x="148989" y="756000"/>
                  </a:lnTo>
                  <a:lnTo>
                    <a:pt x="126530" y="737470"/>
                  </a:lnTo>
                  <a:cubicBezTo>
                    <a:pt x="48353" y="659294"/>
                    <a:pt x="0" y="551293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rgbClr val="FFFF99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71" name="Freihandform 270"/>
            <p:cNvSpPr/>
            <p:nvPr/>
          </p:nvSpPr>
          <p:spPr>
            <a:xfrm>
              <a:off x="5436610" y="1719320"/>
              <a:ext cx="432000" cy="378000"/>
            </a:xfrm>
            <a:custGeom>
              <a:avLst/>
              <a:gdLst>
                <a:gd name="connsiteX0" fmla="*/ 148989 w 864000"/>
                <a:gd name="connsiteY0" fmla="*/ 0 h 756000"/>
                <a:gd name="connsiteX1" fmla="*/ 190465 w 864000"/>
                <a:gd name="connsiteY1" fmla="*/ 34221 h 756000"/>
                <a:gd name="connsiteX2" fmla="*/ 432000 w 864000"/>
                <a:gd name="connsiteY2" fmla="*/ 108000 h 756000"/>
                <a:gd name="connsiteX3" fmla="*/ 673535 w 864000"/>
                <a:gd name="connsiteY3" fmla="*/ 34221 h 756000"/>
                <a:gd name="connsiteX4" fmla="*/ 715011 w 864000"/>
                <a:gd name="connsiteY4" fmla="*/ 0 h 756000"/>
                <a:gd name="connsiteX5" fmla="*/ 737470 w 864000"/>
                <a:gd name="connsiteY5" fmla="*/ 18530 h 756000"/>
                <a:gd name="connsiteX6" fmla="*/ 864000 w 864000"/>
                <a:gd name="connsiteY6" fmla="*/ 324000 h 756000"/>
                <a:gd name="connsiteX7" fmla="*/ 432000 w 864000"/>
                <a:gd name="connsiteY7" fmla="*/ 756000 h 756000"/>
                <a:gd name="connsiteX8" fmla="*/ 0 w 864000"/>
                <a:gd name="connsiteY8" fmla="*/ 324000 h 756000"/>
                <a:gd name="connsiteX9" fmla="*/ 126530 w 864000"/>
                <a:gd name="connsiteY9" fmla="*/ 18530 h 756000"/>
                <a:gd name="connsiteX10" fmla="*/ 148989 w 864000"/>
                <a:gd name="connsiteY10" fmla="*/ 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4000" h="756000">
                  <a:moveTo>
                    <a:pt x="148989" y="0"/>
                  </a:moveTo>
                  <a:lnTo>
                    <a:pt x="190465" y="34221"/>
                  </a:lnTo>
                  <a:cubicBezTo>
                    <a:pt x="259412" y="80801"/>
                    <a:pt x="342530" y="108000"/>
                    <a:pt x="432000" y="108000"/>
                  </a:cubicBezTo>
                  <a:cubicBezTo>
                    <a:pt x="521470" y="108000"/>
                    <a:pt x="604588" y="80801"/>
                    <a:pt x="673535" y="34221"/>
                  </a:cubicBezTo>
                  <a:lnTo>
                    <a:pt x="715011" y="0"/>
                  </a:lnTo>
                  <a:lnTo>
                    <a:pt x="737470" y="18530"/>
                  </a:lnTo>
                  <a:cubicBezTo>
                    <a:pt x="815647" y="96707"/>
                    <a:pt x="864000" y="204707"/>
                    <a:pt x="864000" y="324000"/>
                  </a:cubicBezTo>
                  <a:cubicBezTo>
                    <a:pt x="864000" y="562587"/>
                    <a:pt x="670587" y="756000"/>
                    <a:pt x="432000" y="756000"/>
                  </a:cubicBezTo>
                  <a:cubicBezTo>
                    <a:pt x="193413" y="756000"/>
                    <a:pt x="0" y="562587"/>
                    <a:pt x="0" y="324000"/>
                  </a:cubicBezTo>
                  <a:cubicBezTo>
                    <a:pt x="0" y="204707"/>
                    <a:pt x="48353" y="96707"/>
                    <a:pt x="126530" y="18530"/>
                  </a:cubicBezTo>
                  <a:lnTo>
                    <a:pt x="14898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4320000" y="1341340"/>
            <a:ext cx="756000" cy="432000"/>
            <a:chOff x="6912610" y="1341320"/>
            <a:chExt cx="756000" cy="432000"/>
          </a:xfrm>
        </p:grpSpPr>
        <p:sp>
          <p:nvSpPr>
            <p:cNvPr id="273" name="Freihandform 272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74" name="Freihandform 273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75" name="Freihandform 274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03" name="Rechteck 302"/>
          <p:cNvSpPr/>
          <p:nvPr/>
        </p:nvSpPr>
        <p:spPr>
          <a:xfrm>
            <a:off x="5796000" y="11250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 extend columns (…)</a:t>
            </a:r>
          </a:p>
        </p:txBody>
      </p:sp>
      <p:grpSp>
        <p:nvGrpSpPr>
          <p:cNvPr id="308" name="Gruppieren 307"/>
          <p:cNvGrpSpPr/>
          <p:nvPr/>
        </p:nvGrpSpPr>
        <p:grpSpPr>
          <a:xfrm>
            <a:off x="7416000" y="1341040"/>
            <a:ext cx="756000" cy="432000"/>
            <a:chOff x="6912610" y="1341320"/>
            <a:chExt cx="756000" cy="432000"/>
          </a:xfrm>
        </p:grpSpPr>
        <p:sp>
          <p:nvSpPr>
            <p:cNvPr id="309" name="Freihandform 308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Freihandform 309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11" name="Freihandform 310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313" name="Rechteck 312"/>
          <p:cNvSpPr/>
          <p:nvPr/>
        </p:nvSpPr>
        <p:spPr>
          <a:xfrm>
            <a:off x="7380000" y="184502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324" name="Rechteck 323"/>
          <p:cNvSpPr/>
          <p:nvPr/>
        </p:nvSpPr>
        <p:spPr>
          <a:xfrm>
            <a:off x="756000" y="5805000"/>
            <a:ext cx="144000" cy="144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/>
          <p:cNvSpPr/>
          <p:nvPr/>
        </p:nvSpPr>
        <p:spPr>
          <a:xfrm>
            <a:off x="324000" y="4797000"/>
            <a:ext cx="144000" cy="1440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40000" y="479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Matching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(Common values in Parameter 3)</a:t>
            </a:r>
          </a:p>
        </p:txBody>
      </p:sp>
      <p:sp>
        <p:nvSpPr>
          <p:cNvPr id="328" name="Rechteck 327"/>
          <p:cNvSpPr/>
          <p:nvPr/>
        </p:nvSpPr>
        <p:spPr>
          <a:xfrm>
            <a:off x="324000" y="5013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/>
          <p:cNvSpPr/>
          <p:nvPr/>
        </p:nvSpPr>
        <p:spPr>
          <a:xfrm>
            <a:off x="324000" y="5229000"/>
            <a:ext cx="144000" cy="144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/>
          <p:cNvSpPr/>
          <p:nvPr/>
        </p:nvSpPr>
        <p:spPr>
          <a:xfrm>
            <a:off x="540000" y="5229000"/>
            <a:ext cx="2088000" cy="14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Merged matching rows</a:t>
            </a:r>
          </a:p>
        </p:txBody>
      </p:sp>
      <p:sp>
        <p:nvSpPr>
          <p:cNvPr id="331" name="Rechteck 330"/>
          <p:cNvSpPr/>
          <p:nvPr/>
        </p:nvSpPr>
        <p:spPr>
          <a:xfrm>
            <a:off x="324000" y="558900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324000" y="5805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/>
          <p:cNvSpPr/>
          <p:nvPr/>
        </p:nvSpPr>
        <p:spPr>
          <a:xfrm>
            <a:off x="972000" y="5517000"/>
            <a:ext cx="208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Left to right: Columns in source table, destination table and both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Darker shades indicate common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Dark gray: Contents consolidated from source to destination</a:t>
            </a:r>
          </a:p>
        </p:txBody>
      </p:sp>
      <p:sp>
        <p:nvSpPr>
          <p:cNvPr id="367" name="Rechteck 366"/>
          <p:cNvSpPr/>
          <p:nvPr/>
        </p:nvSpPr>
        <p:spPr>
          <a:xfrm>
            <a:off x="29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intersect columns (…)</a:t>
            </a:r>
          </a:p>
        </p:txBody>
      </p:sp>
      <p:sp>
        <p:nvSpPr>
          <p:cNvPr id="371" name="Rechteck 370"/>
          <p:cNvSpPr/>
          <p:nvPr/>
        </p:nvSpPr>
        <p:spPr>
          <a:xfrm>
            <a:off x="3708000" y="422100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common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included</a:t>
            </a:r>
          </a:p>
        </p:txBody>
      </p:sp>
      <p:grpSp>
        <p:nvGrpSpPr>
          <p:cNvPr id="380" name="Gruppieren 379"/>
          <p:cNvGrpSpPr/>
          <p:nvPr/>
        </p:nvGrpSpPr>
        <p:grpSpPr>
          <a:xfrm>
            <a:off x="3743390" y="3716950"/>
            <a:ext cx="756000" cy="432000"/>
            <a:chOff x="6912610" y="1341320"/>
            <a:chExt cx="756000" cy="432000"/>
          </a:xfrm>
        </p:grpSpPr>
        <p:sp>
          <p:nvSpPr>
            <p:cNvPr id="381" name="Freihandform 380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82" name="Freihandform 381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3" name="Freihandform 382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14" name="Rechteck 413"/>
          <p:cNvSpPr/>
          <p:nvPr/>
        </p:nvSpPr>
        <p:spPr>
          <a:xfrm>
            <a:off x="47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subtract columns (…)</a:t>
            </a:r>
          </a:p>
        </p:txBody>
      </p:sp>
      <p:sp>
        <p:nvSpPr>
          <p:cNvPr id="416" name="Rechteck 415"/>
          <p:cNvSpPr/>
          <p:nvPr/>
        </p:nvSpPr>
        <p:spPr>
          <a:xfrm>
            <a:off x="5508000" y="422105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common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removed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from destination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(except</a:t>
            </a:r>
          </a:p>
          <a:p>
            <a:r>
              <a:rPr lang="en-US" sz="1000" dirty="0">
                <a:solidFill>
                  <a:schemeClr val="tx1"/>
                </a:solidFill>
              </a:rPr>
              <a:t>identifier columns)</a:t>
            </a:r>
          </a:p>
        </p:txBody>
      </p:sp>
      <p:sp>
        <p:nvSpPr>
          <p:cNvPr id="304" name="Rechteck 303"/>
          <p:cNvSpPr/>
          <p:nvPr/>
        </p:nvSpPr>
        <p:spPr>
          <a:xfrm>
            <a:off x="50038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/>
          <p:cNvSpPr/>
          <p:nvPr/>
        </p:nvSpPr>
        <p:spPr>
          <a:xfrm>
            <a:off x="514800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/>
          <p:cNvSpPr/>
          <p:nvPr/>
        </p:nvSpPr>
        <p:spPr>
          <a:xfrm>
            <a:off x="5291980" y="3861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4859860" y="3716980"/>
            <a:ext cx="576140" cy="10080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9" name="Rechteck 318"/>
          <p:cNvSpPr/>
          <p:nvPr/>
        </p:nvSpPr>
        <p:spPr>
          <a:xfrm>
            <a:off x="4859860" y="386100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/>
          <p:cNvSpPr/>
          <p:nvPr/>
        </p:nvSpPr>
        <p:spPr>
          <a:xfrm>
            <a:off x="500388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37" name="Rechteck 336"/>
          <p:cNvSpPr/>
          <p:nvPr/>
        </p:nvSpPr>
        <p:spPr>
          <a:xfrm>
            <a:off x="514790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38" name="Rechteck 337"/>
          <p:cNvSpPr/>
          <p:nvPr/>
        </p:nvSpPr>
        <p:spPr>
          <a:xfrm>
            <a:off x="5291920" y="371698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0" name="Rechteck 399"/>
          <p:cNvSpPr/>
          <p:nvPr/>
        </p:nvSpPr>
        <p:spPr>
          <a:xfrm>
            <a:off x="680399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6948120" y="386100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7092270" y="3861020"/>
            <a:ext cx="144020" cy="86398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6659970" y="3717000"/>
            <a:ext cx="864030" cy="1008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6659970" y="3861020"/>
            <a:ext cx="144020" cy="86398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680399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24" name="Rechteck 423"/>
          <p:cNvSpPr/>
          <p:nvPr/>
        </p:nvSpPr>
        <p:spPr>
          <a:xfrm>
            <a:off x="694815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33" name="Rechteck 432"/>
          <p:cNvSpPr/>
          <p:nvPr/>
        </p:nvSpPr>
        <p:spPr>
          <a:xfrm>
            <a:off x="7092270" y="3717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61" name="Rechteck 460"/>
          <p:cNvSpPr/>
          <p:nvPr/>
        </p:nvSpPr>
        <p:spPr>
          <a:xfrm>
            <a:off x="723676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62" name="Rechteck 461"/>
          <p:cNvSpPr/>
          <p:nvPr/>
        </p:nvSpPr>
        <p:spPr>
          <a:xfrm>
            <a:off x="7380780" y="3717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72" name="Rechteck 471"/>
          <p:cNvSpPr/>
          <p:nvPr/>
        </p:nvSpPr>
        <p:spPr>
          <a:xfrm>
            <a:off x="6588000" y="3429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subtract</a:t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>exclusive columns (…)</a:t>
            </a:r>
          </a:p>
        </p:txBody>
      </p:sp>
      <p:grpSp>
        <p:nvGrpSpPr>
          <p:cNvPr id="473" name="Gruppieren 472"/>
          <p:cNvGrpSpPr/>
          <p:nvPr/>
        </p:nvGrpSpPr>
        <p:grpSpPr>
          <a:xfrm>
            <a:off x="7632000" y="3717000"/>
            <a:ext cx="756000" cy="432000"/>
            <a:chOff x="6912610" y="1341320"/>
            <a:chExt cx="756000" cy="432000"/>
          </a:xfrm>
        </p:grpSpPr>
        <p:sp>
          <p:nvSpPr>
            <p:cNvPr id="474" name="Freihandform 473"/>
            <p:cNvSpPr/>
            <p:nvPr/>
          </p:nvSpPr>
          <p:spPr>
            <a:xfrm>
              <a:off x="7236610" y="1415815"/>
              <a:ext cx="108000" cy="283011"/>
            </a:xfrm>
            <a:custGeom>
              <a:avLst/>
              <a:gdLst>
                <a:gd name="connsiteX0" fmla="*/ 108000 w 216000"/>
                <a:gd name="connsiteY0" fmla="*/ 0 h 566022"/>
                <a:gd name="connsiteX1" fmla="*/ 142221 w 216000"/>
                <a:gd name="connsiteY1" fmla="*/ 41476 h 566022"/>
                <a:gd name="connsiteX2" fmla="*/ 216000 w 216000"/>
                <a:gd name="connsiteY2" fmla="*/ 283011 h 566022"/>
                <a:gd name="connsiteX3" fmla="*/ 142221 w 216000"/>
                <a:gd name="connsiteY3" fmla="*/ 524546 h 566022"/>
                <a:gd name="connsiteX4" fmla="*/ 108000 w 216000"/>
                <a:gd name="connsiteY4" fmla="*/ 566022 h 566022"/>
                <a:gd name="connsiteX5" fmla="*/ 73779 w 216000"/>
                <a:gd name="connsiteY5" fmla="*/ 524546 h 566022"/>
                <a:gd name="connsiteX6" fmla="*/ 0 w 216000"/>
                <a:gd name="connsiteY6" fmla="*/ 283011 h 566022"/>
                <a:gd name="connsiteX7" fmla="*/ 73779 w 216000"/>
                <a:gd name="connsiteY7" fmla="*/ 41476 h 566022"/>
                <a:gd name="connsiteX8" fmla="*/ 108000 w 216000"/>
                <a:gd name="connsiteY8" fmla="*/ 0 h 566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" h="566022">
                  <a:moveTo>
                    <a:pt x="108000" y="0"/>
                  </a:moveTo>
                  <a:lnTo>
                    <a:pt x="142221" y="41476"/>
                  </a:lnTo>
                  <a:cubicBezTo>
                    <a:pt x="188801" y="110423"/>
                    <a:pt x="216000" y="193541"/>
                    <a:pt x="216000" y="283011"/>
                  </a:cubicBezTo>
                  <a:cubicBezTo>
                    <a:pt x="216000" y="372481"/>
                    <a:pt x="188801" y="455599"/>
                    <a:pt x="142221" y="524546"/>
                  </a:cubicBezTo>
                  <a:lnTo>
                    <a:pt x="108000" y="566022"/>
                  </a:lnTo>
                  <a:lnTo>
                    <a:pt x="73779" y="524546"/>
                  </a:lnTo>
                  <a:cubicBezTo>
                    <a:pt x="27199" y="455599"/>
                    <a:pt x="0" y="372481"/>
                    <a:pt x="0" y="283011"/>
                  </a:cubicBezTo>
                  <a:cubicBezTo>
                    <a:pt x="0" y="193541"/>
                    <a:pt x="27199" y="110423"/>
                    <a:pt x="73779" y="41476"/>
                  </a:cubicBezTo>
                  <a:lnTo>
                    <a:pt x="108000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75" name="Freihandform 474"/>
            <p:cNvSpPr/>
            <p:nvPr/>
          </p:nvSpPr>
          <p:spPr>
            <a:xfrm>
              <a:off x="6912610" y="1341320"/>
              <a:ext cx="378000" cy="432000"/>
            </a:xfrm>
            <a:custGeom>
              <a:avLst/>
              <a:gdLst>
                <a:gd name="connsiteX0" fmla="*/ 432000 w 756000"/>
                <a:gd name="connsiteY0" fmla="*/ 0 h 864000"/>
                <a:gd name="connsiteX1" fmla="*/ 737470 w 756000"/>
                <a:gd name="connsiteY1" fmla="*/ 126530 h 864000"/>
                <a:gd name="connsiteX2" fmla="*/ 756000 w 756000"/>
                <a:gd name="connsiteY2" fmla="*/ 148989 h 864000"/>
                <a:gd name="connsiteX3" fmla="*/ 721779 w 756000"/>
                <a:gd name="connsiteY3" fmla="*/ 190465 h 864000"/>
                <a:gd name="connsiteX4" fmla="*/ 648000 w 756000"/>
                <a:gd name="connsiteY4" fmla="*/ 432000 h 864000"/>
                <a:gd name="connsiteX5" fmla="*/ 721779 w 756000"/>
                <a:gd name="connsiteY5" fmla="*/ 673535 h 864000"/>
                <a:gd name="connsiteX6" fmla="*/ 756000 w 756000"/>
                <a:gd name="connsiteY6" fmla="*/ 715011 h 864000"/>
                <a:gd name="connsiteX7" fmla="*/ 737470 w 756000"/>
                <a:gd name="connsiteY7" fmla="*/ 737470 h 864000"/>
                <a:gd name="connsiteX8" fmla="*/ 432000 w 756000"/>
                <a:gd name="connsiteY8" fmla="*/ 864000 h 864000"/>
                <a:gd name="connsiteX9" fmla="*/ 0 w 756000"/>
                <a:gd name="connsiteY9" fmla="*/ 432000 h 864000"/>
                <a:gd name="connsiteX10" fmla="*/ 432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432000" y="0"/>
                  </a:moveTo>
                  <a:cubicBezTo>
                    <a:pt x="551293" y="0"/>
                    <a:pt x="659294" y="48353"/>
                    <a:pt x="737470" y="126530"/>
                  </a:cubicBezTo>
                  <a:lnTo>
                    <a:pt x="756000" y="148989"/>
                  </a:lnTo>
                  <a:lnTo>
                    <a:pt x="721779" y="190465"/>
                  </a:lnTo>
                  <a:cubicBezTo>
                    <a:pt x="675199" y="259412"/>
                    <a:pt x="648000" y="342530"/>
                    <a:pt x="648000" y="432000"/>
                  </a:cubicBezTo>
                  <a:cubicBezTo>
                    <a:pt x="648000" y="521470"/>
                    <a:pt x="675199" y="604588"/>
                    <a:pt x="721779" y="673535"/>
                  </a:cubicBezTo>
                  <a:lnTo>
                    <a:pt x="756000" y="715011"/>
                  </a:lnTo>
                  <a:lnTo>
                    <a:pt x="737470" y="737470"/>
                  </a:lnTo>
                  <a:cubicBezTo>
                    <a:pt x="659294" y="815647"/>
                    <a:pt x="551293" y="864000"/>
                    <a:pt x="432000" y="864000"/>
                  </a:cubicBezTo>
                  <a:cubicBezTo>
                    <a:pt x="193413" y="864000"/>
                    <a:pt x="0" y="670587"/>
                    <a:pt x="0" y="432000"/>
                  </a:cubicBezTo>
                  <a:cubicBezTo>
                    <a:pt x="0" y="193413"/>
                    <a:pt x="193413" y="0"/>
                    <a:pt x="432000" y="0"/>
                  </a:cubicBez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76" name="Freihandform 475"/>
            <p:cNvSpPr/>
            <p:nvPr/>
          </p:nvSpPr>
          <p:spPr>
            <a:xfrm>
              <a:off x="7290610" y="1341320"/>
              <a:ext cx="378000" cy="432000"/>
            </a:xfrm>
            <a:custGeom>
              <a:avLst/>
              <a:gdLst>
                <a:gd name="connsiteX0" fmla="*/ 324000 w 756000"/>
                <a:gd name="connsiteY0" fmla="*/ 0 h 864000"/>
                <a:gd name="connsiteX1" fmla="*/ 756000 w 756000"/>
                <a:gd name="connsiteY1" fmla="*/ 432000 h 864000"/>
                <a:gd name="connsiteX2" fmla="*/ 324000 w 756000"/>
                <a:gd name="connsiteY2" fmla="*/ 864000 h 864000"/>
                <a:gd name="connsiteX3" fmla="*/ 18530 w 756000"/>
                <a:gd name="connsiteY3" fmla="*/ 737470 h 864000"/>
                <a:gd name="connsiteX4" fmla="*/ 0 w 756000"/>
                <a:gd name="connsiteY4" fmla="*/ 715011 h 864000"/>
                <a:gd name="connsiteX5" fmla="*/ 34221 w 756000"/>
                <a:gd name="connsiteY5" fmla="*/ 673535 h 864000"/>
                <a:gd name="connsiteX6" fmla="*/ 108000 w 756000"/>
                <a:gd name="connsiteY6" fmla="*/ 432000 h 864000"/>
                <a:gd name="connsiteX7" fmla="*/ 34221 w 756000"/>
                <a:gd name="connsiteY7" fmla="*/ 190465 h 864000"/>
                <a:gd name="connsiteX8" fmla="*/ 0 w 756000"/>
                <a:gd name="connsiteY8" fmla="*/ 148989 h 864000"/>
                <a:gd name="connsiteX9" fmla="*/ 18530 w 756000"/>
                <a:gd name="connsiteY9" fmla="*/ 126530 h 864000"/>
                <a:gd name="connsiteX10" fmla="*/ 324000 w 756000"/>
                <a:gd name="connsiteY10" fmla="*/ 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000" h="864000">
                  <a:moveTo>
                    <a:pt x="324000" y="0"/>
                  </a:moveTo>
                  <a:cubicBezTo>
                    <a:pt x="562587" y="0"/>
                    <a:pt x="756000" y="193413"/>
                    <a:pt x="756000" y="432000"/>
                  </a:cubicBezTo>
                  <a:cubicBezTo>
                    <a:pt x="756000" y="670587"/>
                    <a:pt x="562587" y="864000"/>
                    <a:pt x="324000" y="864000"/>
                  </a:cubicBezTo>
                  <a:cubicBezTo>
                    <a:pt x="204707" y="864000"/>
                    <a:pt x="96707" y="815647"/>
                    <a:pt x="18530" y="737470"/>
                  </a:cubicBezTo>
                  <a:lnTo>
                    <a:pt x="0" y="715011"/>
                  </a:lnTo>
                  <a:lnTo>
                    <a:pt x="34221" y="673535"/>
                  </a:lnTo>
                  <a:cubicBezTo>
                    <a:pt x="80801" y="604588"/>
                    <a:pt x="108000" y="521470"/>
                    <a:pt x="108000" y="432000"/>
                  </a:cubicBezTo>
                  <a:cubicBezTo>
                    <a:pt x="108000" y="342530"/>
                    <a:pt x="80801" y="259412"/>
                    <a:pt x="34221" y="190465"/>
                  </a:cubicBezTo>
                  <a:lnTo>
                    <a:pt x="0" y="148989"/>
                  </a:lnTo>
                  <a:lnTo>
                    <a:pt x="18530" y="126530"/>
                  </a:lnTo>
                  <a:cubicBezTo>
                    <a:pt x="96707" y="48353"/>
                    <a:pt x="204707" y="0"/>
                    <a:pt x="324000" y="0"/>
                  </a:cubicBezTo>
                  <a:close/>
                </a:path>
              </a:pathLst>
            </a:custGeom>
            <a:solidFill>
              <a:srgbClr val="CCFFCC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numCol="1" spcCol="0" rtlCol="0" fromWordArt="0" anchor="ctr" anchorCtr="0" forceAA="0" compatLnSpc="1"/>
            <a:lstStyle/>
            <a:p>
              <a:pPr algn="ctr"/>
              <a:r>
                <a:rPr lang="de-CH" sz="14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sp>
        <p:nvSpPr>
          <p:cNvPr id="477" name="Rechteck 476"/>
          <p:cNvSpPr/>
          <p:nvPr/>
        </p:nvSpPr>
        <p:spPr>
          <a:xfrm>
            <a:off x="7596000" y="4220980"/>
            <a:ext cx="1080000" cy="57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All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combined</a:t>
            </a:r>
          </a:p>
        </p:txBody>
      </p:sp>
      <p:sp>
        <p:nvSpPr>
          <p:cNvPr id="478" name="Rechteck 477"/>
          <p:cNvSpPr/>
          <p:nvPr/>
        </p:nvSpPr>
        <p:spPr>
          <a:xfrm>
            <a:off x="180000" y="3140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Orig. source table</a:t>
            </a:r>
          </a:p>
        </p:txBody>
      </p:sp>
      <p:sp>
        <p:nvSpPr>
          <p:cNvPr id="479" name="Rechteck 478"/>
          <p:cNvSpPr/>
          <p:nvPr/>
        </p:nvSpPr>
        <p:spPr>
          <a:xfrm>
            <a:off x="180000" y="12773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80" name="Rechteck 479"/>
          <p:cNvSpPr/>
          <p:nvPr/>
        </p:nvSpPr>
        <p:spPr>
          <a:xfrm>
            <a:off x="180000" y="32849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481" name="Rechteck 480"/>
          <p:cNvSpPr/>
          <p:nvPr/>
        </p:nvSpPr>
        <p:spPr>
          <a:xfrm>
            <a:off x="540000" y="558900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540000" y="5805000"/>
            <a:ext cx="144000" cy="144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756000" y="5589000"/>
            <a:ext cx="144000" cy="14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1476000" y="2493000"/>
            <a:ext cx="792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Combining</a:t>
            </a:r>
          </a:p>
          <a:p>
            <a:r>
              <a:rPr lang="en-US" sz="1100" dirty="0">
                <a:solidFill>
                  <a:schemeClr val="tx1"/>
                </a:solidFill>
              </a:rPr>
              <a:t>Rows:</a:t>
            </a:r>
          </a:p>
        </p:txBody>
      </p:sp>
      <p:sp>
        <p:nvSpPr>
          <p:cNvPr id="297" name="Rechteck 296"/>
          <p:cNvSpPr/>
          <p:nvPr/>
        </p:nvSpPr>
        <p:spPr>
          <a:xfrm>
            <a:off x="320392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2" name="Rechteck 301"/>
          <p:cNvSpPr/>
          <p:nvPr/>
        </p:nvSpPr>
        <p:spPr>
          <a:xfrm>
            <a:off x="334794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/>
          <p:cNvSpPr/>
          <p:nvPr/>
        </p:nvSpPr>
        <p:spPr>
          <a:xfrm>
            <a:off x="349196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/>
          <p:cNvSpPr/>
          <p:nvPr/>
        </p:nvSpPr>
        <p:spPr>
          <a:xfrm>
            <a:off x="363598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7" name="Rechteck 316"/>
          <p:cNvSpPr/>
          <p:nvPr/>
        </p:nvSpPr>
        <p:spPr>
          <a:xfrm>
            <a:off x="3780000" y="148508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270" y="148508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3060150" y="1341060"/>
            <a:ext cx="1008140" cy="10079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5" name="Rechteck 344"/>
          <p:cNvSpPr/>
          <p:nvPr/>
        </p:nvSpPr>
        <p:spPr>
          <a:xfrm>
            <a:off x="3059900" y="148508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/>
          <p:cNvSpPr/>
          <p:nvPr/>
        </p:nvSpPr>
        <p:spPr>
          <a:xfrm>
            <a:off x="320417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47" name="Rechteck 346"/>
          <p:cNvSpPr/>
          <p:nvPr/>
        </p:nvSpPr>
        <p:spPr>
          <a:xfrm>
            <a:off x="334819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51" name="Rechteck 350"/>
          <p:cNvSpPr/>
          <p:nvPr/>
        </p:nvSpPr>
        <p:spPr>
          <a:xfrm>
            <a:off x="349221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52" name="Rechteck 351"/>
          <p:cNvSpPr/>
          <p:nvPr/>
        </p:nvSpPr>
        <p:spPr>
          <a:xfrm>
            <a:off x="363623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59" name="Rechteck 358"/>
          <p:cNvSpPr/>
          <p:nvPr/>
        </p:nvSpPr>
        <p:spPr>
          <a:xfrm>
            <a:off x="3780250" y="134106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62" name="Rechteck 361"/>
          <p:cNvSpPr/>
          <p:nvPr/>
        </p:nvSpPr>
        <p:spPr>
          <a:xfrm>
            <a:off x="3924270" y="134106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79" name="Rechteck 378"/>
          <p:cNvSpPr/>
          <p:nvPr/>
        </p:nvSpPr>
        <p:spPr>
          <a:xfrm>
            <a:off x="601199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/>
          <p:cNvSpPr/>
          <p:nvPr/>
        </p:nvSpPr>
        <p:spPr>
          <a:xfrm>
            <a:off x="615601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0" name="Rechteck 389"/>
          <p:cNvSpPr/>
          <p:nvPr/>
        </p:nvSpPr>
        <p:spPr>
          <a:xfrm>
            <a:off x="6300000" y="148500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1" name="Rechteck 390"/>
          <p:cNvSpPr/>
          <p:nvPr/>
        </p:nvSpPr>
        <p:spPr>
          <a:xfrm>
            <a:off x="644405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6588070" y="1485020"/>
            <a:ext cx="144020" cy="86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4" name="Rechteck 393"/>
          <p:cNvSpPr/>
          <p:nvPr/>
        </p:nvSpPr>
        <p:spPr>
          <a:xfrm>
            <a:off x="6732090" y="1485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5" name="Rechteck 394"/>
          <p:cNvSpPr/>
          <p:nvPr/>
        </p:nvSpPr>
        <p:spPr>
          <a:xfrm>
            <a:off x="5867970" y="1341000"/>
            <a:ext cx="1295440" cy="10079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6" name="Rechteck 395"/>
          <p:cNvSpPr/>
          <p:nvPr/>
        </p:nvSpPr>
        <p:spPr>
          <a:xfrm>
            <a:off x="5867970" y="1485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8" name="Rechteck 397"/>
          <p:cNvSpPr/>
          <p:nvPr/>
        </p:nvSpPr>
        <p:spPr>
          <a:xfrm>
            <a:off x="601199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99" name="Rechteck 398"/>
          <p:cNvSpPr/>
          <p:nvPr/>
        </p:nvSpPr>
        <p:spPr>
          <a:xfrm>
            <a:off x="615601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01" name="Rechteck 400"/>
          <p:cNvSpPr/>
          <p:nvPr/>
        </p:nvSpPr>
        <p:spPr>
          <a:xfrm>
            <a:off x="630003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402" name="Rechteck 401"/>
          <p:cNvSpPr/>
          <p:nvPr/>
        </p:nvSpPr>
        <p:spPr>
          <a:xfrm>
            <a:off x="644405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03" name="Rechteck 402"/>
          <p:cNvSpPr/>
          <p:nvPr/>
        </p:nvSpPr>
        <p:spPr>
          <a:xfrm>
            <a:off x="6588070" y="1341000"/>
            <a:ext cx="144000" cy="14402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404" name="Rechteck 403"/>
          <p:cNvSpPr/>
          <p:nvPr/>
        </p:nvSpPr>
        <p:spPr>
          <a:xfrm>
            <a:off x="6732090" y="1341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410" name="Rechteck 409"/>
          <p:cNvSpPr/>
          <p:nvPr/>
        </p:nvSpPr>
        <p:spPr>
          <a:xfrm>
            <a:off x="687596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411" name="Rechteck 410"/>
          <p:cNvSpPr/>
          <p:nvPr/>
        </p:nvSpPr>
        <p:spPr>
          <a:xfrm>
            <a:off x="7019980" y="1341000"/>
            <a:ext cx="14400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30" name="Rechteck 429"/>
          <p:cNvSpPr/>
          <p:nvPr/>
        </p:nvSpPr>
        <p:spPr>
          <a:xfrm>
            <a:off x="3204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1" name="Rechteck 430"/>
          <p:cNvSpPr/>
          <p:nvPr/>
        </p:nvSpPr>
        <p:spPr>
          <a:xfrm>
            <a:off x="3348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3492000" y="3861020"/>
            <a:ext cx="144020" cy="864000"/>
          </a:xfrm>
          <a:prstGeom prst="rect">
            <a:avLst/>
          </a:prstGeom>
          <a:solidFill>
            <a:srgbClr val="DCE5E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3060000" y="3717000"/>
            <a:ext cx="575850" cy="1008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3060000" y="3861020"/>
            <a:ext cx="144020" cy="864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320402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443" name="Rechteck 442"/>
          <p:cNvSpPr/>
          <p:nvPr/>
        </p:nvSpPr>
        <p:spPr>
          <a:xfrm>
            <a:off x="334804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445" name="Rechteck 444"/>
          <p:cNvSpPr/>
          <p:nvPr/>
        </p:nvSpPr>
        <p:spPr>
          <a:xfrm>
            <a:off x="3492060" y="3717000"/>
            <a:ext cx="144000" cy="14402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482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multiply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1F7F127-591B-4020-8C3C-39A7607D7743}"/>
              </a:ext>
            </a:extLst>
          </p:cNvPr>
          <p:cNvSpPr/>
          <p:nvPr/>
        </p:nvSpPr>
        <p:spPr>
          <a:xfrm>
            <a:off x="1403648" y="1484778"/>
            <a:ext cx="122417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0B71110E-930D-48AE-AC15-452348CA5416}"/>
              </a:ext>
            </a:extLst>
          </p:cNvPr>
          <p:cNvSpPr/>
          <p:nvPr/>
        </p:nvSpPr>
        <p:spPr>
          <a:xfrm>
            <a:off x="1403648" y="1556792"/>
            <a:ext cx="1224170" cy="7201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7" name="Rechteck 226">
            <a:extLst>
              <a:ext uri="{FF2B5EF4-FFF2-40B4-BE49-F238E27FC236}">
                <a16:creationId xmlns:a16="http://schemas.microsoft.com/office/drawing/2014/main" id="{892808D4-596F-4936-9B4B-4D37ACF7AFB3}"/>
              </a:ext>
            </a:extLst>
          </p:cNvPr>
          <p:cNvSpPr/>
          <p:nvPr/>
        </p:nvSpPr>
        <p:spPr>
          <a:xfrm>
            <a:off x="1403648" y="1628800"/>
            <a:ext cx="122417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6220FDCB-1D8B-40D4-95D8-399C043DDB86}"/>
              </a:ext>
            </a:extLst>
          </p:cNvPr>
          <p:cNvSpPr/>
          <p:nvPr/>
        </p:nvSpPr>
        <p:spPr>
          <a:xfrm>
            <a:off x="1403648" y="1700808"/>
            <a:ext cx="1224170" cy="720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AD5DF7D-D75D-48F7-9EBB-2CE1ECD9D3FB}"/>
              </a:ext>
            </a:extLst>
          </p:cNvPr>
          <p:cNvSpPr/>
          <p:nvPr/>
        </p:nvSpPr>
        <p:spPr>
          <a:xfrm>
            <a:off x="1403648" y="1772816"/>
            <a:ext cx="1224170" cy="7201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421B3289-F74C-4556-9EA1-60A96E302462}"/>
              </a:ext>
            </a:extLst>
          </p:cNvPr>
          <p:cNvSpPr/>
          <p:nvPr/>
        </p:nvSpPr>
        <p:spPr>
          <a:xfrm>
            <a:off x="3275856" y="1412776"/>
            <a:ext cx="720000" cy="288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374">
            <a:extLst>
              <a:ext uri="{FF2B5EF4-FFF2-40B4-BE49-F238E27FC236}">
                <a16:creationId xmlns:a16="http://schemas.microsoft.com/office/drawing/2014/main" id="{08792D6C-1ABF-4023-8E3B-DC963588CAC3}"/>
              </a:ext>
            </a:extLst>
          </p:cNvPr>
          <p:cNvCxnSpPr>
            <a:cxnSpLocks/>
          </p:cNvCxnSpPr>
          <p:nvPr/>
        </p:nvCxnSpPr>
        <p:spPr>
          <a:xfrm>
            <a:off x="3275856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6543175-CA5D-498C-A43F-24C37AD40AB5}"/>
              </a:ext>
            </a:extLst>
          </p:cNvPr>
          <p:cNvSpPr/>
          <p:nvPr/>
        </p:nvSpPr>
        <p:spPr>
          <a:xfrm>
            <a:off x="3275856" y="1484778"/>
            <a:ext cx="720000" cy="720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B06BF606-05D9-427A-B0D1-8A18EDADD9EE}"/>
              </a:ext>
            </a:extLst>
          </p:cNvPr>
          <p:cNvSpPr/>
          <p:nvPr/>
        </p:nvSpPr>
        <p:spPr>
          <a:xfrm>
            <a:off x="3275856" y="1556792"/>
            <a:ext cx="720000" cy="720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6B4E655A-425B-4F8A-9942-B05548BB0600}"/>
              </a:ext>
            </a:extLst>
          </p:cNvPr>
          <p:cNvSpPr/>
          <p:nvPr/>
        </p:nvSpPr>
        <p:spPr>
          <a:xfrm>
            <a:off x="3275856" y="1628800"/>
            <a:ext cx="720000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8DE71246-88BC-4D0A-948A-BC6CC17D5A84}"/>
              </a:ext>
            </a:extLst>
          </p:cNvPr>
          <p:cNvSpPr/>
          <p:nvPr/>
        </p:nvSpPr>
        <p:spPr>
          <a:xfrm>
            <a:off x="1403648" y="1412776"/>
            <a:ext cx="1224170" cy="43204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EE7A37A-69A9-42CB-8279-76FD4E0294CD}"/>
              </a:ext>
            </a:extLst>
          </p:cNvPr>
          <p:cNvSpPr/>
          <p:nvPr/>
        </p:nvSpPr>
        <p:spPr>
          <a:xfrm>
            <a:off x="1403768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BA0709C-8B65-43C9-BD3C-8C7C6C0F9F13}"/>
              </a:ext>
            </a:extLst>
          </p:cNvPr>
          <p:cNvSpPr/>
          <p:nvPr/>
        </p:nvSpPr>
        <p:spPr>
          <a:xfrm>
            <a:off x="3275976" y="12327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02612137-FB59-4B17-A114-E28A72E1E6FF}"/>
              </a:ext>
            </a:extLst>
          </p:cNvPr>
          <p:cNvSpPr/>
          <p:nvPr/>
        </p:nvSpPr>
        <p:spPr>
          <a:xfrm>
            <a:off x="4680012" y="1484778"/>
            <a:ext cx="1224170" cy="21600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2BB2832-BB8F-4C98-9E63-B8EF4E996C7C}"/>
              </a:ext>
            </a:extLst>
          </p:cNvPr>
          <p:cNvSpPr/>
          <p:nvPr/>
        </p:nvSpPr>
        <p:spPr>
          <a:xfrm>
            <a:off x="4680012" y="1700808"/>
            <a:ext cx="1224170" cy="216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B83B07F0-E642-4C08-A440-107BE9419E1C}"/>
              </a:ext>
            </a:extLst>
          </p:cNvPr>
          <p:cNvSpPr/>
          <p:nvPr/>
        </p:nvSpPr>
        <p:spPr>
          <a:xfrm>
            <a:off x="4680012" y="1916832"/>
            <a:ext cx="1224170" cy="216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92D3F25-6E76-43EA-99BD-7051942B126E}"/>
              </a:ext>
            </a:extLst>
          </p:cNvPr>
          <p:cNvSpPr/>
          <p:nvPr/>
        </p:nvSpPr>
        <p:spPr>
          <a:xfrm>
            <a:off x="4680012" y="2132856"/>
            <a:ext cx="1224170" cy="21600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2861A0D8-2E01-40DC-B1F9-F599F03AFC06}"/>
              </a:ext>
            </a:extLst>
          </p:cNvPr>
          <p:cNvSpPr/>
          <p:nvPr/>
        </p:nvSpPr>
        <p:spPr>
          <a:xfrm>
            <a:off x="4680012" y="2348880"/>
            <a:ext cx="1224170" cy="216000"/>
          </a:xfrm>
          <a:prstGeom prst="rect">
            <a:avLst/>
          </a:prstGeom>
          <a:solidFill>
            <a:srgbClr val="E1C2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E5990A4C-5B62-4DBD-9538-62F26F5CD8AA}"/>
              </a:ext>
            </a:extLst>
          </p:cNvPr>
          <p:cNvSpPr/>
          <p:nvPr/>
        </p:nvSpPr>
        <p:spPr>
          <a:xfrm>
            <a:off x="4680132" y="123275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after multiplication</a:t>
            </a:r>
          </a:p>
        </p:txBody>
      </p:sp>
      <p:cxnSp>
        <p:nvCxnSpPr>
          <p:cNvPr id="250" name="Gerade Verbindung 374">
            <a:extLst>
              <a:ext uri="{FF2B5EF4-FFF2-40B4-BE49-F238E27FC236}">
                <a16:creationId xmlns:a16="http://schemas.microsoft.com/office/drawing/2014/main" id="{4E8ED7F7-92FF-40FF-8238-5CC545F87400}"/>
              </a:ext>
            </a:extLst>
          </p:cNvPr>
          <p:cNvCxnSpPr/>
          <p:nvPr/>
        </p:nvCxnSpPr>
        <p:spPr>
          <a:xfrm>
            <a:off x="5904148" y="1484784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hteck 250">
            <a:extLst>
              <a:ext uri="{FF2B5EF4-FFF2-40B4-BE49-F238E27FC236}">
                <a16:creationId xmlns:a16="http://schemas.microsoft.com/office/drawing/2014/main" id="{4D605314-BA1C-4490-84FC-57C45A2E6860}"/>
              </a:ext>
            </a:extLst>
          </p:cNvPr>
          <p:cNvSpPr/>
          <p:nvPr/>
        </p:nvSpPr>
        <p:spPr>
          <a:xfrm>
            <a:off x="5904148" y="1484778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9545EBA7-AD79-4F32-B886-52FAD229C87E}"/>
              </a:ext>
            </a:extLst>
          </p:cNvPr>
          <p:cNvSpPr/>
          <p:nvPr/>
        </p:nvSpPr>
        <p:spPr>
          <a:xfrm>
            <a:off x="5904148" y="1556792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0C3F473-4743-4244-A21A-22AB0A390519}"/>
              </a:ext>
            </a:extLst>
          </p:cNvPr>
          <p:cNvSpPr/>
          <p:nvPr/>
        </p:nvSpPr>
        <p:spPr>
          <a:xfrm>
            <a:off x="5904148" y="1628800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>
            <a:extLst>
              <a:ext uri="{FF2B5EF4-FFF2-40B4-BE49-F238E27FC236}">
                <a16:creationId xmlns:a16="http://schemas.microsoft.com/office/drawing/2014/main" id="{B218CC55-EFAE-4BA5-9DAE-580A47F21780}"/>
              </a:ext>
            </a:extLst>
          </p:cNvPr>
          <p:cNvCxnSpPr/>
          <p:nvPr/>
        </p:nvCxnSpPr>
        <p:spPr>
          <a:xfrm>
            <a:off x="5904148" y="1700808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hteck 255">
            <a:extLst>
              <a:ext uri="{FF2B5EF4-FFF2-40B4-BE49-F238E27FC236}">
                <a16:creationId xmlns:a16="http://schemas.microsoft.com/office/drawing/2014/main" id="{3031DBB2-2AF9-48E6-823E-5EA0F1FF25DA}"/>
              </a:ext>
            </a:extLst>
          </p:cNvPr>
          <p:cNvSpPr/>
          <p:nvPr/>
        </p:nvSpPr>
        <p:spPr>
          <a:xfrm>
            <a:off x="5904148" y="1700802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0492F661-6E1A-4838-8AA8-D2B3D1C2661A}"/>
              </a:ext>
            </a:extLst>
          </p:cNvPr>
          <p:cNvSpPr/>
          <p:nvPr/>
        </p:nvSpPr>
        <p:spPr>
          <a:xfrm>
            <a:off x="5904148" y="1772816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9A472A2B-F666-452E-8176-1542203961F8}"/>
              </a:ext>
            </a:extLst>
          </p:cNvPr>
          <p:cNvSpPr/>
          <p:nvPr/>
        </p:nvSpPr>
        <p:spPr>
          <a:xfrm>
            <a:off x="5904148" y="1844824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9" name="Gerade Verbindung 374">
            <a:extLst>
              <a:ext uri="{FF2B5EF4-FFF2-40B4-BE49-F238E27FC236}">
                <a16:creationId xmlns:a16="http://schemas.microsoft.com/office/drawing/2014/main" id="{D26F23A8-71D9-427B-9B92-7DA5AC540528}"/>
              </a:ext>
            </a:extLst>
          </p:cNvPr>
          <p:cNvCxnSpPr/>
          <p:nvPr/>
        </p:nvCxnSpPr>
        <p:spPr>
          <a:xfrm>
            <a:off x="5904148" y="1916832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hteck 259">
            <a:extLst>
              <a:ext uri="{FF2B5EF4-FFF2-40B4-BE49-F238E27FC236}">
                <a16:creationId xmlns:a16="http://schemas.microsoft.com/office/drawing/2014/main" id="{03C11F4D-9EC3-4E76-9950-5BDCE50729D4}"/>
              </a:ext>
            </a:extLst>
          </p:cNvPr>
          <p:cNvSpPr/>
          <p:nvPr/>
        </p:nvSpPr>
        <p:spPr>
          <a:xfrm>
            <a:off x="5904148" y="1916826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7C83FFF8-203B-4E79-ABBE-1C5307A4E3E5}"/>
              </a:ext>
            </a:extLst>
          </p:cNvPr>
          <p:cNvSpPr/>
          <p:nvPr/>
        </p:nvSpPr>
        <p:spPr>
          <a:xfrm>
            <a:off x="5904148" y="1988840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5F839575-FCBE-4607-B016-1A67F626AE82}"/>
              </a:ext>
            </a:extLst>
          </p:cNvPr>
          <p:cNvSpPr/>
          <p:nvPr/>
        </p:nvSpPr>
        <p:spPr>
          <a:xfrm>
            <a:off x="5904148" y="2060848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4" name="Gerade Verbindung 374">
            <a:extLst>
              <a:ext uri="{FF2B5EF4-FFF2-40B4-BE49-F238E27FC236}">
                <a16:creationId xmlns:a16="http://schemas.microsoft.com/office/drawing/2014/main" id="{3B85AB88-29EE-441A-A9BD-7DDA2C867758}"/>
              </a:ext>
            </a:extLst>
          </p:cNvPr>
          <p:cNvCxnSpPr/>
          <p:nvPr/>
        </p:nvCxnSpPr>
        <p:spPr>
          <a:xfrm>
            <a:off x="5904148" y="2132856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Rechteck 265">
            <a:extLst>
              <a:ext uri="{FF2B5EF4-FFF2-40B4-BE49-F238E27FC236}">
                <a16:creationId xmlns:a16="http://schemas.microsoft.com/office/drawing/2014/main" id="{BE9261FB-E701-4A5E-A7CE-9FF2A3721663}"/>
              </a:ext>
            </a:extLst>
          </p:cNvPr>
          <p:cNvSpPr/>
          <p:nvPr/>
        </p:nvSpPr>
        <p:spPr>
          <a:xfrm>
            <a:off x="5904148" y="2132850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F8274360-DB49-4107-BD15-7C395BEBD209}"/>
              </a:ext>
            </a:extLst>
          </p:cNvPr>
          <p:cNvSpPr/>
          <p:nvPr/>
        </p:nvSpPr>
        <p:spPr>
          <a:xfrm>
            <a:off x="5904148" y="2204864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A5FBACC8-4809-46CD-8B33-3318E5AE7226}"/>
              </a:ext>
            </a:extLst>
          </p:cNvPr>
          <p:cNvSpPr/>
          <p:nvPr/>
        </p:nvSpPr>
        <p:spPr>
          <a:xfrm>
            <a:off x="5904148" y="2276872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7" name="Gerade Verbindung 374">
            <a:extLst>
              <a:ext uri="{FF2B5EF4-FFF2-40B4-BE49-F238E27FC236}">
                <a16:creationId xmlns:a16="http://schemas.microsoft.com/office/drawing/2014/main" id="{A5C8CB0D-39A1-4D05-A9BF-9BC148C18465}"/>
              </a:ext>
            </a:extLst>
          </p:cNvPr>
          <p:cNvCxnSpPr/>
          <p:nvPr/>
        </p:nvCxnSpPr>
        <p:spPr>
          <a:xfrm>
            <a:off x="5904148" y="2348880"/>
            <a:ext cx="7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echteck 277">
            <a:extLst>
              <a:ext uri="{FF2B5EF4-FFF2-40B4-BE49-F238E27FC236}">
                <a16:creationId xmlns:a16="http://schemas.microsoft.com/office/drawing/2014/main" id="{2936EEB6-AB72-47EF-8E8C-32712C5A3D1C}"/>
              </a:ext>
            </a:extLst>
          </p:cNvPr>
          <p:cNvSpPr/>
          <p:nvPr/>
        </p:nvSpPr>
        <p:spPr>
          <a:xfrm>
            <a:off x="5904148" y="2348874"/>
            <a:ext cx="72000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F0667D44-8995-4DCD-AE50-D85AE6B1DD12}"/>
              </a:ext>
            </a:extLst>
          </p:cNvPr>
          <p:cNvSpPr/>
          <p:nvPr/>
        </p:nvSpPr>
        <p:spPr>
          <a:xfrm>
            <a:off x="5904148" y="2420888"/>
            <a:ext cx="720000" cy="7201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07B8D959-E409-4237-85A1-63846BA4E84F}"/>
              </a:ext>
            </a:extLst>
          </p:cNvPr>
          <p:cNvSpPr/>
          <p:nvPr/>
        </p:nvSpPr>
        <p:spPr>
          <a:xfrm>
            <a:off x="5904148" y="2492896"/>
            <a:ext cx="720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8" name="Rechteck 247">
            <a:extLst>
              <a:ext uri="{FF2B5EF4-FFF2-40B4-BE49-F238E27FC236}">
                <a16:creationId xmlns:a16="http://schemas.microsoft.com/office/drawing/2014/main" id="{23CA0ABD-2E0F-40BE-9D4B-6F0FE345D937}"/>
              </a:ext>
            </a:extLst>
          </p:cNvPr>
          <p:cNvSpPr/>
          <p:nvPr/>
        </p:nvSpPr>
        <p:spPr>
          <a:xfrm>
            <a:off x="4680012" y="1412776"/>
            <a:ext cx="1944216" cy="115212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Flussdiagramm: Zusammenführung 280">
            <a:extLst>
              <a:ext uri="{FF2B5EF4-FFF2-40B4-BE49-F238E27FC236}">
                <a16:creationId xmlns:a16="http://schemas.microsoft.com/office/drawing/2014/main" id="{85A82A91-55F6-4D1E-9B8F-439BF4A72DB8}"/>
              </a:ext>
            </a:extLst>
          </p:cNvPr>
          <p:cNvSpPr/>
          <p:nvPr/>
        </p:nvSpPr>
        <p:spPr>
          <a:xfrm>
            <a:off x="3491880" y="2024876"/>
            <a:ext cx="288000" cy="288000"/>
          </a:xfrm>
          <a:prstGeom prst="flowChartSummingJunc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2" name="Gerade Verbindung mit Pfeil 281">
            <a:extLst>
              <a:ext uri="{FF2B5EF4-FFF2-40B4-BE49-F238E27FC236}">
                <a16:creationId xmlns:a16="http://schemas.microsoft.com/office/drawing/2014/main" id="{7CF50312-9A5A-4403-A977-620D42BEBE4E}"/>
              </a:ext>
            </a:extLst>
          </p:cNvPr>
          <p:cNvCxnSpPr>
            <a:cxnSpLocks/>
            <a:stCxn id="281" idx="0"/>
            <a:endCxn id="233" idx="2"/>
          </p:cNvCxnSpPr>
          <p:nvPr/>
        </p:nvCxnSpPr>
        <p:spPr>
          <a:xfrm flipH="1" flipV="1">
            <a:off x="3635856" y="1700800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282">
            <a:extLst>
              <a:ext uri="{FF2B5EF4-FFF2-40B4-BE49-F238E27FC236}">
                <a16:creationId xmlns:a16="http://schemas.microsoft.com/office/drawing/2014/main" id="{39A8A7C9-051B-41D0-904D-2CCAF9483EF9}"/>
              </a:ext>
            </a:extLst>
          </p:cNvPr>
          <p:cNvCxnSpPr>
            <a:cxnSpLocks/>
            <a:stCxn id="281" idx="2"/>
          </p:cNvCxnSpPr>
          <p:nvPr/>
        </p:nvCxnSpPr>
        <p:spPr>
          <a:xfrm flipH="1">
            <a:off x="2015716" y="2168876"/>
            <a:ext cx="14761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283">
            <a:extLst>
              <a:ext uri="{FF2B5EF4-FFF2-40B4-BE49-F238E27FC236}">
                <a16:creationId xmlns:a16="http://schemas.microsoft.com/office/drawing/2014/main" id="{D7F989F6-DA04-4E02-8269-EC2D60C3C662}"/>
              </a:ext>
            </a:extLst>
          </p:cNvPr>
          <p:cNvCxnSpPr>
            <a:cxnSpLocks/>
          </p:cNvCxnSpPr>
          <p:nvPr/>
        </p:nvCxnSpPr>
        <p:spPr>
          <a:xfrm flipH="1" flipV="1">
            <a:off x="2015692" y="1844824"/>
            <a:ext cx="24" cy="32407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Gerade Verbindung mit Pfeil 284">
            <a:extLst>
              <a:ext uri="{FF2B5EF4-FFF2-40B4-BE49-F238E27FC236}">
                <a16:creationId xmlns:a16="http://schemas.microsoft.com/office/drawing/2014/main" id="{5390D3F4-3FC2-46E4-AFDA-B3CAD69EE1C6}"/>
              </a:ext>
            </a:extLst>
          </p:cNvPr>
          <p:cNvCxnSpPr>
            <a:cxnSpLocks/>
          </p:cNvCxnSpPr>
          <p:nvPr/>
        </p:nvCxnSpPr>
        <p:spPr>
          <a:xfrm flipH="1">
            <a:off x="3779912" y="2168860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3085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hteck 104">
            <a:extLst>
              <a:ext uri="{FF2B5EF4-FFF2-40B4-BE49-F238E27FC236}">
                <a16:creationId xmlns:a16="http://schemas.microsoft.com/office/drawing/2014/main" id="{1515B03C-D405-4C0E-BC22-F31077CCC9DE}"/>
              </a:ext>
            </a:extLst>
          </p:cNvPr>
          <p:cNvSpPr/>
          <p:nvPr/>
        </p:nvSpPr>
        <p:spPr>
          <a:xfrm>
            <a:off x="1799812" y="2600908"/>
            <a:ext cx="288032" cy="216024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0683B4E8-C199-45A6-81AE-5BF446BA7E12}"/>
              </a:ext>
            </a:extLst>
          </p:cNvPr>
          <p:cNvSpPr/>
          <p:nvPr/>
        </p:nvSpPr>
        <p:spPr>
          <a:xfrm>
            <a:off x="1799812" y="2960950"/>
            <a:ext cx="288032" cy="216024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25329B9C-275D-4A8A-BCCE-4D4F8373834C}"/>
              </a:ext>
            </a:extLst>
          </p:cNvPr>
          <p:cNvSpPr/>
          <p:nvPr/>
        </p:nvSpPr>
        <p:spPr>
          <a:xfrm>
            <a:off x="1799812" y="3501008"/>
            <a:ext cx="288032" cy="216024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divide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F15B12E3-9DE4-490F-8E19-ADA7987F5F33}"/>
              </a:ext>
            </a:extLst>
          </p:cNvPr>
          <p:cNvSpPr/>
          <p:nvPr/>
        </p:nvSpPr>
        <p:spPr>
          <a:xfrm>
            <a:off x="2087844" y="2600906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089CBC47-73C8-46CE-8872-3CAABE109B4B}"/>
              </a:ext>
            </a:extLst>
          </p:cNvPr>
          <p:cNvSpPr/>
          <p:nvPr/>
        </p:nvSpPr>
        <p:spPr>
          <a:xfrm>
            <a:off x="2303868" y="2600906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AC314B7E-B1E4-40F5-AE14-23BA288C95EF}"/>
              </a:ext>
            </a:extLst>
          </p:cNvPr>
          <p:cNvSpPr/>
          <p:nvPr/>
        </p:nvSpPr>
        <p:spPr>
          <a:xfrm>
            <a:off x="2087844" y="26729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C751992-3E72-4D00-9E07-41D7B346721D}"/>
              </a:ext>
            </a:extLst>
          </p:cNvPr>
          <p:cNvSpPr/>
          <p:nvPr/>
        </p:nvSpPr>
        <p:spPr>
          <a:xfrm>
            <a:off x="2303868" y="26729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F7824073-1A6A-499D-8000-CE04EFD435D2}"/>
              </a:ext>
            </a:extLst>
          </p:cNvPr>
          <p:cNvSpPr/>
          <p:nvPr/>
        </p:nvSpPr>
        <p:spPr>
          <a:xfrm>
            <a:off x="2087844" y="2744922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2DDA587-48FB-4929-A452-436745FCBE3F}"/>
              </a:ext>
            </a:extLst>
          </p:cNvPr>
          <p:cNvSpPr/>
          <p:nvPr/>
        </p:nvSpPr>
        <p:spPr>
          <a:xfrm>
            <a:off x="2303868" y="2744922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C83B115-F5F7-4461-A43E-7EDD3F7B4797}"/>
              </a:ext>
            </a:extLst>
          </p:cNvPr>
          <p:cNvSpPr/>
          <p:nvPr/>
        </p:nvSpPr>
        <p:spPr>
          <a:xfrm>
            <a:off x="1511780" y="2600906"/>
            <a:ext cx="288032" cy="216024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9D134745-96AB-4C2F-8B22-7115BEE15124}"/>
              </a:ext>
            </a:extLst>
          </p:cNvPr>
          <p:cNvSpPr/>
          <p:nvPr/>
        </p:nvSpPr>
        <p:spPr>
          <a:xfrm>
            <a:off x="2087844" y="2960948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4F397983-6C59-4361-9F20-C6A1F8887CC6}"/>
              </a:ext>
            </a:extLst>
          </p:cNvPr>
          <p:cNvSpPr/>
          <p:nvPr/>
        </p:nvSpPr>
        <p:spPr>
          <a:xfrm>
            <a:off x="2303868" y="2960948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0AF0F093-41E3-49B9-B079-80EE5261DDA7}"/>
              </a:ext>
            </a:extLst>
          </p:cNvPr>
          <p:cNvSpPr/>
          <p:nvPr/>
        </p:nvSpPr>
        <p:spPr>
          <a:xfrm>
            <a:off x="2087844" y="3032956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6112B15A-6C80-4B87-91EC-05324C4A167E}"/>
              </a:ext>
            </a:extLst>
          </p:cNvPr>
          <p:cNvSpPr/>
          <p:nvPr/>
        </p:nvSpPr>
        <p:spPr>
          <a:xfrm>
            <a:off x="2303868" y="3032956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7D3F18B3-A1F5-4438-B3B7-F78D84E61C64}"/>
              </a:ext>
            </a:extLst>
          </p:cNvPr>
          <p:cNvSpPr/>
          <p:nvPr/>
        </p:nvSpPr>
        <p:spPr>
          <a:xfrm>
            <a:off x="2087844" y="3104964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FE3950DA-25AE-4A1D-9C7B-2EF80DE04F00}"/>
              </a:ext>
            </a:extLst>
          </p:cNvPr>
          <p:cNvSpPr/>
          <p:nvPr/>
        </p:nvSpPr>
        <p:spPr>
          <a:xfrm>
            <a:off x="2303868" y="3104964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1EEEF0B-4CFD-4709-8402-31990E705A68}"/>
              </a:ext>
            </a:extLst>
          </p:cNvPr>
          <p:cNvSpPr/>
          <p:nvPr/>
        </p:nvSpPr>
        <p:spPr>
          <a:xfrm>
            <a:off x="1511780" y="2960948"/>
            <a:ext cx="288032" cy="216024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81172E4-B821-438A-A5B9-7C5A0184DAF9}"/>
              </a:ext>
            </a:extLst>
          </p:cNvPr>
          <p:cNvSpPr/>
          <p:nvPr/>
        </p:nvSpPr>
        <p:spPr>
          <a:xfrm>
            <a:off x="1511780" y="2816930"/>
            <a:ext cx="288032" cy="7201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68F0FFD3-D1A4-4CE1-9F16-58D57B6F3FC6}"/>
              </a:ext>
            </a:extLst>
          </p:cNvPr>
          <p:cNvSpPr/>
          <p:nvPr/>
        </p:nvSpPr>
        <p:spPr>
          <a:xfrm>
            <a:off x="2087844" y="2816930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64CAEF-493D-4B34-80D2-1EDDB7E33A9D}"/>
              </a:ext>
            </a:extLst>
          </p:cNvPr>
          <p:cNvSpPr/>
          <p:nvPr/>
        </p:nvSpPr>
        <p:spPr>
          <a:xfrm>
            <a:off x="2303868" y="2816930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D124D379-B27A-4354-817A-3457225F9FD3}"/>
              </a:ext>
            </a:extLst>
          </p:cNvPr>
          <p:cNvSpPr/>
          <p:nvPr/>
        </p:nvSpPr>
        <p:spPr>
          <a:xfrm>
            <a:off x="1511780" y="3356990"/>
            <a:ext cx="288032" cy="144016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E8B5D05-75D9-4D59-AA8E-6EFD74B18FEF}"/>
              </a:ext>
            </a:extLst>
          </p:cNvPr>
          <p:cNvSpPr/>
          <p:nvPr/>
        </p:nvSpPr>
        <p:spPr>
          <a:xfrm>
            <a:off x="2087844" y="335699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10DFA27B-8AB6-4E64-AE1D-6B456A43A6E1}"/>
              </a:ext>
            </a:extLst>
          </p:cNvPr>
          <p:cNvSpPr/>
          <p:nvPr/>
        </p:nvSpPr>
        <p:spPr>
          <a:xfrm>
            <a:off x="2303868" y="335699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8579FADD-EB60-41E1-B07C-C255E7C97996}"/>
              </a:ext>
            </a:extLst>
          </p:cNvPr>
          <p:cNvSpPr/>
          <p:nvPr/>
        </p:nvSpPr>
        <p:spPr>
          <a:xfrm>
            <a:off x="2087844" y="342899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5DF4C267-BAFC-4589-B10A-A5C4FC448112}"/>
              </a:ext>
            </a:extLst>
          </p:cNvPr>
          <p:cNvSpPr/>
          <p:nvPr/>
        </p:nvSpPr>
        <p:spPr>
          <a:xfrm>
            <a:off x="2303868" y="342899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370CEF38-B40B-41FC-B0B7-77DE9F67CBB6}"/>
              </a:ext>
            </a:extLst>
          </p:cNvPr>
          <p:cNvSpPr/>
          <p:nvPr/>
        </p:nvSpPr>
        <p:spPr>
          <a:xfrm>
            <a:off x="1511780" y="3501006"/>
            <a:ext cx="288032" cy="216024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D69FBE9C-593C-4B24-9EFF-8FE131EEDD2C}"/>
              </a:ext>
            </a:extLst>
          </p:cNvPr>
          <p:cNvSpPr/>
          <p:nvPr/>
        </p:nvSpPr>
        <p:spPr>
          <a:xfrm>
            <a:off x="2087844" y="350100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FC292205-51F4-4578-98CB-6382F2799537}"/>
              </a:ext>
            </a:extLst>
          </p:cNvPr>
          <p:cNvSpPr/>
          <p:nvPr/>
        </p:nvSpPr>
        <p:spPr>
          <a:xfrm>
            <a:off x="2303868" y="350100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AB351BE1-D3AF-4655-940D-4654D2F5B6F9}"/>
              </a:ext>
            </a:extLst>
          </p:cNvPr>
          <p:cNvSpPr/>
          <p:nvPr/>
        </p:nvSpPr>
        <p:spPr>
          <a:xfrm>
            <a:off x="2087844" y="3573014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AEA1BE2-A046-4D95-92F7-A00E91FE93BB}"/>
              </a:ext>
            </a:extLst>
          </p:cNvPr>
          <p:cNvSpPr/>
          <p:nvPr/>
        </p:nvSpPr>
        <p:spPr>
          <a:xfrm>
            <a:off x="2303868" y="3573014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BDD0CF1-3172-4E67-9777-9551796190A2}"/>
              </a:ext>
            </a:extLst>
          </p:cNvPr>
          <p:cNvSpPr/>
          <p:nvPr/>
        </p:nvSpPr>
        <p:spPr>
          <a:xfrm>
            <a:off x="2087844" y="3645022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AAFFAC4F-01A1-4F12-94DB-67AB625CE890}"/>
              </a:ext>
            </a:extLst>
          </p:cNvPr>
          <p:cNvSpPr/>
          <p:nvPr/>
        </p:nvSpPr>
        <p:spPr>
          <a:xfrm>
            <a:off x="2303868" y="3645022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018E35AD-E64D-4BE2-8643-8EEDC39840F7}"/>
              </a:ext>
            </a:extLst>
          </p:cNvPr>
          <p:cNvSpPr/>
          <p:nvPr/>
        </p:nvSpPr>
        <p:spPr>
          <a:xfrm>
            <a:off x="1511780" y="3176972"/>
            <a:ext cx="576098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5B1D939-674B-43E7-B50D-482D4DA87748}"/>
              </a:ext>
            </a:extLst>
          </p:cNvPr>
          <p:cNvSpPr/>
          <p:nvPr/>
        </p:nvSpPr>
        <p:spPr>
          <a:xfrm>
            <a:off x="2087844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BBDF549-7CC2-422C-9177-4CBEC022413B}"/>
              </a:ext>
            </a:extLst>
          </p:cNvPr>
          <p:cNvSpPr/>
          <p:nvPr/>
        </p:nvSpPr>
        <p:spPr>
          <a:xfrm>
            <a:off x="2303868" y="3176972"/>
            <a:ext cx="216024" cy="18002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491CC988-0537-47DE-B8DB-0D3CE890A5F4}"/>
              </a:ext>
            </a:extLst>
          </p:cNvPr>
          <p:cNvSpPr/>
          <p:nvPr/>
        </p:nvSpPr>
        <p:spPr>
          <a:xfrm>
            <a:off x="1511780" y="2888940"/>
            <a:ext cx="576098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8E770F5-DF90-4456-872B-CEE88FC8AD25}"/>
              </a:ext>
            </a:extLst>
          </p:cNvPr>
          <p:cNvSpPr/>
          <p:nvPr/>
        </p:nvSpPr>
        <p:spPr>
          <a:xfrm>
            <a:off x="2087844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4B7BD0DA-E320-47B1-AB78-B6F84997048C}"/>
              </a:ext>
            </a:extLst>
          </p:cNvPr>
          <p:cNvSpPr/>
          <p:nvPr/>
        </p:nvSpPr>
        <p:spPr>
          <a:xfrm>
            <a:off x="2303868" y="2888940"/>
            <a:ext cx="216024" cy="7200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5E63C05-63D4-48FA-A0AD-012E67B45E2D}"/>
              </a:ext>
            </a:extLst>
          </p:cNvPr>
          <p:cNvSpPr/>
          <p:nvPr/>
        </p:nvSpPr>
        <p:spPr>
          <a:xfrm>
            <a:off x="1511780" y="2528900"/>
            <a:ext cx="576098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2C118963-8222-41E5-A66A-75A371697EA5}"/>
              </a:ext>
            </a:extLst>
          </p:cNvPr>
          <p:cNvSpPr/>
          <p:nvPr/>
        </p:nvSpPr>
        <p:spPr>
          <a:xfrm>
            <a:off x="2087844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3323E31-49BA-43CA-B78C-45BEBCB4723C}"/>
              </a:ext>
            </a:extLst>
          </p:cNvPr>
          <p:cNvSpPr/>
          <p:nvPr/>
        </p:nvSpPr>
        <p:spPr>
          <a:xfrm>
            <a:off x="2303868" y="2528900"/>
            <a:ext cx="216024" cy="1440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BC3B9FD-9A98-40CD-9662-83AEC3472B4F}"/>
              </a:ext>
            </a:extLst>
          </p:cNvPr>
          <p:cNvSpPr/>
          <p:nvPr/>
        </p:nvSpPr>
        <p:spPr>
          <a:xfrm>
            <a:off x="1511780" y="2456892"/>
            <a:ext cx="1008112" cy="1260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13B50A6F-16AA-4D7D-BA12-ACC949DDFA7E}"/>
              </a:ext>
            </a:extLst>
          </p:cNvPr>
          <p:cNvSpPr/>
          <p:nvPr/>
        </p:nvSpPr>
        <p:spPr>
          <a:xfrm>
            <a:off x="3311980" y="2528900"/>
            <a:ext cx="216000" cy="720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F7C49036-A99D-4E5F-8414-4913782DCD6F}"/>
              </a:ext>
            </a:extLst>
          </p:cNvPr>
          <p:cNvSpPr/>
          <p:nvPr/>
        </p:nvSpPr>
        <p:spPr>
          <a:xfrm>
            <a:off x="3528004" y="2528900"/>
            <a:ext cx="216000" cy="720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9307C2C-D569-4DD6-9535-59B370E6CB52}"/>
              </a:ext>
            </a:extLst>
          </p:cNvPr>
          <p:cNvSpPr/>
          <p:nvPr/>
        </p:nvSpPr>
        <p:spPr>
          <a:xfrm>
            <a:off x="3311980" y="2600908"/>
            <a:ext cx="216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2DA8E66C-EDBB-479F-BCD5-A80B1B88A2CA}"/>
              </a:ext>
            </a:extLst>
          </p:cNvPr>
          <p:cNvSpPr/>
          <p:nvPr/>
        </p:nvSpPr>
        <p:spPr>
          <a:xfrm>
            <a:off x="3528004" y="2600908"/>
            <a:ext cx="2160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0A108ED6-29C1-4ABA-BB7E-A0E2B8D87087}"/>
              </a:ext>
            </a:extLst>
          </p:cNvPr>
          <p:cNvSpPr/>
          <p:nvPr/>
        </p:nvSpPr>
        <p:spPr>
          <a:xfrm>
            <a:off x="3311980" y="2672916"/>
            <a:ext cx="216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C946C972-1B19-4551-903F-7B84DCE4B3DD}"/>
              </a:ext>
            </a:extLst>
          </p:cNvPr>
          <p:cNvSpPr/>
          <p:nvPr/>
        </p:nvSpPr>
        <p:spPr>
          <a:xfrm>
            <a:off x="3528004" y="2672916"/>
            <a:ext cx="216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1351953B-996A-4582-A86C-36EDF5D32DEE}"/>
              </a:ext>
            </a:extLst>
          </p:cNvPr>
          <p:cNvSpPr/>
          <p:nvPr/>
        </p:nvSpPr>
        <p:spPr>
          <a:xfrm>
            <a:off x="3311980" y="2456892"/>
            <a:ext cx="432048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962DF210-29E6-4831-9ECB-AC090D6DEE91}"/>
              </a:ext>
            </a:extLst>
          </p:cNvPr>
          <p:cNvSpPr/>
          <p:nvPr/>
        </p:nvSpPr>
        <p:spPr>
          <a:xfrm>
            <a:off x="4824148" y="3212976"/>
            <a:ext cx="288032" cy="7201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3BDA506-51D8-4C63-98C1-A2D37211A25E}"/>
              </a:ext>
            </a:extLst>
          </p:cNvPr>
          <p:cNvSpPr/>
          <p:nvPr/>
        </p:nvSpPr>
        <p:spPr>
          <a:xfrm>
            <a:off x="4536116" y="3212974"/>
            <a:ext cx="288032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F9AA3EBC-578C-494D-9963-2F66751C2EA5}"/>
              </a:ext>
            </a:extLst>
          </p:cNvPr>
          <p:cNvSpPr/>
          <p:nvPr/>
        </p:nvSpPr>
        <p:spPr>
          <a:xfrm>
            <a:off x="4824148" y="3284984"/>
            <a:ext cx="288032" cy="72008"/>
          </a:xfrm>
          <a:prstGeom prst="rect">
            <a:avLst/>
          </a:prstGeom>
          <a:solidFill>
            <a:srgbClr val="66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2AB2AF91-E184-44F6-B72A-07814BB986B4}"/>
              </a:ext>
            </a:extLst>
          </p:cNvPr>
          <p:cNvSpPr/>
          <p:nvPr/>
        </p:nvSpPr>
        <p:spPr>
          <a:xfrm>
            <a:off x="4536116" y="3284982"/>
            <a:ext cx="288032" cy="72008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46939C9-248F-434F-8F7F-8BB76EC3582B}"/>
              </a:ext>
            </a:extLst>
          </p:cNvPr>
          <p:cNvSpPr/>
          <p:nvPr/>
        </p:nvSpPr>
        <p:spPr>
          <a:xfrm>
            <a:off x="4824148" y="3356992"/>
            <a:ext cx="288032" cy="72010"/>
          </a:xfrm>
          <a:prstGeom prst="rect">
            <a:avLst/>
          </a:prstGeom>
          <a:solidFill>
            <a:srgbClr val="4ED24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3227A20C-5A6A-40D0-9389-44A57E26C6C9}"/>
              </a:ext>
            </a:extLst>
          </p:cNvPr>
          <p:cNvSpPr/>
          <p:nvPr/>
        </p:nvSpPr>
        <p:spPr>
          <a:xfrm>
            <a:off x="4536116" y="3356990"/>
            <a:ext cx="288032" cy="7201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3A6B0C9B-847E-44BE-85F8-AC4CD688351A}"/>
              </a:ext>
            </a:extLst>
          </p:cNvPr>
          <p:cNvSpPr/>
          <p:nvPr/>
        </p:nvSpPr>
        <p:spPr>
          <a:xfrm>
            <a:off x="1799812" y="2816932"/>
            <a:ext cx="288032" cy="72010"/>
          </a:xfrm>
          <a:prstGeom prst="rect">
            <a:avLst/>
          </a:prstGeom>
          <a:solidFill>
            <a:srgbClr val="6699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2092079D-894B-4B7B-BC38-5595717A3611}"/>
              </a:ext>
            </a:extLst>
          </p:cNvPr>
          <p:cNvSpPr/>
          <p:nvPr/>
        </p:nvSpPr>
        <p:spPr>
          <a:xfrm>
            <a:off x="1799812" y="3356992"/>
            <a:ext cx="288032" cy="144016"/>
          </a:xfrm>
          <a:prstGeom prst="rect">
            <a:avLst/>
          </a:prstGeom>
          <a:solidFill>
            <a:srgbClr val="3366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B2C990BC-9C9D-4428-92F8-BA79FF167A7F}"/>
              </a:ext>
            </a:extLst>
          </p:cNvPr>
          <p:cNvSpPr/>
          <p:nvPr/>
        </p:nvSpPr>
        <p:spPr>
          <a:xfrm>
            <a:off x="4536116" y="3140968"/>
            <a:ext cx="57606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8" name="Gerade Verbindung mit Pfeil 117">
            <a:extLst>
              <a:ext uri="{FF2B5EF4-FFF2-40B4-BE49-F238E27FC236}">
                <a16:creationId xmlns:a16="http://schemas.microsoft.com/office/drawing/2014/main" id="{28943618-7387-4F3C-8376-82ABA428A40E}"/>
              </a:ext>
            </a:extLst>
          </p:cNvPr>
          <p:cNvCxnSpPr>
            <a:cxnSpLocks/>
            <a:endCxn id="96" idx="2"/>
          </p:cNvCxnSpPr>
          <p:nvPr/>
        </p:nvCxnSpPr>
        <p:spPr>
          <a:xfrm flipH="1" flipV="1">
            <a:off x="3528004" y="2744924"/>
            <a:ext cx="24" cy="39608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FD30348C-F1DA-4FD0-8504-789A8361492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2555896" y="3284984"/>
            <a:ext cx="8280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 Verbindung mit Pfeil 120">
            <a:extLst>
              <a:ext uri="{FF2B5EF4-FFF2-40B4-BE49-F238E27FC236}">
                <a16:creationId xmlns:a16="http://schemas.microsoft.com/office/drawing/2014/main" id="{4CBBF9F0-82A0-4398-A990-8C3E17DE909D}"/>
              </a:ext>
            </a:extLst>
          </p:cNvPr>
          <p:cNvCxnSpPr>
            <a:cxnSpLocks/>
          </p:cNvCxnSpPr>
          <p:nvPr/>
        </p:nvCxnSpPr>
        <p:spPr>
          <a:xfrm flipH="1">
            <a:off x="3672020" y="3284984"/>
            <a:ext cx="75608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55F0CB72-BE01-4A37-9D2A-CA70E5321227}"/>
              </a:ext>
            </a:extLst>
          </p:cNvPr>
          <p:cNvSpPr/>
          <p:nvPr/>
        </p:nvSpPr>
        <p:spPr>
          <a:xfrm>
            <a:off x="3383988" y="3140968"/>
            <a:ext cx="288032" cy="288032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600" dirty="0">
                <a:solidFill>
                  <a:schemeClr val="tx1"/>
                </a:solidFill>
              </a:rPr>
              <a:t>÷</a:t>
            </a: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62D758AF-6178-4B62-84C1-90E90F13FE79}"/>
              </a:ext>
            </a:extLst>
          </p:cNvPr>
          <p:cNvSpPr/>
          <p:nvPr/>
        </p:nvSpPr>
        <p:spPr>
          <a:xfrm>
            <a:off x="14757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Numerator table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B83F275E-C3B9-41E4-BA01-F3FCB482DEBE}"/>
              </a:ext>
            </a:extLst>
          </p:cNvPr>
          <p:cNvSpPr/>
          <p:nvPr/>
        </p:nvSpPr>
        <p:spPr>
          <a:xfrm>
            <a:off x="3275976" y="22768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Denominator table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E4290B15-5F2F-41CD-A95C-BF16CA360ABD}"/>
              </a:ext>
            </a:extLst>
          </p:cNvPr>
          <p:cNvSpPr/>
          <p:nvPr/>
        </p:nvSpPr>
        <p:spPr>
          <a:xfrm>
            <a:off x="4500112" y="29609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Quotient table</a:t>
            </a:r>
          </a:p>
        </p:txBody>
      </p:sp>
    </p:spTree>
    <p:extLst>
      <p:ext uri="{BB962C8B-B14F-4D97-AF65-F5344CB8AC3E}">
        <p14:creationId xmlns:p14="http://schemas.microsoft.com/office/powerpoint/2010/main" val="34990099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Rechteck 295"/>
          <p:cNvSpPr/>
          <p:nvPr/>
        </p:nvSpPr>
        <p:spPr>
          <a:xfrm>
            <a:off x="1115520" y="1556740"/>
            <a:ext cx="14402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683460" y="1556740"/>
            <a:ext cx="288040" cy="15122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Copy Columns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columns( )</a:t>
            </a:r>
          </a:p>
        </p:txBody>
      </p:sp>
      <p:sp>
        <p:nvSpPr>
          <p:cNvPr id="363" name="Rechteck 362"/>
          <p:cNvSpPr/>
          <p:nvPr/>
        </p:nvSpPr>
        <p:spPr>
          <a:xfrm>
            <a:off x="4212000" y="198893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4356020" y="198893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375" name="Gerade Verbindung 374"/>
          <p:cNvCxnSpPr>
            <a:endCxn id="45" idx="0"/>
          </p:cNvCxnSpPr>
          <p:nvPr/>
        </p:nvCxnSpPr>
        <p:spPr>
          <a:xfrm>
            <a:off x="180000" y="155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6084000" y="4436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4)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5940000" y="443666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Pfeil nach rechts 16"/>
          <p:cNvSpPr/>
          <p:nvPr/>
        </p:nvSpPr>
        <p:spPr>
          <a:xfrm>
            <a:off x="5364000" y="4580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1620000" y="155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3060130" y="155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2628070" y="155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24000" y="134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when completed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24000" y="148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24000" y="155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" name="Gerade Verbindung 374"/>
          <p:cNvCxnSpPr/>
          <p:nvPr/>
        </p:nvCxnSpPr>
        <p:spPr>
          <a:xfrm flipV="1">
            <a:off x="2124610" y="155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3564610" y="1557260"/>
            <a:ext cx="14402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3708000" y="1557000"/>
            <a:ext cx="288040" cy="15122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Pfeil nach rechts 64"/>
          <p:cNvSpPr/>
          <p:nvPr/>
        </p:nvSpPr>
        <p:spPr>
          <a:xfrm>
            <a:off x="1691950" y="213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66" name="Gerade Verbindung mit Pfeil 65"/>
          <p:cNvCxnSpPr/>
          <p:nvPr/>
        </p:nvCxnSpPr>
        <p:spPr>
          <a:xfrm flipH="1">
            <a:off x="1188000" y="1989000"/>
            <a:ext cx="2448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H="1">
            <a:off x="828000" y="184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/>
          <p:cNvSpPr/>
          <p:nvPr/>
        </p:nvSpPr>
        <p:spPr>
          <a:xfrm>
            <a:off x="1115520" y="371674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683460" y="371674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179390" y="350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75" name="Rechteck 74"/>
          <p:cNvSpPr/>
          <p:nvPr/>
        </p:nvSpPr>
        <p:spPr>
          <a:xfrm>
            <a:off x="179390" y="3644730"/>
            <a:ext cx="158461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179390" y="3716740"/>
            <a:ext cx="158461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179390" y="328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copy columns selected rows( )</a:t>
            </a:r>
          </a:p>
        </p:txBody>
      </p:sp>
      <p:sp>
        <p:nvSpPr>
          <p:cNvPr id="79" name="Rechteck 78"/>
          <p:cNvSpPr/>
          <p:nvPr/>
        </p:nvSpPr>
        <p:spPr>
          <a:xfrm>
            <a:off x="395420" y="371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374"/>
          <p:cNvCxnSpPr>
            <a:endCxn id="82" idx="0"/>
          </p:cNvCxnSpPr>
          <p:nvPr/>
        </p:nvCxnSpPr>
        <p:spPr>
          <a:xfrm>
            <a:off x="180000" y="3717000"/>
            <a:ext cx="15120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1620000" y="371700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60130" y="3717000"/>
            <a:ext cx="14402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/>
          <p:cNvSpPr/>
          <p:nvPr/>
        </p:nvSpPr>
        <p:spPr>
          <a:xfrm>
            <a:off x="2628070" y="3717000"/>
            <a:ext cx="288040" cy="1512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2124000" y="3500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Target Table (Parameter 1)</a:t>
            </a:r>
          </a:p>
        </p:txBody>
      </p:sp>
      <p:sp>
        <p:nvSpPr>
          <p:cNvPr id="86" name="Rechteck 85"/>
          <p:cNvSpPr/>
          <p:nvPr/>
        </p:nvSpPr>
        <p:spPr>
          <a:xfrm>
            <a:off x="2124000" y="3644990"/>
            <a:ext cx="1872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2124000" y="3717000"/>
            <a:ext cx="187200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2340030" y="371700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0" name="Gerade Verbindung 374"/>
          <p:cNvCxnSpPr/>
          <p:nvPr/>
        </p:nvCxnSpPr>
        <p:spPr>
          <a:xfrm flipV="1">
            <a:off x="2124610" y="3717000"/>
            <a:ext cx="1871390" cy="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hteck 90"/>
          <p:cNvSpPr/>
          <p:nvPr/>
        </p:nvSpPr>
        <p:spPr>
          <a:xfrm>
            <a:off x="3564610" y="3717260"/>
            <a:ext cx="14402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3708000" y="3717000"/>
            <a:ext cx="288040" cy="151221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7" name="Pfeil nach rechts 96"/>
          <p:cNvSpPr/>
          <p:nvPr/>
        </p:nvSpPr>
        <p:spPr>
          <a:xfrm>
            <a:off x="1691950" y="4293000"/>
            <a:ext cx="360050" cy="216030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/>
          <p:cNvSpPr/>
          <p:nvPr/>
        </p:nvSpPr>
        <p:spPr>
          <a:xfrm>
            <a:off x="396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16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684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/>
          <p:cNvSpPr/>
          <p:nvPr/>
        </p:nvSpPr>
        <p:spPr>
          <a:xfrm>
            <a:off x="2628000" y="4797000"/>
            <a:ext cx="288000" cy="72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1" name="Rechteck 100"/>
          <p:cNvSpPr/>
          <p:nvPr/>
        </p:nvSpPr>
        <p:spPr>
          <a:xfrm>
            <a:off x="2340000" y="47970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3060000" y="4797000"/>
            <a:ext cx="144000" cy="72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6" name="Rechteck 105"/>
          <p:cNvSpPr/>
          <p:nvPr/>
        </p:nvSpPr>
        <p:spPr>
          <a:xfrm>
            <a:off x="3564000" y="47970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3708000" y="4797000"/>
            <a:ext cx="288000" cy="7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396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1116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684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3" name="Rechteck 112"/>
          <p:cNvSpPr/>
          <p:nvPr/>
        </p:nvSpPr>
        <p:spPr>
          <a:xfrm>
            <a:off x="2628000" y="3860990"/>
            <a:ext cx="288000" cy="215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340000" y="3860990"/>
            <a:ext cx="144000" cy="216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/>
          <p:cNvSpPr/>
          <p:nvPr/>
        </p:nvSpPr>
        <p:spPr>
          <a:xfrm>
            <a:off x="3060000" y="3860990"/>
            <a:ext cx="144000" cy="21601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/>
          <p:cNvSpPr/>
          <p:nvPr/>
        </p:nvSpPr>
        <p:spPr>
          <a:xfrm>
            <a:off x="3564000" y="3860990"/>
            <a:ext cx="144000" cy="216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/>
          <p:cNvSpPr/>
          <p:nvPr/>
        </p:nvSpPr>
        <p:spPr>
          <a:xfrm>
            <a:off x="3708000" y="3860990"/>
            <a:ext cx="288000" cy="215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396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116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84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628000" y="4149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2340000" y="4149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3060000" y="4149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3564000" y="4149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3708000" y="4149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396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1116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84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/>
          <p:cNvSpPr/>
          <p:nvPr/>
        </p:nvSpPr>
        <p:spPr>
          <a:xfrm>
            <a:off x="2628000" y="4581000"/>
            <a:ext cx="288000" cy="14398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2340000" y="4581000"/>
            <a:ext cx="144000" cy="144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3060000" y="4581000"/>
            <a:ext cx="144000" cy="14400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/>
          <p:cNvSpPr/>
          <p:nvPr/>
        </p:nvSpPr>
        <p:spPr>
          <a:xfrm>
            <a:off x="3564000" y="4581000"/>
            <a:ext cx="144000" cy="144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3708000" y="4581000"/>
            <a:ext cx="288000" cy="14398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8" name="Gerade Verbindung mit Pfeil 97"/>
          <p:cNvCxnSpPr>
            <a:endCxn id="124" idx="3"/>
          </p:cNvCxnSpPr>
          <p:nvPr/>
        </p:nvCxnSpPr>
        <p:spPr>
          <a:xfrm flipH="1">
            <a:off x="1260000" y="4221000"/>
            <a:ext cx="2376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 flipH="1">
            <a:off x="828000" y="4005000"/>
            <a:ext cx="3024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Rechteck 140"/>
          <p:cNvSpPr/>
          <p:nvPr/>
        </p:nvSpPr>
        <p:spPr>
          <a:xfrm>
            <a:off x="4212000" y="364500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356020" y="364500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Column included in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expression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select the rows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212000" y="4437270"/>
            <a:ext cx="144020" cy="504070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356020" y="4437270"/>
            <a:ext cx="1223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Existing column(s)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copy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6084000" y="19889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New column headers (parameter 3)</a:t>
            </a:r>
          </a:p>
          <a:p>
            <a:r>
              <a:rPr lang="en-US" sz="1000" dirty="0">
                <a:solidFill>
                  <a:schemeClr val="tx1"/>
                </a:solidFill>
              </a:rPr>
              <a:t>- if existing: Overwrite contents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- if not existing: Create </a:t>
            </a:r>
            <a:r>
              <a:rPr lang="en-US" sz="1000" dirty="0" err="1">
                <a:solidFill>
                  <a:schemeClr val="tx1"/>
                </a:solidFill>
              </a:rPr>
              <a:t>addt’l</a:t>
            </a:r>
            <a:r>
              <a:rPr lang="en-US" sz="1000" dirty="0">
                <a:solidFill>
                  <a:schemeClr val="tx1"/>
                </a:solidFill>
              </a:rPr>
              <a:t> columns</a:t>
            </a:r>
          </a:p>
        </p:txBody>
      </p:sp>
      <p:sp>
        <p:nvSpPr>
          <p:cNvPr id="152" name="Pfeil nach rechts 151"/>
          <p:cNvSpPr/>
          <p:nvPr/>
        </p:nvSpPr>
        <p:spPr>
          <a:xfrm>
            <a:off x="5364000" y="213266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5940000" y="1989000"/>
            <a:ext cx="144020" cy="504070"/>
          </a:xfrm>
          <a:prstGeom prst="rect">
            <a:avLst/>
          </a:prstGeom>
          <a:solidFill>
            <a:srgbClr val="C1D4EE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87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lookup, table lookup ignore case, table lookup top down, table lookup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9DF86643-95DF-4583-8F68-C720169C381B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D47B2FEE-E36C-4C7F-8EE3-2436822CF42E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5FE8A065-B5D4-40DA-BAE6-DE2D448F5BE9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0123BBBF-F3A9-42FB-BFE6-0590E389650E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D2B627D5-D445-4D51-9B1A-75104B860335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>
            <a:extLst>
              <a:ext uri="{FF2B5EF4-FFF2-40B4-BE49-F238E27FC236}">
                <a16:creationId xmlns:a16="http://schemas.microsoft.com/office/drawing/2014/main" id="{E5917281-8964-48B5-BE8F-0AFE2B5BA9C1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8" name="Rechteck 207">
            <a:extLst>
              <a:ext uri="{FF2B5EF4-FFF2-40B4-BE49-F238E27FC236}">
                <a16:creationId xmlns:a16="http://schemas.microsoft.com/office/drawing/2014/main" id="{B4F801FC-8A1C-4C18-A4E2-E924D85FA4A1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hteck 208">
            <a:extLst>
              <a:ext uri="{FF2B5EF4-FFF2-40B4-BE49-F238E27FC236}">
                <a16:creationId xmlns:a16="http://schemas.microsoft.com/office/drawing/2014/main" id="{E4AA081E-E6E4-4023-959B-643806660EC5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261F5637-E2FA-400A-BDEC-4AA250D1BF65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11" name="Rechteck 210">
            <a:extLst>
              <a:ext uri="{FF2B5EF4-FFF2-40B4-BE49-F238E27FC236}">
                <a16:creationId xmlns:a16="http://schemas.microsoft.com/office/drawing/2014/main" id="{D4B640D7-5E84-4C0E-B188-57706A52132D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2" name="Rechteck 211">
            <a:extLst>
              <a:ext uri="{FF2B5EF4-FFF2-40B4-BE49-F238E27FC236}">
                <a16:creationId xmlns:a16="http://schemas.microsoft.com/office/drawing/2014/main" id="{1242BBEC-9BB5-41BA-8589-77C13C07D8B4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3" name="Rechteck 212">
            <a:extLst>
              <a:ext uri="{FF2B5EF4-FFF2-40B4-BE49-F238E27FC236}">
                <a16:creationId xmlns:a16="http://schemas.microsoft.com/office/drawing/2014/main" id="{6A1D1F67-3691-44DE-A535-404F22F02FC1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once, table lookup once ignore case: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F757B944-62CC-4073-88FF-C658BB7289F1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0C3E4AAF-8B2D-416C-B5C5-E1E7E93D4871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F02F16BB-8360-4B15-A4A0-CED61952FAAD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648A9D07-5433-4D46-84ED-DE16832A3384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2E961C0-5849-46BC-871B-D17794BAF4E7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1" name="Gerade Verbindung 374">
            <a:extLst>
              <a:ext uri="{FF2B5EF4-FFF2-40B4-BE49-F238E27FC236}">
                <a16:creationId xmlns:a16="http://schemas.microsoft.com/office/drawing/2014/main" id="{2DF1384E-FCF9-411B-8855-F6F4F3C6AB3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Rechteck 221">
            <a:extLst>
              <a:ext uri="{FF2B5EF4-FFF2-40B4-BE49-F238E27FC236}">
                <a16:creationId xmlns:a16="http://schemas.microsoft.com/office/drawing/2014/main" id="{194C52E0-233D-40A3-AFC9-2513E08D0265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D53071BF-AB85-4D77-8F48-88045ECCE847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8B4B4332-C5A4-4E9E-929F-458AF93E723A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64020903-1BFE-40A8-84CC-03158FB676D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6" name="Gerade Verbindung 77">
            <a:extLst>
              <a:ext uri="{FF2B5EF4-FFF2-40B4-BE49-F238E27FC236}">
                <a16:creationId xmlns:a16="http://schemas.microsoft.com/office/drawing/2014/main" id="{BBCDA4A8-CFB6-4F9F-B455-AC0FAF8B55B9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Rechteck 226">
            <a:extLst>
              <a:ext uri="{FF2B5EF4-FFF2-40B4-BE49-F238E27FC236}">
                <a16:creationId xmlns:a16="http://schemas.microsoft.com/office/drawing/2014/main" id="{329099AA-9D1E-4910-B9E8-4F829A590105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8" name="Rechteck 227">
            <a:extLst>
              <a:ext uri="{FF2B5EF4-FFF2-40B4-BE49-F238E27FC236}">
                <a16:creationId xmlns:a16="http://schemas.microsoft.com/office/drawing/2014/main" id="{9B1A147D-C292-4192-98CD-BC32D7896E6B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>
            <a:extLst>
              <a:ext uri="{FF2B5EF4-FFF2-40B4-BE49-F238E27FC236}">
                <a16:creationId xmlns:a16="http://schemas.microsoft.com/office/drawing/2014/main" id="{2499D326-0F9C-4904-8009-4FFDDD219E12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>
            <a:extLst>
              <a:ext uri="{FF2B5EF4-FFF2-40B4-BE49-F238E27FC236}">
                <a16:creationId xmlns:a16="http://schemas.microsoft.com/office/drawing/2014/main" id="{5609AB18-5BBB-480F-B060-1ABE477EEBE6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>
            <a:extLst>
              <a:ext uri="{FF2B5EF4-FFF2-40B4-BE49-F238E27FC236}">
                <a16:creationId xmlns:a16="http://schemas.microsoft.com/office/drawing/2014/main" id="{B16BF41F-DC7A-4AAC-94A8-EEF8E3E7DB39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Rechteck 231">
            <a:extLst>
              <a:ext uri="{FF2B5EF4-FFF2-40B4-BE49-F238E27FC236}">
                <a16:creationId xmlns:a16="http://schemas.microsoft.com/office/drawing/2014/main" id="{D21D1320-8044-46D1-B821-27F01FA00B58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003140B2-65B4-436A-A072-11044A4C68F5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431B1D07-55BE-40F7-A9A4-E083A74EF86E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hteck 234">
            <a:extLst>
              <a:ext uri="{FF2B5EF4-FFF2-40B4-BE49-F238E27FC236}">
                <a16:creationId xmlns:a16="http://schemas.microsoft.com/office/drawing/2014/main" id="{ECFA0116-1635-40A8-9366-3BB11AFE4EE2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450BCB87-92DF-489C-B246-E284D394FA3E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C7C747B6-CF8C-487C-980B-D2FCA1720915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D80CEF0A-B6AB-4575-A7CE-43D9E4606F08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72813774-59BF-428E-8A8D-56EA2374BB18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C278A0E1-14DB-42EA-98AB-17B55D84EEE0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90A2F3DA-05C6-46E5-9E5D-851350257D76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E1E68778-D7F1-4A18-B336-7BC248076137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4539FFDB-F398-43DB-9469-5BA7B3ADB66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7A746CB6-AF55-4A89-813D-7C0021EE39C3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33FBA66B-477A-45C8-85CD-BB58C2137B86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84802F02-5A63-4672-9E05-D7BE723BFF5B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DF7193E4-B1EE-432C-B60D-C43C34D6513A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16885DE7-8C19-4DEE-9F66-C093EE18300B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A7C207FD-917B-46AE-A751-E9B45D0C5066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325FF68A-A876-4737-A7BF-533D488CB52A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90" name="Gerade Verbindung mit Pfeil 289">
            <a:extLst>
              <a:ext uri="{FF2B5EF4-FFF2-40B4-BE49-F238E27FC236}">
                <a16:creationId xmlns:a16="http://schemas.microsoft.com/office/drawing/2014/main" id="{79FDCCC1-3EF5-407D-AD96-56238366241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Gerade Verbindung mit Pfeil 290">
            <a:extLst>
              <a:ext uri="{FF2B5EF4-FFF2-40B4-BE49-F238E27FC236}">
                <a16:creationId xmlns:a16="http://schemas.microsoft.com/office/drawing/2014/main" id="{62ECFC28-55D1-4051-9F72-ABC57DA1342F}"/>
              </a:ext>
            </a:extLst>
          </p:cNvPr>
          <p:cNvCxnSpPr>
            <a:cxnSpLocks/>
            <a:stCxn id="278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060874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060874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060874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060874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/>
          <p:nvPr/>
        </p:nvCxnSpPr>
        <p:spPr>
          <a:xfrm>
            <a:off x="971622" y="1556814"/>
            <a:ext cx="194427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/>
          <p:nvPr/>
        </p:nvCxnSpPr>
        <p:spPr>
          <a:xfrm>
            <a:off x="539562" y="1556814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EDE652E3-9DB2-495F-969B-FCDA8EC5E352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99DBD3FF-4CF5-4952-A3A7-DF0CC2742A6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CFB2E40C-5AFE-4EBA-8B9A-2038D0C90769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9C7BB116-3E99-412A-B634-734F4924AE16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21" name="Pfeil nach rechts 16">
            <a:extLst>
              <a:ext uri="{FF2B5EF4-FFF2-40B4-BE49-F238E27FC236}">
                <a16:creationId xmlns:a16="http://schemas.microsoft.com/office/drawing/2014/main" id="{561B3F26-978A-4C73-BE28-1468C41E3F30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2" name="Pfeil nach links und rechts 17">
            <a:extLst>
              <a:ext uri="{FF2B5EF4-FFF2-40B4-BE49-F238E27FC236}">
                <a16:creationId xmlns:a16="http://schemas.microsoft.com/office/drawing/2014/main" id="{8B1F86BD-4CE6-4811-867E-6AADB5EA34DD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8F22C7BA-9057-4E46-B0D6-DCBB9FF94EF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8ECBFB67-028A-4F5F-A683-AA9961DC37FA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2F96EA54-5CEF-41E3-9E24-E4D1A76926F8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4D6124E7-A9C7-4C3B-BBA2-88E28FF6BDC7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757C06D7-EB75-420E-90E5-79BF706CE954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29" name="Ellipse 328">
            <a:extLst>
              <a:ext uri="{FF2B5EF4-FFF2-40B4-BE49-F238E27FC236}">
                <a16:creationId xmlns:a16="http://schemas.microsoft.com/office/drawing/2014/main" id="{898EE3D4-8EEE-4803-9D48-C82BD87301F9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6C801BB1-979F-4EA7-B0A5-F96A03D96764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736DA2D3-F3D4-43F4-8C9B-957CC964C094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A54ADB20-4FDA-442F-BDBB-05287FD548EB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1804D55F-4430-4B48-AAD2-085D052A3167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46A81438-6411-412C-9030-6653BB1A41EF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04D3E472-2977-419F-B2E6-F0B004A91C63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41" name="Gerade Verbindung mit Pfeil 340">
            <a:extLst>
              <a:ext uri="{FF2B5EF4-FFF2-40B4-BE49-F238E27FC236}">
                <a16:creationId xmlns:a16="http://schemas.microsoft.com/office/drawing/2014/main" id="{62127F93-4382-4857-B55C-75E76281D2FD}"/>
              </a:ext>
            </a:extLst>
          </p:cNvPr>
          <p:cNvCxnSpPr>
            <a:cxnSpLocks/>
          </p:cNvCxnSpPr>
          <p:nvPr/>
        </p:nvCxnSpPr>
        <p:spPr>
          <a:xfrm>
            <a:off x="539552" y="191683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414E42D8-1E9B-4466-B07D-14C7A83557A4}"/>
              </a:ext>
            </a:extLst>
          </p:cNvPr>
          <p:cNvCxnSpPr>
            <a:cxnSpLocks/>
          </p:cNvCxnSpPr>
          <p:nvPr/>
        </p:nvCxnSpPr>
        <p:spPr>
          <a:xfrm>
            <a:off x="968188" y="1900518"/>
            <a:ext cx="1947682" cy="16034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B7C387D5-B784-4CD6-9AA7-88588835D342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803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Lookup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lookup fast, table lookup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8)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4410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4DFE7B9B-A63C-43F9-A3EC-16CD380928BF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31D74F90-7555-4CDE-A288-10E9787A4D7F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AC5D84EC-A16E-4EF1-9EFD-0BB5414BEF8F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BF5D649A-103A-4625-8E1D-198451E4F014}"/>
              </a:ext>
            </a:extLst>
          </p:cNvPr>
          <p:cNvSpPr/>
          <p:nvPr/>
        </p:nvSpPr>
        <p:spPr>
          <a:xfrm>
            <a:off x="212378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EEB8911E-46B6-4744-847F-0D043621B563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2F2D88E2-32B5-4FF4-B9F1-CAF36293572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integrate, table integrate ignore case, table integrate top down, table integrate top down ignore case: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72FE7000-9C4B-413A-8B9E-B927325D7D59}"/>
              </a:ext>
            </a:extLst>
          </p:cNvPr>
          <p:cNvSpPr/>
          <p:nvPr/>
        </p:nvSpPr>
        <p:spPr>
          <a:xfrm>
            <a:off x="6192232" y="173681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A7F9231E-CF94-4A51-842D-701BC262F764}"/>
              </a:ext>
            </a:extLst>
          </p:cNvPr>
          <p:cNvSpPr/>
          <p:nvPr/>
        </p:nvSpPr>
        <p:spPr>
          <a:xfrm>
            <a:off x="4319976" y="173681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0AB7F52-6268-43DF-A045-F8458F14C8A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1F1054C5-9E4E-4269-A76E-631700A32908}"/>
              </a:ext>
            </a:extLst>
          </p:cNvPr>
          <p:cNvSpPr/>
          <p:nvPr/>
        </p:nvSpPr>
        <p:spPr>
          <a:xfrm>
            <a:off x="4175956" y="1124744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C783058-D8EE-4177-9B56-65DF33101A1E}"/>
              </a:ext>
            </a:extLst>
          </p:cNvPr>
          <p:cNvSpPr/>
          <p:nvPr/>
        </p:nvSpPr>
        <p:spPr>
          <a:xfrm>
            <a:off x="4319976" y="112474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2E809B45-B8E3-4D25-B175-92590613E20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>
            <a:extLst>
              <a:ext uri="{FF2B5EF4-FFF2-40B4-BE49-F238E27FC236}">
                <a16:creationId xmlns:a16="http://schemas.microsoft.com/office/drawing/2014/main" id="{ED6B6138-073B-4F69-B424-FE2468CD161E}"/>
              </a:ext>
            </a:extLst>
          </p:cNvPr>
          <p:cNvSpPr/>
          <p:nvPr/>
        </p:nvSpPr>
        <p:spPr>
          <a:xfrm>
            <a:off x="4175956" y="1736812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805788D5-6363-42A1-87DE-55DFA79BD113}"/>
              </a:ext>
            </a:extLst>
          </p:cNvPr>
          <p:cNvSpPr/>
          <p:nvPr/>
        </p:nvSpPr>
        <p:spPr>
          <a:xfrm>
            <a:off x="6336252" y="173681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A26AA71E-87E3-410E-AD2A-CDF90D4FF614}"/>
              </a:ext>
            </a:extLst>
          </p:cNvPr>
          <p:cNvSpPr/>
          <p:nvPr/>
        </p:nvSpPr>
        <p:spPr>
          <a:xfrm>
            <a:off x="6192232" y="112474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A5C44B12-E804-4661-958D-E415F78B32AA}"/>
              </a:ext>
            </a:extLst>
          </p:cNvPr>
          <p:cNvSpPr/>
          <p:nvPr/>
        </p:nvSpPr>
        <p:spPr>
          <a:xfrm>
            <a:off x="6336252" y="112474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7" name="Pfeil nach rechts 16">
            <a:extLst>
              <a:ext uri="{FF2B5EF4-FFF2-40B4-BE49-F238E27FC236}">
                <a16:creationId xmlns:a16="http://schemas.microsoft.com/office/drawing/2014/main" id="{6A8BC9BD-63A4-4232-A183-69B19A711F62}"/>
              </a:ext>
            </a:extLst>
          </p:cNvPr>
          <p:cNvSpPr/>
          <p:nvPr/>
        </p:nvSpPr>
        <p:spPr>
          <a:xfrm flipH="1">
            <a:off x="5616152" y="195284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Pfeil nach links und rechts 17">
            <a:extLst>
              <a:ext uri="{FF2B5EF4-FFF2-40B4-BE49-F238E27FC236}">
                <a16:creationId xmlns:a16="http://schemas.microsoft.com/office/drawing/2014/main" id="{50BA1F59-2103-41B9-A345-DD2686DB5E82}"/>
              </a:ext>
            </a:extLst>
          </p:cNvPr>
          <p:cNvSpPr/>
          <p:nvPr/>
        </p:nvSpPr>
        <p:spPr>
          <a:xfrm>
            <a:off x="5616152" y="126876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8A9CAC1-964A-46CB-BF66-412C59EC1717}"/>
              </a:ext>
            </a:extLst>
          </p:cNvPr>
          <p:cNvSpPr/>
          <p:nvPr/>
        </p:nvSpPr>
        <p:spPr>
          <a:xfrm>
            <a:off x="6192064" y="238488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691405A4-1709-412A-AFE7-8BF55BEBC718}"/>
              </a:ext>
            </a:extLst>
          </p:cNvPr>
          <p:cNvSpPr/>
          <p:nvPr/>
        </p:nvSpPr>
        <p:spPr>
          <a:xfrm>
            <a:off x="6336084" y="238488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B0F73C0-51B0-4B7D-95F5-62583C89B76C}"/>
              </a:ext>
            </a:extLst>
          </p:cNvPr>
          <p:cNvSpPr/>
          <p:nvPr/>
        </p:nvSpPr>
        <p:spPr>
          <a:xfrm>
            <a:off x="5399976" y="15207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C928E0C1-831A-488D-B8A5-C401C06CACE5}"/>
              </a:ext>
            </a:extLst>
          </p:cNvPr>
          <p:cNvSpPr/>
          <p:nvPr/>
        </p:nvSpPr>
        <p:spPr>
          <a:xfrm>
            <a:off x="5399976" y="220483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529B569-337D-4DB0-8AC9-B41E4AC42DE7}"/>
              </a:ext>
            </a:extLst>
          </p:cNvPr>
          <p:cNvSpPr/>
          <p:nvPr/>
        </p:nvSpPr>
        <p:spPr>
          <a:xfrm>
            <a:off x="410394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386D9EB1-1B6D-43DA-9E8A-FD637CCB9BE0}"/>
              </a:ext>
            </a:extLst>
          </p:cNvPr>
          <p:cNvSpPr/>
          <p:nvPr/>
        </p:nvSpPr>
        <p:spPr>
          <a:xfrm>
            <a:off x="6156176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067E9635-51CF-4968-A770-54C53850696A}"/>
              </a:ext>
            </a:extLst>
          </p:cNvPr>
          <p:cNvSpPr/>
          <p:nvPr/>
        </p:nvSpPr>
        <p:spPr>
          <a:xfrm>
            <a:off x="5724128" y="245689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04E0ECFF-E2BE-49D4-A95C-4F1AF3E7090F}"/>
              </a:ext>
            </a:extLst>
          </p:cNvPr>
          <p:cNvSpPr/>
          <p:nvPr/>
        </p:nvSpPr>
        <p:spPr>
          <a:xfrm>
            <a:off x="3707948" y="1196754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965B59EA-1ECE-4B19-B8A8-8B1F82D7B2CF}"/>
              </a:ext>
            </a:extLst>
          </p:cNvPr>
          <p:cNvSpPr/>
          <p:nvPr/>
        </p:nvSpPr>
        <p:spPr>
          <a:xfrm>
            <a:off x="2699808" y="1196754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96EBA4D6-B35C-48BE-B763-BEC2F57F5C80}"/>
              </a:ext>
            </a:extLst>
          </p:cNvPr>
          <p:cNvSpPr/>
          <p:nvPr/>
        </p:nvSpPr>
        <p:spPr>
          <a:xfrm>
            <a:off x="2915838" y="1196754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76238F22-1917-43FD-A0DD-4BD83DCE8C0B}"/>
              </a:ext>
            </a:extLst>
          </p:cNvPr>
          <p:cNvSpPr/>
          <p:nvPr/>
        </p:nvSpPr>
        <p:spPr>
          <a:xfrm>
            <a:off x="2123728" y="1124744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183A7E3B-4322-4B5C-BBA4-15F141310755}"/>
              </a:ext>
            </a:extLst>
          </p:cNvPr>
          <p:cNvSpPr/>
          <p:nvPr/>
        </p:nvSpPr>
        <p:spPr>
          <a:xfrm>
            <a:off x="2123728" y="1196754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8E020EEE-98CE-4672-B1D3-4F6408800EE6}"/>
              </a:ext>
            </a:extLst>
          </p:cNvPr>
          <p:cNvSpPr/>
          <p:nvPr/>
        </p:nvSpPr>
        <p:spPr>
          <a:xfrm>
            <a:off x="2267748" y="1196754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1" name="Gerade Verbindung 77">
            <a:extLst>
              <a:ext uri="{FF2B5EF4-FFF2-40B4-BE49-F238E27FC236}">
                <a16:creationId xmlns:a16="http://schemas.microsoft.com/office/drawing/2014/main" id="{1B345214-C202-4D06-BD96-4F61EB514445}"/>
              </a:ext>
            </a:extLst>
          </p:cNvPr>
          <p:cNvCxnSpPr/>
          <p:nvPr/>
        </p:nvCxnSpPr>
        <p:spPr>
          <a:xfrm>
            <a:off x="2123728" y="119675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Rechteck 301">
            <a:extLst>
              <a:ext uri="{FF2B5EF4-FFF2-40B4-BE49-F238E27FC236}">
                <a16:creationId xmlns:a16="http://schemas.microsoft.com/office/drawing/2014/main" id="{726079FE-99DF-4D24-8485-1521C967C855}"/>
              </a:ext>
            </a:extLst>
          </p:cNvPr>
          <p:cNvSpPr/>
          <p:nvPr/>
        </p:nvSpPr>
        <p:spPr>
          <a:xfrm>
            <a:off x="2123728" y="220486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5A77D7E4-2B2E-43C3-AF82-DA2CBA6F3B7B}"/>
              </a:ext>
            </a:extLst>
          </p:cNvPr>
          <p:cNvSpPr/>
          <p:nvPr/>
        </p:nvSpPr>
        <p:spPr>
          <a:xfrm>
            <a:off x="269982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968E1E5E-481E-4D04-84F0-3B041BBCDE27}"/>
              </a:ext>
            </a:extLst>
          </p:cNvPr>
          <p:cNvSpPr/>
          <p:nvPr/>
        </p:nvSpPr>
        <p:spPr>
          <a:xfrm>
            <a:off x="291583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43964FEC-617C-429C-99E1-9B86168718BB}"/>
              </a:ext>
            </a:extLst>
          </p:cNvPr>
          <p:cNvSpPr/>
          <p:nvPr/>
        </p:nvSpPr>
        <p:spPr>
          <a:xfrm>
            <a:off x="3059878" y="220486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65690E99-B866-4759-869E-587CB67B2437}"/>
              </a:ext>
            </a:extLst>
          </p:cNvPr>
          <p:cNvSpPr/>
          <p:nvPr/>
        </p:nvSpPr>
        <p:spPr>
          <a:xfrm>
            <a:off x="2267748" y="220486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7DC839E7-6AB8-487E-8AB5-A5E58BC9FD9A}"/>
              </a:ext>
            </a:extLst>
          </p:cNvPr>
          <p:cNvSpPr/>
          <p:nvPr/>
        </p:nvSpPr>
        <p:spPr>
          <a:xfrm>
            <a:off x="3707948" y="220486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67571D07-9102-421C-8776-40A889739390}"/>
              </a:ext>
            </a:extLst>
          </p:cNvPr>
          <p:cNvCxnSpPr>
            <a:cxnSpLocks/>
          </p:cNvCxnSpPr>
          <p:nvPr/>
        </p:nvCxnSpPr>
        <p:spPr>
          <a:xfrm>
            <a:off x="1187624" y="1556792"/>
            <a:ext cx="0" cy="18001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8F0B4670-8BB9-49F2-A8E1-A8C95F8807BC}"/>
              </a:ext>
            </a:extLst>
          </p:cNvPr>
          <p:cNvCxnSpPr>
            <a:cxnSpLocks/>
            <a:endCxn id="306" idx="1"/>
          </p:cNvCxnSpPr>
          <p:nvPr/>
        </p:nvCxnSpPr>
        <p:spPr>
          <a:xfrm>
            <a:off x="539562" y="1556814"/>
            <a:ext cx="1728186" cy="684053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Rechteck 315">
            <a:extLst>
              <a:ext uri="{FF2B5EF4-FFF2-40B4-BE49-F238E27FC236}">
                <a16:creationId xmlns:a16="http://schemas.microsoft.com/office/drawing/2014/main" id="{AE2C22FA-5D3D-47C0-B401-CCD2A1867A98}"/>
              </a:ext>
            </a:extLst>
          </p:cNvPr>
          <p:cNvSpPr/>
          <p:nvPr/>
        </p:nvSpPr>
        <p:spPr>
          <a:xfrm>
            <a:off x="5400092" y="270892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B2DAF074-6007-4A5F-80EF-2D0F591C2A76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7058787F-4948-4B76-B6AE-2AF5FDB9F4EA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55DCF6E8-04DC-4082-BAED-7F5CA0750E59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57B7B2F1-84AA-4810-8478-8FE2CE6E064D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93234A82-0466-49D4-B9E3-0DF82B0F2800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7B7D8C4E-A208-4574-8BAD-35AC78CF47AA}"/>
              </a:ext>
            </a:extLst>
          </p:cNvPr>
          <p:cNvSpPr/>
          <p:nvPr/>
        </p:nvSpPr>
        <p:spPr>
          <a:xfrm>
            <a:off x="2123728" y="263691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569CEFC1-1286-4EE6-B67B-55AA0DE2CADA}"/>
              </a:ext>
            </a:extLst>
          </p:cNvPr>
          <p:cNvSpPr/>
          <p:nvPr/>
        </p:nvSpPr>
        <p:spPr>
          <a:xfrm>
            <a:off x="179512" y="324896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once, table integrate once ignore case:</a:t>
            </a:r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E07E2154-BBE2-43FD-B18F-7DD996669D78}"/>
              </a:ext>
            </a:extLst>
          </p:cNvPr>
          <p:cNvSpPr/>
          <p:nvPr/>
        </p:nvSpPr>
        <p:spPr>
          <a:xfrm>
            <a:off x="3708002" y="3717030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88C7EF2D-5EBE-4235-8543-3E234C2DF278}"/>
              </a:ext>
            </a:extLst>
          </p:cNvPr>
          <p:cNvSpPr/>
          <p:nvPr/>
        </p:nvSpPr>
        <p:spPr>
          <a:xfrm>
            <a:off x="1115642" y="3717030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2363F0B6-698A-4603-8271-0F90A4212285}"/>
              </a:ext>
            </a:extLst>
          </p:cNvPr>
          <p:cNvSpPr/>
          <p:nvPr/>
        </p:nvSpPr>
        <p:spPr>
          <a:xfrm>
            <a:off x="2699862" y="3717030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A94A30F0-2228-480A-B362-D48BAFF737F0}"/>
              </a:ext>
            </a:extLst>
          </p:cNvPr>
          <p:cNvSpPr/>
          <p:nvPr/>
        </p:nvSpPr>
        <p:spPr>
          <a:xfrm>
            <a:off x="2915892" y="3717030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45B6A2BF-7813-41A6-943B-7BDD10094E19}"/>
              </a:ext>
            </a:extLst>
          </p:cNvPr>
          <p:cNvSpPr/>
          <p:nvPr/>
        </p:nvSpPr>
        <p:spPr>
          <a:xfrm>
            <a:off x="683582" y="3717030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5B1A60C0-3B30-4589-A815-3EB755DC2B5B}"/>
              </a:ext>
            </a:extLst>
          </p:cNvPr>
          <p:cNvSpPr/>
          <p:nvPr/>
        </p:nvSpPr>
        <p:spPr>
          <a:xfrm>
            <a:off x="2123782" y="3645020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315D8B10-29EE-490E-9C0D-CEEBB64C56E6}"/>
              </a:ext>
            </a:extLst>
          </p:cNvPr>
          <p:cNvSpPr/>
          <p:nvPr/>
        </p:nvSpPr>
        <p:spPr>
          <a:xfrm>
            <a:off x="2123782" y="3717030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51425344-0241-4991-B6A7-5748A25B522B}"/>
              </a:ext>
            </a:extLst>
          </p:cNvPr>
          <p:cNvSpPr/>
          <p:nvPr/>
        </p:nvSpPr>
        <p:spPr>
          <a:xfrm>
            <a:off x="17951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DF54FE39-97EB-406C-9B40-5DEC9D947B28}"/>
              </a:ext>
            </a:extLst>
          </p:cNvPr>
          <p:cNvSpPr/>
          <p:nvPr/>
        </p:nvSpPr>
        <p:spPr>
          <a:xfrm>
            <a:off x="2123782" y="346499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427A4AD9-1A23-4B4C-B457-268051C5965B}"/>
              </a:ext>
            </a:extLst>
          </p:cNvPr>
          <p:cNvSpPr/>
          <p:nvPr/>
        </p:nvSpPr>
        <p:spPr>
          <a:xfrm>
            <a:off x="179512" y="3645020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5716B420-33AD-441B-8875-2F5B015AFBA9}"/>
              </a:ext>
            </a:extLst>
          </p:cNvPr>
          <p:cNvSpPr/>
          <p:nvPr/>
        </p:nvSpPr>
        <p:spPr>
          <a:xfrm>
            <a:off x="179512" y="3717030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A457B34B-0D00-475E-B0F2-1173E727E3B3}"/>
              </a:ext>
            </a:extLst>
          </p:cNvPr>
          <p:cNvSpPr/>
          <p:nvPr/>
        </p:nvSpPr>
        <p:spPr>
          <a:xfrm>
            <a:off x="4319976" y="4257078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8C869B1E-61EC-40F2-9CC8-6898E7F6C454}"/>
              </a:ext>
            </a:extLst>
          </p:cNvPr>
          <p:cNvSpPr/>
          <p:nvPr/>
        </p:nvSpPr>
        <p:spPr>
          <a:xfrm>
            <a:off x="395542" y="371703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80C0422-4A22-43FA-A1B2-0A68A5F1E793}"/>
              </a:ext>
            </a:extLst>
          </p:cNvPr>
          <p:cNvSpPr/>
          <p:nvPr/>
        </p:nvSpPr>
        <p:spPr>
          <a:xfrm>
            <a:off x="4175956" y="364501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AF592697-0507-4612-81A4-CBA94D7111D5}"/>
              </a:ext>
            </a:extLst>
          </p:cNvPr>
          <p:cNvSpPr/>
          <p:nvPr/>
        </p:nvSpPr>
        <p:spPr>
          <a:xfrm>
            <a:off x="4319976" y="364501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4D62307A-38D9-40F4-AA80-6CD011BAD43C}"/>
              </a:ext>
            </a:extLst>
          </p:cNvPr>
          <p:cNvSpPr/>
          <p:nvPr/>
        </p:nvSpPr>
        <p:spPr>
          <a:xfrm>
            <a:off x="2267802" y="3717030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88" name="Gerade Verbindung 374">
            <a:extLst>
              <a:ext uri="{FF2B5EF4-FFF2-40B4-BE49-F238E27FC236}">
                <a16:creationId xmlns:a16="http://schemas.microsoft.com/office/drawing/2014/main" id="{2D50C6BD-76CD-4117-8F2C-EACEBA29A7F7}"/>
              </a:ext>
            </a:extLst>
          </p:cNvPr>
          <p:cNvCxnSpPr/>
          <p:nvPr/>
        </p:nvCxnSpPr>
        <p:spPr>
          <a:xfrm>
            <a:off x="17951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Rechteck 295">
            <a:extLst>
              <a:ext uri="{FF2B5EF4-FFF2-40B4-BE49-F238E27FC236}">
                <a16:creationId xmlns:a16="http://schemas.microsoft.com/office/drawing/2014/main" id="{4C65D402-8549-4BFF-9B87-0AC678881E3A}"/>
              </a:ext>
            </a:extLst>
          </p:cNvPr>
          <p:cNvSpPr/>
          <p:nvPr/>
        </p:nvSpPr>
        <p:spPr>
          <a:xfrm>
            <a:off x="179512" y="400507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422E87BC-BFA2-48AF-BCF9-4A6CCE86DBDE}"/>
              </a:ext>
            </a:extLst>
          </p:cNvPr>
          <p:cNvSpPr/>
          <p:nvPr/>
        </p:nvSpPr>
        <p:spPr>
          <a:xfrm>
            <a:off x="68358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734B0F8F-473B-4AA9-98A6-E9DD68F50B95}"/>
              </a:ext>
            </a:extLst>
          </p:cNvPr>
          <p:cNvSpPr/>
          <p:nvPr/>
        </p:nvSpPr>
        <p:spPr>
          <a:xfrm>
            <a:off x="82760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E633C143-6531-4563-9AEE-FB0F7B124EC8}"/>
              </a:ext>
            </a:extLst>
          </p:cNvPr>
          <p:cNvSpPr/>
          <p:nvPr/>
        </p:nvSpPr>
        <p:spPr>
          <a:xfrm>
            <a:off x="1115642" y="400507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09" name="Gerade Verbindung 77">
            <a:extLst>
              <a:ext uri="{FF2B5EF4-FFF2-40B4-BE49-F238E27FC236}">
                <a16:creationId xmlns:a16="http://schemas.microsoft.com/office/drawing/2014/main" id="{3A2A3C58-D71F-4861-8F92-0729ECBB32C6}"/>
              </a:ext>
            </a:extLst>
          </p:cNvPr>
          <p:cNvCxnSpPr/>
          <p:nvPr/>
        </p:nvCxnSpPr>
        <p:spPr>
          <a:xfrm>
            <a:off x="2123782" y="371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Rechteck 309">
            <a:extLst>
              <a:ext uri="{FF2B5EF4-FFF2-40B4-BE49-F238E27FC236}">
                <a16:creationId xmlns:a16="http://schemas.microsoft.com/office/drawing/2014/main" id="{707D5677-16DD-43E3-AC5E-01F8C0572117}"/>
              </a:ext>
            </a:extLst>
          </p:cNvPr>
          <p:cNvSpPr/>
          <p:nvPr/>
        </p:nvSpPr>
        <p:spPr>
          <a:xfrm>
            <a:off x="2123782" y="458115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A4139953-E0C0-461E-A039-1C50B7A82E77}"/>
              </a:ext>
            </a:extLst>
          </p:cNvPr>
          <p:cNvSpPr/>
          <p:nvPr/>
        </p:nvSpPr>
        <p:spPr>
          <a:xfrm>
            <a:off x="269988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B73A2565-1A6C-446D-9A0A-1E2FEBB7777B}"/>
              </a:ext>
            </a:extLst>
          </p:cNvPr>
          <p:cNvSpPr/>
          <p:nvPr/>
        </p:nvSpPr>
        <p:spPr>
          <a:xfrm>
            <a:off x="291589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01D78A45-F2CC-4F7F-AA33-AA9C125C20E7}"/>
              </a:ext>
            </a:extLst>
          </p:cNvPr>
          <p:cNvSpPr/>
          <p:nvPr/>
        </p:nvSpPr>
        <p:spPr>
          <a:xfrm>
            <a:off x="3059932" y="45811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14" name="Gerade Verbindung mit Pfeil 313">
            <a:extLst>
              <a:ext uri="{FF2B5EF4-FFF2-40B4-BE49-F238E27FC236}">
                <a16:creationId xmlns:a16="http://schemas.microsoft.com/office/drawing/2014/main" id="{FF344BDF-AE3D-47C4-B1B0-5F60B7A4B3C2}"/>
              </a:ext>
            </a:extLst>
          </p:cNvPr>
          <p:cNvCxnSpPr>
            <a:cxnSpLocks/>
          </p:cNvCxnSpPr>
          <p:nvPr/>
        </p:nvCxnSpPr>
        <p:spPr>
          <a:xfrm>
            <a:off x="977153" y="4078941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Rechteck 314">
            <a:extLst>
              <a:ext uri="{FF2B5EF4-FFF2-40B4-BE49-F238E27FC236}">
                <a16:creationId xmlns:a16="http://schemas.microsoft.com/office/drawing/2014/main" id="{81944325-8430-4754-B71A-DBCE3B4D1DFC}"/>
              </a:ext>
            </a:extLst>
          </p:cNvPr>
          <p:cNvSpPr/>
          <p:nvPr/>
        </p:nvSpPr>
        <p:spPr>
          <a:xfrm>
            <a:off x="2267802" y="4581150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3F09D9A8-481B-4B07-AB2C-12E5D8D24946}"/>
              </a:ext>
            </a:extLst>
          </p:cNvPr>
          <p:cNvSpPr/>
          <p:nvPr/>
        </p:nvSpPr>
        <p:spPr>
          <a:xfrm>
            <a:off x="395542" y="40050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36" name="Gerade Verbindung mit Pfeil 335">
            <a:extLst>
              <a:ext uri="{FF2B5EF4-FFF2-40B4-BE49-F238E27FC236}">
                <a16:creationId xmlns:a16="http://schemas.microsoft.com/office/drawing/2014/main" id="{E923E1FD-E999-4B47-88D2-9D89643390B5}"/>
              </a:ext>
            </a:extLst>
          </p:cNvPr>
          <p:cNvCxnSpPr/>
          <p:nvPr/>
        </p:nvCxnSpPr>
        <p:spPr>
          <a:xfrm>
            <a:off x="539562" y="4077080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Rechteck 336">
            <a:extLst>
              <a:ext uri="{FF2B5EF4-FFF2-40B4-BE49-F238E27FC236}">
                <a16:creationId xmlns:a16="http://schemas.microsoft.com/office/drawing/2014/main" id="{F5815B20-BA24-46CA-9008-D8FCCDA04FC1}"/>
              </a:ext>
            </a:extLst>
          </p:cNvPr>
          <p:cNvSpPr/>
          <p:nvPr/>
        </p:nvSpPr>
        <p:spPr>
          <a:xfrm>
            <a:off x="4175956" y="4257078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A650F367-B246-417B-9049-AFAF55503967}"/>
              </a:ext>
            </a:extLst>
          </p:cNvPr>
          <p:cNvSpPr/>
          <p:nvPr/>
        </p:nvSpPr>
        <p:spPr>
          <a:xfrm>
            <a:off x="3708002" y="458115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746AA394-F5A5-44B1-B6BB-545439A05A3F}"/>
              </a:ext>
            </a:extLst>
          </p:cNvPr>
          <p:cNvSpPr/>
          <p:nvPr/>
        </p:nvSpPr>
        <p:spPr>
          <a:xfrm>
            <a:off x="4103948" y="346499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191A3CD8-EBFD-4173-B868-86A2AEB1CD6D}"/>
              </a:ext>
            </a:extLst>
          </p:cNvPr>
          <p:cNvSpPr/>
          <p:nvPr/>
        </p:nvSpPr>
        <p:spPr>
          <a:xfrm>
            <a:off x="2123728" y="486915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2EEFF525-7541-4F5D-BFAD-4990C61C6314}"/>
              </a:ext>
            </a:extLst>
          </p:cNvPr>
          <p:cNvSpPr/>
          <p:nvPr/>
        </p:nvSpPr>
        <p:spPr>
          <a:xfrm>
            <a:off x="269982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F552241F-383E-4943-9D32-60B7640AD549}"/>
              </a:ext>
            </a:extLst>
          </p:cNvPr>
          <p:cNvSpPr/>
          <p:nvPr/>
        </p:nvSpPr>
        <p:spPr>
          <a:xfrm>
            <a:off x="291583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5153EB3E-F61A-4899-BEA7-19903690413B}"/>
              </a:ext>
            </a:extLst>
          </p:cNvPr>
          <p:cNvSpPr/>
          <p:nvPr/>
        </p:nvSpPr>
        <p:spPr>
          <a:xfrm>
            <a:off x="3059878" y="486915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17C6989C-F5BA-4AA8-A257-A91F3595FF90}"/>
              </a:ext>
            </a:extLst>
          </p:cNvPr>
          <p:cNvSpPr/>
          <p:nvPr/>
        </p:nvSpPr>
        <p:spPr>
          <a:xfrm>
            <a:off x="2267748" y="486915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C6CF75B7-185C-47BD-9401-1F2F11CE5A14}"/>
              </a:ext>
            </a:extLst>
          </p:cNvPr>
          <p:cNvSpPr/>
          <p:nvPr/>
        </p:nvSpPr>
        <p:spPr>
          <a:xfrm>
            <a:off x="3707948" y="486915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A4B84FFA-2205-4EF3-AE1A-F8DEFB0238BB}"/>
              </a:ext>
            </a:extLst>
          </p:cNvPr>
          <p:cNvSpPr/>
          <p:nvPr/>
        </p:nvSpPr>
        <p:spPr>
          <a:xfrm>
            <a:off x="179512" y="436510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5782E4CC-4FD3-4AB8-9839-57660076508E}"/>
              </a:ext>
            </a:extLst>
          </p:cNvPr>
          <p:cNvSpPr/>
          <p:nvPr/>
        </p:nvSpPr>
        <p:spPr>
          <a:xfrm>
            <a:off x="68358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E7E6D2BA-12A3-460E-9030-B2A0320D797E}"/>
              </a:ext>
            </a:extLst>
          </p:cNvPr>
          <p:cNvSpPr/>
          <p:nvPr/>
        </p:nvSpPr>
        <p:spPr>
          <a:xfrm>
            <a:off x="82760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68A77E65-8697-44EB-B8C0-2F6393081D3F}"/>
              </a:ext>
            </a:extLst>
          </p:cNvPr>
          <p:cNvSpPr/>
          <p:nvPr/>
        </p:nvSpPr>
        <p:spPr>
          <a:xfrm>
            <a:off x="1115642" y="4365104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BD80D7DB-FE76-44F0-AB58-255C739F3011}"/>
              </a:ext>
            </a:extLst>
          </p:cNvPr>
          <p:cNvSpPr/>
          <p:nvPr/>
        </p:nvSpPr>
        <p:spPr>
          <a:xfrm>
            <a:off x="395542" y="4365104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FE5813C2-B115-41B4-ADF9-32EBFA8EAEAC}"/>
              </a:ext>
            </a:extLst>
          </p:cNvPr>
          <p:cNvSpPr/>
          <p:nvPr/>
        </p:nvSpPr>
        <p:spPr>
          <a:xfrm>
            <a:off x="2123728" y="5157192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Every row is looked up only once and checked off (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)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In case of a 2</a:t>
            </a:r>
            <a:r>
              <a:rPr lang="en-US" sz="800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 match, then the row will be skipped, and searching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till the next match.  All checks are reset after the function call is done.</a:t>
            </a:r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4FCE48BE-D05C-444F-9184-CD59D7BD8D35}"/>
              </a:ext>
            </a:extLst>
          </p:cNvPr>
          <p:cNvSpPr/>
          <p:nvPr/>
        </p:nvSpPr>
        <p:spPr>
          <a:xfrm>
            <a:off x="1943708" y="4545124"/>
            <a:ext cx="28803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354" name="Gerade Verbindung mit Pfeil 353">
            <a:extLst>
              <a:ext uri="{FF2B5EF4-FFF2-40B4-BE49-F238E27FC236}">
                <a16:creationId xmlns:a16="http://schemas.microsoft.com/office/drawing/2014/main" id="{B4228A15-B281-48BD-8125-F1BF7E6C5B9E}"/>
              </a:ext>
            </a:extLst>
          </p:cNvPr>
          <p:cNvCxnSpPr>
            <a:cxnSpLocks/>
          </p:cNvCxnSpPr>
          <p:nvPr/>
        </p:nvCxnSpPr>
        <p:spPr>
          <a:xfrm>
            <a:off x="539552" y="4437112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>
            <a:extLst>
              <a:ext uri="{FF2B5EF4-FFF2-40B4-BE49-F238E27FC236}">
                <a16:creationId xmlns:a16="http://schemas.microsoft.com/office/drawing/2014/main" id="{2F55BF2E-ACFE-4F07-A89D-77E463B6E80A}"/>
              </a:ext>
            </a:extLst>
          </p:cNvPr>
          <p:cNvCxnSpPr>
            <a:cxnSpLocks/>
            <a:stCxn id="345" idx="0"/>
          </p:cNvCxnSpPr>
          <p:nvPr/>
        </p:nvCxnSpPr>
        <p:spPr>
          <a:xfrm flipV="1">
            <a:off x="2339748" y="4653136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Rechteck 355">
            <a:extLst>
              <a:ext uri="{FF2B5EF4-FFF2-40B4-BE49-F238E27FC236}">
                <a16:creationId xmlns:a16="http://schemas.microsoft.com/office/drawing/2014/main" id="{374A6A41-3858-4014-81B4-34F2512DED54}"/>
              </a:ext>
            </a:extLst>
          </p:cNvPr>
          <p:cNvSpPr/>
          <p:nvPr/>
        </p:nvSpPr>
        <p:spPr>
          <a:xfrm>
            <a:off x="6192180" y="4257092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2553E06F-C037-4811-9A08-629200EF99A2}"/>
              </a:ext>
            </a:extLst>
          </p:cNvPr>
          <p:cNvSpPr/>
          <p:nvPr/>
        </p:nvSpPr>
        <p:spPr>
          <a:xfrm>
            <a:off x="6336200" y="4257092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5BC95040-8DC9-4DD1-9154-AA7CDF2E5FEC}"/>
              </a:ext>
            </a:extLst>
          </p:cNvPr>
          <p:cNvSpPr/>
          <p:nvPr/>
        </p:nvSpPr>
        <p:spPr>
          <a:xfrm>
            <a:off x="6192180" y="3645024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63CF1BF3-1C57-41D6-8CEC-A5D886378B43}"/>
              </a:ext>
            </a:extLst>
          </p:cNvPr>
          <p:cNvSpPr/>
          <p:nvPr/>
        </p:nvSpPr>
        <p:spPr>
          <a:xfrm>
            <a:off x="6336200" y="364502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360" name="Pfeil nach rechts 16">
            <a:extLst>
              <a:ext uri="{FF2B5EF4-FFF2-40B4-BE49-F238E27FC236}">
                <a16:creationId xmlns:a16="http://schemas.microsoft.com/office/drawing/2014/main" id="{55CF4268-C78E-46E4-9961-F5F12AD42291}"/>
              </a:ext>
            </a:extLst>
          </p:cNvPr>
          <p:cNvSpPr/>
          <p:nvPr/>
        </p:nvSpPr>
        <p:spPr>
          <a:xfrm flipH="1">
            <a:off x="5616100" y="447312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1" name="Pfeil nach links und rechts 17">
            <a:extLst>
              <a:ext uri="{FF2B5EF4-FFF2-40B4-BE49-F238E27FC236}">
                <a16:creationId xmlns:a16="http://schemas.microsoft.com/office/drawing/2014/main" id="{D7D98C3B-2976-4C4D-BE24-98D546961382}"/>
              </a:ext>
            </a:extLst>
          </p:cNvPr>
          <p:cNvSpPr/>
          <p:nvPr/>
        </p:nvSpPr>
        <p:spPr>
          <a:xfrm>
            <a:off x="5616100" y="3789044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9A85C5CC-2C9F-4195-9A6B-8F495AEBE0C0}"/>
              </a:ext>
            </a:extLst>
          </p:cNvPr>
          <p:cNvSpPr/>
          <p:nvPr/>
        </p:nvSpPr>
        <p:spPr>
          <a:xfrm>
            <a:off x="6192012" y="4905164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484A1020-0D8E-48EE-A8D1-EA6661441416}"/>
              </a:ext>
            </a:extLst>
          </p:cNvPr>
          <p:cNvSpPr/>
          <p:nvPr/>
        </p:nvSpPr>
        <p:spPr>
          <a:xfrm>
            <a:off x="6336032" y="4905164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C9473946-C626-4443-BA77-496DEA08E10A}"/>
              </a:ext>
            </a:extLst>
          </p:cNvPr>
          <p:cNvSpPr/>
          <p:nvPr/>
        </p:nvSpPr>
        <p:spPr>
          <a:xfrm>
            <a:off x="5399924" y="404106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2E89CB2B-E6EB-4CBC-8C46-C7F418F8DD6A}"/>
              </a:ext>
            </a:extLst>
          </p:cNvPr>
          <p:cNvSpPr/>
          <p:nvPr/>
        </p:nvSpPr>
        <p:spPr>
          <a:xfrm>
            <a:off x="5399924" y="4725116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9F47B62-2AD7-49C5-BC26-DD257810CEE2}"/>
              </a:ext>
            </a:extLst>
          </p:cNvPr>
          <p:cNvSpPr/>
          <p:nvPr/>
        </p:nvSpPr>
        <p:spPr>
          <a:xfrm>
            <a:off x="6156124" y="346500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367" name="Ellipse 366">
            <a:extLst>
              <a:ext uri="{FF2B5EF4-FFF2-40B4-BE49-F238E27FC236}">
                <a16:creationId xmlns:a16="http://schemas.microsoft.com/office/drawing/2014/main" id="{7AED0ED7-54F4-4B0D-8889-7E5778DBD137}"/>
              </a:ext>
            </a:extLst>
          </p:cNvPr>
          <p:cNvSpPr/>
          <p:nvPr/>
        </p:nvSpPr>
        <p:spPr>
          <a:xfrm>
            <a:off x="5724076" y="4977172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F83F0FDF-117D-45AB-A230-EAB33E1D68D1}"/>
              </a:ext>
            </a:extLst>
          </p:cNvPr>
          <p:cNvSpPr/>
          <p:nvPr/>
        </p:nvSpPr>
        <p:spPr>
          <a:xfrm>
            <a:off x="5400040" y="522920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369" name="Gerade Verbindung mit Pfeil 368">
            <a:extLst>
              <a:ext uri="{FF2B5EF4-FFF2-40B4-BE49-F238E27FC236}">
                <a16:creationId xmlns:a16="http://schemas.microsoft.com/office/drawing/2014/main" id="{10806619-CAFA-4C4A-AB75-FD06C0D992A8}"/>
              </a:ext>
            </a:extLst>
          </p:cNvPr>
          <p:cNvCxnSpPr>
            <a:cxnSpLocks/>
          </p:cNvCxnSpPr>
          <p:nvPr/>
        </p:nvCxnSpPr>
        <p:spPr>
          <a:xfrm>
            <a:off x="986118" y="4437529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6" name="Gruppieren 395">
            <a:extLst>
              <a:ext uri="{FF2B5EF4-FFF2-40B4-BE49-F238E27FC236}">
                <a16:creationId xmlns:a16="http://schemas.microsoft.com/office/drawing/2014/main" id="{E08013B7-5FC3-4E1C-9402-5877FFDF283C}"/>
              </a:ext>
            </a:extLst>
          </p:cNvPr>
          <p:cNvGrpSpPr/>
          <p:nvPr/>
        </p:nvGrpSpPr>
        <p:grpSpPr>
          <a:xfrm>
            <a:off x="431540" y="4653136"/>
            <a:ext cx="1548172" cy="864096"/>
            <a:chOff x="539552" y="3068960"/>
            <a:chExt cx="1548172" cy="864096"/>
          </a:xfrm>
        </p:grpSpPr>
        <p:sp>
          <p:nvSpPr>
            <p:cNvPr id="397" name="Rechteck: abgerundete Ecken 396">
              <a:extLst>
                <a:ext uri="{FF2B5EF4-FFF2-40B4-BE49-F238E27FC236}">
                  <a16:creationId xmlns:a16="http://schemas.microsoft.com/office/drawing/2014/main" id="{610063ED-07C4-4796-A539-681E6A4ED383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398" name="Rechteck 397">
              <a:extLst>
                <a:ext uri="{FF2B5EF4-FFF2-40B4-BE49-F238E27FC236}">
                  <a16:creationId xmlns:a16="http://schemas.microsoft.com/office/drawing/2014/main" id="{215A25CF-B440-4BEF-B332-9FEB053022D7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99" name="Rechteck 398">
              <a:extLst>
                <a:ext uri="{FF2B5EF4-FFF2-40B4-BE49-F238E27FC236}">
                  <a16:creationId xmlns:a16="http://schemas.microsoft.com/office/drawing/2014/main" id="{808DAFBF-679C-4F1A-890A-DE0B1517FFF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0" name="Rechteck 399">
              <a:extLst>
                <a:ext uri="{FF2B5EF4-FFF2-40B4-BE49-F238E27FC236}">
                  <a16:creationId xmlns:a16="http://schemas.microsoft.com/office/drawing/2014/main" id="{BDDA131A-4AF2-44C8-8554-5E65BE79D5E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1" name="Rechteck 400">
              <a:extLst>
                <a:ext uri="{FF2B5EF4-FFF2-40B4-BE49-F238E27FC236}">
                  <a16:creationId xmlns:a16="http://schemas.microsoft.com/office/drawing/2014/main" id="{1290CF62-6D1B-436E-BFCD-EB1C9627086A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2" name="Rechteck 401">
              <a:extLst>
                <a:ext uri="{FF2B5EF4-FFF2-40B4-BE49-F238E27FC236}">
                  <a16:creationId xmlns:a16="http://schemas.microsoft.com/office/drawing/2014/main" id="{0319D849-2D9F-4901-B540-969976C15EDA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3" name="Flussdiagramm: Zusammenführung 402">
              <a:extLst>
                <a:ext uri="{FF2B5EF4-FFF2-40B4-BE49-F238E27FC236}">
                  <a16:creationId xmlns:a16="http://schemas.microsoft.com/office/drawing/2014/main" id="{000FD94E-CEC2-4E57-B8AB-D1B8579033C6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04" name="Rechteck 403">
              <a:extLst>
                <a:ext uri="{FF2B5EF4-FFF2-40B4-BE49-F238E27FC236}">
                  <a16:creationId xmlns:a16="http://schemas.microsoft.com/office/drawing/2014/main" id="{8F0EC30B-28CE-4E7C-AFF2-CCDAFCB65A81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05" name="Gerade Verbindung mit Pfeil 404">
              <a:extLst>
                <a:ext uri="{FF2B5EF4-FFF2-40B4-BE49-F238E27FC236}">
                  <a16:creationId xmlns:a16="http://schemas.microsoft.com/office/drawing/2014/main" id="{6BD4516D-EE1B-47C5-8B28-CFE9FCE81B59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Gerade Verbindung mit Pfeil 405">
              <a:extLst>
                <a:ext uri="{FF2B5EF4-FFF2-40B4-BE49-F238E27FC236}">
                  <a16:creationId xmlns:a16="http://schemas.microsoft.com/office/drawing/2014/main" id="{68D1C9B5-FB64-4B40-A483-9CA371E0771E}"/>
                </a:ext>
              </a:extLst>
            </p:cNvPr>
            <p:cNvCxnSpPr>
              <a:cxnSpLocks/>
              <a:stCxn id="40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Gerade Verbindung mit Pfeil 406">
              <a:extLst>
                <a:ext uri="{FF2B5EF4-FFF2-40B4-BE49-F238E27FC236}">
                  <a16:creationId xmlns:a16="http://schemas.microsoft.com/office/drawing/2014/main" id="{289DAA59-8BF4-4DB3-9807-22F8367A3B73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Gerade Verbindung mit Pfeil 407">
              <a:extLst>
                <a:ext uri="{FF2B5EF4-FFF2-40B4-BE49-F238E27FC236}">
                  <a16:creationId xmlns:a16="http://schemas.microsoft.com/office/drawing/2014/main" id="{FC535EC0-4E1D-4BB5-99D3-34EA63456F92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22E41E0F-B920-474E-BD82-A917A10B6007}"/>
              </a:ext>
            </a:extLst>
          </p:cNvPr>
          <p:cNvGrpSpPr/>
          <p:nvPr/>
        </p:nvGrpSpPr>
        <p:grpSpPr>
          <a:xfrm>
            <a:off x="431540" y="1736812"/>
            <a:ext cx="1692188" cy="864096"/>
            <a:chOff x="539552" y="3068960"/>
            <a:chExt cx="1692188" cy="864096"/>
          </a:xfrm>
        </p:grpSpPr>
        <p:sp>
          <p:nvSpPr>
            <p:cNvPr id="410" name="Rechteck: abgerundete Ecken 409">
              <a:extLst>
                <a:ext uri="{FF2B5EF4-FFF2-40B4-BE49-F238E27FC236}">
                  <a16:creationId xmlns:a16="http://schemas.microsoft.com/office/drawing/2014/main" id="{1EDBF1E6-DCB3-4032-A697-9A3FFF7636AF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411" name="Rechteck 410">
              <a:extLst>
                <a:ext uri="{FF2B5EF4-FFF2-40B4-BE49-F238E27FC236}">
                  <a16:creationId xmlns:a16="http://schemas.microsoft.com/office/drawing/2014/main" id="{B63906EF-1E3D-492B-855B-2B78DDF7D23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12" name="Rechteck 411">
              <a:extLst>
                <a:ext uri="{FF2B5EF4-FFF2-40B4-BE49-F238E27FC236}">
                  <a16:creationId xmlns:a16="http://schemas.microsoft.com/office/drawing/2014/main" id="{E56BFEDF-1AFD-4CDF-B973-6C8D1DC9A309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3" name="Rechteck 412">
              <a:extLst>
                <a:ext uri="{FF2B5EF4-FFF2-40B4-BE49-F238E27FC236}">
                  <a16:creationId xmlns:a16="http://schemas.microsoft.com/office/drawing/2014/main" id="{FC79A3D8-F264-4EEE-A205-34E4A0C71EBA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4" name="Rechteck 413">
              <a:extLst>
                <a:ext uri="{FF2B5EF4-FFF2-40B4-BE49-F238E27FC236}">
                  <a16:creationId xmlns:a16="http://schemas.microsoft.com/office/drawing/2014/main" id="{C997FCC9-45CF-4413-A677-BC35F7CFDB07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5" name="Rechteck 414">
              <a:extLst>
                <a:ext uri="{FF2B5EF4-FFF2-40B4-BE49-F238E27FC236}">
                  <a16:creationId xmlns:a16="http://schemas.microsoft.com/office/drawing/2014/main" id="{7A863EA9-8AB7-4AA3-90BB-39B99F746F14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6" name="Flussdiagramm: Zusammenführung 415">
              <a:extLst>
                <a:ext uri="{FF2B5EF4-FFF2-40B4-BE49-F238E27FC236}">
                  <a16:creationId xmlns:a16="http://schemas.microsoft.com/office/drawing/2014/main" id="{FCF002BA-B9BA-49BD-922A-98091FCDAC4A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17" name="Rechteck 416">
              <a:extLst>
                <a:ext uri="{FF2B5EF4-FFF2-40B4-BE49-F238E27FC236}">
                  <a16:creationId xmlns:a16="http://schemas.microsoft.com/office/drawing/2014/main" id="{6D73A851-84EB-4119-A686-60765BE164C9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418" name="Gerade Verbindung mit Pfeil 417">
              <a:extLst>
                <a:ext uri="{FF2B5EF4-FFF2-40B4-BE49-F238E27FC236}">
                  <a16:creationId xmlns:a16="http://schemas.microsoft.com/office/drawing/2014/main" id="{3E9A39E3-3F31-41EB-87CD-329EA422DCC0}"/>
                </a:ext>
              </a:extLst>
            </p:cNvPr>
            <p:cNvCxnSpPr>
              <a:cxnSpLocks/>
              <a:endCxn id="302" idx="1"/>
            </p:cNvCxnSpPr>
            <p:nvPr/>
          </p:nvCxnSpPr>
          <p:spPr>
            <a:xfrm>
              <a:off x="1619640" y="3573000"/>
              <a:ext cx="612100" cy="1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Gerade Verbindung mit Pfeil 418">
              <a:extLst>
                <a:ext uri="{FF2B5EF4-FFF2-40B4-BE49-F238E27FC236}">
                  <a16:creationId xmlns:a16="http://schemas.microsoft.com/office/drawing/2014/main" id="{279061A5-E9CC-4663-B7B8-787BA36906F0}"/>
                </a:ext>
              </a:extLst>
            </p:cNvPr>
            <p:cNvCxnSpPr>
              <a:cxnSpLocks/>
              <a:stCxn id="416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Gerade Verbindung mit Pfeil 419">
              <a:extLst>
                <a:ext uri="{FF2B5EF4-FFF2-40B4-BE49-F238E27FC236}">
                  <a16:creationId xmlns:a16="http://schemas.microsoft.com/office/drawing/2014/main" id="{81BEF911-630E-4D4E-8C08-501AB5A0F6C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Gerade Verbindung mit Pfeil 420">
              <a:extLst>
                <a:ext uri="{FF2B5EF4-FFF2-40B4-BE49-F238E27FC236}">
                  <a16:creationId xmlns:a16="http://schemas.microsoft.com/office/drawing/2014/main" id="{DD4A5CB3-4759-463D-A254-B2E05F11D60A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2728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Integrate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B5C544D5-EE29-4451-AC24-54CFF219AF37}"/>
              </a:ext>
            </a:extLst>
          </p:cNvPr>
          <p:cNvSpPr/>
          <p:nvPr/>
        </p:nvSpPr>
        <p:spPr>
          <a:xfrm>
            <a:off x="3707948" y="1196752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6382280E-4148-4120-81DA-BA520F99040F}"/>
              </a:ext>
            </a:extLst>
          </p:cNvPr>
          <p:cNvSpPr/>
          <p:nvPr/>
        </p:nvSpPr>
        <p:spPr>
          <a:xfrm>
            <a:off x="1115588" y="1196752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F4F759E4-7DEA-44C3-ABBA-845304C4F9C7}"/>
              </a:ext>
            </a:extLst>
          </p:cNvPr>
          <p:cNvSpPr/>
          <p:nvPr/>
        </p:nvSpPr>
        <p:spPr>
          <a:xfrm>
            <a:off x="2699808" y="1196752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DB17BB28-F928-493A-9E0A-E6B49F2EC3B8}"/>
              </a:ext>
            </a:extLst>
          </p:cNvPr>
          <p:cNvSpPr/>
          <p:nvPr/>
        </p:nvSpPr>
        <p:spPr>
          <a:xfrm>
            <a:off x="2915838" y="1196752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DDADD5B1-F025-4DB4-B179-797BE7B570C0}"/>
              </a:ext>
            </a:extLst>
          </p:cNvPr>
          <p:cNvSpPr/>
          <p:nvPr/>
        </p:nvSpPr>
        <p:spPr>
          <a:xfrm>
            <a:off x="683528" y="1196752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91107D1A-8642-4E32-83BB-06A73B74A08A}"/>
              </a:ext>
            </a:extLst>
          </p:cNvPr>
          <p:cNvSpPr/>
          <p:nvPr/>
        </p:nvSpPr>
        <p:spPr>
          <a:xfrm>
            <a:off x="2123728" y="1124742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1F81E29-B3DC-460A-9248-FDFA9E9DCF83}"/>
              </a:ext>
            </a:extLst>
          </p:cNvPr>
          <p:cNvSpPr/>
          <p:nvPr/>
        </p:nvSpPr>
        <p:spPr>
          <a:xfrm>
            <a:off x="2123728" y="1196752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6BA38A83-D9B8-4F2E-A772-DD4F1E428404}"/>
              </a:ext>
            </a:extLst>
          </p:cNvPr>
          <p:cNvSpPr/>
          <p:nvPr/>
        </p:nvSpPr>
        <p:spPr>
          <a:xfrm>
            <a:off x="17945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7EB1D5A-8868-4BA0-9C01-B6C3408D80B2}"/>
              </a:ext>
            </a:extLst>
          </p:cNvPr>
          <p:cNvSpPr/>
          <p:nvPr/>
        </p:nvSpPr>
        <p:spPr>
          <a:xfrm>
            <a:off x="2123728" y="94471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713AB0C4-FB9E-4D8E-8D5B-77080F1B8FB5}"/>
              </a:ext>
            </a:extLst>
          </p:cNvPr>
          <p:cNvSpPr/>
          <p:nvPr/>
        </p:nvSpPr>
        <p:spPr>
          <a:xfrm>
            <a:off x="179458" y="1124742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75B79597-1F88-4481-8F6B-C2A88EE166E9}"/>
              </a:ext>
            </a:extLst>
          </p:cNvPr>
          <p:cNvSpPr/>
          <p:nvPr/>
        </p:nvSpPr>
        <p:spPr>
          <a:xfrm>
            <a:off x="179458" y="1196752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425E9399-2F5A-42DF-A7F4-6B091F89206B}"/>
              </a:ext>
            </a:extLst>
          </p:cNvPr>
          <p:cNvSpPr/>
          <p:nvPr/>
        </p:nvSpPr>
        <p:spPr>
          <a:xfrm>
            <a:off x="179458" y="7286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integrate fast, table integrate fast ignore case: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6780FE8B-7DFB-4841-9D00-989071098032}"/>
              </a:ext>
            </a:extLst>
          </p:cNvPr>
          <p:cNvSpPr/>
          <p:nvPr/>
        </p:nvSpPr>
        <p:spPr>
          <a:xfrm>
            <a:off x="4319922" y="1736800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4CC2CEF3-95D6-429A-9D3B-5783E726175F}"/>
              </a:ext>
            </a:extLst>
          </p:cNvPr>
          <p:cNvSpPr/>
          <p:nvPr/>
        </p:nvSpPr>
        <p:spPr>
          <a:xfrm>
            <a:off x="395488" y="1196752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C418D8BF-A847-4D4A-B813-5BC8D9C207D7}"/>
              </a:ext>
            </a:extLst>
          </p:cNvPr>
          <p:cNvSpPr/>
          <p:nvPr/>
        </p:nvSpPr>
        <p:spPr>
          <a:xfrm>
            <a:off x="4175902" y="1124732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9CF968AC-7E4F-466B-89A2-8D5BDAF63BF3}"/>
              </a:ext>
            </a:extLst>
          </p:cNvPr>
          <p:cNvSpPr/>
          <p:nvPr/>
        </p:nvSpPr>
        <p:spPr>
          <a:xfrm>
            <a:off x="4319922" y="1124732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4CCE448-AA6D-46FD-8EAF-A7B1E9072B81}"/>
              </a:ext>
            </a:extLst>
          </p:cNvPr>
          <p:cNvSpPr/>
          <p:nvPr/>
        </p:nvSpPr>
        <p:spPr>
          <a:xfrm>
            <a:off x="2267748" y="1196752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6" name="Gerade Verbindung 374">
            <a:extLst>
              <a:ext uri="{FF2B5EF4-FFF2-40B4-BE49-F238E27FC236}">
                <a16:creationId xmlns:a16="http://schemas.microsoft.com/office/drawing/2014/main" id="{178FF517-D343-4675-9DD3-8743B92CEBC4}"/>
              </a:ext>
            </a:extLst>
          </p:cNvPr>
          <p:cNvCxnSpPr/>
          <p:nvPr/>
        </p:nvCxnSpPr>
        <p:spPr>
          <a:xfrm>
            <a:off x="17945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hteck 96">
            <a:extLst>
              <a:ext uri="{FF2B5EF4-FFF2-40B4-BE49-F238E27FC236}">
                <a16:creationId xmlns:a16="http://schemas.microsoft.com/office/drawing/2014/main" id="{A3CCF7DA-2B0C-4DFA-A441-C9B5FFB4963C}"/>
              </a:ext>
            </a:extLst>
          </p:cNvPr>
          <p:cNvSpPr/>
          <p:nvPr/>
        </p:nvSpPr>
        <p:spPr>
          <a:xfrm>
            <a:off x="179458" y="1484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579CDF92-D2C8-4596-9E23-F4510847334F}"/>
              </a:ext>
            </a:extLst>
          </p:cNvPr>
          <p:cNvSpPr/>
          <p:nvPr/>
        </p:nvSpPr>
        <p:spPr>
          <a:xfrm>
            <a:off x="68352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74E2F1E3-A2CE-4A9C-8D48-631F68A3CE43}"/>
              </a:ext>
            </a:extLst>
          </p:cNvPr>
          <p:cNvSpPr/>
          <p:nvPr/>
        </p:nvSpPr>
        <p:spPr>
          <a:xfrm>
            <a:off x="82754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78042AD-593F-44EA-BB01-6FA02C2776EE}"/>
              </a:ext>
            </a:extLst>
          </p:cNvPr>
          <p:cNvSpPr/>
          <p:nvPr/>
        </p:nvSpPr>
        <p:spPr>
          <a:xfrm>
            <a:off x="1115588" y="1484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1" name="Gerade Verbindung 77">
            <a:extLst>
              <a:ext uri="{FF2B5EF4-FFF2-40B4-BE49-F238E27FC236}">
                <a16:creationId xmlns:a16="http://schemas.microsoft.com/office/drawing/2014/main" id="{B96E4B4B-82C0-4B68-9E2B-D855281C7EDA}"/>
              </a:ext>
            </a:extLst>
          </p:cNvPr>
          <p:cNvCxnSpPr/>
          <p:nvPr/>
        </p:nvCxnSpPr>
        <p:spPr>
          <a:xfrm>
            <a:off x="2123728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hteck 101">
            <a:extLst>
              <a:ext uri="{FF2B5EF4-FFF2-40B4-BE49-F238E27FC236}">
                <a16:creationId xmlns:a16="http://schemas.microsoft.com/office/drawing/2014/main" id="{B0C47FDE-F7F8-4BD6-8247-C38956ECD6CB}"/>
              </a:ext>
            </a:extLst>
          </p:cNvPr>
          <p:cNvSpPr/>
          <p:nvPr/>
        </p:nvSpPr>
        <p:spPr>
          <a:xfrm>
            <a:off x="2123728" y="206087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E26D20A2-2E60-44E1-BF3A-93431C0AF7AC}"/>
              </a:ext>
            </a:extLst>
          </p:cNvPr>
          <p:cNvSpPr/>
          <p:nvPr/>
        </p:nvSpPr>
        <p:spPr>
          <a:xfrm>
            <a:off x="269982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EC9D8EF7-B6D1-4691-977E-F8F1770A10C3}"/>
              </a:ext>
            </a:extLst>
          </p:cNvPr>
          <p:cNvSpPr/>
          <p:nvPr/>
        </p:nvSpPr>
        <p:spPr>
          <a:xfrm>
            <a:off x="291583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64926EDE-C22D-428A-BF33-446AE37C9EF1}"/>
              </a:ext>
            </a:extLst>
          </p:cNvPr>
          <p:cNvSpPr/>
          <p:nvPr/>
        </p:nvSpPr>
        <p:spPr>
          <a:xfrm>
            <a:off x="3059878" y="206087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B094A6F3-7D77-4970-8390-9F54781E2FEB}"/>
              </a:ext>
            </a:extLst>
          </p:cNvPr>
          <p:cNvCxnSpPr>
            <a:cxnSpLocks/>
          </p:cNvCxnSpPr>
          <p:nvPr/>
        </p:nvCxnSpPr>
        <p:spPr>
          <a:xfrm>
            <a:off x="977099" y="1558663"/>
            <a:ext cx="1938739" cy="5022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98937A7F-F61B-43FE-8F56-1B936E8970E2}"/>
              </a:ext>
            </a:extLst>
          </p:cNvPr>
          <p:cNvSpPr/>
          <p:nvPr/>
        </p:nvSpPr>
        <p:spPr>
          <a:xfrm>
            <a:off x="2267748" y="206087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E167FD10-B10A-4D73-ADE6-D256E18FA9E4}"/>
              </a:ext>
            </a:extLst>
          </p:cNvPr>
          <p:cNvSpPr/>
          <p:nvPr/>
        </p:nvSpPr>
        <p:spPr>
          <a:xfrm>
            <a:off x="395488" y="1484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EBCAD09-8776-420F-8C67-235305CB24DE}"/>
              </a:ext>
            </a:extLst>
          </p:cNvPr>
          <p:cNvCxnSpPr/>
          <p:nvPr/>
        </p:nvCxnSpPr>
        <p:spPr>
          <a:xfrm>
            <a:off x="539508" y="1556802"/>
            <a:ext cx="1728240" cy="50407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>
            <a:extLst>
              <a:ext uri="{FF2B5EF4-FFF2-40B4-BE49-F238E27FC236}">
                <a16:creationId xmlns:a16="http://schemas.microsoft.com/office/drawing/2014/main" id="{35B8BF1B-AA1B-49E9-9FEA-B6EB273BF604}"/>
              </a:ext>
            </a:extLst>
          </p:cNvPr>
          <p:cNvSpPr/>
          <p:nvPr/>
        </p:nvSpPr>
        <p:spPr>
          <a:xfrm>
            <a:off x="4175902" y="1736800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D907B85-CA96-4F8D-B992-7FF7207BD75B}"/>
              </a:ext>
            </a:extLst>
          </p:cNvPr>
          <p:cNvSpPr/>
          <p:nvPr/>
        </p:nvSpPr>
        <p:spPr>
          <a:xfrm>
            <a:off x="3707948" y="206087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008DF19C-2533-4DBD-BD32-BCA9DAED24AD}"/>
              </a:ext>
            </a:extLst>
          </p:cNvPr>
          <p:cNvSpPr/>
          <p:nvPr/>
        </p:nvSpPr>
        <p:spPr>
          <a:xfrm>
            <a:off x="4103894" y="94471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2871CCEA-4831-43FA-977B-570267E443D6}"/>
              </a:ext>
            </a:extLst>
          </p:cNvPr>
          <p:cNvSpPr/>
          <p:nvPr/>
        </p:nvSpPr>
        <p:spPr>
          <a:xfrm>
            <a:off x="2123674" y="2348880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29F0551E-7EB0-4D5E-B253-46F5600EF233}"/>
              </a:ext>
            </a:extLst>
          </p:cNvPr>
          <p:cNvSpPr/>
          <p:nvPr/>
        </p:nvSpPr>
        <p:spPr>
          <a:xfrm>
            <a:off x="269977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7AF415B1-0755-4582-9E4D-F057216A6C2F}"/>
              </a:ext>
            </a:extLst>
          </p:cNvPr>
          <p:cNvSpPr/>
          <p:nvPr/>
        </p:nvSpPr>
        <p:spPr>
          <a:xfrm>
            <a:off x="291578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6A78B00D-CD5D-4DE8-89A3-9932BE0ECFAB}"/>
              </a:ext>
            </a:extLst>
          </p:cNvPr>
          <p:cNvSpPr/>
          <p:nvPr/>
        </p:nvSpPr>
        <p:spPr>
          <a:xfrm>
            <a:off x="3059824" y="2348880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BCBB7B9C-38E7-4EF1-A41B-F3440960DE43}"/>
              </a:ext>
            </a:extLst>
          </p:cNvPr>
          <p:cNvSpPr/>
          <p:nvPr/>
        </p:nvSpPr>
        <p:spPr>
          <a:xfrm>
            <a:off x="2267694" y="2348880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755DF352-F165-4CCF-868F-8D4D93EBAF54}"/>
              </a:ext>
            </a:extLst>
          </p:cNvPr>
          <p:cNvSpPr/>
          <p:nvPr/>
        </p:nvSpPr>
        <p:spPr>
          <a:xfrm>
            <a:off x="3707894" y="2348880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C0E765CF-1C24-46A4-BB40-8E7955B18023}"/>
              </a:ext>
            </a:extLst>
          </p:cNvPr>
          <p:cNvSpPr/>
          <p:nvPr/>
        </p:nvSpPr>
        <p:spPr>
          <a:xfrm>
            <a:off x="179458" y="184482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411CA926-6FB6-412B-B47A-23B652239BA9}"/>
              </a:ext>
            </a:extLst>
          </p:cNvPr>
          <p:cNvSpPr/>
          <p:nvPr/>
        </p:nvSpPr>
        <p:spPr>
          <a:xfrm>
            <a:off x="68352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59C9785-834A-4263-B401-0AD05F938BFC}"/>
              </a:ext>
            </a:extLst>
          </p:cNvPr>
          <p:cNvSpPr/>
          <p:nvPr/>
        </p:nvSpPr>
        <p:spPr>
          <a:xfrm>
            <a:off x="82754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F89E1E98-1D59-4F53-8B84-C34308E1D932}"/>
              </a:ext>
            </a:extLst>
          </p:cNvPr>
          <p:cNvSpPr/>
          <p:nvPr/>
        </p:nvSpPr>
        <p:spPr>
          <a:xfrm>
            <a:off x="1115588" y="184482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79B8D7D-49E8-47E7-B14D-4C5BFE8E32DA}"/>
              </a:ext>
            </a:extLst>
          </p:cNvPr>
          <p:cNvSpPr/>
          <p:nvPr/>
        </p:nvSpPr>
        <p:spPr>
          <a:xfrm>
            <a:off x="395488" y="184482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7A028ED8-66B5-4560-8AB5-6EAA7BB314B7}"/>
              </a:ext>
            </a:extLst>
          </p:cNvPr>
          <p:cNvSpPr/>
          <p:nvPr/>
        </p:nvSpPr>
        <p:spPr>
          <a:xfrm>
            <a:off x="2123674" y="263691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Position in lookup table is memorized for the next lookup. 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 in same row and then down. If not match found yet, search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continues at row 1 to cover the remaining rows.</a:t>
            </a: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E0030F00-16B2-4EB8-A9C8-22F89AE155B3}"/>
              </a:ext>
            </a:extLst>
          </p:cNvPr>
          <p:cNvCxnSpPr>
            <a:cxnSpLocks/>
          </p:cNvCxnSpPr>
          <p:nvPr/>
        </p:nvCxnSpPr>
        <p:spPr>
          <a:xfrm>
            <a:off x="539498" y="1916834"/>
            <a:ext cx="1727398" cy="144413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A74F995E-3C7D-46C3-8DDB-865DAD41DD6F}"/>
              </a:ext>
            </a:extLst>
          </p:cNvPr>
          <p:cNvCxnSpPr>
            <a:cxnSpLocks/>
            <a:stCxn id="117" idx="0"/>
          </p:cNvCxnSpPr>
          <p:nvPr/>
        </p:nvCxnSpPr>
        <p:spPr>
          <a:xfrm flipV="1">
            <a:off x="2339694" y="2132858"/>
            <a:ext cx="4" cy="216022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hteck 126">
            <a:extLst>
              <a:ext uri="{FF2B5EF4-FFF2-40B4-BE49-F238E27FC236}">
                <a16:creationId xmlns:a16="http://schemas.microsoft.com/office/drawing/2014/main" id="{13AE401E-15BA-41F0-ABC5-9C65F3D0AC0A}"/>
              </a:ext>
            </a:extLst>
          </p:cNvPr>
          <p:cNvSpPr/>
          <p:nvPr/>
        </p:nvSpPr>
        <p:spPr>
          <a:xfrm>
            <a:off x="6192126" y="173681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B199E5BA-01A0-4E46-9E2D-573D200A6708}"/>
              </a:ext>
            </a:extLst>
          </p:cNvPr>
          <p:cNvSpPr/>
          <p:nvPr/>
        </p:nvSpPr>
        <p:spPr>
          <a:xfrm>
            <a:off x="6336146" y="173681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29" name="Rechteck 128">
            <a:extLst>
              <a:ext uri="{FF2B5EF4-FFF2-40B4-BE49-F238E27FC236}">
                <a16:creationId xmlns:a16="http://schemas.microsoft.com/office/drawing/2014/main" id="{22D098BD-FB30-4236-B760-302CE8E717D4}"/>
              </a:ext>
            </a:extLst>
          </p:cNvPr>
          <p:cNvSpPr/>
          <p:nvPr/>
        </p:nvSpPr>
        <p:spPr>
          <a:xfrm>
            <a:off x="6192126" y="112474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E8BE4B5B-21A4-4543-B2A1-912684E1F1E0}"/>
              </a:ext>
            </a:extLst>
          </p:cNvPr>
          <p:cNvSpPr/>
          <p:nvPr/>
        </p:nvSpPr>
        <p:spPr>
          <a:xfrm>
            <a:off x="6336146" y="112474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42" name="Pfeil nach rechts 16">
            <a:extLst>
              <a:ext uri="{FF2B5EF4-FFF2-40B4-BE49-F238E27FC236}">
                <a16:creationId xmlns:a16="http://schemas.microsoft.com/office/drawing/2014/main" id="{871EAB7E-7A8E-4D55-935D-CD6C4873AA34}"/>
              </a:ext>
            </a:extLst>
          </p:cNvPr>
          <p:cNvSpPr/>
          <p:nvPr/>
        </p:nvSpPr>
        <p:spPr>
          <a:xfrm flipH="1">
            <a:off x="5616046" y="195284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Pfeil nach links und rechts 17">
            <a:extLst>
              <a:ext uri="{FF2B5EF4-FFF2-40B4-BE49-F238E27FC236}">
                <a16:creationId xmlns:a16="http://schemas.microsoft.com/office/drawing/2014/main" id="{C5687134-6662-4671-88A0-4B9F5A513416}"/>
              </a:ext>
            </a:extLst>
          </p:cNvPr>
          <p:cNvSpPr/>
          <p:nvPr/>
        </p:nvSpPr>
        <p:spPr>
          <a:xfrm>
            <a:off x="5616046" y="126876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74747BC6-9A6D-4562-9922-6E12AD3C5568}"/>
              </a:ext>
            </a:extLst>
          </p:cNvPr>
          <p:cNvSpPr/>
          <p:nvPr/>
        </p:nvSpPr>
        <p:spPr>
          <a:xfrm>
            <a:off x="6191958" y="238488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>
            <a:extLst>
              <a:ext uri="{FF2B5EF4-FFF2-40B4-BE49-F238E27FC236}">
                <a16:creationId xmlns:a16="http://schemas.microsoft.com/office/drawing/2014/main" id="{28959A7B-BA01-423C-9475-6B1F57E2213E}"/>
              </a:ext>
            </a:extLst>
          </p:cNvPr>
          <p:cNvSpPr/>
          <p:nvPr/>
        </p:nvSpPr>
        <p:spPr>
          <a:xfrm>
            <a:off x="6335978" y="238488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73008532-A763-4020-84FB-12B1C847CB76}"/>
              </a:ext>
            </a:extLst>
          </p:cNvPr>
          <p:cNvSpPr/>
          <p:nvPr/>
        </p:nvSpPr>
        <p:spPr>
          <a:xfrm>
            <a:off x="5399870" y="152079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40B72B62-8C00-44FB-90B3-3EA041961E04}"/>
              </a:ext>
            </a:extLst>
          </p:cNvPr>
          <p:cNvSpPr/>
          <p:nvPr/>
        </p:nvSpPr>
        <p:spPr>
          <a:xfrm>
            <a:off x="5399870" y="220483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DCA0F332-0598-4283-9246-7E697CD3BBF4}"/>
              </a:ext>
            </a:extLst>
          </p:cNvPr>
          <p:cNvSpPr/>
          <p:nvPr/>
        </p:nvSpPr>
        <p:spPr>
          <a:xfrm>
            <a:off x="6156070" y="94472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A9DD6F6D-B72F-4846-8097-B1DC225AFC5B}"/>
              </a:ext>
            </a:extLst>
          </p:cNvPr>
          <p:cNvSpPr/>
          <p:nvPr/>
        </p:nvSpPr>
        <p:spPr>
          <a:xfrm>
            <a:off x="5724022" y="245689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8BB03910-CC42-411C-A17C-22F12E546CD7}"/>
              </a:ext>
            </a:extLst>
          </p:cNvPr>
          <p:cNvSpPr/>
          <p:nvPr/>
        </p:nvSpPr>
        <p:spPr>
          <a:xfrm>
            <a:off x="5399986" y="270892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695CE1C1-ECE8-42AB-B8E9-D219CDDB246E}"/>
              </a:ext>
            </a:extLst>
          </p:cNvPr>
          <p:cNvCxnSpPr>
            <a:cxnSpLocks/>
          </p:cNvCxnSpPr>
          <p:nvPr/>
        </p:nvCxnSpPr>
        <p:spPr>
          <a:xfrm>
            <a:off x="986064" y="1917251"/>
            <a:ext cx="1924221" cy="429784"/>
          </a:xfrm>
          <a:prstGeom prst="straightConnector1">
            <a:avLst/>
          </a:prstGeom>
          <a:ln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hteck 152">
            <a:extLst>
              <a:ext uri="{FF2B5EF4-FFF2-40B4-BE49-F238E27FC236}">
                <a16:creationId xmlns:a16="http://schemas.microsoft.com/office/drawing/2014/main" id="{9198D8E5-D4D9-4B37-94DD-680F7951D243}"/>
              </a:ext>
            </a:extLst>
          </p:cNvPr>
          <p:cNvSpPr/>
          <p:nvPr/>
        </p:nvSpPr>
        <p:spPr>
          <a:xfrm>
            <a:off x="179458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805B654F-84C7-4FD9-AE79-854D37AA62BF}"/>
              </a:ext>
            </a:extLst>
          </p:cNvPr>
          <p:cNvSpPr/>
          <p:nvPr/>
        </p:nvSpPr>
        <p:spPr>
          <a:xfrm>
            <a:off x="68352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2857B0A2-AE1B-42B2-A8F8-E5958D00C608}"/>
              </a:ext>
            </a:extLst>
          </p:cNvPr>
          <p:cNvSpPr/>
          <p:nvPr/>
        </p:nvSpPr>
        <p:spPr>
          <a:xfrm>
            <a:off x="82754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BA026F1B-5668-4C4E-BCCA-3B8FD73BDDB2}"/>
              </a:ext>
            </a:extLst>
          </p:cNvPr>
          <p:cNvSpPr/>
          <p:nvPr/>
        </p:nvSpPr>
        <p:spPr>
          <a:xfrm>
            <a:off x="1115588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0EB726D6-9D6E-4C70-96DB-A8D9636D17F3}"/>
              </a:ext>
            </a:extLst>
          </p:cNvPr>
          <p:cNvSpPr/>
          <p:nvPr/>
        </p:nvSpPr>
        <p:spPr>
          <a:xfrm>
            <a:off x="395488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>
            <a:extLst>
              <a:ext uri="{FF2B5EF4-FFF2-40B4-BE49-F238E27FC236}">
                <a16:creationId xmlns:a16="http://schemas.microsoft.com/office/drawing/2014/main" id="{7FC1DD35-2AB3-402E-A5C9-1BB96DDAB9BB}"/>
              </a:ext>
            </a:extLst>
          </p:cNvPr>
          <p:cNvSpPr/>
          <p:nvPr/>
        </p:nvSpPr>
        <p:spPr>
          <a:xfrm>
            <a:off x="2123674" y="141277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9AE9BA5D-5500-4904-A896-26614EB0C903}"/>
              </a:ext>
            </a:extLst>
          </p:cNvPr>
          <p:cNvSpPr/>
          <p:nvPr/>
        </p:nvSpPr>
        <p:spPr>
          <a:xfrm>
            <a:off x="269977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4E013F8A-328E-4AC4-9AA5-1024374C82A6}"/>
              </a:ext>
            </a:extLst>
          </p:cNvPr>
          <p:cNvSpPr/>
          <p:nvPr/>
        </p:nvSpPr>
        <p:spPr>
          <a:xfrm>
            <a:off x="291578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>
            <a:extLst>
              <a:ext uri="{FF2B5EF4-FFF2-40B4-BE49-F238E27FC236}">
                <a16:creationId xmlns:a16="http://schemas.microsoft.com/office/drawing/2014/main" id="{CA3C7239-E97C-416A-B125-0451483DE01E}"/>
              </a:ext>
            </a:extLst>
          </p:cNvPr>
          <p:cNvSpPr/>
          <p:nvPr/>
        </p:nvSpPr>
        <p:spPr>
          <a:xfrm>
            <a:off x="3059824" y="1412778"/>
            <a:ext cx="144000" cy="720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AE883EFC-AB2C-41AA-93C9-538A60D25CD7}"/>
              </a:ext>
            </a:extLst>
          </p:cNvPr>
          <p:cNvSpPr/>
          <p:nvPr/>
        </p:nvSpPr>
        <p:spPr>
          <a:xfrm>
            <a:off x="2267694" y="1412778"/>
            <a:ext cx="144000" cy="72010"/>
          </a:xfrm>
          <a:prstGeom prst="rect">
            <a:avLst/>
          </a:prstGeom>
          <a:solidFill>
            <a:srgbClr val="C0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288D53AE-684A-4E71-96CB-7EBA9B71BA70}"/>
              </a:ext>
            </a:extLst>
          </p:cNvPr>
          <p:cNvSpPr/>
          <p:nvPr/>
        </p:nvSpPr>
        <p:spPr>
          <a:xfrm>
            <a:off x="3707894" y="141277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AA6E3B6A-0026-4A24-8BBF-1F5F0D533265}"/>
              </a:ext>
            </a:extLst>
          </p:cNvPr>
          <p:cNvCxnSpPr>
            <a:cxnSpLocks/>
          </p:cNvCxnSpPr>
          <p:nvPr/>
        </p:nvCxnSpPr>
        <p:spPr>
          <a:xfrm flipV="1">
            <a:off x="539498" y="1423072"/>
            <a:ext cx="1721048" cy="853802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51D22585-4516-4491-B1B9-404A2FAD59AA}"/>
              </a:ext>
            </a:extLst>
          </p:cNvPr>
          <p:cNvCxnSpPr>
            <a:cxnSpLocks/>
          </p:cNvCxnSpPr>
          <p:nvPr/>
        </p:nvCxnSpPr>
        <p:spPr>
          <a:xfrm flipV="1">
            <a:off x="971496" y="1499272"/>
            <a:ext cx="1860550" cy="787400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5B07F2D8-5EDA-4517-B857-5880514D303E}"/>
              </a:ext>
            </a:extLst>
          </p:cNvPr>
          <p:cNvGrpSpPr/>
          <p:nvPr/>
        </p:nvGrpSpPr>
        <p:grpSpPr>
          <a:xfrm>
            <a:off x="467544" y="2420888"/>
            <a:ext cx="1548172" cy="864096"/>
            <a:chOff x="539552" y="3068960"/>
            <a:chExt cx="1548172" cy="864096"/>
          </a:xfrm>
        </p:grpSpPr>
        <p:sp>
          <p:nvSpPr>
            <p:cNvPr id="3" name="Rechteck: abgerundete Ecken 2">
              <a:extLst>
                <a:ext uri="{FF2B5EF4-FFF2-40B4-BE49-F238E27FC236}">
                  <a16:creationId xmlns:a16="http://schemas.microsoft.com/office/drawing/2014/main" id="{46D36EF9-F892-4252-B3C7-EA73D2617169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30" name="Rechteck 129">
              <a:extLst>
                <a:ext uri="{FF2B5EF4-FFF2-40B4-BE49-F238E27FC236}">
                  <a16:creationId xmlns:a16="http://schemas.microsoft.com/office/drawing/2014/main" id="{BF18E36D-F3E9-4D6F-96A7-CB7DA5EE601B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1" name="Rechteck 130">
              <a:extLst>
                <a:ext uri="{FF2B5EF4-FFF2-40B4-BE49-F238E27FC236}">
                  <a16:creationId xmlns:a16="http://schemas.microsoft.com/office/drawing/2014/main" id="{E35A65D7-5EAD-400F-8A23-B2E840342B28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2" name="Rechteck 131">
              <a:extLst>
                <a:ext uri="{FF2B5EF4-FFF2-40B4-BE49-F238E27FC236}">
                  <a16:creationId xmlns:a16="http://schemas.microsoft.com/office/drawing/2014/main" id="{1989B749-FA96-45AD-A6AA-1B77FF30EE59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3" name="Rechteck 132">
              <a:extLst>
                <a:ext uri="{FF2B5EF4-FFF2-40B4-BE49-F238E27FC236}">
                  <a16:creationId xmlns:a16="http://schemas.microsoft.com/office/drawing/2014/main" id="{902DBF1A-C853-40C5-9A94-F38CC357C6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4" name="Rechteck 133">
              <a:extLst>
                <a:ext uri="{FF2B5EF4-FFF2-40B4-BE49-F238E27FC236}">
                  <a16:creationId xmlns:a16="http://schemas.microsoft.com/office/drawing/2014/main" id="{DB26BD31-1982-4902-8A5A-9B60660059FD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Flussdiagramm: Zusammenführung 4">
              <a:extLst>
                <a:ext uri="{FF2B5EF4-FFF2-40B4-BE49-F238E27FC236}">
                  <a16:creationId xmlns:a16="http://schemas.microsoft.com/office/drawing/2014/main" id="{3E86C251-9F27-447B-AA1A-C9CCDC8D3567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D57AF08B-11CC-4A86-BB95-C32CA2025AAF}"/>
                </a:ext>
              </a:extLst>
            </p:cNvPr>
            <p:cNvSpPr/>
            <p:nvPr/>
          </p:nvSpPr>
          <p:spPr>
            <a:xfrm>
              <a:off x="539552" y="3717032"/>
              <a:ext cx="1404156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 (Parameter 7)</a:t>
              </a:r>
            </a:p>
          </p:txBody>
        </p:sp>
        <p:cxnSp>
          <p:nvCxnSpPr>
            <p:cNvPr id="137" name="Gerade Verbindung mit Pfeil 136">
              <a:extLst>
                <a:ext uri="{FF2B5EF4-FFF2-40B4-BE49-F238E27FC236}">
                  <a16:creationId xmlns:a16="http://schemas.microsoft.com/office/drawing/2014/main" id="{8BDAE687-395A-48E1-9E55-588F2A453244}"/>
                </a:ext>
              </a:extLst>
            </p:cNvPr>
            <p:cNvCxnSpPr>
              <a:cxnSpLocks/>
            </p:cNvCxnSpPr>
            <p:nvPr/>
          </p:nvCxnSpPr>
          <p:spPr>
            <a:xfrm>
              <a:off x="1619640" y="3573000"/>
              <a:ext cx="4680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Gerade Verbindung mit Pfeil 137">
              <a:extLst>
                <a:ext uri="{FF2B5EF4-FFF2-40B4-BE49-F238E27FC236}">
                  <a16:creationId xmlns:a16="http://schemas.microsoft.com/office/drawing/2014/main" id="{E8CB8C52-C899-4EB9-861F-D413F8FBAC3A}"/>
                </a:ext>
              </a:extLst>
            </p:cNvPr>
            <p:cNvCxnSpPr>
              <a:cxnSpLocks/>
              <a:stCxn id="5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Gerade Verbindung mit Pfeil 139">
              <a:extLst>
                <a:ext uri="{FF2B5EF4-FFF2-40B4-BE49-F238E27FC236}">
                  <a16:creationId xmlns:a16="http://schemas.microsoft.com/office/drawing/2014/main" id="{3BDF4048-3A9D-4DFF-A8F8-DEC2B8D0C82F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Gerade Verbindung mit Pfeil 140">
              <a:extLst>
                <a:ext uri="{FF2B5EF4-FFF2-40B4-BE49-F238E27FC236}">
                  <a16:creationId xmlns:a16="http://schemas.microsoft.com/office/drawing/2014/main" id="{2F5EC2F3-4DBE-417D-BBFE-E3E9E9F26C8B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9148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expand, table expand ignore case:</a:t>
            </a: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99EC6F07-C1C7-4965-BAFA-64B645475D9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0F923D70-C94E-4E46-97D2-8A4709126D43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41" name="Rechteck 140">
            <a:extLst>
              <a:ext uri="{FF2B5EF4-FFF2-40B4-BE49-F238E27FC236}">
                <a16:creationId xmlns:a16="http://schemas.microsoft.com/office/drawing/2014/main" id="{BCD269B8-F29A-4F08-9F79-515CC183AA3E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4F28AD69-C0C4-42A0-B279-67E926FB193F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59" name="Rechteck 158">
            <a:extLst>
              <a:ext uri="{FF2B5EF4-FFF2-40B4-BE49-F238E27FC236}">
                <a16:creationId xmlns:a16="http://schemas.microsoft.com/office/drawing/2014/main" id="{50E0F82E-1B86-4C8F-B859-3DB9B0C6DE37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cxnSp>
        <p:nvCxnSpPr>
          <p:cNvPr id="163" name="Gerade Verbindung 374">
            <a:extLst>
              <a:ext uri="{FF2B5EF4-FFF2-40B4-BE49-F238E27FC236}">
                <a16:creationId xmlns:a16="http://schemas.microsoft.com/office/drawing/2014/main" id="{169279B9-8516-4BF1-ACA7-3DB7F7DE3BA0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5E12509A-6D63-4707-9F09-CCDDF1662FFD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4" name="Rechteck 193">
            <a:extLst>
              <a:ext uri="{FF2B5EF4-FFF2-40B4-BE49-F238E27FC236}">
                <a16:creationId xmlns:a16="http://schemas.microsoft.com/office/drawing/2014/main" id="{C215D82F-634F-46B3-9E8D-A478CC315DAD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72C47333-4424-4FAE-A9A7-2239BC394864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0A16E716-1BAA-4228-9A17-ABAB753A988B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C1FB8B5F-9D4D-48BE-A9CA-5010FF4C59E3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198EF2F4-5CA3-44FA-A117-E96BC06E32B1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DA9320D0-254B-43FD-A829-40C55B6EBD50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AA3F9C46-8C50-4B76-A02A-AF6362D82F80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64B61C5C-38B8-40D4-89A1-4A5F9DE2DD03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CD1F8F33-050F-47F8-8E9B-5F4D003DD13D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6AF318DA-7D60-41B6-AD79-4C0EFB760396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207" name="Rechteck: abgerundete Ecken 206">
              <a:extLst>
                <a:ext uri="{FF2B5EF4-FFF2-40B4-BE49-F238E27FC236}">
                  <a16:creationId xmlns:a16="http://schemas.microsoft.com/office/drawing/2014/main" id="{8B3D00C6-1E84-4C64-8F8D-B37D7BA49085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208" name="Rechteck 207">
              <a:extLst>
                <a:ext uri="{FF2B5EF4-FFF2-40B4-BE49-F238E27FC236}">
                  <a16:creationId xmlns:a16="http://schemas.microsoft.com/office/drawing/2014/main" id="{96CDEEDF-DC2C-4203-A14E-69E51AE0C275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7A1FA07F-A7DB-4934-9910-84A31A4D0EC6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30DA08AF-C1DB-438C-8CE6-2E45ACB2165B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9220C4F-B6C0-499F-A8EA-CEE11647C036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FA5C7F5-5809-457F-B3AB-AC90476F7063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3" name="Flussdiagramm: Zusammenführung 212">
              <a:extLst>
                <a:ext uri="{FF2B5EF4-FFF2-40B4-BE49-F238E27FC236}">
                  <a16:creationId xmlns:a16="http://schemas.microsoft.com/office/drawing/2014/main" id="{7712FBAD-C4A5-4EBA-9ED9-2BF97B1BC548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D7B3C16A-E835-4214-A75A-FFE2F2E7D133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51E31393-2AB6-45D3-8860-F70C96C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64D1C782-806C-4F02-A3A1-CFE6E8C87087}"/>
                </a:ext>
              </a:extLst>
            </p:cNvPr>
            <p:cNvCxnSpPr>
              <a:cxnSpLocks/>
              <a:stCxn id="213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mit Pfeil 216">
              <a:extLst>
                <a:ext uri="{FF2B5EF4-FFF2-40B4-BE49-F238E27FC236}">
                  <a16:creationId xmlns:a16="http://schemas.microsoft.com/office/drawing/2014/main" id="{99907A82-6C12-4BFC-A089-5F71B32DDF4C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Gerade Verbindung mit Pfeil 217">
              <a:extLst>
                <a:ext uri="{FF2B5EF4-FFF2-40B4-BE49-F238E27FC236}">
                  <a16:creationId xmlns:a16="http://schemas.microsoft.com/office/drawing/2014/main" id="{A1A074DB-5C06-4381-81A4-D675232FD40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7" name="Rechteck 406">
              <a:extLst>
                <a:ext uri="{FF2B5EF4-FFF2-40B4-BE49-F238E27FC236}">
                  <a16:creationId xmlns:a16="http://schemas.microsoft.com/office/drawing/2014/main" id="{A9B6F430-793A-4067-B75F-4C4D0245BAEB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206084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206084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206084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68" y="155679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803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205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98" y="1556792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98" y="1556792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4002" y="162880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7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9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132" y="162880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500032" y="162880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4036" y="170080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10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12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166" y="170080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500066" y="170080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68" y="213285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803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205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98" y="2132856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98" y="2132856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4002" y="220486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7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9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132" y="220486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500032" y="220486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4036" y="227687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10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12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166" y="227687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500066" y="227687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6C1B0C5-218B-4058-BB41-48BA6234DC19}"/>
              </a:ext>
            </a:extLst>
          </p:cNvPr>
          <p:cNvSpPr/>
          <p:nvPr/>
        </p:nvSpPr>
        <p:spPr>
          <a:xfrm>
            <a:off x="5544108" y="17368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inserted below the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applicable rows</a:t>
            </a:r>
          </a:p>
        </p:txBody>
      </p:sp>
    </p:spTree>
    <p:extLst>
      <p:ext uri="{BB962C8B-B14F-4D97-AF65-F5344CB8AC3E}">
        <p14:creationId xmlns:p14="http://schemas.microsoft.com/office/powerpoint/2010/main" val="360805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Transactions</a:t>
            </a:r>
            <a:br>
              <a:rPr lang="en-US" dirty="0"/>
            </a:br>
            <a:r>
              <a:rPr lang="en-US" dirty="0"/>
              <a:t>ADD Assignment Operator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EF5CE92-8BA8-44AD-8D55-DDFD9B209527}"/>
              </a:ext>
            </a:extLst>
          </p:cNvPr>
          <p:cNvSpPr/>
          <p:nvPr/>
        </p:nvSpPr>
        <p:spPr>
          <a:xfrm>
            <a:off x="2519316" y="6237232"/>
            <a:ext cx="936000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Base Variable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5F44411-9B5E-4046-BAC5-83EE03E450EF}"/>
              </a:ext>
            </a:extLst>
          </p:cNvPr>
          <p:cNvSpPr/>
          <p:nvPr/>
        </p:nvSpPr>
        <p:spPr>
          <a:xfrm>
            <a:off x="4463532" y="6237232"/>
            <a:ext cx="1080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Structure Member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5B9360-D0AD-4E02-8BD6-813D84BD3230}"/>
              </a:ext>
            </a:extLst>
          </p:cNvPr>
          <p:cNvSpPr/>
          <p:nvPr/>
        </p:nvSpPr>
        <p:spPr>
          <a:xfrm>
            <a:off x="6803792" y="6237232"/>
            <a:ext cx="1080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Array Member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B10983F-9C17-4060-A917-C0076CB4EC64}"/>
              </a:ext>
            </a:extLst>
          </p:cNvPr>
          <p:cNvSpPr/>
          <p:nvPr/>
        </p:nvSpPr>
        <p:spPr>
          <a:xfrm>
            <a:off x="395536" y="6237000"/>
            <a:ext cx="936000" cy="180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Simple variable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903748F-F342-42C2-8897-0EDE364FD431}"/>
              </a:ext>
            </a:extLst>
          </p:cNvPr>
          <p:cNvSpPr/>
          <p:nvPr/>
        </p:nvSpPr>
        <p:spPr>
          <a:xfrm>
            <a:off x="1331184" y="6237000"/>
            <a:ext cx="1224000" cy="180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has no members )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37136E8-5894-4AB5-B190-52C7DE2DE84B}"/>
              </a:ext>
            </a:extLst>
          </p:cNvPr>
          <p:cNvSpPr/>
          <p:nvPr/>
        </p:nvSpPr>
        <p:spPr>
          <a:xfrm>
            <a:off x="3455420" y="6237232"/>
            <a:ext cx="1116124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≥ 0 members )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0E95D8A-C2B8-435B-AA44-6039D2801228}"/>
              </a:ext>
            </a:extLst>
          </p:cNvPr>
          <p:cNvSpPr/>
          <p:nvPr/>
        </p:nvSpPr>
        <p:spPr>
          <a:xfrm>
            <a:off x="5579656" y="6237232"/>
            <a:ext cx="1224136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 structure 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5A365A8-0AC2-4D40-80D6-52C8E98ABA9A}"/>
              </a:ext>
            </a:extLst>
          </p:cNvPr>
          <p:cNvSpPr/>
          <p:nvPr/>
        </p:nvSpPr>
        <p:spPr>
          <a:xfrm>
            <a:off x="7883912" y="6237232"/>
            <a:ext cx="1079888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( part of an array)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A6CDC30-D81F-40C4-B567-C7A5A2722D13}"/>
              </a:ext>
            </a:extLst>
          </p:cNvPr>
          <p:cNvSpPr/>
          <p:nvPr/>
        </p:nvSpPr>
        <p:spPr>
          <a:xfrm>
            <a:off x="396000" y="3357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E6A50C-E2F2-4BAC-B484-C26961D79121}"/>
              </a:ext>
            </a:extLst>
          </p:cNvPr>
          <p:cNvSpPr/>
          <p:nvPr/>
        </p:nvSpPr>
        <p:spPr>
          <a:xfrm>
            <a:off x="1620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CCBA5865-23B4-4351-B3AF-049A9973D748}"/>
              </a:ext>
            </a:extLst>
          </p:cNvPr>
          <p:cNvSpPr/>
          <p:nvPr/>
        </p:nvSpPr>
        <p:spPr>
          <a:xfrm>
            <a:off x="4644000" y="3357000"/>
            <a:ext cx="1224136" cy="18000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bg1">
                    <a:lumMod val="75000"/>
                  </a:schemeClr>
                </a:solidFill>
              </a:rPr>
              <a:t>soccer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club[ ]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6DD95C9C-D0EB-42B3-9D2E-7F40E8839488}"/>
              </a:ext>
            </a:extLst>
          </p:cNvPr>
          <p:cNvSpPr/>
          <p:nvPr/>
        </p:nvSpPr>
        <p:spPr>
          <a:xfrm>
            <a:off x="5868000" y="335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"S.C. Beverly Hills Celebrity Kickers"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1AF64E0A-9E92-4738-82B2-97DA043C61BD}"/>
              </a:ext>
            </a:extLst>
          </p:cNvPr>
          <p:cNvSpPr/>
          <p:nvPr/>
        </p:nvSpPr>
        <p:spPr>
          <a:xfrm>
            <a:off x="4644000" y="3573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Note that this transaction is a </a:t>
            </a:r>
            <a:r>
              <a:rPr lang="en-US" sz="1000" b="1" dirty="0">
                <a:solidFill>
                  <a:schemeClr val="tx1"/>
                </a:solidFill>
              </a:rPr>
              <a:t>move</a:t>
            </a:r>
            <a:r>
              <a:rPr lang="en-US" sz="1000" dirty="0">
                <a:solidFill>
                  <a:schemeClr val="tx1"/>
                </a:solidFill>
              </a:rPr>
              <a:t> transaction without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"^" suffix at the end.  In this case, the source variable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deleted entirely.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8D31666-5727-4053-BBE5-6497A538B68A}"/>
              </a:ext>
            </a:extLst>
          </p:cNvPr>
          <p:cNvSpPr/>
          <p:nvPr/>
        </p:nvSpPr>
        <p:spPr>
          <a:xfrm>
            <a:off x="4644000" y="4797000"/>
            <a:ext cx="3744000" cy="504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u="sng" dirty="0">
                <a:solidFill>
                  <a:schemeClr val="tx1"/>
                </a:solidFill>
              </a:rPr>
              <a:t>Note:</a:t>
            </a:r>
          </a:p>
          <a:p>
            <a:r>
              <a:rPr lang="en-US" sz="1000" dirty="0">
                <a:solidFill>
                  <a:srgbClr val="FF0000"/>
                </a:solidFill>
              </a:rPr>
              <a:t>L. Larsson with his data </a:t>
            </a:r>
            <a:r>
              <a:rPr lang="en-US" sz="1000" dirty="0">
                <a:solidFill>
                  <a:schemeClr val="tx1"/>
                </a:solidFill>
              </a:rPr>
              <a:t>is added as a 12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member [...11...] 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the team.  No existing data is overwritten.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Among the structure members, only the home base has been added.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Already existing data like the team name and trainer name</a:t>
            </a:r>
          </a:p>
          <a:p>
            <a:r>
              <a:rPr lang="en-US" sz="1000" dirty="0">
                <a:solidFill>
                  <a:schemeClr val="tx1"/>
                </a:solidFill>
              </a:rPr>
              <a:t>are not overwritten.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267A28AB-D1D0-4B54-8E1B-16DB9B04BAAF}"/>
              </a:ext>
            </a:extLst>
          </p:cNvPr>
          <p:cNvSpPr/>
          <p:nvPr/>
        </p:nvSpPr>
        <p:spPr>
          <a:xfrm>
            <a:off x="180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972F6919-BABD-4968-BD59-BF2AEA6D9C04}"/>
              </a:ext>
            </a:extLst>
          </p:cNvPr>
          <p:cNvSpPr/>
          <p:nvPr/>
        </p:nvSpPr>
        <p:spPr>
          <a:xfrm>
            <a:off x="1404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"F.C. Beverly Hills Celebrity Kickers"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68BF4F35-BC74-400B-B416-B7CC33CDB284}"/>
              </a:ext>
            </a:extLst>
          </p:cNvPr>
          <p:cNvSpPr/>
          <p:nvPr/>
        </p:nvSpPr>
        <p:spPr>
          <a:xfrm>
            <a:off x="396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4D583147-CC4C-42FD-ABAC-EF6CF76593AD}"/>
              </a:ext>
            </a:extLst>
          </p:cNvPr>
          <p:cNvSpPr/>
          <p:nvPr/>
        </p:nvSpPr>
        <p:spPr>
          <a:xfrm>
            <a:off x="612000" y="1197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8B7C2297-EE59-4577-8D42-1F962A1C8BFB}"/>
              </a:ext>
            </a:extLst>
          </p:cNvPr>
          <p:cNvSpPr/>
          <p:nvPr/>
        </p:nvSpPr>
        <p:spPr>
          <a:xfrm>
            <a:off x="612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E3605CE-8848-4969-B3D5-30DDBFB00CC8}"/>
              </a:ext>
            </a:extLst>
          </p:cNvPr>
          <p:cNvSpPr/>
          <p:nvPr/>
        </p:nvSpPr>
        <p:spPr>
          <a:xfrm>
            <a:off x="612000" y="213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9FB5F34-FAC9-4F51-8B8A-0AC0D47AA705}"/>
              </a:ext>
            </a:extLst>
          </p:cNvPr>
          <p:cNvSpPr/>
          <p:nvPr/>
        </p:nvSpPr>
        <p:spPr>
          <a:xfrm>
            <a:off x="1044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183" name="Rechteck 182">
            <a:extLst>
              <a:ext uri="{FF2B5EF4-FFF2-40B4-BE49-F238E27FC236}">
                <a16:creationId xmlns:a16="http://schemas.microsoft.com/office/drawing/2014/main" id="{F2F64AA0-D13F-4E7A-9BDF-32C2493D9DF7}"/>
              </a:ext>
            </a:extLst>
          </p:cNvPr>
          <p:cNvSpPr/>
          <p:nvPr/>
        </p:nvSpPr>
        <p:spPr>
          <a:xfrm>
            <a:off x="612000" y="1917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8A7D9D1D-1F34-4788-AD82-A0EE7DC6E09D}"/>
              </a:ext>
            </a:extLst>
          </p:cNvPr>
          <p:cNvSpPr/>
          <p:nvPr/>
        </p:nvSpPr>
        <p:spPr>
          <a:xfrm>
            <a:off x="396000" y="234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76EE8805-A57F-4AA0-9B91-0A8BE13DD99E}"/>
              </a:ext>
            </a:extLst>
          </p:cNvPr>
          <p:cNvSpPr/>
          <p:nvPr/>
        </p:nvSpPr>
        <p:spPr>
          <a:xfrm>
            <a:off x="612000" y="1628976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520D056B-93F0-42C0-8114-5319FF1CFDD7}"/>
              </a:ext>
            </a:extLst>
          </p:cNvPr>
          <p:cNvSpPr/>
          <p:nvPr/>
        </p:nvSpPr>
        <p:spPr>
          <a:xfrm>
            <a:off x="612000" y="1773000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7C1D6461-82A6-4AE8-A2DF-B26E5D31394A}"/>
              </a:ext>
            </a:extLst>
          </p:cNvPr>
          <p:cNvSpPr/>
          <p:nvPr/>
        </p:nvSpPr>
        <p:spPr>
          <a:xfrm>
            <a:off x="1980000" y="2349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93" name="Rechteck 192">
            <a:extLst>
              <a:ext uri="{FF2B5EF4-FFF2-40B4-BE49-F238E27FC236}">
                <a16:creationId xmlns:a16="http://schemas.microsoft.com/office/drawing/2014/main" id="{8D272A00-14FA-4605-91FB-1CF223CAC39E}"/>
              </a:ext>
            </a:extLst>
          </p:cNvPr>
          <p:cNvSpPr/>
          <p:nvPr/>
        </p:nvSpPr>
        <p:spPr>
          <a:xfrm>
            <a:off x="2196000" y="1197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195" name="Rechteck 194">
            <a:extLst>
              <a:ext uri="{FF2B5EF4-FFF2-40B4-BE49-F238E27FC236}">
                <a16:creationId xmlns:a16="http://schemas.microsoft.com/office/drawing/2014/main" id="{2613687F-496F-41A8-9FE1-04E524036ED3}"/>
              </a:ext>
            </a:extLst>
          </p:cNvPr>
          <p:cNvSpPr/>
          <p:nvPr/>
        </p:nvSpPr>
        <p:spPr>
          <a:xfrm>
            <a:off x="2196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2D763054-BE4C-469E-A498-1C506CB865B4}"/>
              </a:ext>
            </a:extLst>
          </p:cNvPr>
          <p:cNvSpPr/>
          <p:nvPr/>
        </p:nvSpPr>
        <p:spPr>
          <a:xfrm>
            <a:off x="2196000" y="213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5A2C9BA5-2A0C-4CBF-9EF8-A2CB77AD8D6D}"/>
              </a:ext>
            </a:extLst>
          </p:cNvPr>
          <p:cNvSpPr/>
          <p:nvPr/>
        </p:nvSpPr>
        <p:spPr>
          <a:xfrm>
            <a:off x="2628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70B55D6C-DDC9-4865-B231-7757411E4A5F}"/>
              </a:ext>
            </a:extLst>
          </p:cNvPr>
          <p:cNvSpPr/>
          <p:nvPr/>
        </p:nvSpPr>
        <p:spPr>
          <a:xfrm>
            <a:off x="1044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4123C71A-4FF8-40F3-BB64-6CAC54D9AB3B}"/>
              </a:ext>
            </a:extLst>
          </p:cNvPr>
          <p:cNvSpPr/>
          <p:nvPr/>
        </p:nvSpPr>
        <p:spPr>
          <a:xfrm>
            <a:off x="3276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175ABB7B-B3EB-4E20-A5D2-B5B1EAFE581F}"/>
              </a:ext>
            </a:extLst>
          </p:cNvPr>
          <p:cNvSpPr/>
          <p:nvPr/>
        </p:nvSpPr>
        <p:spPr>
          <a:xfrm>
            <a:off x="1620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214" name="Rechteck 213">
            <a:extLst>
              <a:ext uri="{FF2B5EF4-FFF2-40B4-BE49-F238E27FC236}">
                <a16:creationId xmlns:a16="http://schemas.microsoft.com/office/drawing/2014/main" id="{5F049678-9F29-4E1E-9D44-A051B907BE00}"/>
              </a:ext>
            </a:extLst>
          </p:cNvPr>
          <p:cNvSpPr/>
          <p:nvPr/>
        </p:nvSpPr>
        <p:spPr>
          <a:xfrm>
            <a:off x="4284000" y="765000"/>
            <a:ext cx="1224136" cy="1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]</a:t>
            </a:r>
          </a:p>
        </p:txBody>
      </p:sp>
      <p:sp>
        <p:nvSpPr>
          <p:cNvPr id="215" name="Rechteck 214">
            <a:extLst>
              <a:ext uri="{FF2B5EF4-FFF2-40B4-BE49-F238E27FC236}">
                <a16:creationId xmlns:a16="http://schemas.microsoft.com/office/drawing/2014/main" id="{ADB490BE-FC67-4B56-9239-6B7347D06774}"/>
              </a:ext>
            </a:extLst>
          </p:cNvPr>
          <p:cNvSpPr/>
          <p:nvPr/>
        </p:nvSpPr>
        <p:spPr>
          <a:xfrm>
            <a:off x="5508000" y="765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"S.C. Beverly Hills Celebrity Kickers"</a:t>
            </a:r>
          </a:p>
        </p:txBody>
      </p:sp>
      <p:sp>
        <p:nvSpPr>
          <p:cNvPr id="216" name="Rechteck 215">
            <a:extLst>
              <a:ext uri="{FF2B5EF4-FFF2-40B4-BE49-F238E27FC236}">
                <a16:creationId xmlns:a16="http://schemas.microsoft.com/office/drawing/2014/main" id="{165FF2FE-D7FE-44D1-BCE3-409069666E83}"/>
              </a:ext>
            </a:extLst>
          </p:cNvPr>
          <p:cNvSpPr/>
          <p:nvPr/>
        </p:nvSpPr>
        <p:spPr>
          <a:xfrm>
            <a:off x="4500000" y="1197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 ]</a:t>
            </a:r>
          </a:p>
        </p:txBody>
      </p:sp>
      <p:sp>
        <p:nvSpPr>
          <p:cNvPr id="217" name="Rechteck 216">
            <a:extLst>
              <a:ext uri="{FF2B5EF4-FFF2-40B4-BE49-F238E27FC236}">
                <a16:creationId xmlns:a16="http://schemas.microsoft.com/office/drawing/2014/main" id="{BFD94DA0-75F6-4E08-8280-2684927BFE2A}"/>
              </a:ext>
            </a:extLst>
          </p:cNvPr>
          <p:cNvSpPr/>
          <p:nvPr/>
        </p:nvSpPr>
        <p:spPr>
          <a:xfrm>
            <a:off x="4716000" y="1413000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0 ]</a:t>
            </a: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4C60C651-89CA-430C-9574-95ED753D07E0}"/>
              </a:ext>
            </a:extLst>
          </p:cNvPr>
          <p:cNvSpPr/>
          <p:nvPr/>
        </p:nvSpPr>
        <p:spPr>
          <a:xfrm>
            <a:off x="4500000" y="2061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trainer ]</a:t>
            </a: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5E728BF7-D4FF-4D01-973A-ABE6D3FC7D53}"/>
              </a:ext>
            </a:extLst>
          </p:cNvPr>
          <p:cNvSpPr/>
          <p:nvPr/>
        </p:nvSpPr>
        <p:spPr>
          <a:xfrm>
            <a:off x="6084000" y="2061000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"Y. </a:t>
            </a:r>
            <a:r>
              <a:rPr lang="en-US" sz="1000" dirty="0" err="1">
                <a:solidFill>
                  <a:srgbClr val="FF0000"/>
                </a:solidFill>
              </a:rPr>
              <a:t>Yvesson</a:t>
            </a:r>
            <a:r>
              <a:rPr lang="en-US" sz="1000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4256C02C-EB6F-459B-8258-227D17673FC8}"/>
              </a:ext>
            </a:extLst>
          </p:cNvPr>
          <p:cNvSpPr/>
          <p:nvPr/>
        </p:nvSpPr>
        <p:spPr>
          <a:xfrm>
            <a:off x="6300000" y="1413000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"L. Larsson"</a:t>
            </a: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CE5A0DD-D63A-40B2-A09F-3C2D611BED43}"/>
              </a:ext>
            </a:extLst>
          </p:cNvPr>
          <p:cNvSpPr/>
          <p:nvPr/>
        </p:nvSpPr>
        <p:spPr>
          <a:xfrm>
            <a:off x="5724000" y="1197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FF0000"/>
                </a:solidFill>
              </a:rPr>
              <a:t>"The winning team"</a:t>
            </a: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B66F1746-E053-410B-9DE7-32C56CB8F289}"/>
              </a:ext>
            </a:extLst>
          </p:cNvPr>
          <p:cNvSpPr/>
          <p:nvPr/>
        </p:nvSpPr>
        <p:spPr>
          <a:xfrm>
            <a:off x="5076000" y="1629000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role ]</a:t>
            </a: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349EFB7B-5307-4142-ADF8-635C0ACBA220}"/>
              </a:ext>
            </a:extLst>
          </p:cNvPr>
          <p:cNvSpPr/>
          <p:nvPr/>
        </p:nvSpPr>
        <p:spPr>
          <a:xfrm>
            <a:off x="6660000" y="1629000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"defense"</a:t>
            </a: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FE4D2B49-4B35-492D-B30B-4B7065291B0C}"/>
              </a:ext>
            </a:extLst>
          </p:cNvPr>
          <p:cNvSpPr/>
          <p:nvPr/>
        </p:nvSpPr>
        <p:spPr>
          <a:xfrm>
            <a:off x="5076000" y="1845000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>
                <a:solidFill>
                  <a:schemeClr val="tx1"/>
                </a:solidFill>
              </a:rPr>
              <a:t>soccer </a:t>
            </a:r>
            <a:r>
              <a:rPr lang="en-US" sz="1000" dirty="0">
                <a:solidFill>
                  <a:schemeClr val="tx1"/>
                </a:solidFill>
              </a:rPr>
              <a:t>club[ team, 1, goals achieved ]</a:t>
            </a: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72795254-C245-4D21-A701-998F6E9AF117}"/>
              </a:ext>
            </a:extLst>
          </p:cNvPr>
          <p:cNvSpPr/>
          <p:nvPr/>
        </p:nvSpPr>
        <p:spPr>
          <a:xfrm>
            <a:off x="7308000" y="1845000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23518389-1B4E-4821-B44D-83695D30A35B}"/>
              </a:ext>
            </a:extLst>
          </p:cNvPr>
          <p:cNvSpPr/>
          <p:nvPr/>
        </p:nvSpPr>
        <p:spPr>
          <a:xfrm>
            <a:off x="612000" y="3789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 ]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3CA3CB-0D0B-4228-8240-77A3C05E138D}"/>
              </a:ext>
            </a:extLst>
          </p:cNvPr>
          <p:cNvSpPr/>
          <p:nvPr/>
        </p:nvSpPr>
        <p:spPr>
          <a:xfrm>
            <a:off x="828000" y="4005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0 ]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0194A367-6712-4801-9753-81326DE6169B}"/>
              </a:ext>
            </a:extLst>
          </p:cNvPr>
          <p:cNvSpPr/>
          <p:nvPr/>
        </p:nvSpPr>
        <p:spPr>
          <a:xfrm>
            <a:off x="828000" y="422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1 ]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42974AE3-2278-4A31-B797-C8653B93CC88}"/>
              </a:ext>
            </a:extLst>
          </p:cNvPr>
          <p:cNvSpPr/>
          <p:nvPr/>
        </p:nvSpPr>
        <p:spPr>
          <a:xfrm>
            <a:off x="828000" y="4941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10 ]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57521EA-0E4C-4C10-9649-F88F06C20345}"/>
              </a:ext>
            </a:extLst>
          </p:cNvPr>
          <p:cNvSpPr/>
          <p:nvPr/>
        </p:nvSpPr>
        <p:spPr>
          <a:xfrm>
            <a:off x="1260000" y="4437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role ]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4F9582C3-37D9-40AB-8E6C-E274BA576EC6}"/>
              </a:ext>
            </a:extLst>
          </p:cNvPr>
          <p:cNvSpPr/>
          <p:nvPr/>
        </p:nvSpPr>
        <p:spPr>
          <a:xfrm>
            <a:off x="828000" y="4725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FB7E20A0-1323-4417-9B72-548CB7245B0C}"/>
              </a:ext>
            </a:extLst>
          </p:cNvPr>
          <p:cNvSpPr/>
          <p:nvPr/>
        </p:nvSpPr>
        <p:spPr>
          <a:xfrm>
            <a:off x="612000" y="5805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trainer 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66FDE971-50DD-466D-8FB6-B3F3BB7CC4B3}"/>
              </a:ext>
            </a:extLst>
          </p:cNvPr>
          <p:cNvSpPr/>
          <p:nvPr/>
        </p:nvSpPr>
        <p:spPr>
          <a:xfrm>
            <a:off x="828000" y="4437227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502E549E-62C8-4BD2-8AD2-8D9C3546C82A}"/>
              </a:ext>
            </a:extLst>
          </p:cNvPr>
          <p:cNvSpPr/>
          <p:nvPr/>
        </p:nvSpPr>
        <p:spPr>
          <a:xfrm>
            <a:off x="828000" y="4581251"/>
            <a:ext cx="144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BAA4EFB0-7FCF-4536-BDD4-51241CFF25B0}"/>
              </a:ext>
            </a:extLst>
          </p:cNvPr>
          <p:cNvSpPr/>
          <p:nvPr/>
        </p:nvSpPr>
        <p:spPr>
          <a:xfrm>
            <a:off x="2196000" y="5805251"/>
            <a:ext cx="1584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"Z. </a:t>
            </a:r>
            <a:r>
              <a:rPr lang="en-US" sz="1000" dirty="0" err="1">
                <a:solidFill>
                  <a:schemeClr val="tx1"/>
                </a:solidFill>
              </a:rPr>
              <a:t>Zweifel</a:t>
            </a:r>
            <a:r>
              <a:rPr lang="en-US" sz="10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02A8C5BE-D6A3-4354-BE62-9C1AD5394AA2}"/>
              </a:ext>
            </a:extLst>
          </p:cNvPr>
          <p:cNvSpPr/>
          <p:nvPr/>
        </p:nvSpPr>
        <p:spPr>
          <a:xfrm>
            <a:off x="2412000" y="4005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"A. Adams"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578314F-91CA-47C0-904E-89DEADBCF6A0}"/>
              </a:ext>
            </a:extLst>
          </p:cNvPr>
          <p:cNvSpPr/>
          <p:nvPr/>
        </p:nvSpPr>
        <p:spPr>
          <a:xfrm>
            <a:off x="2412000" y="422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"B. Bell"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1A09B0FD-4BC4-48F1-961E-AED856EB41CC}"/>
              </a:ext>
            </a:extLst>
          </p:cNvPr>
          <p:cNvSpPr/>
          <p:nvPr/>
        </p:nvSpPr>
        <p:spPr>
          <a:xfrm>
            <a:off x="2412000" y="4941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"K. Koch"</a:t>
            </a: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6E955FB6-3A05-4E1E-B28A-4F34B40D5E20}"/>
              </a:ext>
            </a:extLst>
          </p:cNvPr>
          <p:cNvSpPr/>
          <p:nvPr/>
        </p:nvSpPr>
        <p:spPr>
          <a:xfrm>
            <a:off x="2844000" y="4437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"center forward"</a:t>
            </a: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95F8E37D-628D-4CF3-9B70-E370493FCFA8}"/>
              </a:ext>
            </a:extLst>
          </p:cNvPr>
          <p:cNvSpPr/>
          <p:nvPr/>
        </p:nvSpPr>
        <p:spPr>
          <a:xfrm>
            <a:off x="1260000" y="4653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1, goals achieved ]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06EF1578-0572-4263-9882-9A3B6444FFAD}"/>
              </a:ext>
            </a:extLst>
          </p:cNvPr>
          <p:cNvSpPr/>
          <p:nvPr/>
        </p:nvSpPr>
        <p:spPr>
          <a:xfrm>
            <a:off x="3492000" y="4653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F85E22C-A35F-4C86-AA53-CF1D916D1EA9}"/>
              </a:ext>
            </a:extLst>
          </p:cNvPr>
          <p:cNvSpPr/>
          <p:nvPr/>
        </p:nvSpPr>
        <p:spPr>
          <a:xfrm>
            <a:off x="1836000" y="3789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"The heroic eleven"</a:t>
            </a:r>
          </a:p>
        </p:txBody>
      </p:sp>
      <p:sp>
        <p:nvSpPr>
          <p:cNvPr id="100" name="Rechteck 99">
            <a:extLst>
              <a:ext uri="{FF2B5EF4-FFF2-40B4-BE49-F238E27FC236}">
                <a16:creationId xmlns:a16="http://schemas.microsoft.com/office/drawing/2014/main" id="{FC245806-B67B-41A7-856B-98221E7B1085}"/>
              </a:ext>
            </a:extLst>
          </p:cNvPr>
          <p:cNvSpPr/>
          <p:nvPr/>
        </p:nvSpPr>
        <p:spPr>
          <a:xfrm>
            <a:off x="1260000" y="5373251"/>
            <a:ext cx="1584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role ]</a:t>
            </a: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A881E4-0A7F-4C1C-8B05-21A9D20E14BE}"/>
              </a:ext>
            </a:extLst>
          </p:cNvPr>
          <p:cNvSpPr/>
          <p:nvPr/>
        </p:nvSpPr>
        <p:spPr>
          <a:xfrm>
            <a:off x="2844000" y="5373251"/>
            <a:ext cx="100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"defense"</a:t>
            </a:r>
          </a:p>
        </p:txBody>
      </p:sp>
      <p:sp>
        <p:nvSpPr>
          <p:cNvPr id="102" name="Rechteck 101">
            <a:extLst>
              <a:ext uri="{FF2B5EF4-FFF2-40B4-BE49-F238E27FC236}">
                <a16:creationId xmlns:a16="http://schemas.microsoft.com/office/drawing/2014/main" id="{AD5B0692-F038-45D4-A591-709189379D3B}"/>
              </a:ext>
            </a:extLst>
          </p:cNvPr>
          <p:cNvSpPr/>
          <p:nvPr/>
        </p:nvSpPr>
        <p:spPr>
          <a:xfrm>
            <a:off x="1260000" y="5589251"/>
            <a:ext cx="2232000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</a:t>
            </a:r>
            <a:r>
              <a:rPr lang="en-US" sz="1000" dirty="0" err="1">
                <a:solidFill>
                  <a:schemeClr val="tx1"/>
                </a:solidFill>
              </a:rPr>
              <a:t>team,11</a:t>
            </a:r>
            <a:r>
              <a:rPr lang="en-US" sz="1000" dirty="0">
                <a:solidFill>
                  <a:schemeClr val="tx1"/>
                </a:solidFill>
              </a:rPr>
              <a:t>, goals achieved ]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50D985B2-5E4D-4239-A742-FE25D7EE14D4}"/>
              </a:ext>
            </a:extLst>
          </p:cNvPr>
          <p:cNvSpPr/>
          <p:nvPr/>
        </p:nvSpPr>
        <p:spPr>
          <a:xfrm>
            <a:off x="3492000" y="5589251"/>
            <a:ext cx="360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B48E06D4-FD5D-4869-834B-E2F47E14CF2B}"/>
              </a:ext>
            </a:extLst>
          </p:cNvPr>
          <p:cNvSpPr/>
          <p:nvPr/>
        </p:nvSpPr>
        <p:spPr>
          <a:xfrm>
            <a:off x="828000" y="5157251"/>
            <a:ext cx="1584000" cy="180000"/>
          </a:xfrm>
          <a:prstGeom prst="rect">
            <a:avLst/>
          </a:prstGeom>
          <a:solidFill>
            <a:srgbClr val="99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team, 11 ]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2FC267B5-6023-4509-893C-CBB8864D8EDF}"/>
              </a:ext>
            </a:extLst>
          </p:cNvPr>
          <p:cNvSpPr/>
          <p:nvPr/>
        </p:nvSpPr>
        <p:spPr>
          <a:xfrm>
            <a:off x="2412000" y="5157251"/>
            <a:ext cx="1152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"L. Larsson"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32DB434-0A36-4C08-AC33-5268E5B752AD}"/>
              </a:ext>
            </a:extLst>
          </p:cNvPr>
          <p:cNvSpPr/>
          <p:nvPr/>
        </p:nvSpPr>
        <p:spPr>
          <a:xfrm>
            <a:off x="4500000" y="981000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soccer club[ home ]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544F88C6-975A-45A1-926A-2C352898C027}"/>
              </a:ext>
            </a:extLst>
          </p:cNvPr>
          <p:cNvSpPr/>
          <p:nvPr/>
        </p:nvSpPr>
        <p:spPr>
          <a:xfrm>
            <a:off x="5724000" y="981000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Beverly Hills, CA</a:t>
            </a: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692BA97F-87C8-444E-BE91-4692D7D6371A}"/>
              </a:ext>
            </a:extLst>
          </p:cNvPr>
          <p:cNvSpPr/>
          <p:nvPr/>
        </p:nvSpPr>
        <p:spPr>
          <a:xfrm>
            <a:off x="612000" y="3573251"/>
            <a:ext cx="1224136" cy="18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football club[ home ]</a:t>
            </a: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AE709798-37FB-4A96-9D12-2B05DB8A6FD9}"/>
              </a:ext>
            </a:extLst>
          </p:cNvPr>
          <p:cNvSpPr/>
          <p:nvPr/>
        </p:nvSpPr>
        <p:spPr>
          <a:xfrm>
            <a:off x="1836000" y="3573251"/>
            <a:ext cx="2088000" cy="18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rgbClr val="0000FF"/>
                </a:solidFill>
              </a:rPr>
              <a:t>Beverly Hills, CA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55940E-B691-48D4-859C-951A105A9BFF}"/>
              </a:ext>
            </a:extLst>
          </p:cNvPr>
          <p:cNvSpPr/>
          <p:nvPr/>
        </p:nvSpPr>
        <p:spPr>
          <a:xfrm>
            <a:off x="396000" y="2997000"/>
            <a:ext cx="8496000" cy="216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2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Assignment:</a:t>
            </a:r>
            <a:r>
              <a:rPr lang="en-US" sz="1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football club[] +&lt;&lt;= soccer club[];</a:t>
            </a:r>
          </a:p>
        </p:txBody>
      </p:sp>
      <p:sp>
        <p:nvSpPr>
          <p:cNvPr id="237" name="Pfeil: nach rechts 236">
            <a:extLst>
              <a:ext uri="{FF2B5EF4-FFF2-40B4-BE49-F238E27FC236}">
                <a16:creationId xmlns:a16="http://schemas.microsoft.com/office/drawing/2014/main" id="{3CD111CF-04F6-42CD-A1C2-B02A5D307DB2}"/>
              </a:ext>
            </a:extLst>
          </p:cNvPr>
          <p:cNvSpPr/>
          <p:nvPr/>
        </p:nvSpPr>
        <p:spPr>
          <a:xfrm rot="16200000" flipH="1">
            <a:off x="3708000" y="2277001"/>
            <a:ext cx="468000" cy="756000"/>
          </a:xfrm>
          <a:prstGeom prst="right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212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4BDCAEF0-B190-430D-82B0-67BF803A7169}"/>
              </a:ext>
            </a:extLst>
          </p:cNvPr>
          <p:cNvSpPr/>
          <p:nvPr/>
        </p:nvSpPr>
        <p:spPr>
          <a:xfrm>
            <a:off x="1547664" y="1304764"/>
            <a:ext cx="2664296" cy="540060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Expand Fast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EC6875-81DB-43DF-832F-C9491F8CF8D6}"/>
              </a:ext>
            </a:extLst>
          </p:cNvPr>
          <p:cNvSpPr/>
          <p:nvPr/>
        </p:nvSpPr>
        <p:spPr>
          <a:xfrm>
            <a:off x="179512" y="7287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expand fast, table expand fast ignore case:</a:t>
            </a: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F9F0AB8-5342-4CB2-8613-A4CC5AB97BF8}"/>
              </a:ext>
            </a:extLst>
          </p:cNvPr>
          <p:cNvSpPr/>
          <p:nvPr/>
        </p:nvSpPr>
        <p:spPr>
          <a:xfrm>
            <a:off x="179512" y="94473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(Parameter 1)</a:t>
            </a:r>
          </a:p>
        </p:txBody>
      </p:sp>
      <p:sp>
        <p:nvSpPr>
          <p:cNvPr id="138" name="Rechteck 137">
            <a:extLst>
              <a:ext uri="{FF2B5EF4-FFF2-40B4-BE49-F238E27FC236}">
                <a16:creationId xmlns:a16="http://schemas.microsoft.com/office/drawing/2014/main" id="{751E1465-A33C-43A0-B050-28954CED84C5}"/>
              </a:ext>
            </a:extLst>
          </p:cNvPr>
          <p:cNvSpPr/>
          <p:nvPr/>
        </p:nvSpPr>
        <p:spPr>
          <a:xfrm>
            <a:off x="2123782" y="321298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 </a:t>
            </a:r>
            <a:r>
              <a:rPr lang="en-US" sz="1000" dirty="0">
                <a:solidFill>
                  <a:schemeClr val="tx1"/>
                </a:solidFill>
              </a:rPr>
              <a:t>(Parameter 4)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B9A5EA3-9E8C-4127-A04B-0CDF80A30E8F}"/>
              </a:ext>
            </a:extLst>
          </p:cNvPr>
          <p:cNvSpPr/>
          <p:nvPr/>
        </p:nvSpPr>
        <p:spPr>
          <a:xfrm>
            <a:off x="6300244" y="4005064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94D16803-F8CA-4E8D-A9C6-D9E5B16C3777}"/>
              </a:ext>
            </a:extLst>
          </p:cNvPr>
          <p:cNvSpPr/>
          <p:nvPr/>
        </p:nvSpPr>
        <p:spPr>
          <a:xfrm>
            <a:off x="4427988" y="4005064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3)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0EF2733F-B59C-4F3D-A99D-788946381A2C}"/>
              </a:ext>
            </a:extLst>
          </p:cNvPr>
          <p:cNvSpPr/>
          <p:nvPr/>
        </p:nvSpPr>
        <p:spPr>
          <a:xfrm>
            <a:off x="4283968" y="3392996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5820EFAD-AE4C-4A8F-B295-9D836F6E4D73}"/>
              </a:ext>
            </a:extLst>
          </p:cNvPr>
          <p:cNvSpPr/>
          <p:nvPr/>
        </p:nvSpPr>
        <p:spPr>
          <a:xfrm>
            <a:off x="4427988" y="3392996"/>
            <a:ext cx="1007992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Input column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6097927B-CA28-4EDA-9644-1C2D867F13EF}"/>
              </a:ext>
            </a:extLst>
          </p:cNvPr>
          <p:cNvSpPr/>
          <p:nvPr/>
        </p:nvSpPr>
        <p:spPr>
          <a:xfrm>
            <a:off x="4283968" y="4005064"/>
            <a:ext cx="144020" cy="50407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1768A519-EC63-40F9-8232-880245B6594E}"/>
              </a:ext>
            </a:extLst>
          </p:cNvPr>
          <p:cNvSpPr/>
          <p:nvPr/>
        </p:nvSpPr>
        <p:spPr>
          <a:xfrm>
            <a:off x="6444264" y="4005064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Output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6)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E865BB97-E3C9-45A0-80EA-144E359A51AD}"/>
              </a:ext>
            </a:extLst>
          </p:cNvPr>
          <p:cNvSpPr/>
          <p:nvPr/>
        </p:nvSpPr>
        <p:spPr>
          <a:xfrm>
            <a:off x="6300244" y="3392996"/>
            <a:ext cx="144020" cy="50407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03709FE2-2158-4A6E-87A0-69C79B97EB82}"/>
              </a:ext>
            </a:extLst>
          </p:cNvPr>
          <p:cNvSpPr/>
          <p:nvPr/>
        </p:nvSpPr>
        <p:spPr>
          <a:xfrm>
            <a:off x="6444264" y="3392996"/>
            <a:ext cx="12240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Search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5)</a:t>
            </a:r>
          </a:p>
        </p:txBody>
      </p:sp>
      <p:sp>
        <p:nvSpPr>
          <p:cNvPr id="168" name="Pfeil nach rechts 16">
            <a:extLst>
              <a:ext uri="{FF2B5EF4-FFF2-40B4-BE49-F238E27FC236}">
                <a16:creationId xmlns:a16="http://schemas.microsoft.com/office/drawing/2014/main" id="{EE88AECB-9EAE-4188-A786-F61699A49F9C}"/>
              </a:ext>
            </a:extLst>
          </p:cNvPr>
          <p:cNvSpPr/>
          <p:nvPr/>
        </p:nvSpPr>
        <p:spPr>
          <a:xfrm flipH="1">
            <a:off x="5724164" y="4221094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Pfeil nach links und rechts 17">
            <a:extLst>
              <a:ext uri="{FF2B5EF4-FFF2-40B4-BE49-F238E27FC236}">
                <a16:creationId xmlns:a16="http://schemas.microsoft.com/office/drawing/2014/main" id="{74948164-BAA3-40AF-B12B-A5CDD12954CD}"/>
              </a:ext>
            </a:extLst>
          </p:cNvPr>
          <p:cNvSpPr/>
          <p:nvPr/>
        </p:nvSpPr>
        <p:spPr>
          <a:xfrm>
            <a:off x="5724164" y="3537016"/>
            <a:ext cx="360050" cy="216030"/>
          </a:xfrm>
          <a:prstGeom prst="left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5AA15E8D-ED3C-4F0F-A594-6C5D34CB9180}"/>
              </a:ext>
            </a:extLst>
          </p:cNvPr>
          <p:cNvSpPr/>
          <p:nvPr/>
        </p:nvSpPr>
        <p:spPr>
          <a:xfrm>
            <a:off x="6300076" y="4653136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5B6EFA20-CCBB-4CAB-8B66-9C67D67C40FA}"/>
              </a:ext>
            </a:extLst>
          </p:cNvPr>
          <p:cNvSpPr/>
          <p:nvPr/>
        </p:nvSpPr>
        <p:spPr>
          <a:xfrm>
            <a:off x="6444096" y="4653136"/>
            <a:ext cx="122423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Counter column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9)</a:t>
            </a:r>
          </a:p>
          <a:p>
            <a:r>
              <a:rPr lang="en-US" sz="1000" dirty="0">
                <a:solidFill>
                  <a:schemeClr val="tx1"/>
                </a:solidFill>
              </a:rPr>
              <a:t>optional</a:t>
            </a: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18363F7A-F9C1-4D22-9D01-7E6E77584009}"/>
              </a:ext>
            </a:extLst>
          </p:cNvPr>
          <p:cNvSpPr/>
          <p:nvPr/>
        </p:nvSpPr>
        <p:spPr>
          <a:xfrm>
            <a:off x="5507988" y="3789040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Compared</a:t>
            </a: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B8085AC4-E073-419C-9517-9C50BB3A5216}"/>
              </a:ext>
            </a:extLst>
          </p:cNvPr>
          <p:cNvSpPr/>
          <p:nvPr/>
        </p:nvSpPr>
        <p:spPr>
          <a:xfrm>
            <a:off x="5507988" y="4473088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Transferred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1DA5BD6A-8336-4DD0-BA9B-FBAD5996A61E}"/>
              </a:ext>
            </a:extLst>
          </p:cNvPr>
          <p:cNvSpPr/>
          <p:nvPr/>
        </p:nvSpPr>
        <p:spPr>
          <a:xfrm>
            <a:off x="4211960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Table:</a:t>
            </a: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2EE0F3E6-3012-4885-B076-25EC38A34306}"/>
              </a:ext>
            </a:extLst>
          </p:cNvPr>
          <p:cNvSpPr/>
          <p:nvPr/>
        </p:nvSpPr>
        <p:spPr>
          <a:xfrm>
            <a:off x="6264188" y="3212976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Lookup Table:</a:t>
            </a:r>
          </a:p>
        </p:txBody>
      </p:sp>
      <p:sp>
        <p:nvSpPr>
          <p:cNvPr id="176" name="Ellipse 175">
            <a:extLst>
              <a:ext uri="{FF2B5EF4-FFF2-40B4-BE49-F238E27FC236}">
                <a16:creationId xmlns:a16="http://schemas.microsoft.com/office/drawing/2014/main" id="{7F598BD8-626F-4959-82B4-90CF68905D9E}"/>
              </a:ext>
            </a:extLst>
          </p:cNvPr>
          <p:cNvSpPr/>
          <p:nvPr/>
        </p:nvSpPr>
        <p:spPr>
          <a:xfrm>
            <a:off x="5832140" y="4725144"/>
            <a:ext cx="216024" cy="216024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000" dirty="0">
                <a:solidFill>
                  <a:schemeClr val="tx1"/>
                </a:solidFill>
              </a:rPr>
              <a:t>+1</a:t>
            </a:r>
          </a:p>
        </p:txBody>
      </p:sp>
      <p:sp>
        <p:nvSpPr>
          <p:cNvPr id="177" name="Rechteck 176">
            <a:extLst>
              <a:ext uri="{FF2B5EF4-FFF2-40B4-BE49-F238E27FC236}">
                <a16:creationId xmlns:a16="http://schemas.microsoft.com/office/drawing/2014/main" id="{A209E512-58BF-44DE-B345-E171E2D5D3F0}"/>
              </a:ext>
            </a:extLst>
          </p:cNvPr>
          <p:cNvSpPr/>
          <p:nvPr/>
        </p:nvSpPr>
        <p:spPr>
          <a:xfrm>
            <a:off x="3707948" y="3465006"/>
            <a:ext cx="72010" cy="13321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>
            <a:extLst>
              <a:ext uri="{FF2B5EF4-FFF2-40B4-BE49-F238E27FC236}">
                <a16:creationId xmlns:a16="http://schemas.microsoft.com/office/drawing/2014/main" id="{62EEEADB-13BD-4EE9-A65F-A9D78D128025}"/>
              </a:ext>
            </a:extLst>
          </p:cNvPr>
          <p:cNvSpPr/>
          <p:nvPr/>
        </p:nvSpPr>
        <p:spPr>
          <a:xfrm>
            <a:off x="2699808" y="3465006"/>
            <a:ext cx="14402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A06ED8FA-356E-4CA7-B9D4-4BC7A3523B77}"/>
              </a:ext>
            </a:extLst>
          </p:cNvPr>
          <p:cNvSpPr/>
          <p:nvPr/>
        </p:nvSpPr>
        <p:spPr>
          <a:xfrm>
            <a:off x="2915838" y="3465006"/>
            <a:ext cx="288040" cy="1332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>
            <a:extLst>
              <a:ext uri="{FF2B5EF4-FFF2-40B4-BE49-F238E27FC236}">
                <a16:creationId xmlns:a16="http://schemas.microsoft.com/office/drawing/2014/main" id="{012934D5-1F16-4B77-A1D0-237641CA5AA3}"/>
              </a:ext>
            </a:extLst>
          </p:cNvPr>
          <p:cNvSpPr/>
          <p:nvPr/>
        </p:nvSpPr>
        <p:spPr>
          <a:xfrm>
            <a:off x="2123728" y="3392996"/>
            <a:ext cx="1800250" cy="14041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1" name="Rechteck 180">
            <a:extLst>
              <a:ext uri="{FF2B5EF4-FFF2-40B4-BE49-F238E27FC236}">
                <a16:creationId xmlns:a16="http://schemas.microsoft.com/office/drawing/2014/main" id="{E1EE5C10-E173-4B4C-9F3E-ED4EC385DF88}"/>
              </a:ext>
            </a:extLst>
          </p:cNvPr>
          <p:cNvSpPr/>
          <p:nvPr/>
        </p:nvSpPr>
        <p:spPr>
          <a:xfrm>
            <a:off x="2123728" y="3465006"/>
            <a:ext cx="1800250" cy="1332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2" name="Rechteck 181">
            <a:extLst>
              <a:ext uri="{FF2B5EF4-FFF2-40B4-BE49-F238E27FC236}">
                <a16:creationId xmlns:a16="http://schemas.microsoft.com/office/drawing/2014/main" id="{8CEC805B-2426-4E3B-8484-B71210502F9E}"/>
              </a:ext>
            </a:extLst>
          </p:cNvPr>
          <p:cNvSpPr/>
          <p:nvPr/>
        </p:nvSpPr>
        <p:spPr>
          <a:xfrm>
            <a:off x="2267748" y="3465006"/>
            <a:ext cx="144020" cy="13321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83" name="Gerade Verbindung 77">
            <a:extLst>
              <a:ext uri="{FF2B5EF4-FFF2-40B4-BE49-F238E27FC236}">
                <a16:creationId xmlns:a16="http://schemas.microsoft.com/office/drawing/2014/main" id="{C45AD611-0A42-4E1A-BC94-8E82C3B03145}"/>
              </a:ext>
            </a:extLst>
          </p:cNvPr>
          <p:cNvCxnSpPr/>
          <p:nvPr/>
        </p:nvCxnSpPr>
        <p:spPr>
          <a:xfrm>
            <a:off x="2123728" y="3465006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A41728DB-D4E7-4BEA-A959-4EEB474E05C3}"/>
              </a:ext>
            </a:extLst>
          </p:cNvPr>
          <p:cNvSpPr/>
          <p:nvPr/>
        </p:nvSpPr>
        <p:spPr>
          <a:xfrm>
            <a:off x="2123728" y="4329126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>
            <a:extLst>
              <a:ext uri="{FF2B5EF4-FFF2-40B4-BE49-F238E27FC236}">
                <a16:creationId xmlns:a16="http://schemas.microsoft.com/office/drawing/2014/main" id="{3D0C45B3-22E6-4D4E-AB24-5DE16B578860}"/>
              </a:ext>
            </a:extLst>
          </p:cNvPr>
          <p:cNvSpPr/>
          <p:nvPr/>
        </p:nvSpPr>
        <p:spPr>
          <a:xfrm>
            <a:off x="269982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>
            <a:extLst>
              <a:ext uri="{FF2B5EF4-FFF2-40B4-BE49-F238E27FC236}">
                <a16:creationId xmlns:a16="http://schemas.microsoft.com/office/drawing/2014/main" id="{E613CB78-5EB9-4162-988F-60F826482AB4}"/>
              </a:ext>
            </a:extLst>
          </p:cNvPr>
          <p:cNvSpPr/>
          <p:nvPr/>
        </p:nvSpPr>
        <p:spPr>
          <a:xfrm>
            <a:off x="291583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>
            <a:extLst>
              <a:ext uri="{FF2B5EF4-FFF2-40B4-BE49-F238E27FC236}">
                <a16:creationId xmlns:a16="http://schemas.microsoft.com/office/drawing/2014/main" id="{E09983E2-94A6-4CE0-8FAD-CC4CC2AB4E12}"/>
              </a:ext>
            </a:extLst>
          </p:cNvPr>
          <p:cNvSpPr/>
          <p:nvPr/>
        </p:nvSpPr>
        <p:spPr>
          <a:xfrm>
            <a:off x="3059878" y="4329126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2C8CC332-ADDF-43D4-96DB-B5A308A810A8}"/>
              </a:ext>
            </a:extLst>
          </p:cNvPr>
          <p:cNvSpPr/>
          <p:nvPr/>
        </p:nvSpPr>
        <p:spPr>
          <a:xfrm>
            <a:off x="2267748" y="4329126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>
            <a:extLst>
              <a:ext uri="{FF2B5EF4-FFF2-40B4-BE49-F238E27FC236}">
                <a16:creationId xmlns:a16="http://schemas.microsoft.com/office/drawing/2014/main" id="{037C651A-4C64-4BBA-B934-B41C11FC4407}"/>
              </a:ext>
            </a:extLst>
          </p:cNvPr>
          <p:cNvSpPr/>
          <p:nvPr/>
        </p:nvSpPr>
        <p:spPr>
          <a:xfrm>
            <a:off x="3707948" y="4329126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>
            <a:extLst>
              <a:ext uri="{FF2B5EF4-FFF2-40B4-BE49-F238E27FC236}">
                <a16:creationId xmlns:a16="http://schemas.microsoft.com/office/drawing/2014/main" id="{61803318-E801-4F5D-8ACD-58465B2F3281}"/>
              </a:ext>
            </a:extLst>
          </p:cNvPr>
          <p:cNvSpPr/>
          <p:nvPr/>
        </p:nvSpPr>
        <p:spPr>
          <a:xfrm>
            <a:off x="5508104" y="4977172"/>
            <a:ext cx="828092" cy="180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per match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93E36FFA-641D-4FAB-91F2-FECE2FF223FC}"/>
              </a:ext>
            </a:extLst>
          </p:cNvPr>
          <p:cNvSpPr/>
          <p:nvPr/>
        </p:nvSpPr>
        <p:spPr>
          <a:xfrm>
            <a:off x="2123728" y="4905164"/>
            <a:ext cx="345638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During the lookup call:</a:t>
            </a:r>
          </a:p>
          <a:p>
            <a:r>
              <a:rPr lang="en-US" sz="800" dirty="0">
                <a:solidFill>
                  <a:schemeClr val="tx1"/>
                </a:solidFill>
              </a:rPr>
              <a:t>If the target table contains the same values in the input column</a:t>
            </a:r>
          </a:p>
          <a:p>
            <a:r>
              <a:rPr lang="en-US" sz="800" dirty="0">
                <a:solidFill>
                  <a:schemeClr val="tx1"/>
                </a:solidFill>
                <a:sym typeface="Wingdings" panose="05000000000000000000" pitchFamily="2" charset="2"/>
              </a:rPr>
              <a:t>again, then the same entry in the lookup table will be retrieved again.</a:t>
            </a: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31DBD1CE-3178-429A-A4B4-81ABE8710F8B}"/>
              </a:ext>
            </a:extLst>
          </p:cNvPr>
          <p:cNvSpPr/>
          <p:nvPr/>
        </p:nvSpPr>
        <p:spPr>
          <a:xfrm>
            <a:off x="2123728" y="450911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CBF4912-7278-4805-8591-8D46EA749A7B}"/>
              </a:ext>
            </a:extLst>
          </p:cNvPr>
          <p:cNvSpPr/>
          <p:nvPr/>
        </p:nvSpPr>
        <p:spPr>
          <a:xfrm>
            <a:off x="269982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1402186-78F1-4918-B1B8-BB4823DC8D08}"/>
              </a:ext>
            </a:extLst>
          </p:cNvPr>
          <p:cNvSpPr/>
          <p:nvPr/>
        </p:nvSpPr>
        <p:spPr>
          <a:xfrm>
            <a:off x="291583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7641AC5-EE03-404B-94B7-4C95225D51F7}"/>
              </a:ext>
            </a:extLst>
          </p:cNvPr>
          <p:cNvSpPr/>
          <p:nvPr/>
        </p:nvSpPr>
        <p:spPr>
          <a:xfrm>
            <a:off x="3059878" y="450911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ECAC5089-3598-43D1-933D-B5351E39BF05}"/>
              </a:ext>
            </a:extLst>
          </p:cNvPr>
          <p:cNvSpPr/>
          <p:nvPr/>
        </p:nvSpPr>
        <p:spPr>
          <a:xfrm>
            <a:off x="2267748" y="450911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26B70200-C39F-4845-B65A-1D13239D0B8D}"/>
              </a:ext>
            </a:extLst>
          </p:cNvPr>
          <p:cNvSpPr/>
          <p:nvPr/>
        </p:nvSpPr>
        <p:spPr>
          <a:xfrm>
            <a:off x="3707948" y="450911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>
            <a:extLst>
              <a:ext uri="{FF2B5EF4-FFF2-40B4-BE49-F238E27FC236}">
                <a16:creationId xmlns:a16="http://schemas.microsoft.com/office/drawing/2014/main" id="{E050BBA5-84BA-45C8-8245-569BB6A2885B}"/>
              </a:ext>
            </a:extLst>
          </p:cNvPr>
          <p:cNvSpPr/>
          <p:nvPr/>
        </p:nvSpPr>
        <p:spPr>
          <a:xfrm>
            <a:off x="2123728" y="4581128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2" name="Rechteck 231">
            <a:extLst>
              <a:ext uri="{FF2B5EF4-FFF2-40B4-BE49-F238E27FC236}">
                <a16:creationId xmlns:a16="http://schemas.microsoft.com/office/drawing/2014/main" id="{20CB3A91-0E0C-4B17-A778-2B982082E69A}"/>
              </a:ext>
            </a:extLst>
          </p:cNvPr>
          <p:cNvSpPr/>
          <p:nvPr/>
        </p:nvSpPr>
        <p:spPr>
          <a:xfrm>
            <a:off x="269982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>
            <a:extLst>
              <a:ext uri="{FF2B5EF4-FFF2-40B4-BE49-F238E27FC236}">
                <a16:creationId xmlns:a16="http://schemas.microsoft.com/office/drawing/2014/main" id="{9ADC45B0-AF01-4707-82AF-1E5C7ACC8B4B}"/>
              </a:ext>
            </a:extLst>
          </p:cNvPr>
          <p:cNvSpPr/>
          <p:nvPr/>
        </p:nvSpPr>
        <p:spPr>
          <a:xfrm>
            <a:off x="291583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>
            <a:extLst>
              <a:ext uri="{FF2B5EF4-FFF2-40B4-BE49-F238E27FC236}">
                <a16:creationId xmlns:a16="http://schemas.microsoft.com/office/drawing/2014/main" id="{5A1F7749-2B8E-4FEB-844A-D961434CDC4D}"/>
              </a:ext>
            </a:extLst>
          </p:cNvPr>
          <p:cNvSpPr/>
          <p:nvPr/>
        </p:nvSpPr>
        <p:spPr>
          <a:xfrm>
            <a:off x="3059878" y="4581128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>
            <a:extLst>
              <a:ext uri="{FF2B5EF4-FFF2-40B4-BE49-F238E27FC236}">
                <a16:creationId xmlns:a16="http://schemas.microsoft.com/office/drawing/2014/main" id="{D4E4BC33-C8BB-4664-8986-DB713DC84D64}"/>
              </a:ext>
            </a:extLst>
          </p:cNvPr>
          <p:cNvSpPr/>
          <p:nvPr/>
        </p:nvSpPr>
        <p:spPr>
          <a:xfrm>
            <a:off x="2267748" y="4581128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>
            <a:extLst>
              <a:ext uri="{FF2B5EF4-FFF2-40B4-BE49-F238E27FC236}">
                <a16:creationId xmlns:a16="http://schemas.microsoft.com/office/drawing/2014/main" id="{914162E9-57FB-4DA3-B95C-D951745F2075}"/>
              </a:ext>
            </a:extLst>
          </p:cNvPr>
          <p:cNvSpPr/>
          <p:nvPr/>
        </p:nvSpPr>
        <p:spPr>
          <a:xfrm>
            <a:off x="3707948" y="4581128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>
            <a:extLst>
              <a:ext uri="{FF2B5EF4-FFF2-40B4-BE49-F238E27FC236}">
                <a16:creationId xmlns:a16="http://schemas.microsoft.com/office/drawing/2014/main" id="{8C613763-D426-46D7-8244-976809F84F0D}"/>
              </a:ext>
            </a:extLst>
          </p:cNvPr>
          <p:cNvSpPr/>
          <p:nvPr/>
        </p:nvSpPr>
        <p:spPr>
          <a:xfrm>
            <a:off x="2123728" y="3897052"/>
            <a:ext cx="180025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EC4645F4-A62F-4292-B6C4-3D89B07917C5}"/>
              </a:ext>
            </a:extLst>
          </p:cNvPr>
          <p:cNvSpPr/>
          <p:nvPr/>
        </p:nvSpPr>
        <p:spPr>
          <a:xfrm>
            <a:off x="269982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>
            <a:extLst>
              <a:ext uri="{FF2B5EF4-FFF2-40B4-BE49-F238E27FC236}">
                <a16:creationId xmlns:a16="http://schemas.microsoft.com/office/drawing/2014/main" id="{1DFBC8EA-9F14-4A99-B572-3A9CAA882099}"/>
              </a:ext>
            </a:extLst>
          </p:cNvPr>
          <p:cNvSpPr/>
          <p:nvPr/>
        </p:nvSpPr>
        <p:spPr>
          <a:xfrm>
            <a:off x="291583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>
            <a:extLst>
              <a:ext uri="{FF2B5EF4-FFF2-40B4-BE49-F238E27FC236}">
                <a16:creationId xmlns:a16="http://schemas.microsoft.com/office/drawing/2014/main" id="{B42D9DA6-24CE-442B-9FA8-1BC8D6225C32}"/>
              </a:ext>
            </a:extLst>
          </p:cNvPr>
          <p:cNvSpPr/>
          <p:nvPr/>
        </p:nvSpPr>
        <p:spPr>
          <a:xfrm>
            <a:off x="3059878" y="3897052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1" name="Rechteck 240">
            <a:extLst>
              <a:ext uri="{FF2B5EF4-FFF2-40B4-BE49-F238E27FC236}">
                <a16:creationId xmlns:a16="http://schemas.microsoft.com/office/drawing/2014/main" id="{907F44B2-2D7A-4938-A8A9-39C6CC9F412E}"/>
              </a:ext>
            </a:extLst>
          </p:cNvPr>
          <p:cNvSpPr/>
          <p:nvPr/>
        </p:nvSpPr>
        <p:spPr>
          <a:xfrm>
            <a:off x="2267748" y="3897052"/>
            <a:ext cx="14400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43444C97-714B-41F2-BD9B-B53BCB368405}"/>
              </a:ext>
            </a:extLst>
          </p:cNvPr>
          <p:cNvSpPr/>
          <p:nvPr/>
        </p:nvSpPr>
        <p:spPr>
          <a:xfrm>
            <a:off x="3707948" y="3897052"/>
            <a:ext cx="7201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3" name="Rechteck 242">
            <a:extLst>
              <a:ext uri="{FF2B5EF4-FFF2-40B4-BE49-F238E27FC236}">
                <a16:creationId xmlns:a16="http://schemas.microsoft.com/office/drawing/2014/main" id="{DD31B39F-52FA-46CB-9278-4F5CFEAC3C94}"/>
              </a:ext>
            </a:extLst>
          </p:cNvPr>
          <p:cNvSpPr/>
          <p:nvPr/>
        </p:nvSpPr>
        <p:spPr>
          <a:xfrm>
            <a:off x="5220064" y="1196752"/>
            <a:ext cx="14402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>
            <a:extLst>
              <a:ext uri="{FF2B5EF4-FFF2-40B4-BE49-F238E27FC236}">
                <a16:creationId xmlns:a16="http://schemas.microsoft.com/office/drawing/2014/main" id="{D768F31C-7251-4C69-B5FC-9FE47CC4A383}"/>
              </a:ext>
            </a:extLst>
          </p:cNvPr>
          <p:cNvSpPr/>
          <p:nvPr/>
        </p:nvSpPr>
        <p:spPr>
          <a:xfrm>
            <a:off x="4788004" y="1196752"/>
            <a:ext cx="288040" cy="19442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5" name="Rechteck 244">
            <a:extLst>
              <a:ext uri="{FF2B5EF4-FFF2-40B4-BE49-F238E27FC236}">
                <a16:creationId xmlns:a16="http://schemas.microsoft.com/office/drawing/2014/main" id="{8266B1D3-DE59-4CAC-AC42-B530BDEAA5EA}"/>
              </a:ext>
            </a:extLst>
          </p:cNvPr>
          <p:cNvSpPr/>
          <p:nvPr/>
        </p:nvSpPr>
        <p:spPr>
          <a:xfrm>
            <a:off x="4283934" y="1124742"/>
            <a:ext cx="1224170" cy="201622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29DC4865-16C1-477F-8927-39B6696A3828}"/>
              </a:ext>
            </a:extLst>
          </p:cNvPr>
          <p:cNvSpPr/>
          <p:nvPr/>
        </p:nvSpPr>
        <p:spPr>
          <a:xfrm>
            <a:off x="4283934" y="1196752"/>
            <a:ext cx="1224170" cy="19440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7" name="Rechteck 246">
            <a:extLst>
              <a:ext uri="{FF2B5EF4-FFF2-40B4-BE49-F238E27FC236}">
                <a16:creationId xmlns:a16="http://schemas.microsoft.com/office/drawing/2014/main" id="{7E425773-F433-4BCD-B380-48E1960670EB}"/>
              </a:ext>
            </a:extLst>
          </p:cNvPr>
          <p:cNvSpPr/>
          <p:nvPr/>
        </p:nvSpPr>
        <p:spPr>
          <a:xfrm>
            <a:off x="4499964" y="1196752"/>
            <a:ext cx="144020" cy="194421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48" name="Gerade Verbindung 374">
            <a:extLst>
              <a:ext uri="{FF2B5EF4-FFF2-40B4-BE49-F238E27FC236}">
                <a16:creationId xmlns:a16="http://schemas.microsoft.com/office/drawing/2014/main" id="{A97DF245-BA59-461E-8A2C-89E16B1379DB}"/>
              </a:ext>
            </a:extLst>
          </p:cNvPr>
          <p:cNvCxnSpPr/>
          <p:nvPr/>
        </p:nvCxnSpPr>
        <p:spPr>
          <a:xfrm>
            <a:off x="4283934" y="1196752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hteck 248">
            <a:extLst>
              <a:ext uri="{FF2B5EF4-FFF2-40B4-BE49-F238E27FC236}">
                <a16:creationId xmlns:a16="http://schemas.microsoft.com/office/drawing/2014/main" id="{6CC19345-2697-4B36-9A80-2D29028DEED8}"/>
              </a:ext>
            </a:extLst>
          </p:cNvPr>
          <p:cNvSpPr/>
          <p:nvPr/>
        </p:nvSpPr>
        <p:spPr>
          <a:xfrm>
            <a:off x="4283934" y="148477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0" name="Rechteck 249">
            <a:extLst>
              <a:ext uri="{FF2B5EF4-FFF2-40B4-BE49-F238E27FC236}">
                <a16:creationId xmlns:a16="http://schemas.microsoft.com/office/drawing/2014/main" id="{600142E6-91E9-4507-8ACD-48D2DF20E02D}"/>
              </a:ext>
            </a:extLst>
          </p:cNvPr>
          <p:cNvSpPr/>
          <p:nvPr/>
        </p:nvSpPr>
        <p:spPr>
          <a:xfrm>
            <a:off x="478800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>
            <a:extLst>
              <a:ext uri="{FF2B5EF4-FFF2-40B4-BE49-F238E27FC236}">
                <a16:creationId xmlns:a16="http://schemas.microsoft.com/office/drawing/2014/main" id="{8C87E5D5-F884-4EF5-8884-74C41075CB5A}"/>
              </a:ext>
            </a:extLst>
          </p:cNvPr>
          <p:cNvSpPr/>
          <p:nvPr/>
        </p:nvSpPr>
        <p:spPr>
          <a:xfrm>
            <a:off x="493202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>
            <a:extLst>
              <a:ext uri="{FF2B5EF4-FFF2-40B4-BE49-F238E27FC236}">
                <a16:creationId xmlns:a16="http://schemas.microsoft.com/office/drawing/2014/main" id="{38416DAD-4004-4B95-BB42-00A6E317DE39}"/>
              </a:ext>
            </a:extLst>
          </p:cNvPr>
          <p:cNvSpPr/>
          <p:nvPr/>
        </p:nvSpPr>
        <p:spPr>
          <a:xfrm>
            <a:off x="5220064" y="148477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8CFD641C-391B-4554-A83D-37DBCA1F8B52}"/>
              </a:ext>
            </a:extLst>
          </p:cNvPr>
          <p:cNvSpPr/>
          <p:nvPr/>
        </p:nvSpPr>
        <p:spPr>
          <a:xfrm>
            <a:off x="4499964" y="148477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4" name="Rechteck 253">
            <a:extLst>
              <a:ext uri="{FF2B5EF4-FFF2-40B4-BE49-F238E27FC236}">
                <a16:creationId xmlns:a16="http://schemas.microsoft.com/office/drawing/2014/main" id="{86A1BAED-3B2C-457A-8E0F-9CA5BC2559A1}"/>
              </a:ext>
            </a:extLst>
          </p:cNvPr>
          <p:cNvSpPr/>
          <p:nvPr/>
        </p:nvSpPr>
        <p:spPr>
          <a:xfrm>
            <a:off x="4283934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5" name="Rechteck 254">
            <a:extLst>
              <a:ext uri="{FF2B5EF4-FFF2-40B4-BE49-F238E27FC236}">
                <a16:creationId xmlns:a16="http://schemas.microsoft.com/office/drawing/2014/main" id="{8FB72DFC-3599-431D-9F52-D27C1F5EB2AC}"/>
              </a:ext>
            </a:extLst>
          </p:cNvPr>
          <p:cNvSpPr/>
          <p:nvPr/>
        </p:nvSpPr>
        <p:spPr>
          <a:xfrm>
            <a:off x="478800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>
            <a:extLst>
              <a:ext uri="{FF2B5EF4-FFF2-40B4-BE49-F238E27FC236}">
                <a16:creationId xmlns:a16="http://schemas.microsoft.com/office/drawing/2014/main" id="{54F46ADE-AE30-4844-A28E-218D296B447A}"/>
              </a:ext>
            </a:extLst>
          </p:cNvPr>
          <p:cNvSpPr/>
          <p:nvPr/>
        </p:nvSpPr>
        <p:spPr>
          <a:xfrm>
            <a:off x="493202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>
            <a:extLst>
              <a:ext uri="{FF2B5EF4-FFF2-40B4-BE49-F238E27FC236}">
                <a16:creationId xmlns:a16="http://schemas.microsoft.com/office/drawing/2014/main" id="{EDDF3F26-DA4E-4101-8ED4-492131C8E230}"/>
              </a:ext>
            </a:extLst>
          </p:cNvPr>
          <p:cNvSpPr/>
          <p:nvPr/>
        </p:nvSpPr>
        <p:spPr>
          <a:xfrm>
            <a:off x="5220064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>
            <a:extLst>
              <a:ext uri="{FF2B5EF4-FFF2-40B4-BE49-F238E27FC236}">
                <a16:creationId xmlns:a16="http://schemas.microsoft.com/office/drawing/2014/main" id="{5AB2CFA9-DAAC-4811-89E1-B44C6A04D66E}"/>
              </a:ext>
            </a:extLst>
          </p:cNvPr>
          <p:cNvSpPr/>
          <p:nvPr/>
        </p:nvSpPr>
        <p:spPr>
          <a:xfrm>
            <a:off x="4499964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>
            <a:extLst>
              <a:ext uri="{FF2B5EF4-FFF2-40B4-BE49-F238E27FC236}">
                <a16:creationId xmlns:a16="http://schemas.microsoft.com/office/drawing/2014/main" id="{51B5C7F6-AD42-4A79-84EB-F0E080ED5A1E}"/>
              </a:ext>
            </a:extLst>
          </p:cNvPr>
          <p:cNvSpPr/>
          <p:nvPr/>
        </p:nvSpPr>
        <p:spPr>
          <a:xfrm>
            <a:off x="4283900" y="292494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B4A79210-783B-4EAD-95E9-5E4AB517D357}"/>
              </a:ext>
            </a:extLst>
          </p:cNvPr>
          <p:cNvSpPr/>
          <p:nvPr/>
        </p:nvSpPr>
        <p:spPr>
          <a:xfrm>
            <a:off x="478797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04D5169-8C47-43EA-905A-6F942EE92A0C}"/>
              </a:ext>
            </a:extLst>
          </p:cNvPr>
          <p:cNvSpPr/>
          <p:nvPr/>
        </p:nvSpPr>
        <p:spPr>
          <a:xfrm>
            <a:off x="493199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>
            <a:extLst>
              <a:ext uri="{FF2B5EF4-FFF2-40B4-BE49-F238E27FC236}">
                <a16:creationId xmlns:a16="http://schemas.microsoft.com/office/drawing/2014/main" id="{0F541139-93B2-4D3D-8996-35BB31CC38CE}"/>
              </a:ext>
            </a:extLst>
          </p:cNvPr>
          <p:cNvSpPr/>
          <p:nvPr/>
        </p:nvSpPr>
        <p:spPr>
          <a:xfrm>
            <a:off x="5220030" y="292494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>
            <a:extLst>
              <a:ext uri="{FF2B5EF4-FFF2-40B4-BE49-F238E27FC236}">
                <a16:creationId xmlns:a16="http://schemas.microsoft.com/office/drawing/2014/main" id="{8C88044A-6009-46C1-8391-49D54066454C}"/>
              </a:ext>
            </a:extLst>
          </p:cNvPr>
          <p:cNvSpPr/>
          <p:nvPr/>
        </p:nvSpPr>
        <p:spPr>
          <a:xfrm>
            <a:off x="4499930" y="292494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>
            <a:extLst>
              <a:ext uri="{FF2B5EF4-FFF2-40B4-BE49-F238E27FC236}">
                <a16:creationId xmlns:a16="http://schemas.microsoft.com/office/drawing/2014/main" id="{06598862-870A-4230-8DB9-1EBD6CB314AD}"/>
              </a:ext>
            </a:extLst>
          </p:cNvPr>
          <p:cNvSpPr/>
          <p:nvPr/>
        </p:nvSpPr>
        <p:spPr>
          <a:xfrm>
            <a:off x="4283934" y="2996952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D1E63382-70DB-457C-A0C2-807849838E31}"/>
              </a:ext>
            </a:extLst>
          </p:cNvPr>
          <p:cNvSpPr/>
          <p:nvPr/>
        </p:nvSpPr>
        <p:spPr>
          <a:xfrm>
            <a:off x="478800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20673E63-028B-4AE6-9A32-8B5D0EC80BD8}"/>
              </a:ext>
            </a:extLst>
          </p:cNvPr>
          <p:cNvSpPr/>
          <p:nvPr/>
        </p:nvSpPr>
        <p:spPr>
          <a:xfrm>
            <a:off x="493202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970306D8-AD04-4EE8-BDB1-EABFDEC56D32}"/>
              </a:ext>
            </a:extLst>
          </p:cNvPr>
          <p:cNvSpPr/>
          <p:nvPr/>
        </p:nvSpPr>
        <p:spPr>
          <a:xfrm>
            <a:off x="5220064" y="2996952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>
            <a:extLst>
              <a:ext uri="{FF2B5EF4-FFF2-40B4-BE49-F238E27FC236}">
                <a16:creationId xmlns:a16="http://schemas.microsoft.com/office/drawing/2014/main" id="{A2AA9F2E-E3BF-4BCA-8615-050468DCFC9E}"/>
              </a:ext>
            </a:extLst>
          </p:cNvPr>
          <p:cNvSpPr/>
          <p:nvPr/>
        </p:nvSpPr>
        <p:spPr>
          <a:xfrm>
            <a:off x="4499964" y="2996952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>
            <a:extLst>
              <a:ext uri="{FF2B5EF4-FFF2-40B4-BE49-F238E27FC236}">
                <a16:creationId xmlns:a16="http://schemas.microsoft.com/office/drawing/2014/main" id="{7F3B678B-9E2A-4F28-83A6-3012CE44DBF4}"/>
              </a:ext>
            </a:extLst>
          </p:cNvPr>
          <p:cNvSpPr/>
          <p:nvPr/>
        </p:nvSpPr>
        <p:spPr>
          <a:xfrm>
            <a:off x="4283968" y="306896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E8FC15B0-8748-4E6D-92E0-2AFF9F473CC0}"/>
              </a:ext>
            </a:extLst>
          </p:cNvPr>
          <p:cNvSpPr/>
          <p:nvPr/>
        </p:nvSpPr>
        <p:spPr>
          <a:xfrm>
            <a:off x="478803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958A6DB9-A3CE-4963-828F-647EB903A9C7}"/>
              </a:ext>
            </a:extLst>
          </p:cNvPr>
          <p:cNvSpPr/>
          <p:nvPr/>
        </p:nvSpPr>
        <p:spPr>
          <a:xfrm>
            <a:off x="493205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EC712DF8-D152-4BE6-9FDD-CF80ED3D22CD}"/>
              </a:ext>
            </a:extLst>
          </p:cNvPr>
          <p:cNvSpPr/>
          <p:nvPr/>
        </p:nvSpPr>
        <p:spPr>
          <a:xfrm>
            <a:off x="5220098" y="3068960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3744226-1A94-4E94-9850-C3E867CC8115}"/>
              </a:ext>
            </a:extLst>
          </p:cNvPr>
          <p:cNvSpPr/>
          <p:nvPr/>
        </p:nvSpPr>
        <p:spPr>
          <a:xfrm>
            <a:off x="4499998" y="3068960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7D382012-AD93-4BBD-B74E-47E122415D23}"/>
              </a:ext>
            </a:extLst>
          </p:cNvPr>
          <p:cNvSpPr/>
          <p:nvPr/>
        </p:nvSpPr>
        <p:spPr>
          <a:xfrm>
            <a:off x="4283900" y="270892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E0D58E9D-1A86-40EC-A751-4D835C7F1332}"/>
              </a:ext>
            </a:extLst>
          </p:cNvPr>
          <p:cNvSpPr/>
          <p:nvPr/>
        </p:nvSpPr>
        <p:spPr>
          <a:xfrm>
            <a:off x="478797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03F9AA30-0EE0-484F-8E27-34F5C0ACAFE2}"/>
              </a:ext>
            </a:extLst>
          </p:cNvPr>
          <p:cNvSpPr/>
          <p:nvPr/>
        </p:nvSpPr>
        <p:spPr>
          <a:xfrm>
            <a:off x="493199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C85F206F-515C-4487-BEA5-7153859347D3}"/>
              </a:ext>
            </a:extLst>
          </p:cNvPr>
          <p:cNvSpPr/>
          <p:nvPr/>
        </p:nvSpPr>
        <p:spPr>
          <a:xfrm>
            <a:off x="5220030" y="270892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58FDB21D-A9D9-4C85-8236-AC999B0E7C3D}"/>
              </a:ext>
            </a:extLst>
          </p:cNvPr>
          <p:cNvSpPr/>
          <p:nvPr/>
        </p:nvSpPr>
        <p:spPr>
          <a:xfrm>
            <a:off x="4499930" y="27089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204EDC6E-28BC-46DA-AB5F-7EA77060E93D}"/>
              </a:ext>
            </a:extLst>
          </p:cNvPr>
          <p:cNvSpPr/>
          <p:nvPr/>
        </p:nvSpPr>
        <p:spPr>
          <a:xfrm>
            <a:off x="4283934" y="2780928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497FF2CD-A4FE-4348-8336-B9DF417F665B}"/>
              </a:ext>
            </a:extLst>
          </p:cNvPr>
          <p:cNvSpPr/>
          <p:nvPr/>
        </p:nvSpPr>
        <p:spPr>
          <a:xfrm>
            <a:off x="478800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A5204F9B-6EE3-422D-9CC7-0B5AA374AFD0}"/>
              </a:ext>
            </a:extLst>
          </p:cNvPr>
          <p:cNvSpPr/>
          <p:nvPr/>
        </p:nvSpPr>
        <p:spPr>
          <a:xfrm>
            <a:off x="493202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5BAB88B3-2194-4590-9E9C-42AA6873CD11}"/>
              </a:ext>
            </a:extLst>
          </p:cNvPr>
          <p:cNvSpPr/>
          <p:nvPr/>
        </p:nvSpPr>
        <p:spPr>
          <a:xfrm>
            <a:off x="5220064" y="2780928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0E710829-68EF-4BD1-A8EC-82845DD06118}"/>
              </a:ext>
            </a:extLst>
          </p:cNvPr>
          <p:cNvSpPr/>
          <p:nvPr/>
        </p:nvSpPr>
        <p:spPr>
          <a:xfrm>
            <a:off x="4499964" y="2780928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9D5A836-690D-4E71-8B53-63D3AAA4BCAA}"/>
              </a:ext>
            </a:extLst>
          </p:cNvPr>
          <p:cNvSpPr/>
          <p:nvPr/>
        </p:nvSpPr>
        <p:spPr>
          <a:xfrm>
            <a:off x="4283968" y="2852936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D9FCB71A-4D23-45C3-8BB2-F823D7931C2D}"/>
              </a:ext>
            </a:extLst>
          </p:cNvPr>
          <p:cNvSpPr/>
          <p:nvPr/>
        </p:nvSpPr>
        <p:spPr>
          <a:xfrm>
            <a:off x="478803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21C12191-4799-437B-98E2-815206A61F5A}"/>
              </a:ext>
            </a:extLst>
          </p:cNvPr>
          <p:cNvSpPr/>
          <p:nvPr/>
        </p:nvSpPr>
        <p:spPr>
          <a:xfrm>
            <a:off x="493205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04A6E875-3330-4D37-89A7-9325E97DD312}"/>
              </a:ext>
            </a:extLst>
          </p:cNvPr>
          <p:cNvSpPr/>
          <p:nvPr/>
        </p:nvSpPr>
        <p:spPr>
          <a:xfrm>
            <a:off x="5220098" y="2852936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5B74C7E2-A509-4819-9D14-AE8E9B465D8B}"/>
              </a:ext>
            </a:extLst>
          </p:cNvPr>
          <p:cNvSpPr/>
          <p:nvPr/>
        </p:nvSpPr>
        <p:spPr>
          <a:xfrm>
            <a:off x="4499998" y="2852936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1A1425AA-960A-4EDD-BD75-11D903FDDE8D}"/>
              </a:ext>
            </a:extLst>
          </p:cNvPr>
          <p:cNvSpPr/>
          <p:nvPr/>
        </p:nvSpPr>
        <p:spPr>
          <a:xfrm>
            <a:off x="4284088" y="94472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Target Table </a:t>
            </a:r>
            <a:r>
              <a:rPr lang="en-US" sz="1000" dirty="0">
                <a:solidFill>
                  <a:schemeClr val="tx1"/>
                </a:solidFill>
              </a:rPr>
              <a:t>(after function call completed)</a:t>
            </a:r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A6E022F4-D96D-40B6-878C-37E6F23BC8C2}"/>
              </a:ext>
            </a:extLst>
          </p:cNvPr>
          <p:cNvSpPr/>
          <p:nvPr/>
        </p:nvSpPr>
        <p:spPr>
          <a:xfrm>
            <a:off x="2987824" y="2636912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Example shows </a:t>
            </a:r>
          </a:p>
          <a:p>
            <a:r>
              <a:rPr lang="en-US" sz="800" dirty="0">
                <a:solidFill>
                  <a:schemeClr val="tx1"/>
                </a:solidFill>
              </a:rPr>
              <a:t>4 matches per lookup.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712F909-D4FC-4081-B810-F28A85A75A81}"/>
              </a:ext>
            </a:extLst>
          </p:cNvPr>
          <p:cNvSpPr/>
          <p:nvPr/>
        </p:nvSpPr>
        <p:spPr>
          <a:xfrm>
            <a:off x="5544108" y="2708920"/>
            <a:ext cx="1296144" cy="360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All additional rows are</a:t>
            </a:r>
          </a:p>
          <a:p>
            <a:r>
              <a:rPr lang="en-US" sz="800" dirty="0">
                <a:solidFill>
                  <a:schemeClr val="tx1"/>
                </a:solidFill>
              </a:rPr>
              <a:t>appended at the end of</a:t>
            </a:r>
          </a:p>
          <a:p>
            <a:r>
              <a:rPr lang="en-US" sz="800" dirty="0">
                <a:solidFill>
                  <a:schemeClr val="tx1"/>
                </a:solidFill>
              </a:rPr>
              <a:t>the table</a:t>
            </a:r>
          </a:p>
        </p:txBody>
      </p:sp>
      <p:sp>
        <p:nvSpPr>
          <p:cNvPr id="139" name="Rechteck 138">
            <a:extLst>
              <a:ext uri="{FF2B5EF4-FFF2-40B4-BE49-F238E27FC236}">
                <a16:creationId xmlns:a16="http://schemas.microsoft.com/office/drawing/2014/main" id="{0730C0E3-FD14-4DDC-910D-1DAAFA397339}"/>
              </a:ext>
            </a:extLst>
          </p:cNvPr>
          <p:cNvSpPr/>
          <p:nvPr/>
        </p:nvSpPr>
        <p:spPr>
          <a:xfrm>
            <a:off x="1115642" y="1196764"/>
            <a:ext cx="14402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48CE05DD-AD38-4869-9BB0-0F9B3887B750}"/>
              </a:ext>
            </a:extLst>
          </p:cNvPr>
          <p:cNvSpPr/>
          <p:nvPr/>
        </p:nvSpPr>
        <p:spPr>
          <a:xfrm>
            <a:off x="683582" y="1196764"/>
            <a:ext cx="288040" cy="15122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05FF52EE-D68C-4CF6-95E5-320BB75CDB0A}"/>
              </a:ext>
            </a:extLst>
          </p:cNvPr>
          <p:cNvSpPr/>
          <p:nvPr/>
        </p:nvSpPr>
        <p:spPr>
          <a:xfrm>
            <a:off x="179512" y="1124754"/>
            <a:ext cx="122417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D5CBF3C-9D38-497C-9A2C-3660A6F16D4D}"/>
              </a:ext>
            </a:extLst>
          </p:cNvPr>
          <p:cNvSpPr/>
          <p:nvPr/>
        </p:nvSpPr>
        <p:spPr>
          <a:xfrm>
            <a:off x="179512" y="1196764"/>
            <a:ext cx="122417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4" name="Rechteck 143">
            <a:extLst>
              <a:ext uri="{FF2B5EF4-FFF2-40B4-BE49-F238E27FC236}">
                <a16:creationId xmlns:a16="http://schemas.microsoft.com/office/drawing/2014/main" id="{24D60EF1-1E32-43CE-A2D1-18C493F916CE}"/>
              </a:ext>
            </a:extLst>
          </p:cNvPr>
          <p:cNvSpPr/>
          <p:nvPr/>
        </p:nvSpPr>
        <p:spPr>
          <a:xfrm>
            <a:off x="395542" y="1196764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5" name="Gerade Verbindung 374">
            <a:extLst>
              <a:ext uri="{FF2B5EF4-FFF2-40B4-BE49-F238E27FC236}">
                <a16:creationId xmlns:a16="http://schemas.microsoft.com/office/drawing/2014/main" id="{DC9893E5-E8D9-4885-B15C-C0CAE9501131}"/>
              </a:ext>
            </a:extLst>
          </p:cNvPr>
          <p:cNvCxnSpPr/>
          <p:nvPr/>
        </p:nvCxnSpPr>
        <p:spPr>
          <a:xfrm>
            <a:off x="179512" y="1196764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9F4681F5-0573-41A3-9E7A-942F5336D8B4}"/>
              </a:ext>
            </a:extLst>
          </p:cNvPr>
          <p:cNvSpPr/>
          <p:nvPr/>
        </p:nvSpPr>
        <p:spPr>
          <a:xfrm>
            <a:off x="179512" y="1484790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C3EB40E9-5287-492C-9CB6-95AF9F6A1031}"/>
              </a:ext>
            </a:extLst>
          </p:cNvPr>
          <p:cNvSpPr/>
          <p:nvPr/>
        </p:nvSpPr>
        <p:spPr>
          <a:xfrm>
            <a:off x="68358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09B7A387-BA5A-427A-A724-E354DBAB346B}"/>
              </a:ext>
            </a:extLst>
          </p:cNvPr>
          <p:cNvSpPr/>
          <p:nvPr/>
        </p:nvSpPr>
        <p:spPr>
          <a:xfrm>
            <a:off x="82760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58D12133-A163-4953-9F6A-BA37647D5768}"/>
              </a:ext>
            </a:extLst>
          </p:cNvPr>
          <p:cNvSpPr/>
          <p:nvPr/>
        </p:nvSpPr>
        <p:spPr>
          <a:xfrm>
            <a:off x="1115642" y="1484790"/>
            <a:ext cx="144000" cy="720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>
            <a:extLst>
              <a:ext uri="{FF2B5EF4-FFF2-40B4-BE49-F238E27FC236}">
                <a16:creationId xmlns:a16="http://schemas.microsoft.com/office/drawing/2014/main" id="{225DE6F7-F2DC-40DC-84AA-9104FF08542D}"/>
              </a:ext>
            </a:extLst>
          </p:cNvPr>
          <p:cNvSpPr/>
          <p:nvPr/>
        </p:nvSpPr>
        <p:spPr>
          <a:xfrm>
            <a:off x="395542" y="148479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3B94FCBF-FADB-4501-AAED-7F5CA7607B5A}"/>
              </a:ext>
            </a:extLst>
          </p:cNvPr>
          <p:cNvSpPr/>
          <p:nvPr/>
        </p:nvSpPr>
        <p:spPr>
          <a:xfrm>
            <a:off x="179512" y="1844824"/>
            <a:ext cx="1224170" cy="720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2423DF77-3399-4462-AECC-54F1AAFE44E3}"/>
              </a:ext>
            </a:extLst>
          </p:cNvPr>
          <p:cNvSpPr/>
          <p:nvPr/>
        </p:nvSpPr>
        <p:spPr>
          <a:xfrm>
            <a:off x="68358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>
            <a:extLst>
              <a:ext uri="{FF2B5EF4-FFF2-40B4-BE49-F238E27FC236}">
                <a16:creationId xmlns:a16="http://schemas.microsoft.com/office/drawing/2014/main" id="{7994C769-0031-413E-BA89-00898A4F3BA2}"/>
              </a:ext>
            </a:extLst>
          </p:cNvPr>
          <p:cNvSpPr/>
          <p:nvPr/>
        </p:nvSpPr>
        <p:spPr>
          <a:xfrm>
            <a:off x="82760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27B9E5E9-1D5E-4686-9758-F1E6E02A2D65}"/>
              </a:ext>
            </a:extLst>
          </p:cNvPr>
          <p:cNvSpPr/>
          <p:nvPr/>
        </p:nvSpPr>
        <p:spPr>
          <a:xfrm>
            <a:off x="1115642" y="1844824"/>
            <a:ext cx="144000" cy="72010"/>
          </a:xfrm>
          <a:prstGeom prst="rect">
            <a:avLst/>
          </a:prstGeom>
          <a:solidFill>
            <a:schemeClr val="accent4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>
            <a:extLst>
              <a:ext uri="{FF2B5EF4-FFF2-40B4-BE49-F238E27FC236}">
                <a16:creationId xmlns:a16="http://schemas.microsoft.com/office/drawing/2014/main" id="{0D11A916-568B-46BD-907F-17528E4D631B}"/>
              </a:ext>
            </a:extLst>
          </p:cNvPr>
          <p:cNvSpPr/>
          <p:nvPr/>
        </p:nvSpPr>
        <p:spPr>
          <a:xfrm>
            <a:off x="395542" y="1844824"/>
            <a:ext cx="144000" cy="720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ADC8060F-F4EA-4D8A-8E0D-F15B3805F2D4}"/>
              </a:ext>
            </a:extLst>
          </p:cNvPr>
          <p:cNvGrpSpPr/>
          <p:nvPr/>
        </p:nvGrpSpPr>
        <p:grpSpPr>
          <a:xfrm>
            <a:off x="2051720" y="1556792"/>
            <a:ext cx="1404156" cy="1584176"/>
            <a:chOff x="539552" y="3068960"/>
            <a:chExt cx="1404156" cy="1584176"/>
          </a:xfrm>
        </p:grpSpPr>
        <p:sp>
          <p:nvSpPr>
            <p:cNvPr id="190" name="Rechteck: abgerundete Ecken 189">
              <a:extLst>
                <a:ext uri="{FF2B5EF4-FFF2-40B4-BE49-F238E27FC236}">
                  <a16:creationId xmlns:a16="http://schemas.microsoft.com/office/drawing/2014/main" id="{848106E3-A735-4305-B270-2DBB451F664B}"/>
                </a:ext>
              </a:extLst>
            </p:cNvPr>
            <p:cNvSpPr/>
            <p:nvPr/>
          </p:nvSpPr>
          <p:spPr>
            <a:xfrm>
              <a:off x="539552" y="3068960"/>
              <a:ext cx="1404156" cy="864096"/>
            </a:xfrm>
            <a:prstGeom prst="roundRect">
              <a:avLst>
                <a:gd name="adj" fmla="val 83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de-CH" sz="1400" dirty="0">
                <a:solidFill>
                  <a:schemeClr val="tx1"/>
                </a:solidFill>
              </a:endParaRPr>
            </a:p>
          </p:txBody>
        </p:sp>
        <p:sp>
          <p:nvSpPr>
            <p:cNvPr id="191" name="Rechteck 190">
              <a:extLst>
                <a:ext uri="{FF2B5EF4-FFF2-40B4-BE49-F238E27FC236}">
                  <a16:creationId xmlns:a16="http://schemas.microsoft.com/office/drawing/2014/main" id="{F7210F70-550B-4505-B804-992129800B48}"/>
                </a:ext>
              </a:extLst>
            </p:cNvPr>
            <p:cNvSpPr/>
            <p:nvPr/>
          </p:nvSpPr>
          <p:spPr>
            <a:xfrm>
              <a:off x="575522" y="3140968"/>
              <a:ext cx="1224170" cy="108012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1AF14084-BAE4-4ED3-8755-A92C57C52DDE}"/>
                </a:ext>
              </a:extLst>
            </p:cNvPr>
            <p:cNvSpPr/>
            <p:nvPr/>
          </p:nvSpPr>
          <p:spPr>
            <a:xfrm>
              <a:off x="107959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B7C9708C-F466-4B92-83B5-57DC7FB56F12}"/>
                </a:ext>
              </a:extLst>
            </p:cNvPr>
            <p:cNvSpPr/>
            <p:nvPr/>
          </p:nvSpPr>
          <p:spPr>
            <a:xfrm>
              <a:off x="122361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5" name="Rechteck 224">
              <a:extLst>
                <a:ext uri="{FF2B5EF4-FFF2-40B4-BE49-F238E27FC236}">
                  <a16:creationId xmlns:a16="http://schemas.microsoft.com/office/drawing/2014/main" id="{96A45CF6-AB6D-4D6C-ADB2-B3AC969ED42E}"/>
                </a:ext>
              </a:extLst>
            </p:cNvPr>
            <p:cNvSpPr/>
            <p:nvPr/>
          </p:nvSpPr>
          <p:spPr>
            <a:xfrm>
              <a:off x="1511652" y="3140968"/>
              <a:ext cx="144000" cy="10801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6" name="Rechteck 225">
              <a:extLst>
                <a:ext uri="{FF2B5EF4-FFF2-40B4-BE49-F238E27FC236}">
                  <a16:creationId xmlns:a16="http://schemas.microsoft.com/office/drawing/2014/main" id="{E1D7DB84-884D-4D17-BB58-078EC47F0F60}"/>
                </a:ext>
              </a:extLst>
            </p:cNvPr>
            <p:cNvSpPr/>
            <p:nvPr/>
          </p:nvSpPr>
          <p:spPr>
            <a:xfrm>
              <a:off x="791552" y="3140968"/>
              <a:ext cx="144000" cy="10801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7" name="Flussdiagramm: Zusammenführung 226">
              <a:extLst>
                <a:ext uri="{FF2B5EF4-FFF2-40B4-BE49-F238E27FC236}">
                  <a16:creationId xmlns:a16="http://schemas.microsoft.com/office/drawing/2014/main" id="{D4DF8F0D-DBFD-4F28-842B-54CC7FA8575F}"/>
                </a:ext>
              </a:extLst>
            </p:cNvPr>
            <p:cNvSpPr/>
            <p:nvPr/>
          </p:nvSpPr>
          <p:spPr>
            <a:xfrm>
              <a:off x="1331640" y="3429032"/>
              <a:ext cx="288000" cy="288000"/>
            </a:xfrm>
            <a:prstGeom prst="flowChartSummingJunction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/>
            <a:lstStyle/>
            <a:p>
              <a:pPr algn="ctr"/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28" name="Rechteck 227">
              <a:extLst>
                <a:ext uri="{FF2B5EF4-FFF2-40B4-BE49-F238E27FC236}">
                  <a16:creationId xmlns:a16="http://schemas.microsoft.com/office/drawing/2014/main" id="{55A70DB9-F17F-473B-AC6E-3D80A4FCA61B}"/>
                </a:ext>
              </a:extLst>
            </p:cNvPr>
            <p:cNvSpPr/>
            <p:nvPr/>
          </p:nvSpPr>
          <p:spPr>
            <a:xfrm>
              <a:off x="611560" y="36090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operation</a:t>
              </a:r>
            </a:p>
          </p:txBody>
        </p:sp>
        <p:cxnSp>
          <p:nvCxnSpPr>
            <p:cNvPr id="229" name="Gerade Verbindung mit Pfeil 228">
              <a:extLst>
                <a:ext uri="{FF2B5EF4-FFF2-40B4-BE49-F238E27FC236}">
                  <a16:creationId xmlns:a16="http://schemas.microsoft.com/office/drawing/2014/main" id="{ED919139-4F1E-4970-B397-11FBC3A4C38C}"/>
                </a:ext>
              </a:extLst>
            </p:cNvPr>
            <p:cNvCxnSpPr>
              <a:cxnSpLocks/>
            </p:cNvCxnSpPr>
            <p:nvPr/>
          </p:nvCxnSpPr>
          <p:spPr>
            <a:xfrm>
              <a:off x="1475656" y="3717032"/>
              <a:ext cx="0" cy="93610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Gerade Verbindung mit Pfeil 229">
              <a:extLst>
                <a:ext uri="{FF2B5EF4-FFF2-40B4-BE49-F238E27FC236}">
                  <a16:creationId xmlns:a16="http://schemas.microsoft.com/office/drawing/2014/main" id="{7D1C54CF-A780-4332-A9AE-230058A6DD68}"/>
                </a:ext>
              </a:extLst>
            </p:cNvPr>
            <p:cNvCxnSpPr>
              <a:cxnSpLocks/>
              <a:stCxn id="227" idx="0"/>
            </p:cNvCxnSpPr>
            <p:nvPr/>
          </p:nvCxnSpPr>
          <p:spPr>
            <a:xfrm flipV="1">
              <a:off x="1475640" y="3248980"/>
              <a:ext cx="0" cy="18005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Gerade Verbindung mit Pfeil 259">
              <a:extLst>
                <a:ext uri="{FF2B5EF4-FFF2-40B4-BE49-F238E27FC236}">
                  <a16:creationId xmlns:a16="http://schemas.microsoft.com/office/drawing/2014/main" id="{7C8A135C-CEA8-4ACE-842B-161C73422536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573032"/>
              <a:ext cx="21602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Gerade Verbindung mit Pfeil 260">
              <a:extLst>
                <a:ext uri="{FF2B5EF4-FFF2-40B4-BE49-F238E27FC236}">
                  <a16:creationId xmlns:a16="http://schemas.microsoft.com/office/drawing/2014/main" id="{E7E7259B-3894-4C59-9234-E0174662CFA0}"/>
                </a:ext>
              </a:extLst>
            </p:cNvPr>
            <p:cNvCxnSpPr>
              <a:cxnSpLocks/>
            </p:cNvCxnSpPr>
            <p:nvPr/>
          </p:nvCxnSpPr>
          <p:spPr>
            <a:xfrm>
              <a:off x="1115616" y="3248980"/>
              <a:ext cx="0" cy="32403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Rechteck 261">
              <a:extLst>
                <a:ext uri="{FF2B5EF4-FFF2-40B4-BE49-F238E27FC236}">
                  <a16:creationId xmlns:a16="http://schemas.microsoft.com/office/drawing/2014/main" id="{D110A731-FC01-4A0B-9A47-7EB4142891DF}"/>
                </a:ext>
              </a:extLst>
            </p:cNvPr>
            <p:cNvSpPr/>
            <p:nvPr/>
          </p:nvSpPr>
          <p:spPr>
            <a:xfrm>
              <a:off x="611560" y="3761420"/>
              <a:ext cx="828092" cy="1800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0" rIns="36000" bIns="0" rtlCol="0" anchor="t" anchorCtr="0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(Parameter 7)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9014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Rechteck 429"/>
          <p:cNvSpPr/>
          <p:nvPr/>
        </p:nvSpPr>
        <p:spPr>
          <a:xfrm>
            <a:off x="133155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76361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2195670" y="1484730"/>
            <a:ext cx="43206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Serialize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Example: 3 categories over time sequence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90" name="Rechteck 389"/>
          <p:cNvSpPr/>
          <p:nvPr/>
        </p:nvSpPr>
        <p:spPr>
          <a:xfrm>
            <a:off x="33479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Serialized Table</a:t>
            </a:r>
          </a:p>
        </p:txBody>
      </p:sp>
      <p:sp>
        <p:nvSpPr>
          <p:cNvPr id="256" name="Rechteck 255"/>
          <p:cNvSpPr/>
          <p:nvPr/>
        </p:nvSpPr>
        <p:spPr>
          <a:xfrm>
            <a:off x="179390" y="1484730"/>
            <a:ext cx="2448340" cy="4320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79390" y="1556740"/>
            <a:ext cx="24483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179390" y="1556740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8" name="Rechteck 357"/>
          <p:cNvSpPr/>
          <p:nvPr/>
        </p:nvSpPr>
        <p:spPr>
          <a:xfrm>
            <a:off x="1331550" y="1556740"/>
            <a:ext cx="432060" cy="3600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2" name="Rechteck 361"/>
          <p:cNvSpPr/>
          <p:nvPr/>
        </p:nvSpPr>
        <p:spPr>
          <a:xfrm>
            <a:off x="1763610" y="1556740"/>
            <a:ext cx="432060" cy="36005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3" name="Rechteck 362"/>
          <p:cNvSpPr/>
          <p:nvPr/>
        </p:nvSpPr>
        <p:spPr>
          <a:xfrm>
            <a:off x="2195670" y="1556740"/>
            <a:ext cx="432060" cy="3600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4" name="Rechteck 363"/>
          <p:cNvSpPr/>
          <p:nvPr/>
        </p:nvSpPr>
        <p:spPr>
          <a:xfrm>
            <a:off x="3347810" y="1484730"/>
            <a:ext cx="1728240" cy="10081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5" name="Rechteck 364"/>
          <p:cNvSpPr/>
          <p:nvPr/>
        </p:nvSpPr>
        <p:spPr>
          <a:xfrm>
            <a:off x="3635850" y="15567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6" name="Rechteck 365"/>
          <p:cNvSpPr/>
          <p:nvPr/>
        </p:nvSpPr>
        <p:spPr>
          <a:xfrm>
            <a:off x="3347810" y="1556740"/>
            <a:ext cx="288040" cy="9361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1" name="Rechteck 370"/>
          <p:cNvSpPr/>
          <p:nvPr/>
        </p:nvSpPr>
        <p:spPr>
          <a:xfrm>
            <a:off x="4499970" y="1556740"/>
            <a:ext cx="144020" cy="93613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3" name="Rechteck 382"/>
          <p:cNvSpPr/>
          <p:nvPr/>
        </p:nvSpPr>
        <p:spPr>
          <a:xfrm>
            <a:off x="4643990" y="1556740"/>
            <a:ext cx="144020" cy="93613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4" name="Rechteck 383"/>
          <p:cNvSpPr/>
          <p:nvPr/>
        </p:nvSpPr>
        <p:spPr>
          <a:xfrm>
            <a:off x="4788010" y="1556740"/>
            <a:ext cx="144020" cy="93613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4932030" y="1556740"/>
            <a:ext cx="144020" cy="93613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24" name="Rechteck 423"/>
          <p:cNvSpPr/>
          <p:nvPr/>
        </p:nvSpPr>
        <p:spPr>
          <a:xfrm>
            <a:off x="3635850" y="177277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5" name="Rechteck 424"/>
          <p:cNvSpPr/>
          <p:nvPr/>
        </p:nvSpPr>
        <p:spPr>
          <a:xfrm>
            <a:off x="3635850" y="184478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6" name="Rechteck 425"/>
          <p:cNvSpPr/>
          <p:nvPr/>
        </p:nvSpPr>
        <p:spPr>
          <a:xfrm>
            <a:off x="3635850" y="206081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8" name="Rechteck 427"/>
          <p:cNvSpPr/>
          <p:nvPr/>
        </p:nvSpPr>
        <p:spPr>
          <a:xfrm>
            <a:off x="3635850" y="227684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/>
          <p:cNvSpPr/>
          <p:nvPr/>
        </p:nvSpPr>
        <p:spPr>
          <a:xfrm>
            <a:off x="176361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2" name="Rechteck 431"/>
          <p:cNvSpPr/>
          <p:nvPr/>
        </p:nvSpPr>
        <p:spPr>
          <a:xfrm>
            <a:off x="219567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3" name="Rechteck 432"/>
          <p:cNvSpPr/>
          <p:nvPr/>
        </p:nvSpPr>
        <p:spPr>
          <a:xfrm>
            <a:off x="133155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4" name="Rechteck 433"/>
          <p:cNvSpPr/>
          <p:nvPr/>
        </p:nvSpPr>
        <p:spPr>
          <a:xfrm>
            <a:off x="19076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5" name="Rechteck 434"/>
          <p:cNvSpPr/>
          <p:nvPr/>
        </p:nvSpPr>
        <p:spPr>
          <a:xfrm>
            <a:off x="233969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6" name="Rechteck 435"/>
          <p:cNvSpPr/>
          <p:nvPr/>
        </p:nvSpPr>
        <p:spPr>
          <a:xfrm>
            <a:off x="147557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7" name="Rechteck 43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8" name="Rechteck 437"/>
          <p:cNvSpPr/>
          <p:nvPr/>
        </p:nvSpPr>
        <p:spPr>
          <a:xfrm>
            <a:off x="248371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9" name="Rechteck 438"/>
          <p:cNvSpPr/>
          <p:nvPr/>
        </p:nvSpPr>
        <p:spPr>
          <a:xfrm>
            <a:off x="16195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0" name="Rechteck 439"/>
          <p:cNvSpPr/>
          <p:nvPr/>
        </p:nvSpPr>
        <p:spPr>
          <a:xfrm>
            <a:off x="19076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1" name="Rechteck 440"/>
          <p:cNvSpPr/>
          <p:nvPr/>
        </p:nvSpPr>
        <p:spPr>
          <a:xfrm>
            <a:off x="233969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42" name="Rechteck 441"/>
          <p:cNvSpPr/>
          <p:nvPr/>
        </p:nvSpPr>
        <p:spPr>
          <a:xfrm>
            <a:off x="147557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4643990" y="15567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4643990" y="16287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4" name="Rechteck 453"/>
          <p:cNvSpPr/>
          <p:nvPr/>
        </p:nvSpPr>
        <p:spPr>
          <a:xfrm>
            <a:off x="46439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5" name="Rechteck 454"/>
          <p:cNvSpPr/>
          <p:nvPr/>
        </p:nvSpPr>
        <p:spPr>
          <a:xfrm>
            <a:off x="47880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6" name="Rechteck 455"/>
          <p:cNvSpPr/>
          <p:nvPr/>
        </p:nvSpPr>
        <p:spPr>
          <a:xfrm>
            <a:off x="47880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7" name="Rechteck 456"/>
          <p:cNvSpPr/>
          <p:nvPr/>
        </p:nvSpPr>
        <p:spPr>
          <a:xfrm>
            <a:off x="47880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8" name="Rechteck 457"/>
          <p:cNvSpPr/>
          <p:nvPr/>
        </p:nvSpPr>
        <p:spPr>
          <a:xfrm>
            <a:off x="4932030" y="155674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9" name="Rechteck 458"/>
          <p:cNvSpPr/>
          <p:nvPr/>
        </p:nvSpPr>
        <p:spPr>
          <a:xfrm>
            <a:off x="4932030" y="162875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0" name="Rechteck 459"/>
          <p:cNvSpPr/>
          <p:nvPr/>
        </p:nvSpPr>
        <p:spPr>
          <a:xfrm>
            <a:off x="4932030" y="17007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1" name="Rechteck 460"/>
          <p:cNvSpPr/>
          <p:nvPr/>
        </p:nvSpPr>
        <p:spPr>
          <a:xfrm>
            <a:off x="4643990" y="177277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2" name="Rechteck 461"/>
          <p:cNvSpPr/>
          <p:nvPr/>
        </p:nvSpPr>
        <p:spPr>
          <a:xfrm>
            <a:off x="47880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3" name="Rechteck 462"/>
          <p:cNvSpPr/>
          <p:nvPr/>
        </p:nvSpPr>
        <p:spPr>
          <a:xfrm>
            <a:off x="4932030" y="177277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4" name="Rechteck 463"/>
          <p:cNvSpPr/>
          <p:nvPr/>
        </p:nvSpPr>
        <p:spPr>
          <a:xfrm>
            <a:off x="493203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5" name="Rechteck 464"/>
          <p:cNvSpPr/>
          <p:nvPr/>
        </p:nvSpPr>
        <p:spPr>
          <a:xfrm>
            <a:off x="4932050" y="191679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6" name="Rechteck 465"/>
          <p:cNvSpPr/>
          <p:nvPr/>
        </p:nvSpPr>
        <p:spPr>
          <a:xfrm>
            <a:off x="4932070" y="198880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7" name="Rechteck 466"/>
          <p:cNvSpPr/>
          <p:nvPr/>
        </p:nvSpPr>
        <p:spPr>
          <a:xfrm>
            <a:off x="19076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9" name="Rechteck 468"/>
          <p:cNvSpPr/>
          <p:nvPr/>
        </p:nvSpPr>
        <p:spPr>
          <a:xfrm>
            <a:off x="147557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0" name="Rechteck 469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2" name="Rechteck 471"/>
          <p:cNvSpPr/>
          <p:nvPr/>
        </p:nvSpPr>
        <p:spPr>
          <a:xfrm>
            <a:off x="1619590" y="17007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3" name="Rechteck 472"/>
          <p:cNvSpPr/>
          <p:nvPr/>
        </p:nvSpPr>
        <p:spPr>
          <a:xfrm>
            <a:off x="4643990" y="206081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4" name="Rechteck 473"/>
          <p:cNvSpPr/>
          <p:nvPr/>
        </p:nvSpPr>
        <p:spPr>
          <a:xfrm>
            <a:off x="47880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5" name="Rechteck 474"/>
          <p:cNvSpPr/>
          <p:nvPr/>
        </p:nvSpPr>
        <p:spPr>
          <a:xfrm>
            <a:off x="4643990" y="213282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6" name="Rechteck 475"/>
          <p:cNvSpPr/>
          <p:nvPr/>
        </p:nvSpPr>
        <p:spPr>
          <a:xfrm>
            <a:off x="47880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7" name="Rechteck 476"/>
          <p:cNvSpPr/>
          <p:nvPr/>
        </p:nvSpPr>
        <p:spPr>
          <a:xfrm>
            <a:off x="133155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8" name="Rechteck 477"/>
          <p:cNvSpPr/>
          <p:nvPr/>
        </p:nvSpPr>
        <p:spPr>
          <a:xfrm>
            <a:off x="147557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1619590" y="184478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4643990" y="227684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4644010" y="234885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4644030" y="2420860"/>
            <a:ext cx="14400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3" name="Rechteck 482"/>
          <p:cNvSpPr/>
          <p:nvPr/>
        </p:nvSpPr>
        <p:spPr>
          <a:xfrm>
            <a:off x="2483710" y="184478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4932030" y="2420860"/>
            <a:ext cx="144000" cy="7201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5" name="Rechteck 484"/>
          <p:cNvSpPr/>
          <p:nvPr/>
        </p:nvSpPr>
        <p:spPr>
          <a:xfrm>
            <a:off x="3635850" y="2204830"/>
            <a:ext cx="864120" cy="7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5" name="Gerade Verbindung 264"/>
          <p:cNvCxnSpPr/>
          <p:nvPr/>
        </p:nvCxnSpPr>
        <p:spPr>
          <a:xfrm>
            <a:off x="179390" y="1556740"/>
            <a:ext cx="2448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hteck 487"/>
          <p:cNvSpPr/>
          <p:nvPr/>
        </p:nvSpPr>
        <p:spPr>
          <a:xfrm>
            <a:off x="179390" y="2708902"/>
            <a:ext cx="288040" cy="3600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9" name="Rechteck 488"/>
          <p:cNvSpPr/>
          <p:nvPr/>
        </p:nvSpPr>
        <p:spPr>
          <a:xfrm>
            <a:off x="467430" y="2672924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Identifier columns (will be repeated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downward)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490" name="Rechteck 489"/>
          <p:cNvSpPr/>
          <p:nvPr/>
        </p:nvSpPr>
        <p:spPr>
          <a:xfrm>
            <a:off x="179390" y="3284980"/>
            <a:ext cx="2880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46743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Remaining table columns: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Contents will not be repeated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downward if rows are added.</a:t>
            </a:r>
          </a:p>
        </p:txBody>
      </p:sp>
      <p:sp>
        <p:nvSpPr>
          <p:cNvPr id="493" name="Rechteck 492"/>
          <p:cNvSpPr/>
          <p:nvPr/>
        </p:nvSpPr>
        <p:spPr>
          <a:xfrm>
            <a:off x="2699740" y="2708902"/>
            <a:ext cx="288040" cy="36005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2987780" y="2672916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Sequence name, specified in Parameter 3,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containing values defined in Parameter 4</a:t>
            </a:r>
          </a:p>
        </p:txBody>
      </p:sp>
      <p:sp>
        <p:nvSpPr>
          <p:cNvPr id="495" name="Rechteck 494"/>
          <p:cNvSpPr/>
          <p:nvPr/>
        </p:nvSpPr>
        <p:spPr>
          <a:xfrm>
            <a:off x="2987780" y="3248980"/>
            <a:ext cx="1224170" cy="36005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Data being serialized.  Different colors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refer to different categories, dark field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show containing value as example)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The category headers are defined in Parameter 5.</a:t>
            </a:r>
          </a:p>
        </p:txBody>
      </p:sp>
      <p:sp>
        <p:nvSpPr>
          <p:cNvPr id="496" name="Rechteck 495"/>
          <p:cNvSpPr/>
          <p:nvPr/>
        </p:nvSpPr>
        <p:spPr>
          <a:xfrm>
            <a:off x="2699740" y="3284980"/>
            <a:ext cx="288040" cy="14402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2699740" y="3429000"/>
            <a:ext cx="288040" cy="14402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2699740" y="3573020"/>
            <a:ext cx="28804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2843760" y="3284980"/>
            <a:ext cx="144020" cy="1440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2843760" y="3429000"/>
            <a:ext cx="144020" cy="14402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2843760" y="3573020"/>
            <a:ext cx="144020" cy="14402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2" name="Rechteck 501"/>
          <p:cNvSpPr/>
          <p:nvPr/>
        </p:nvSpPr>
        <p:spPr>
          <a:xfrm>
            <a:off x="2843760" y="2708902"/>
            <a:ext cx="144020" cy="3600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3" name="Rechteck 502"/>
          <p:cNvSpPr/>
          <p:nvPr/>
        </p:nvSpPr>
        <p:spPr>
          <a:xfrm>
            <a:off x="4499970" y="2276840"/>
            <a:ext cx="144020" cy="2160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4" name="Rechteck 503"/>
          <p:cNvSpPr/>
          <p:nvPr/>
        </p:nvSpPr>
        <p:spPr>
          <a:xfrm>
            <a:off x="4499970" y="1556740"/>
            <a:ext cx="144020" cy="64809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67" name="Gerade Verbindung 366"/>
          <p:cNvCxnSpPr/>
          <p:nvPr/>
        </p:nvCxnSpPr>
        <p:spPr>
          <a:xfrm>
            <a:off x="3347810" y="1556740"/>
            <a:ext cx="1728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Gleichschenkliges Dreieck 505"/>
          <p:cNvSpPr/>
          <p:nvPr/>
        </p:nvSpPr>
        <p:spPr>
          <a:xfrm rot="5400000">
            <a:off x="2519715" y="1664755"/>
            <a:ext cx="792110" cy="288040"/>
          </a:xfrm>
          <a:prstGeom prst="triangle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22866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/>
          <p:cNvSpPr/>
          <p:nvPr/>
        </p:nvSpPr>
        <p:spPr>
          <a:xfrm>
            <a:off x="3491872" y="3429560"/>
            <a:ext cx="1224000" cy="144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1" name="Rechteck 50"/>
          <p:cNvSpPr/>
          <p:nvPr/>
        </p:nvSpPr>
        <p:spPr>
          <a:xfrm>
            <a:off x="1907704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2" name="Rechteck 371"/>
          <p:cNvSpPr/>
          <p:nvPr/>
        </p:nvSpPr>
        <p:spPr>
          <a:xfrm>
            <a:off x="540000" y="1485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6" name="Rechteck 295"/>
          <p:cNvSpPr/>
          <p:nvPr/>
        </p:nvSpPr>
        <p:spPr>
          <a:xfrm>
            <a:off x="540610" y="1485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540000" y="1341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373" name="Rechteck 372"/>
          <p:cNvSpPr/>
          <p:nvPr/>
        </p:nvSpPr>
        <p:spPr>
          <a:xfrm>
            <a:off x="540610" y="177329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2" name="Rechteck 391"/>
          <p:cNvSpPr/>
          <p:nvPr/>
        </p:nvSpPr>
        <p:spPr>
          <a:xfrm>
            <a:off x="5725268" y="1485830"/>
            <a:ext cx="144020" cy="5040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3" name="Rechteck 392"/>
          <p:cNvSpPr/>
          <p:nvPr/>
        </p:nvSpPr>
        <p:spPr>
          <a:xfrm>
            <a:off x="2484314" y="2277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Fewer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cxnSp>
        <p:nvCxnSpPr>
          <p:cNvPr id="375" name="Gerade Verbindung 374"/>
          <p:cNvCxnSpPr/>
          <p:nvPr/>
        </p:nvCxnSpPr>
        <p:spPr>
          <a:xfrm>
            <a:off x="540000" y="1557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5869288" y="148583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3997092" y="1485560"/>
            <a:ext cx="144020" cy="5040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9" name="Rechteck 108"/>
          <p:cNvSpPr/>
          <p:nvPr/>
        </p:nvSpPr>
        <p:spPr>
          <a:xfrm>
            <a:off x="4141112" y="1485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Headers</a:t>
            </a:r>
          </a:p>
        </p:txBody>
      </p:sp>
      <p:sp>
        <p:nvSpPr>
          <p:cNvPr id="17" name="Pfeil nach rechts 16"/>
          <p:cNvSpPr/>
          <p:nvPr/>
        </p:nvSpPr>
        <p:spPr>
          <a:xfrm flipH="1">
            <a:off x="2052314" y="2349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6" name="Rechteck 115"/>
          <p:cNvSpPr/>
          <p:nvPr/>
        </p:nvSpPr>
        <p:spPr>
          <a:xfrm>
            <a:off x="3997092" y="227756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4141112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Blank contents</a:t>
            </a:r>
          </a:p>
        </p:txBody>
      </p:sp>
      <p:sp>
        <p:nvSpPr>
          <p:cNvPr id="45" name="Rechteck 44"/>
          <p:cNvSpPr/>
          <p:nvPr/>
        </p:nvSpPr>
        <p:spPr>
          <a:xfrm>
            <a:off x="540610" y="227729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540610" y="2637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484314" y="1845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More columns</a:t>
            </a:r>
          </a:p>
          <a:p>
            <a:r>
              <a:rPr lang="en-US" sz="1000" dirty="0">
                <a:solidFill>
                  <a:schemeClr val="tx1"/>
                </a:solidFill>
              </a:rPr>
              <a:t>than number of headers</a:t>
            </a:r>
          </a:p>
        </p:txBody>
      </p:sp>
      <p:sp>
        <p:nvSpPr>
          <p:cNvPr id="48" name="Pfeil nach rechts 47"/>
          <p:cNvSpPr/>
          <p:nvPr/>
        </p:nvSpPr>
        <p:spPr>
          <a:xfrm flipH="1">
            <a:off x="2052314" y="1917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1907704" y="306956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header width)</a:t>
            </a:r>
          </a:p>
        </p:txBody>
      </p:sp>
      <p:sp>
        <p:nvSpPr>
          <p:cNvPr id="50" name="Rechteck 49"/>
          <p:cNvSpPr/>
          <p:nvPr/>
        </p:nvSpPr>
        <p:spPr>
          <a:xfrm>
            <a:off x="1908314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908314" y="371756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" name="Gerade Verbindung 374"/>
          <p:cNvCxnSpPr/>
          <p:nvPr/>
        </p:nvCxnSpPr>
        <p:spPr>
          <a:xfrm>
            <a:off x="1907704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/>
          <p:cNvSpPr/>
          <p:nvPr/>
        </p:nvSpPr>
        <p:spPr>
          <a:xfrm>
            <a:off x="1908314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1907704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1044610" y="2637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7" name="Rechteck 56"/>
          <p:cNvSpPr/>
          <p:nvPr/>
        </p:nvSpPr>
        <p:spPr>
          <a:xfrm>
            <a:off x="1332610" y="213329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2411704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699704" y="4077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2555704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491262" y="342956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491872" y="342983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491872" y="3718100"/>
            <a:ext cx="122400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1" name="Gerade Verbindung 374"/>
          <p:cNvCxnSpPr/>
          <p:nvPr/>
        </p:nvCxnSpPr>
        <p:spPr>
          <a:xfrm>
            <a:off x="3491262" y="350157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/>
          <p:nvPr/>
        </p:nvSpPr>
        <p:spPr>
          <a:xfrm>
            <a:off x="3491872" y="422183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491262" y="458183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95262" y="4582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4283262" y="407810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5076048" y="342902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5076658" y="342929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2" name="Rechteck 81"/>
          <p:cNvSpPr/>
          <p:nvPr/>
        </p:nvSpPr>
        <p:spPr>
          <a:xfrm>
            <a:off x="5076658" y="3717560"/>
            <a:ext cx="93539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3" name="Gerade Verbindung 374"/>
          <p:cNvCxnSpPr/>
          <p:nvPr/>
        </p:nvCxnSpPr>
        <p:spPr>
          <a:xfrm>
            <a:off x="5076048" y="350103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5076658" y="422156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Rechteck 84"/>
          <p:cNvSpPr/>
          <p:nvPr/>
        </p:nvSpPr>
        <p:spPr>
          <a:xfrm>
            <a:off x="5076048" y="458129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5580048" y="4581560"/>
            <a:ext cx="432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7" name="Rechteck 86"/>
          <p:cNvSpPr/>
          <p:nvPr/>
        </p:nvSpPr>
        <p:spPr>
          <a:xfrm>
            <a:off x="5868048" y="4077560"/>
            <a:ext cx="14400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8" name="Rechteck 87"/>
          <p:cNvSpPr/>
          <p:nvPr/>
        </p:nvSpPr>
        <p:spPr>
          <a:xfrm>
            <a:off x="5724048" y="4221560"/>
            <a:ext cx="288000" cy="36000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0" name="Rechteck 89"/>
          <p:cNvSpPr/>
          <p:nvPr/>
        </p:nvSpPr>
        <p:spPr>
          <a:xfrm>
            <a:off x="341987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 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max table width)</a:t>
            </a:r>
          </a:p>
        </p:txBody>
      </p:sp>
      <p:sp>
        <p:nvSpPr>
          <p:cNvPr id="91" name="Rechteck 90"/>
          <p:cNvSpPr/>
          <p:nvPr/>
        </p:nvSpPr>
        <p:spPr>
          <a:xfrm>
            <a:off x="5004048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equal header width)</a:t>
            </a:r>
          </a:p>
        </p:txBody>
      </p:sp>
      <p:sp>
        <p:nvSpPr>
          <p:cNvPr id="96" name="Rechteck 95"/>
          <p:cNvSpPr/>
          <p:nvPr/>
        </p:nvSpPr>
        <p:spPr>
          <a:xfrm>
            <a:off x="6660232" y="3429040"/>
            <a:ext cx="93661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7" name="Rechteck 96"/>
          <p:cNvSpPr/>
          <p:nvPr/>
        </p:nvSpPr>
        <p:spPr>
          <a:xfrm>
            <a:off x="6660232" y="306958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trim)</a:t>
            </a:r>
          </a:p>
        </p:txBody>
      </p:sp>
      <p:sp>
        <p:nvSpPr>
          <p:cNvPr id="98" name="Rechteck 97"/>
          <p:cNvSpPr/>
          <p:nvPr/>
        </p:nvSpPr>
        <p:spPr>
          <a:xfrm>
            <a:off x="6660232" y="3429310"/>
            <a:ext cx="936000" cy="72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9" name="Rechteck 98"/>
          <p:cNvSpPr/>
          <p:nvPr/>
        </p:nvSpPr>
        <p:spPr>
          <a:xfrm>
            <a:off x="6660232" y="3717580"/>
            <a:ext cx="1224000" cy="3599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/>
          <p:cNvCxnSpPr/>
          <p:nvPr/>
        </p:nvCxnSpPr>
        <p:spPr>
          <a:xfrm>
            <a:off x="6660232" y="350105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660232" y="422158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Rechteck 101"/>
          <p:cNvSpPr/>
          <p:nvPr/>
        </p:nvSpPr>
        <p:spPr>
          <a:xfrm>
            <a:off x="6660232" y="4725560"/>
            <a:ext cx="93661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6660232" y="4077560"/>
            <a:ext cx="792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1" name="Rechteck 110"/>
          <p:cNvSpPr/>
          <p:nvPr/>
        </p:nvSpPr>
        <p:spPr>
          <a:xfrm>
            <a:off x="6660232" y="4581560"/>
            <a:ext cx="504000" cy="1440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2" name="Rechteck 111"/>
          <p:cNvSpPr/>
          <p:nvPr/>
        </p:nvSpPr>
        <p:spPr>
          <a:xfrm>
            <a:off x="5076048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aligned to header row.</a:t>
            </a:r>
          </a:p>
          <a:p>
            <a:r>
              <a:rPr lang="en-US" sz="1000" dirty="0">
                <a:solidFill>
                  <a:schemeClr val="tx1"/>
                </a:solidFill>
              </a:rPr>
              <a:t>Excess data in longer</a:t>
            </a:r>
          </a:p>
          <a:p>
            <a:r>
              <a:rPr lang="en-US" sz="1000" dirty="0">
                <a:solidFill>
                  <a:schemeClr val="tx1"/>
                </a:solidFill>
              </a:rPr>
              <a:t>rows will be discarded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3491872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Rectangular table: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shorter than longest row</a:t>
            </a:r>
          </a:p>
          <a:p>
            <a:r>
              <a:rPr lang="en-US" sz="1000" dirty="0">
                <a:solidFill>
                  <a:schemeClr val="tx1"/>
                </a:solidFill>
              </a:rPr>
              <a:t>will be padded.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1907704" y="4941560"/>
            <a:ext cx="1655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Rows shorter than</a:t>
            </a:r>
          </a:p>
          <a:p>
            <a:r>
              <a:rPr lang="en-US" sz="1000" dirty="0">
                <a:solidFill>
                  <a:schemeClr val="tx1"/>
                </a:solidFill>
              </a:rPr>
              <a:t>header row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padded.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60232" y="4941560"/>
            <a:ext cx="140503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From right to left, all</a:t>
            </a:r>
          </a:p>
          <a:p>
            <a:r>
              <a:rPr lang="en-US" sz="1000" dirty="0">
                <a:solidFill>
                  <a:schemeClr val="tx1"/>
                </a:solidFill>
              </a:rPr>
              <a:t>blank columns will be</a:t>
            </a:r>
          </a:p>
          <a:p>
            <a:r>
              <a:rPr lang="en-US" sz="1000" dirty="0">
                <a:solidFill>
                  <a:schemeClr val="tx1"/>
                </a:solidFill>
              </a:rPr>
              <a:t>discarded and the rows</a:t>
            </a:r>
          </a:p>
          <a:p>
            <a:r>
              <a:rPr lang="en-US" sz="1000" dirty="0">
                <a:solidFill>
                  <a:schemeClr val="tx1"/>
                </a:solidFill>
              </a:rPr>
              <a:t>shortened.</a:t>
            </a:r>
          </a:p>
        </p:txBody>
      </p:sp>
      <p:sp>
        <p:nvSpPr>
          <p:cNvPr id="68" name="Rechteck 67"/>
          <p:cNvSpPr/>
          <p:nvPr/>
        </p:nvSpPr>
        <p:spPr>
          <a:xfrm>
            <a:off x="2484314" y="1341290"/>
            <a:ext cx="1728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columns</a:t>
            </a:r>
          </a:p>
        </p:txBody>
      </p:sp>
      <p:sp>
        <p:nvSpPr>
          <p:cNvPr id="69" name="Pfeil nach rechts 68"/>
          <p:cNvSpPr/>
          <p:nvPr/>
        </p:nvSpPr>
        <p:spPr>
          <a:xfrm flipH="1">
            <a:off x="2052314" y="141329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0" name="Rechteck 69"/>
          <p:cNvSpPr/>
          <p:nvPr/>
        </p:nvSpPr>
        <p:spPr>
          <a:xfrm>
            <a:off x="5725498" y="2277560"/>
            <a:ext cx="144020" cy="50407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4" name="Rechteck 73"/>
          <p:cNvSpPr/>
          <p:nvPr/>
        </p:nvSpPr>
        <p:spPr>
          <a:xfrm>
            <a:off x="5869518" y="2277560"/>
            <a:ext cx="93598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Padded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contents</a:t>
            </a:r>
          </a:p>
        </p:txBody>
      </p:sp>
      <p:sp>
        <p:nvSpPr>
          <p:cNvPr id="77" name="Rechteck 76"/>
          <p:cNvSpPr/>
          <p:nvPr/>
        </p:nvSpPr>
        <p:spPr>
          <a:xfrm>
            <a:off x="540610" y="342846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echteck 77"/>
          <p:cNvSpPr/>
          <p:nvPr/>
        </p:nvSpPr>
        <p:spPr>
          <a:xfrm>
            <a:off x="540610" y="3069000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table fit</a:t>
            </a:r>
          </a:p>
          <a:p>
            <a:pPr>
              <a:lnSpc>
                <a:spcPct val="90000"/>
              </a:lnSpc>
            </a:pPr>
            <a:r>
              <a:rPr lang="en-US" sz="1050" b="1" dirty="0">
                <a:solidFill>
                  <a:schemeClr val="tx1"/>
                </a:solidFill>
              </a:rPr>
              <a:t>(…, min table width)</a:t>
            </a:r>
          </a:p>
        </p:txBody>
      </p:sp>
      <p:sp>
        <p:nvSpPr>
          <p:cNvPr id="89" name="Rechteck 88"/>
          <p:cNvSpPr/>
          <p:nvPr/>
        </p:nvSpPr>
        <p:spPr>
          <a:xfrm>
            <a:off x="541220" y="3428730"/>
            <a:ext cx="646780" cy="7227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hteck 91"/>
          <p:cNvSpPr/>
          <p:nvPr/>
        </p:nvSpPr>
        <p:spPr>
          <a:xfrm>
            <a:off x="541220" y="3717000"/>
            <a:ext cx="646780" cy="50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3" name="Gerade Verbindung 374"/>
          <p:cNvCxnSpPr/>
          <p:nvPr/>
        </p:nvCxnSpPr>
        <p:spPr>
          <a:xfrm>
            <a:off x="540610" y="3500470"/>
            <a:ext cx="648000" cy="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hteck 93"/>
          <p:cNvSpPr/>
          <p:nvPr/>
        </p:nvSpPr>
        <p:spPr>
          <a:xfrm>
            <a:off x="541220" y="4221000"/>
            <a:ext cx="64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5" name="Rechteck 94"/>
          <p:cNvSpPr/>
          <p:nvPr/>
        </p:nvSpPr>
        <p:spPr>
          <a:xfrm>
            <a:off x="540611" y="4580730"/>
            <a:ext cx="647390" cy="2882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1044610" y="4581000"/>
            <a:ext cx="143390" cy="144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7" name="Rechteck 106"/>
          <p:cNvSpPr/>
          <p:nvPr/>
        </p:nvSpPr>
        <p:spPr>
          <a:xfrm>
            <a:off x="540610" y="4941000"/>
            <a:ext cx="1439390" cy="7194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width aligned</a:t>
            </a:r>
          </a:p>
          <a:p>
            <a:r>
              <a:rPr lang="en-US" sz="1000" dirty="0">
                <a:solidFill>
                  <a:schemeClr val="tx1"/>
                </a:solidFill>
              </a:rPr>
              <a:t>to shortest row</a:t>
            </a:r>
          </a:p>
        </p:txBody>
      </p:sp>
    </p:spTree>
    <p:extLst>
      <p:ext uri="{BB962C8B-B14F-4D97-AF65-F5344CB8AC3E}">
        <p14:creationId xmlns:p14="http://schemas.microsoft.com/office/powerpoint/2010/main" val="28556526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Arrange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 (Parameter 1)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1224170" cy="93615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179390" y="1556740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75" name="Gerade Verbindung 374"/>
          <p:cNvCxnSpPr/>
          <p:nvPr/>
        </p:nvCxnSpPr>
        <p:spPr>
          <a:xfrm>
            <a:off x="179390" y="1556740"/>
            <a:ext cx="1224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179490" y="252895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Tables to add (Para. 2,3,4…)</a:t>
            </a:r>
          </a:p>
        </p:txBody>
      </p:sp>
      <p:sp>
        <p:nvSpPr>
          <p:cNvPr id="46" name="Rechteck 45"/>
          <p:cNvSpPr/>
          <p:nvPr/>
        </p:nvSpPr>
        <p:spPr>
          <a:xfrm>
            <a:off x="179490" y="2708918"/>
            <a:ext cx="648090" cy="75608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179490" y="2780928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" name="Gerade Verbindung 47"/>
          <p:cNvCxnSpPr/>
          <p:nvPr/>
        </p:nvCxnSpPr>
        <p:spPr>
          <a:xfrm>
            <a:off x="179490" y="2780928"/>
            <a:ext cx="648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hteck 52"/>
          <p:cNvSpPr/>
          <p:nvPr/>
        </p:nvSpPr>
        <p:spPr>
          <a:xfrm>
            <a:off x="971601" y="2708918"/>
            <a:ext cx="684076" cy="10801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" name="Rechteck 53"/>
          <p:cNvSpPr/>
          <p:nvPr/>
        </p:nvSpPr>
        <p:spPr>
          <a:xfrm>
            <a:off x="971600" y="2780928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" name="Gerade Verbindung 54"/>
          <p:cNvCxnSpPr>
            <a:cxnSpLocks/>
          </p:cNvCxnSpPr>
          <p:nvPr/>
        </p:nvCxnSpPr>
        <p:spPr>
          <a:xfrm>
            <a:off x="971600" y="2780928"/>
            <a:ext cx="684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Pfeil nach rechts 56"/>
          <p:cNvSpPr/>
          <p:nvPr/>
        </p:nvSpPr>
        <p:spPr>
          <a:xfrm>
            <a:off x="3347858" y="1916832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851928" y="1484730"/>
            <a:ext cx="3384368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7" name="Gerade Verbindung 66"/>
          <p:cNvCxnSpPr/>
          <p:nvPr/>
        </p:nvCxnSpPr>
        <p:spPr>
          <a:xfrm>
            <a:off x="3851928" y="1556740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hteck 79"/>
          <p:cNvSpPr/>
          <p:nvPr/>
        </p:nvSpPr>
        <p:spPr>
          <a:xfrm>
            <a:off x="3311868" y="130476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arrange() </a:t>
            </a:r>
            <a:r>
              <a:rPr lang="en-US" sz="1000" dirty="0">
                <a:solidFill>
                  <a:schemeClr val="tx1"/>
                </a:solidFill>
              </a:rPr>
              <a:t>– Destination table after function call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F60F0C3-0398-4A00-AA7D-B0BEA5603888}"/>
              </a:ext>
            </a:extLst>
          </p:cNvPr>
          <p:cNvSpPr/>
          <p:nvPr/>
        </p:nvSpPr>
        <p:spPr>
          <a:xfrm>
            <a:off x="1799692" y="2708918"/>
            <a:ext cx="828092" cy="57606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9485AFC-63CD-4636-8C1F-E686301DA420}"/>
              </a:ext>
            </a:extLst>
          </p:cNvPr>
          <p:cNvSpPr/>
          <p:nvPr/>
        </p:nvSpPr>
        <p:spPr>
          <a:xfrm>
            <a:off x="1799692" y="2780928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Gerade Verbindung 47">
            <a:extLst>
              <a:ext uri="{FF2B5EF4-FFF2-40B4-BE49-F238E27FC236}">
                <a16:creationId xmlns:a16="http://schemas.microsoft.com/office/drawing/2014/main" id="{0AA4FBE2-D32E-4B0C-9614-E6D012140AB1}"/>
              </a:ext>
            </a:extLst>
          </p:cNvPr>
          <p:cNvCxnSpPr>
            <a:cxnSpLocks/>
          </p:cNvCxnSpPr>
          <p:nvPr/>
        </p:nvCxnSpPr>
        <p:spPr>
          <a:xfrm>
            <a:off x="1799692" y="2780928"/>
            <a:ext cx="8280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B47FC231-B574-4E40-A64D-670F1DB7022E}"/>
              </a:ext>
            </a:extLst>
          </p:cNvPr>
          <p:cNvSpPr/>
          <p:nvPr/>
        </p:nvSpPr>
        <p:spPr>
          <a:xfrm>
            <a:off x="3851920" y="1556792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B2208284-30A5-4B01-95EC-ABE8DBE065BA}"/>
              </a:ext>
            </a:extLst>
          </p:cNvPr>
          <p:cNvSpPr/>
          <p:nvPr/>
        </p:nvSpPr>
        <p:spPr>
          <a:xfrm>
            <a:off x="5076056" y="1556792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5C22EC79-5230-47F0-97E2-342B6513EB63}"/>
              </a:ext>
            </a:extLst>
          </p:cNvPr>
          <p:cNvSpPr/>
          <p:nvPr/>
        </p:nvSpPr>
        <p:spPr>
          <a:xfrm>
            <a:off x="6408204" y="1556792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3A1F385F-B929-4684-89ED-15D4CB20F931}"/>
              </a:ext>
            </a:extLst>
          </p:cNvPr>
          <p:cNvSpPr/>
          <p:nvPr/>
        </p:nvSpPr>
        <p:spPr>
          <a:xfrm>
            <a:off x="5724128" y="1556792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6" name="Pfeil nach rechts 56">
            <a:extLst>
              <a:ext uri="{FF2B5EF4-FFF2-40B4-BE49-F238E27FC236}">
                <a16:creationId xmlns:a16="http://schemas.microsoft.com/office/drawing/2014/main" id="{4427484B-6C04-4FB9-907B-73939E4A0C83}"/>
              </a:ext>
            </a:extLst>
          </p:cNvPr>
          <p:cNvSpPr/>
          <p:nvPr/>
        </p:nvSpPr>
        <p:spPr>
          <a:xfrm>
            <a:off x="3311846" y="3285038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817A87C-617E-4B68-920B-75888B63A8E0}"/>
              </a:ext>
            </a:extLst>
          </p:cNvPr>
          <p:cNvSpPr/>
          <p:nvPr/>
        </p:nvSpPr>
        <p:spPr>
          <a:xfrm>
            <a:off x="3815916" y="2852936"/>
            <a:ext cx="3708412" cy="10801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8" name="Gerade Verbindung 66">
            <a:extLst>
              <a:ext uri="{FF2B5EF4-FFF2-40B4-BE49-F238E27FC236}">
                <a16:creationId xmlns:a16="http://schemas.microsoft.com/office/drawing/2014/main" id="{E8886372-BBCC-4898-93DC-A86BB7EE13BE}"/>
              </a:ext>
            </a:extLst>
          </p:cNvPr>
          <p:cNvCxnSpPr/>
          <p:nvPr/>
        </p:nvCxnSpPr>
        <p:spPr>
          <a:xfrm>
            <a:off x="3815916" y="2924946"/>
            <a:ext cx="29524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>
            <a:extLst>
              <a:ext uri="{FF2B5EF4-FFF2-40B4-BE49-F238E27FC236}">
                <a16:creationId xmlns:a16="http://schemas.microsoft.com/office/drawing/2014/main" id="{308DBA93-7620-467E-9038-343D2A14A107}"/>
              </a:ext>
            </a:extLst>
          </p:cNvPr>
          <p:cNvSpPr/>
          <p:nvPr/>
        </p:nvSpPr>
        <p:spPr>
          <a:xfrm>
            <a:off x="3275856" y="267297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arrange with spaces()</a:t>
            </a:r>
            <a:r>
              <a:rPr lang="en-US" sz="1000" dirty="0">
                <a:solidFill>
                  <a:schemeClr val="tx1"/>
                </a:solidFill>
              </a:rPr>
              <a:t> – Destination table after function call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1D367359-16CE-4544-9FDF-E53EA13DCBC4}"/>
              </a:ext>
            </a:extLst>
          </p:cNvPr>
          <p:cNvSpPr/>
          <p:nvPr/>
        </p:nvSpPr>
        <p:spPr>
          <a:xfrm>
            <a:off x="3815908" y="2924998"/>
            <a:ext cx="1224170" cy="86414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DBE188B-31F8-4B4A-880F-D650472CBD70}"/>
              </a:ext>
            </a:extLst>
          </p:cNvPr>
          <p:cNvSpPr/>
          <p:nvPr/>
        </p:nvSpPr>
        <p:spPr>
          <a:xfrm>
            <a:off x="5148064" y="2924944"/>
            <a:ext cx="648090" cy="684076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5FED6553-3EFC-48C9-838C-8A46AE429E03}"/>
              </a:ext>
            </a:extLst>
          </p:cNvPr>
          <p:cNvSpPr/>
          <p:nvPr/>
        </p:nvSpPr>
        <p:spPr>
          <a:xfrm>
            <a:off x="6696236" y="2924944"/>
            <a:ext cx="828092" cy="504056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3A4E11D4-80DB-407E-938C-B5186A11447D}"/>
              </a:ext>
            </a:extLst>
          </p:cNvPr>
          <p:cNvSpPr/>
          <p:nvPr/>
        </p:nvSpPr>
        <p:spPr>
          <a:xfrm>
            <a:off x="5904148" y="2924944"/>
            <a:ext cx="684076" cy="10081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531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hteck 149">
            <a:extLst>
              <a:ext uri="{FF2B5EF4-FFF2-40B4-BE49-F238E27FC236}">
                <a16:creationId xmlns:a16="http://schemas.microsoft.com/office/drawing/2014/main" id="{E5389336-D5CE-4447-8A96-33880D868BDE}"/>
              </a:ext>
            </a:extLst>
          </p:cNvPr>
          <p:cNvSpPr/>
          <p:nvPr/>
        </p:nvSpPr>
        <p:spPr>
          <a:xfrm>
            <a:off x="7992380" y="1916832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9" name="Rechteck 148">
            <a:extLst>
              <a:ext uri="{FF2B5EF4-FFF2-40B4-BE49-F238E27FC236}">
                <a16:creationId xmlns:a16="http://schemas.microsoft.com/office/drawing/2014/main" id="{226AD378-247D-4623-937E-A5B50906B7BE}"/>
              </a:ext>
            </a:extLst>
          </p:cNvPr>
          <p:cNvSpPr/>
          <p:nvPr/>
        </p:nvSpPr>
        <p:spPr>
          <a:xfrm>
            <a:off x="7992380" y="2132856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8" name="Rechteck 147">
            <a:extLst>
              <a:ext uri="{FF2B5EF4-FFF2-40B4-BE49-F238E27FC236}">
                <a16:creationId xmlns:a16="http://schemas.microsoft.com/office/drawing/2014/main" id="{E395AE03-8F8A-4E8B-ABAF-C44855D6A577}"/>
              </a:ext>
            </a:extLst>
          </p:cNvPr>
          <p:cNvSpPr/>
          <p:nvPr/>
        </p:nvSpPr>
        <p:spPr>
          <a:xfrm>
            <a:off x="7992380" y="2060848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7" name="Rechteck 146">
            <a:extLst>
              <a:ext uri="{FF2B5EF4-FFF2-40B4-BE49-F238E27FC236}">
                <a16:creationId xmlns:a16="http://schemas.microsoft.com/office/drawing/2014/main" id="{E2BDEA56-5047-4198-B8F3-1E64821F34E6}"/>
              </a:ext>
            </a:extLst>
          </p:cNvPr>
          <p:cNvSpPr/>
          <p:nvPr/>
        </p:nvSpPr>
        <p:spPr>
          <a:xfrm>
            <a:off x="7992380" y="1844824"/>
            <a:ext cx="180020" cy="72008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explore, table filter, 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explore ( source table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411760" y="1556792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4, y start sub table 4, x end sub table 4, x end sub table 4}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7AC4DBC5-DB0E-4267-A653-EC56701267C7}"/>
              </a:ext>
            </a:extLst>
          </p:cNvPr>
          <p:cNvSpPr/>
          <p:nvPr/>
        </p:nvSpPr>
        <p:spPr>
          <a:xfrm>
            <a:off x="2411760" y="281693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2 [ ] = table filter ( source table, coordinates[ ], ... )</a:t>
            </a:r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4ADDDF63-2FC2-4FA7-9F8C-CEF046A4FB90}"/>
              </a:ext>
            </a:extLst>
          </p:cNvPr>
          <p:cNvSpPr/>
          <p:nvPr/>
        </p:nvSpPr>
        <p:spPr>
          <a:xfrm>
            <a:off x="3779912" y="249289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3" name="Pfeil: nach unten 42">
            <a:extLst>
              <a:ext uri="{FF2B5EF4-FFF2-40B4-BE49-F238E27FC236}">
                <a16:creationId xmlns:a16="http://schemas.microsoft.com/office/drawing/2014/main" id="{C54C5FF5-07F5-4DA9-B84B-8A614344F168}"/>
              </a:ext>
            </a:extLst>
          </p:cNvPr>
          <p:cNvSpPr/>
          <p:nvPr/>
        </p:nvSpPr>
        <p:spPr>
          <a:xfrm>
            <a:off x="3779912" y="2996952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28043B3C-BBA4-44D4-B8BF-21C4E4F64BB8}"/>
              </a:ext>
            </a:extLst>
          </p:cNvPr>
          <p:cNvSpPr/>
          <p:nvPr/>
        </p:nvSpPr>
        <p:spPr>
          <a:xfrm>
            <a:off x="2015716" y="335698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table extract ( destination table, source table, coordinates 2 [ ], 0 ... )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7CBD2DB-549D-4559-9C65-260FC4659374}"/>
              </a:ext>
            </a:extLst>
          </p:cNvPr>
          <p:cNvSpPr/>
          <p:nvPr/>
        </p:nvSpPr>
        <p:spPr>
          <a:xfrm>
            <a:off x="2447764" y="357301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04663458-6A23-468F-A4A4-514C7974A423}"/>
              </a:ext>
            </a:extLst>
          </p:cNvPr>
          <p:cNvSpPr/>
          <p:nvPr/>
        </p:nvSpPr>
        <p:spPr>
          <a:xfrm>
            <a:off x="2447764" y="364502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CFCE7D68-BBAC-4274-A502-FAF2D258164F}"/>
              </a:ext>
            </a:extLst>
          </p:cNvPr>
          <p:cNvSpPr/>
          <p:nvPr/>
        </p:nvSpPr>
        <p:spPr>
          <a:xfrm>
            <a:off x="3203848" y="357301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25B72AD5-D281-4076-8768-0FD49DD8D0B0}"/>
              </a:ext>
            </a:extLst>
          </p:cNvPr>
          <p:cNvSpPr/>
          <p:nvPr/>
        </p:nvSpPr>
        <p:spPr>
          <a:xfrm>
            <a:off x="3203848" y="364502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3635896" y="357301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3635896" y="364502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06B7991E-56EA-411A-8C1A-69F236105E84}"/>
              </a:ext>
            </a:extLst>
          </p:cNvPr>
          <p:cNvSpPr/>
          <p:nvPr/>
        </p:nvSpPr>
        <p:spPr>
          <a:xfrm>
            <a:off x="4355976" y="35730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EE2477B3-F108-4712-A8C9-2198677F6CEF}"/>
              </a:ext>
            </a:extLst>
          </p:cNvPr>
          <p:cNvSpPr/>
          <p:nvPr/>
        </p:nvSpPr>
        <p:spPr>
          <a:xfrm>
            <a:off x="4355976" y="36450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8DACC0A6-5BC6-414B-95F9-B869FFD4343F}"/>
              </a:ext>
            </a:extLst>
          </p:cNvPr>
          <p:cNvSpPr/>
          <p:nvPr/>
        </p:nvSpPr>
        <p:spPr>
          <a:xfrm>
            <a:off x="6624228" y="11607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and end start recognition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927F37B4-D1D7-4E18-86D8-79C7A2C14CFD}"/>
              </a:ext>
            </a:extLst>
          </p:cNvPr>
          <p:cNvSpPr/>
          <p:nvPr/>
        </p:nvSpPr>
        <p:spPr>
          <a:xfrm>
            <a:off x="6660232" y="1484784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F7E4A186-2A8C-404A-850C-1962C009927D}"/>
              </a:ext>
            </a:extLst>
          </p:cNvPr>
          <p:cNvSpPr/>
          <p:nvPr/>
        </p:nvSpPr>
        <p:spPr>
          <a:xfrm>
            <a:off x="7056276" y="184482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47D40D0-11CA-48D0-BE71-E841F75FAAA5}"/>
              </a:ext>
            </a:extLst>
          </p:cNvPr>
          <p:cNvSpPr/>
          <p:nvPr/>
        </p:nvSpPr>
        <p:spPr>
          <a:xfrm>
            <a:off x="6876256" y="177281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D1FDA536-B29A-4677-BEC0-467AE9F7E51D}"/>
              </a:ext>
            </a:extLst>
          </p:cNvPr>
          <p:cNvSpPr/>
          <p:nvPr/>
        </p:nvSpPr>
        <p:spPr>
          <a:xfrm>
            <a:off x="6876256" y="191683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7BE6E7A6-65CA-4ED4-A052-D4A15F557C2F}"/>
              </a:ext>
            </a:extLst>
          </p:cNvPr>
          <p:cNvSpPr/>
          <p:nvPr/>
        </p:nvSpPr>
        <p:spPr>
          <a:xfrm>
            <a:off x="6876256" y="198884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FC8FE23B-2F3A-44E3-8A6F-902863BA31F4}"/>
              </a:ext>
            </a:extLst>
          </p:cNvPr>
          <p:cNvSpPr/>
          <p:nvPr/>
        </p:nvSpPr>
        <p:spPr>
          <a:xfrm>
            <a:off x="7056276" y="2060848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559935B9-7C4F-4152-84C8-A13BD8D76100}"/>
              </a:ext>
            </a:extLst>
          </p:cNvPr>
          <p:cNvSpPr/>
          <p:nvPr/>
        </p:nvSpPr>
        <p:spPr>
          <a:xfrm>
            <a:off x="6876256" y="2132856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62B28F2F-B190-40B3-8C56-F45F6E701201}"/>
              </a:ext>
            </a:extLst>
          </p:cNvPr>
          <p:cNvSpPr/>
          <p:nvPr/>
        </p:nvSpPr>
        <p:spPr>
          <a:xfrm>
            <a:off x="723629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29741F05-001A-41CB-8333-0E07C6637558}"/>
              </a:ext>
            </a:extLst>
          </p:cNvPr>
          <p:cNvSpPr/>
          <p:nvPr/>
        </p:nvSpPr>
        <p:spPr>
          <a:xfrm>
            <a:off x="6876256" y="2204864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 Verbindung 374">
            <a:extLst>
              <a:ext uri="{FF2B5EF4-FFF2-40B4-BE49-F238E27FC236}">
                <a16:creationId xmlns:a16="http://schemas.microsoft.com/office/drawing/2014/main" id="{2FEA76B2-A26D-4359-BFEA-0AC25D76EF2D}"/>
              </a:ext>
            </a:extLst>
          </p:cNvPr>
          <p:cNvCxnSpPr>
            <a:cxnSpLocks/>
          </p:cNvCxnSpPr>
          <p:nvPr/>
        </p:nvCxnSpPr>
        <p:spPr>
          <a:xfrm>
            <a:off x="6876256" y="1844824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A9F0A2E0-3622-479D-B20F-04C04C543DC2}"/>
              </a:ext>
            </a:extLst>
          </p:cNvPr>
          <p:cNvSpPr/>
          <p:nvPr/>
        </p:nvSpPr>
        <p:spPr>
          <a:xfrm>
            <a:off x="7632340" y="177281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1" name="Rechteck 90">
            <a:extLst>
              <a:ext uri="{FF2B5EF4-FFF2-40B4-BE49-F238E27FC236}">
                <a16:creationId xmlns:a16="http://schemas.microsoft.com/office/drawing/2014/main" id="{7BC610EA-DFD0-435F-91F2-919790C903DE}"/>
              </a:ext>
            </a:extLst>
          </p:cNvPr>
          <p:cNvSpPr/>
          <p:nvPr/>
        </p:nvSpPr>
        <p:spPr>
          <a:xfrm>
            <a:off x="7812360" y="1844824"/>
            <a:ext cx="178855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D1437308-EC4A-4178-80B7-8ADCE75415BA}"/>
              </a:ext>
            </a:extLst>
          </p:cNvPr>
          <p:cNvSpPr/>
          <p:nvPr/>
        </p:nvSpPr>
        <p:spPr>
          <a:xfrm>
            <a:off x="7632340" y="1916832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19EEACDC-8DEB-4C50-97E6-9B90964D7D7A}"/>
              </a:ext>
            </a:extLst>
          </p:cNvPr>
          <p:cNvSpPr/>
          <p:nvPr/>
        </p:nvSpPr>
        <p:spPr>
          <a:xfrm>
            <a:off x="7632340" y="1988840"/>
            <a:ext cx="357709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8EDEB7A5-4A5E-4D51-A1FB-622E3EE58CF7}"/>
              </a:ext>
            </a:extLst>
          </p:cNvPr>
          <p:cNvSpPr/>
          <p:nvPr/>
        </p:nvSpPr>
        <p:spPr>
          <a:xfrm>
            <a:off x="7812361" y="2060848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E45CFB92-5913-42A8-8E44-CBE0D5FFEF4E}"/>
              </a:ext>
            </a:extLst>
          </p:cNvPr>
          <p:cNvSpPr/>
          <p:nvPr/>
        </p:nvSpPr>
        <p:spPr>
          <a:xfrm>
            <a:off x="7632340" y="2132856"/>
            <a:ext cx="36004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785F4F80-5430-4087-A127-4EC7EE647A5C}"/>
              </a:ext>
            </a:extLst>
          </p:cNvPr>
          <p:cNvSpPr/>
          <p:nvPr/>
        </p:nvSpPr>
        <p:spPr>
          <a:xfrm>
            <a:off x="7992380" y="2204864"/>
            <a:ext cx="180020" cy="720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6E079A9F-4967-4799-BD6F-0E77FB08121A}"/>
              </a:ext>
            </a:extLst>
          </p:cNvPr>
          <p:cNvSpPr/>
          <p:nvPr/>
        </p:nvSpPr>
        <p:spPr>
          <a:xfrm>
            <a:off x="7632340" y="2204864"/>
            <a:ext cx="180020" cy="72008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52360D61-8435-4CFD-A321-9B6D94B3905D}"/>
              </a:ext>
            </a:extLst>
          </p:cNvPr>
          <p:cNvSpPr/>
          <p:nvPr/>
        </p:nvSpPr>
        <p:spPr>
          <a:xfrm>
            <a:off x="7632340" y="1772816"/>
            <a:ext cx="36004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3DF3B9A5-48A2-46E6-97AF-D2831FD4F511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solidFill>
            <a:srgbClr val="E8D1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9692ED81-F5A8-4C57-A2C5-2BCC4883995A}"/>
              </a:ext>
            </a:extLst>
          </p:cNvPr>
          <p:cNvSpPr/>
          <p:nvPr/>
        </p:nvSpPr>
        <p:spPr>
          <a:xfrm>
            <a:off x="6660232" y="3140972"/>
            <a:ext cx="2052350" cy="10801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06EEC43E-DCEF-4AB6-8CE2-B9CF9C0F73D0}"/>
              </a:ext>
            </a:extLst>
          </p:cNvPr>
          <p:cNvSpPr/>
          <p:nvPr/>
        </p:nvSpPr>
        <p:spPr>
          <a:xfrm>
            <a:off x="7056276" y="350101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A45F3690-5469-4368-907B-83D10438A95C}"/>
              </a:ext>
            </a:extLst>
          </p:cNvPr>
          <p:cNvSpPr/>
          <p:nvPr/>
        </p:nvSpPr>
        <p:spPr>
          <a:xfrm>
            <a:off x="6876256" y="342900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64C26B1E-6B09-4C18-B767-E1923523578B}"/>
              </a:ext>
            </a:extLst>
          </p:cNvPr>
          <p:cNvSpPr/>
          <p:nvPr/>
        </p:nvSpPr>
        <p:spPr>
          <a:xfrm>
            <a:off x="6876256" y="3573018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4080AEB6-0DD8-41C7-B7CD-69C6EEEFD5F4}"/>
              </a:ext>
            </a:extLst>
          </p:cNvPr>
          <p:cNvSpPr/>
          <p:nvPr/>
        </p:nvSpPr>
        <p:spPr>
          <a:xfrm>
            <a:off x="6876256" y="3645026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E86EC29-C7D9-459F-AAF4-23746E5A42E7}"/>
              </a:ext>
            </a:extLst>
          </p:cNvPr>
          <p:cNvSpPr/>
          <p:nvPr/>
        </p:nvSpPr>
        <p:spPr>
          <a:xfrm>
            <a:off x="7056276" y="3717034"/>
            <a:ext cx="36004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19477CF2-2127-4F70-9AAB-D187A12D7B85}"/>
              </a:ext>
            </a:extLst>
          </p:cNvPr>
          <p:cNvSpPr/>
          <p:nvPr/>
        </p:nvSpPr>
        <p:spPr>
          <a:xfrm>
            <a:off x="6876256" y="3789042"/>
            <a:ext cx="54006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3" name="Rechteck 112">
            <a:extLst>
              <a:ext uri="{FF2B5EF4-FFF2-40B4-BE49-F238E27FC236}">
                <a16:creationId xmlns:a16="http://schemas.microsoft.com/office/drawing/2014/main" id="{FF8FF346-7E20-4171-82D1-43EDFD0A3CF4}"/>
              </a:ext>
            </a:extLst>
          </p:cNvPr>
          <p:cNvSpPr/>
          <p:nvPr/>
        </p:nvSpPr>
        <p:spPr>
          <a:xfrm>
            <a:off x="723629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4" name="Rechteck 113">
            <a:extLst>
              <a:ext uri="{FF2B5EF4-FFF2-40B4-BE49-F238E27FC236}">
                <a16:creationId xmlns:a16="http://schemas.microsoft.com/office/drawing/2014/main" id="{C28523F3-D3FC-4CFC-A556-A6364768FCDE}"/>
              </a:ext>
            </a:extLst>
          </p:cNvPr>
          <p:cNvSpPr/>
          <p:nvPr/>
        </p:nvSpPr>
        <p:spPr>
          <a:xfrm>
            <a:off x="6876256" y="3861050"/>
            <a:ext cx="180020" cy="72008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7" name="Rechteck 116">
            <a:extLst>
              <a:ext uri="{FF2B5EF4-FFF2-40B4-BE49-F238E27FC236}">
                <a16:creationId xmlns:a16="http://schemas.microsoft.com/office/drawing/2014/main" id="{2BB22FE3-0009-41E9-A1FD-2CDE76672DC7}"/>
              </a:ext>
            </a:extLst>
          </p:cNvPr>
          <p:cNvSpPr/>
          <p:nvPr/>
        </p:nvSpPr>
        <p:spPr>
          <a:xfrm>
            <a:off x="763234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8" name="Rechteck 117">
            <a:extLst>
              <a:ext uri="{FF2B5EF4-FFF2-40B4-BE49-F238E27FC236}">
                <a16:creationId xmlns:a16="http://schemas.microsoft.com/office/drawing/2014/main" id="{EF5D5A8B-4A55-4EC4-8E46-A8A51C973030}"/>
              </a:ext>
            </a:extLst>
          </p:cNvPr>
          <p:cNvSpPr/>
          <p:nvPr/>
        </p:nvSpPr>
        <p:spPr>
          <a:xfrm>
            <a:off x="7812360" y="3501010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8F035962-84A7-4BE7-8C62-CBB6103C26A8}"/>
              </a:ext>
            </a:extLst>
          </p:cNvPr>
          <p:cNvSpPr/>
          <p:nvPr/>
        </p:nvSpPr>
        <p:spPr>
          <a:xfrm>
            <a:off x="7812360" y="3429002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277A8E9C-3441-495F-8454-618A3A861C4B}"/>
              </a:ext>
            </a:extLst>
          </p:cNvPr>
          <p:cNvSpPr/>
          <p:nvPr/>
        </p:nvSpPr>
        <p:spPr>
          <a:xfrm>
            <a:off x="7632340" y="3573018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5E8894FD-8ADD-41F8-828A-8D1CB1CD14DC}"/>
              </a:ext>
            </a:extLst>
          </p:cNvPr>
          <p:cNvSpPr/>
          <p:nvPr/>
        </p:nvSpPr>
        <p:spPr>
          <a:xfrm>
            <a:off x="7632340" y="3645026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545D302D-BB53-4B6F-BD73-54FC9A7A517C}"/>
              </a:ext>
            </a:extLst>
          </p:cNvPr>
          <p:cNvSpPr/>
          <p:nvPr/>
        </p:nvSpPr>
        <p:spPr>
          <a:xfrm>
            <a:off x="7812360" y="3717034"/>
            <a:ext cx="36004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98F12DE2-736D-4D1B-AC66-CEE0C8E051D2}"/>
              </a:ext>
            </a:extLst>
          </p:cNvPr>
          <p:cNvSpPr/>
          <p:nvPr/>
        </p:nvSpPr>
        <p:spPr>
          <a:xfrm>
            <a:off x="7632340" y="3789042"/>
            <a:ext cx="54006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9541A51E-F0FB-4907-BC79-92E9E97B402D}"/>
              </a:ext>
            </a:extLst>
          </p:cNvPr>
          <p:cNvSpPr/>
          <p:nvPr/>
        </p:nvSpPr>
        <p:spPr>
          <a:xfrm>
            <a:off x="799238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6C5F2FEA-A2B7-4205-9A1D-2CAFC63DC15D}"/>
              </a:ext>
            </a:extLst>
          </p:cNvPr>
          <p:cNvSpPr/>
          <p:nvPr/>
        </p:nvSpPr>
        <p:spPr>
          <a:xfrm>
            <a:off x="7632340" y="3861050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7E6BC365-543C-4D31-BFA5-1F5D3F063F87}"/>
              </a:ext>
            </a:extLst>
          </p:cNvPr>
          <p:cNvSpPr/>
          <p:nvPr/>
        </p:nvSpPr>
        <p:spPr>
          <a:xfrm>
            <a:off x="7632340" y="3429002"/>
            <a:ext cx="540060" cy="64807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602173F3-23C7-4053-9988-C13BB5391FBF}"/>
              </a:ext>
            </a:extLst>
          </p:cNvPr>
          <p:cNvSpPr/>
          <p:nvPr/>
        </p:nvSpPr>
        <p:spPr>
          <a:xfrm>
            <a:off x="7812360" y="4005066"/>
            <a:ext cx="180020" cy="72008"/>
          </a:xfrm>
          <a:prstGeom prst="rect">
            <a:avLst/>
          </a:prstGeom>
          <a:solidFill>
            <a:srgbClr val="C1D4EE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100" name="Gerade Verbindung 374">
            <a:extLst>
              <a:ext uri="{FF2B5EF4-FFF2-40B4-BE49-F238E27FC236}">
                <a16:creationId xmlns:a16="http://schemas.microsoft.com/office/drawing/2014/main" id="{F26FFC6B-80B3-4A5D-971B-0511E24BA789}"/>
              </a:ext>
            </a:extLst>
          </p:cNvPr>
          <p:cNvCxnSpPr>
            <a:cxnSpLocks/>
          </p:cNvCxnSpPr>
          <p:nvPr/>
        </p:nvCxnSpPr>
        <p:spPr>
          <a:xfrm>
            <a:off x="7632340" y="1844824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374">
            <a:extLst>
              <a:ext uri="{FF2B5EF4-FFF2-40B4-BE49-F238E27FC236}">
                <a16:creationId xmlns:a16="http://schemas.microsoft.com/office/drawing/2014/main" id="{7F4B663C-198E-4333-9CB2-487758C81E49}"/>
              </a:ext>
            </a:extLst>
          </p:cNvPr>
          <p:cNvCxnSpPr>
            <a:cxnSpLocks/>
          </p:cNvCxnSpPr>
          <p:nvPr/>
        </p:nvCxnSpPr>
        <p:spPr>
          <a:xfrm>
            <a:off x="7992380" y="1916832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hteck 129">
            <a:extLst>
              <a:ext uri="{FF2B5EF4-FFF2-40B4-BE49-F238E27FC236}">
                <a16:creationId xmlns:a16="http://schemas.microsoft.com/office/drawing/2014/main" id="{BFFA7774-7FD2-4DCC-8F0A-A230A206A963}"/>
              </a:ext>
            </a:extLst>
          </p:cNvPr>
          <p:cNvSpPr/>
          <p:nvPr/>
        </p:nvSpPr>
        <p:spPr>
          <a:xfrm>
            <a:off x="7992380" y="1844824"/>
            <a:ext cx="18002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1" name="Gerade Verbindung 374">
            <a:extLst>
              <a:ext uri="{FF2B5EF4-FFF2-40B4-BE49-F238E27FC236}">
                <a16:creationId xmlns:a16="http://schemas.microsoft.com/office/drawing/2014/main" id="{89DD4BB0-95B8-4FE8-8BFC-EEB8AEDF79F4}"/>
              </a:ext>
            </a:extLst>
          </p:cNvPr>
          <p:cNvCxnSpPr>
            <a:cxnSpLocks/>
          </p:cNvCxnSpPr>
          <p:nvPr/>
        </p:nvCxnSpPr>
        <p:spPr>
          <a:xfrm>
            <a:off x="7992380" y="2132856"/>
            <a:ext cx="1800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hteck 131">
            <a:extLst>
              <a:ext uri="{FF2B5EF4-FFF2-40B4-BE49-F238E27FC236}">
                <a16:creationId xmlns:a16="http://schemas.microsoft.com/office/drawing/2014/main" id="{FEB49574-7BCD-44D6-BEA8-BC2ED882E2CB}"/>
              </a:ext>
            </a:extLst>
          </p:cNvPr>
          <p:cNvSpPr/>
          <p:nvPr/>
        </p:nvSpPr>
        <p:spPr>
          <a:xfrm>
            <a:off x="7992380" y="2060848"/>
            <a:ext cx="180020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025DD51C-69E1-49CF-8DF1-C460F4E76682}"/>
              </a:ext>
            </a:extLst>
          </p:cNvPr>
          <p:cNvSpPr/>
          <p:nvPr/>
        </p:nvSpPr>
        <p:spPr>
          <a:xfrm>
            <a:off x="7812360" y="2348880"/>
            <a:ext cx="180020" cy="7200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6EB6B212-FCDF-49BB-8E18-B3AF61B3B979}"/>
              </a:ext>
            </a:extLst>
          </p:cNvPr>
          <p:cNvSpPr/>
          <p:nvPr/>
        </p:nvSpPr>
        <p:spPr>
          <a:xfrm>
            <a:off x="6660232" y="134076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1, ending row = 1</a:t>
            </a:r>
          </a:p>
        </p:txBody>
      </p:sp>
      <p:sp>
        <p:nvSpPr>
          <p:cNvPr id="136" name="Rechteck 135">
            <a:extLst>
              <a:ext uri="{FF2B5EF4-FFF2-40B4-BE49-F238E27FC236}">
                <a16:creationId xmlns:a16="http://schemas.microsoft.com/office/drawing/2014/main" id="{65B8B994-F01B-46F5-88D2-A539B47F94F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45B2E3BA-3EF2-4AEE-9252-17898B225969}"/>
              </a:ext>
            </a:extLst>
          </p:cNvPr>
          <p:cNvSpPr/>
          <p:nvPr/>
        </p:nvSpPr>
        <p:spPr>
          <a:xfrm>
            <a:off x="7056276" y="2348880"/>
            <a:ext cx="360040" cy="14401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8" name="Gerade Verbindung 374">
            <a:extLst>
              <a:ext uri="{FF2B5EF4-FFF2-40B4-BE49-F238E27FC236}">
                <a16:creationId xmlns:a16="http://schemas.microsoft.com/office/drawing/2014/main" id="{81E74DA1-6E6D-4C55-B05C-7EA3AF5CEEC4}"/>
              </a:ext>
            </a:extLst>
          </p:cNvPr>
          <p:cNvCxnSpPr>
            <a:cxnSpLocks/>
          </p:cNvCxnSpPr>
          <p:nvPr/>
        </p:nvCxnSpPr>
        <p:spPr>
          <a:xfrm>
            <a:off x="7056276" y="2420888"/>
            <a:ext cx="360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echteck 138">
            <a:extLst>
              <a:ext uri="{FF2B5EF4-FFF2-40B4-BE49-F238E27FC236}">
                <a16:creationId xmlns:a16="http://schemas.microsoft.com/office/drawing/2014/main" id="{AE5A43EE-EBDE-4E0F-B35D-C291D2FEFED3}"/>
              </a:ext>
            </a:extLst>
          </p:cNvPr>
          <p:cNvSpPr/>
          <p:nvPr/>
        </p:nvSpPr>
        <p:spPr>
          <a:xfrm>
            <a:off x="7056276" y="4005066"/>
            <a:ext cx="360040" cy="144016"/>
          </a:xfrm>
          <a:prstGeom prst="rect">
            <a:avLst/>
          </a:prstGeom>
          <a:solidFill>
            <a:srgbClr val="FFCC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42" name="Rechteck 141">
            <a:extLst>
              <a:ext uri="{FF2B5EF4-FFF2-40B4-BE49-F238E27FC236}">
                <a16:creationId xmlns:a16="http://schemas.microsoft.com/office/drawing/2014/main" id="{369BD4CF-7AC1-45BE-966B-7FEFA192479F}"/>
              </a:ext>
            </a:extLst>
          </p:cNvPr>
          <p:cNvSpPr/>
          <p:nvPr/>
        </p:nvSpPr>
        <p:spPr>
          <a:xfrm>
            <a:off x="6660232" y="29969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starting row = 2, ending row = 2</a:t>
            </a:r>
          </a:p>
        </p:txBody>
      </p:sp>
      <p:cxnSp>
        <p:nvCxnSpPr>
          <p:cNvPr id="116" name="Gerade Verbindung 374">
            <a:extLst>
              <a:ext uri="{FF2B5EF4-FFF2-40B4-BE49-F238E27FC236}">
                <a16:creationId xmlns:a16="http://schemas.microsoft.com/office/drawing/2014/main" id="{B714C228-BD38-406F-90EE-4CE0E5BCBC6E}"/>
              </a:ext>
            </a:extLst>
          </p:cNvPr>
          <p:cNvCxnSpPr>
            <a:cxnSpLocks/>
          </p:cNvCxnSpPr>
          <p:nvPr/>
        </p:nvCxnSpPr>
        <p:spPr>
          <a:xfrm>
            <a:off x="6876256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374">
            <a:extLst>
              <a:ext uri="{FF2B5EF4-FFF2-40B4-BE49-F238E27FC236}">
                <a16:creationId xmlns:a16="http://schemas.microsoft.com/office/drawing/2014/main" id="{FF424D1B-5ABB-4194-9B85-12A9F412908E}"/>
              </a:ext>
            </a:extLst>
          </p:cNvPr>
          <p:cNvCxnSpPr>
            <a:cxnSpLocks/>
          </p:cNvCxnSpPr>
          <p:nvPr/>
        </p:nvCxnSpPr>
        <p:spPr>
          <a:xfrm>
            <a:off x="7632340" y="3573018"/>
            <a:ext cx="5401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hteck 143">
            <a:extLst>
              <a:ext uri="{FF2B5EF4-FFF2-40B4-BE49-F238E27FC236}">
                <a16:creationId xmlns:a16="http://schemas.microsoft.com/office/drawing/2014/main" id="{1759BEFD-8972-49E2-90B8-4B17B4CF3070}"/>
              </a:ext>
            </a:extLst>
          </p:cNvPr>
          <p:cNvSpPr/>
          <p:nvPr/>
        </p:nvSpPr>
        <p:spPr>
          <a:xfrm>
            <a:off x="6876256" y="1556792"/>
            <a:ext cx="1296144" cy="72008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6B9E9599-3C08-42F1-ADFE-A9747748695D}"/>
              </a:ext>
            </a:extLst>
          </p:cNvPr>
          <p:cNvSpPr/>
          <p:nvPr/>
        </p:nvSpPr>
        <p:spPr>
          <a:xfrm>
            <a:off x="6876256" y="3212980"/>
            <a:ext cx="1296144" cy="72008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1" name="Rechteck 150">
            <a:extLst>
              <a:ext uri="{FF2B5EF4-FFF2-40B4-BE49-F238E27FC236}">
                <a16:creationId xmlns:a16="http://schemas.microsoft.com/office/drawing/2014/main" id="{4B485337-9336-47DF-AACA-6D442082D200}"/>
              </a:ext>
            </a:extLst>
          </p:cNvPr>
          <p:cNvSpPr/>
          <p:nvPr/>
        </p:nvSpPr>
        <p:spPr>
          <a:xfrm>
            <a:off x="6660232" y="267291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7 sub-tables are identified (7 colors).</a:t>
            </a:r>
          </a:p>
          <a:p>
            <a:r>
              <a:rPr lang="en-US" sz="700" dirty="0">
                <a:solidFill>
                  <a:schemeClr val="tx1"/>
                </a:solidFill>
              </a:rPr>
              <a:t>You can still filter the coordinates to remove</a:t>
            </a:r>
          </a:p>
          <a:p>
            <a:r>
              <a:rPr lang="en-US" sz="700" dirty="0">
                <a:solidFill>
                  <a:schemeClr val="tx1"/>
                </a:solidFill>
              </a:rPr>
              <a:t>small items like header rows.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6DA4003-DA78-4CA3-BF52-8264EC52810F}"/>
              </a:ext>
            </a:extLst>
          </p:cNvPr>
          <p:cNvSpPr/>
          <p:nvPr/>
        </p:nvSpPr>
        <p:spPr>
          <a:xfrm>
            <a:off x="6876256" y="1772816"/>
            <a:ext cx="540060" cy="50405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73EE0D9-C835-49E8-B58D-11DA3A2DFA5A}"/>
              </a:ext>
            </a:extLst>
          </p:cNvPr>
          <p:cNvSpPr/>
          <p:nvPr/>
        </p:nvSpPr>
        <p:spPr>
          <a:xfrm>
            <a:off x="6876256" y="3429002"/>
            <a:ext cx="540060" cy="7200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2" name="Rechteck 151">
            <a:extLst>
              <a:ext uri="{FF2B5EF4-FFF2-40B4-BE49-F238E27FC236}">
                <a16:creationId xmlns:a16="http://schemas.microsoft.com/office/drawing/2014/main" id="{11FDFB51-4941-49D9-9F42-D406763BD1C9}"/>
              </a:ext>
            </a:extLst>
          </p:cNvPr>
          <p:cNvSpPr/>
          <p:nvPr/>
        </p:nvSpPr>
        <p:spPr>
          <a:xfrm>
            <a:off x="6660232" y="4329100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Total of 2 sub-tables identified (2 colors)</a:t>
            </a:r>
          </a:p>
          <a:p>
            <a:r>
              <a:rPr lang="en-US" sz="700" dirty="0">
                <a:solidFill>
                  <a:schemeClr val="tx1"/>
                </a:solidFill>
              </a:rPr>
              <a:t>The headline has been ignored (single row only).</a:t>
            </a:r>
          </a:p>
          <a:p>
            <a:r>
              <a:rPr lang="en-US" sz="700" dirty="0">
                <a:solidFill>
                  <a:schemeClr val="tx1"/>
                </a:solidFill>
              </a:rPr>
              <a:t>Note the vacant row included in the table.</a:t>
            </a:r>
          </a:p>
        </p:txBody>
      </p:sp>
    </p:spTree>
    <p:extLst>
      <p:ext uri="{BB962C8B-B14F-4D97-AF65-F5344CB8AC3E}">
        <p14:creationId xmlns:p14="http://schemas.microsoft.com/office/powerpoint/2010/main" val="15263786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hteck 210">
            <a:extLst>
              <a:ext uri="{FF2B5EF4-FFF2-40B4-BE49-F238E27FC236}">
                <a16:creationId xmlns:a16="http://schemas.microsoft.com/office/drawing/2014/main" id="{CFEFD849-710F-45AA-A57F-DD245E5B8D68}"/>
              </a:ext>
            </a:extLst>
          </p:cNvPr>
          <p:cNvSpPr/>
          <p:nvPr/>
        </p:nvSpPr>
        <p:spPr>
          <a:xfrm>
            <a:off x="7200372" y="1556920"/>
            <a:ext cx="792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8E72E50B-A001-4EBC-99C1-F8292DDF3AD9}"/>
              </a:ext>
            </a:extLst>
          </p:cNvPr>
          <p:cNvSpPr/>
          <p:nvPr/>
        </p:nvSpPr>
        <p:spPr>
          <a:xfrm>
            <a:off x="324130" y="1628870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filter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97" name="Rechteck 296"/>
          <p:cNvSpPr/>
          <p:nvPr/>
        </p:nvSpPr>
        <p:spPr>
          <a:xfrm>
            <a:off x="252000" y="1376784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5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"Inside Area" filter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252000" y="1520804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324130" y="1952906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25164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coordinates [ ] = table filter ( source table, coordinates[ ], ...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116218" y="2132926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54" name="Rechteck 53"/>
          <p:cNvSpPr/>
          <p:nvPr/>
        </p:nvSpPr>
        <p:spPr>
          <a:xfrm>
            <a:off x="1764290" y="1988910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hteck 45"/>
          <p:cNvSpPr/>
          <p:nvPr/>
        </p:nvSpPr>
        <p:spPr>
          <a:xfrm>
            <a:off x="1116218" y="2204934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764290" y="2060918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324130" y="2024914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324130" y="2708990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324130" y="2781056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8" name="Rechteck 157">
            <a:extLst>
              <a:ext uri="{FF2B5EF4-FFF2-40B4-BE49-F238E27FC236}">
                <a16:creationId xmlns:a16="http://schemas.microsoft.com/office/drawing/2014/main" id="{FCC0FD70-A2A7-4659-ABFF-03725E9055FD}"/>
              </a:ext>
            </a:extLst>
          </p:cNvPr>
          <p:cNvSpPr/>
          <p:nvPr/>
        </p:nvSpPr>
        <p:spPr>
          <a:xfrm>
            <a:off x="540154" y="1700936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120419FD-3E78-46EC-8D99-54A03B2F26C7}"/>
              </a:ext>
            </a:extLst>
          </p:cNvPr>
          <p:cNvCxnSpPr>
            <a:cxnSpLocks/>
            <a:stCxn id="158" idx="1"/>
          </p:cNvCxnSpPr>
          <p:nvPr/>
        </p:nvCxnSpPr>
        <p:spPr>
          <a:xfrm flipH="1" flipV="1">
            <a:off x="324130" y="1628928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5FBD7359-304E-4C3E-B74B-C1BF48FB5ED2}"/>
              </a:ext>
            </a:extLst>
          </p:cNvPr>
          <p:cNvCxnSpPr>
            <a:cxnSpLocks/>
          </p:cNvCxnSpPr>
          <p:nvPr/>
        </p:nvCxnSpPr>
        <p:spPr>
          <a:xfrm flipH="1" flipV="1">
            <a:off x="1764290" y="2997080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hteck 160">
            <a:extLst>
              <a:ext uri="{FF2B5EF4-FFF2-40B4-BE49-F238E27FC236}">
                <a16:creationId xmlns:a16="http://schemas.microsoft.com/office/drawing/2014/main" id="{A1556F82-9C0F-4FCE-93E5-731710F51674}"/>
              </a:ext>
            </a:extLst>
          </p:cNvPr>
          <p:cNvSpPr/>
          <p:nvPr/>
        </p:nvSpPr>
        <p:spPr>
          <a:xfrm>
            <a:off x="1368246" y="314109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62" name="Rechteck 161">
            <a:extLst>
              <a:ext uri="{FF2B5EF4-FFF2-40B4-BE49-F238E27FC236}">
                <a16:creationId xmlns:a16="http://schemas.microsoft.com/office/drawing/2014/main" id="{D58968BA-ACE2-45D9-99A7-E25856235E39}"/>
              </a:ext>
            </a:extLst>
          </p:cNvPr>
          <p:cNvSpPr/>
          <p:nvPr/>
        </p:nvSpPr>
        <p:spPr>
          <a:xfrm>
            <a:off x="252122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are entirely inside the gray</a:t>
            </a:r>
          </a:p>
          <a:p>
            <a:r>
              <a:rPr lang="en-US" sz="1000" dirty="0">
                <a:solidFill>
                  <a:schemeClr val="tx1"/>
                </a:solidFill>
              </a:rPr>
              <a:t>table will pass.</a:t>
            </a:r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19A9589F-F471-48F0-8E94-F973153F4DDA}"/>
              </a:ext>
            </a:extLst>
          </p:cNvPr>
          <p:cNvSpPr/>
          <p:nvPr/>
        </p:nvSpPr>
        <p:spPr>
          <a:xfrm>
            <a:off x="2556098" y="1628986"/>
            <a:ext cx="1440160" cy="1368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7D5261A7-004E-4D8C-80B6-D727042F1B91}"/>
              </a:ext>
            </a:extLst>
          </p:cNvPr>
          <p:cNvSpPr/>
          <p:nvPr/>
        </p:nvSpPr>
        <p:spPr>
          <a:xfrm>
            <a:off x="2483968" y="13769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6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"Overlay Area" filter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DF8E35BF-82A5-4B0F-AA91-76AC0BCBA3BF}"/>
              </a:ext>
            </a:extLst>
          </p:cNvPr>
          <p:cNvSpPr/>
          <p:nvPr/>
        </p:nvSpPr>
        <p:spPr>
          <a:xfrm>
            <a:off x="2483968" y="152092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5DB688-8228-464A-BF65-3070DF952D01}"/>
              </a:ext>
            </a:extLst>
          </p:cNvPr>
          <p:cNvSpPr/>
          <p:nvPr/>
        </p:nvSpPr>
        <p:spPr>
          <a:xfrm>
            <a:off x="2556098" y="195302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AAC74941-F71E-40EB-AD3F-11D6012ED15B}"/>
              </a:ext>
            </a:extLst>
          </p:cNvPr>
          <p:cNvSpPr/>
          <p:nvPr/>
        </p:nvSpPr>
        <p:spPr>
          <a:xfrm>
            <a:off x="3348186" y="213304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169" name="Rechteck 168">
            <a:extLst>
              <a:ext uri="{FF2B5EF4-FFF2-40B4-BE49-F238E27FC236}">
                <a16:creationId xmlns:a16="http://schemas.microsoft.com/office/drawing/2014/main" id="{0F166318-0594-4C64-8473-2A93A1CCCA69}"/>
              </a:ext>
            </a:extLst>
          </p:cNvPr>
          <p:cNvSpPr/>
          <p:nvPr/>
        </p:nvSpPr>
        <p:spPr>
          <a:xfrm>
            <a:off x="3996258" y="198902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0" name="Rechteck 169">
            <a:extLst>
              <a:ext uri="{FF2B5EF4-FFF2-40B4-BE49-F238E27FC236}">
                <a16:creationId xmlns:a16="http://schemas.microsoft.com/office/drawing/2014/main" id="{8DE0683A-CCF8-4D61-95CC-0FE8DEBE68AC}"/>
              </a:ext>
            </a:extLst>
          </p:cNvPr>
          <p:cNvSpPr/>
          <p:nvPr/>
        </p:nvSpPr>
        <p:spPr>
          <a:xfrm>
            <a:off x="3348186" y="220505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1" name="Rechteck 170">
            <a:extLst>
              <a:ext uri="{FF2B5EF4-FFF2-40B4-BE49-F238E27FC236}">
                <a16:creationId xmlns:a16="http://schemas.microsoft.com/office/drawing/2014/main" id="{702D65F6-13AB-48E5-A894-9FF405D77467}"/>
              </a:ext>
            </a:extLst>
          </p:cNvPr>
          <p:cNvSpPr/>
          <p:nvPr/>
        </p:nvSpPr>
        <p:spPr>
          <a:xfrm>
            <a:off x="3996258" y="206103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2" name="Rechteck 171">
            <a:extLst>
              <a:ext uri="{FF2B5EF4-FFF2-40B4-BE49-F238E27FC236}">
                <a16:creationId xmlns:a16="http://schemas.microsoft.com/office/drawing/2014/main" id="{0345E048-BCE7-43D5-B713-0E8178EA6773}"/>
              </a:ext>
            </a:extLst>
          </p:cNvPr>
          <p:cNvSpPr/>
          <p:nvPr/>
        </p:nvSpPr>
        <p:spPr>
          <a:xfrm>
            <a:off x="2556098" y="202503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>
            <a:extLst>
              <a:ext uri="{FF2B5EF4-FFF2-40B4-BE49-F238E27FC236}">
                <a16:creationId xmlns:a16="http://schemas.microsoft.com/office/drawing/2014/main" id="{24B46C2E-53EA-407C-9EFB-777D46EF255E}"/>
              </a:ext>
            </a:extLst>
          </p:cNvPr>
          <p:cNvSpPr/>
          <p:nvPr/>
        </p:nvSpPr>
        <p:spPr>
          <a:xfrm>
            <a:off x="2556098" y="270910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174" name="Rechteck 173">
            <a:extLst>
              <a:ext uri="{FF2B5EF4-FFF2-40B4-BE49-F238E27FC236}">
                <a16:creationId xmlns:a16="http://schemas.microsoft.com/office/drawing/2014/main" id="{F96BFB8A-F51E-43F7-AB4C-C3924CF45C11}"/>
              </a:ext>
            </a:extLst>
          </p:cNvPr>
          <p:cNvSpPr/>
          <p:nvPr/>
        </p:nvSpPr>
        <p:spPr>
          <a:xfrm>
            <a:off x="2556098" y="2781172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>
            <a:extLst>
              <a:ext uri="{FF2B5EF4-FFF2-40B4-BE49-F238E27FC236}">
                <a16:creationId xmlns:a16="http://schemas.microsoft.com/office/drawing/2014/main" id="{93508877-4445-49D2-A10D-94824EADAC7A}"/>
              </a:ext>
            </a:extLst>
          </p:cNvPr>
          <p:cNvSpPr/>
          <p:nvPr/>
        </p:nvSpPr>
        <p:spPr>
          <a:xfrm>
            <a:off x="2772122" y="1701052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8D8E422C-E636-448B-8863-F20259F2B3F4}"/>
              </a:ext>
            </a:extLst>
          </p:cNvPr>
          <p:cNvCxnSpPr>
            <a:cxnSpLocks/>
            <a:stCxn id="175" idx="1"/>
          </p:cNvCxnSpPr>
          <p:nvPr/>
        </p:nvCxnSpPr>
        <p:spPr>
          <a:xfrm flipH="1" flipV="1">
            <a:off x="2556098" y="1629044"/>
            <a:ext cx="216024" cy="14401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Gerade Verbindung mit Pfeil 176">
            <a:extLst>
              <a:ext uri="{FF2B5EF4-FFF2-40B4-BE49-F238E27FC236}">
                <a16:creationId xmlns:a16="http://schemas.microsoft.com/office/drawing/2014/main" id="{65ABAC44-8971-4DB7-8C38-3CF5A0B9910B}"/>
              </a:ext>
            </a:extLst>
          </p:cNvPr>
          <p:cNvCxnSpPr>
            <a:cxnSpLocks/>
          </p:cNvCxnSpPr>
          <p:nvPr/>
        </p:nvCxnSpPr>
        <p:spPr>
          <a:xfrm flipH="1" flipV="1">
            <a:off x="3996258" y="2997196"/>
            <a:ext cx="108012" cy="14401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hteck 177">
            <a:extLst>
              <a:ext uri="{FF2B5EF4-FFF2-40B4-BE49-F238E27FC236}">
                <a16:creationId xmlns:a16="http://schemas.microsoft.com/office/drawing/2014/main" id="{107A8E4F-A899-48F5-96A9-5C9F09D9C996}"/>
              </a:ext>
            </a:extLst>
          </p:cNvPr>
          <p:cNvSpPr/>
          <p:nvPr/>
        </p:nvSpPr>
        <p:spPr>
          <a:xfrm>
            <a:off x="3600214" y="3141212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179" name="Rechteck 178">
            <a:extLst>
              <a:ext uri="{FF2B5EF4-FFF2-40B4-BE49-F238E27FC236}">
                <a16:creationId xmlns:a16="http://schemas.microsoft.com/office/drawing/2014/main" id="{89FE5407-E96D-4392-948A-842F7A57A0DC}"/>
              </a:ext>
            </a:extLst>
          </p:cNvPr>
          <p:cNvSpPr/>
          <p:nvPr/>
        </p:nvSpPr>
        <p:spPr>
          <a:xfrm>
            <a:off x="2483768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coordinates of the tables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do at least partially overlay the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specified range will pass.</a:t>
            </a:r>
          </a:p>
        </p:txBody>
      </p:sp>
      <p:sp>
        <p:nvSpPr>
          <p:cNvPr id="196" name="Rechteck 195">
            <a:extLst>
              <a:ext uri="{FF2B5EF4-FFF2-40B4-BE49-F238E27FC236}">
                <a16:creationId xmlns:a16="http://schemas.microsoft.com/office/drawing/2014/main" id="{13D417A4-42A6-4CA5-88FA-9C0FE429A6CD}"/>
              </a:ext>
            </a:extLst>
          </p:cNvPr>
          <p:cNvSpPr/>
          <p:nvPr/>
        </p:nvSpPr>
        <p:spPr>
          <a:xfrm>
            <a:off x="4716016" y="1376772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7</a:t>
            </a:r>
            <a:r>
              <a:rPr lang="en-US" sz="1000" baseline="30000" dirty="0">
                <a:solidFill>
                  <a:schemeClr val="tx1"/>
                </a:solidFill>
              </a:rPr>
              <a:t>th</a:t>
            </a:r>
            <a:r>
              <a:rPr lang="en-US" sz="1000" dirty="0">
                <a:solidFill>
                  <a:schemeClr val="tx1"/>
                </a:solidFill>
              </a:rPr>
              <a:t> Parameter "Size" filter</a:t>
            </a:r>
          </a:p>
        </p:txBody>
      </p:sp>
      <p:sp>
        <p:nvSpPr>
          <p:cNvPr id="197" name="Rechteck 196">
            <a:extLst>
              <a:ext uri="{FF2B5EF4-FFF2-40B4-BE49-F238E27FC236}">
                <a16:creationId xmlns:a16="http://schemas.microsoft.com/office/drawing/2014/main" id="{4E28D2DF-644E-40FA-9670-A03E25268D02}"/>
              </a:ext>
            </a:extLst>
          </p:cNvPr>
          <p:cNvSpPr/>
          <p:nvPr/>
        </p:nvSpPr>
        <p:spPr>
          <a:xfrm>
            <a:off x="4716016" y="1520792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>
            <a:extLst>
              <a:ext uri="{FF2B5EF4-FFF2-40B4-BE49-F238E27FC236}">
                <a16:creationId xmlns:a16="http://schemas.microsoft.com/office/drawing/2014/main" id="{D40106D6-CC60-4E3C-AA84-937DC1875658}"/>
              </a:ext>
            </a:extLst>
          </p:cNvPr>
          <p:cNvSpPr/>
          <p:nvPr/>
        </p:nvSpPr>
        <p:spPr>
          <a:xfrm>
            <a:off x="4788146" y="1952894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1</a:t>
            </a:r>
          </a:p>
        </p:txBody>
      </p:sp>
      <p:sp>
        <p:nvSpPr>
          <p:cNvPr id="199" name="Rechteck 198">
            <a:extLst>
              <a:ext uri="{FF2B5EF4-FFF2-40B4-BE49-F238E27FC236}">
                <a16:creationId xmlns:a16="http://schemas.microsoft.com/office/drawing/2014/main" id="{33480A47-FC87-4C77-9B69-3C087735DB56}"/>
              </a:ext>
            </a:extLst>
          </p:cNvPr>
          <p:cNvSpPr/>
          <p:nvPr/>
        </p:nvSpPr>
        <p:spPr>
          <a:xfrm>
            <a:off x="5580234" y="213291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320C7300-E703-416B-977F-3C03EFC76447}"/>
              </a:ext>
            </a:extLst>
          </p:cNvPr>
          <p:cNvSpPr/>
          <p:nvPr/>
        </p:nvSpPr>
        <p:spPr>
          <a:xfrm>
            <a:off x="6228306" y="1988898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hteck 200">
            <a:extLst>
              <a:ext uri="{FF2B5EF4-FFF2-40B4-BE49-F238E27FC236}">
                <a16:creationId xmlns:a16="http://schemas.microsoft.com/office/drawing/2014/main" id="{B2EE3F56-61AD-4BDD-9281-B21854E59B77}"/>
              </a:ext>
            </a:extLst>
          </p:cNvPr>
          <p:cNvSpPr/>
          <p:nvPr/>
        </p:nvSpPr>
        <p:spPr>
          <a:xfrm>
            <a:off x="5580234" y="220492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2" name="Rechteck 201">
            <a:extLst>
              <a:ext uri="{FF2B5EF4-FFF2-40B4-BE49-F238E27FC236}">
                <a16:creationId xmlns:a16="http://schemas.microsoft.com/office/drawing/2014/main" id="{715E3F49-23AE-4435-BF85-0C0C95AF663E}"/>
              </a:ext>
            </a:extLst>
          </p:cNvPr>
          <p:cNvSpPr/>
          <p:nvPr/>
        </p:nvSpPr>
        <p:spPr>
          <a:xfrm>
            <a:off x="6228306" y="2060906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3" name="Rechteck 202">
            <a:extLst>
              <a:ext uri="{FF2B5EF4-FFF2-40B4-BE49-F238E27FC236}">
                <a16:creationId xmlns:a16="http://schemas.microsoft.com/office/drawing/2014/main" id="{F03443EF-92EC-476C-A2F8-D44D978BFBA6}"/>
              </a:ext>
            </a:extLst>
          </p:cNvPr>
          <p:cNvSpPr/>
          <p:nvPr/>
        </p:nvSpPr>
        <p:spPr>
          <a:xfrm>
            <a:off x="4788146" y="2024902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6F493D9E-1505-44C8-A3C0-6A27086E6B97}"/>
              </a:ext>
            </a:extLst>
          </p:cNvPr>
          <p:cNvSpPr/>
          <p:nvPr/>
        </p:nvSpPr>
        <p:spPr>
          <a:xfrm>
            <a:off x="4788146" y="2708978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4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794A7860-A2FA-4214-9305-1BDB4E63469A}"/>
              </a:ext>
            </a:extLst>
          </p:cNvPr>
          <p:cNvSpPr/>
          <p:nvPr/>
        </p:nvSpPr>
        <p:spPr>
          <a:xfrm>
            <a:off x="4788146" y="278104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>
            <a:extLst>
              <a:ext uri="{FF2B5EF4-FFF2-40B4-BE49-F238E27FC236}">
                <a16:creationId xmlns:a16="http://schemas.microsoft.com/office/drawing/2014/main" id="{A47A0C80-4F10-4BB8-966C-9A5396BA3A27}"/>
              </a:ext>
            </a:extLst>
          </p:cNvPr>
          <p:cNvSpPr/>
          <p:nvPr/>
        </p:nvSpPr>
        <p:spPr>
          <a:xfrm>
            <a:off x="7200372" y="1556920"/>
            <a:ext cx="504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214" name="Gerade Verbindung mit Pfeil 213">
            <a:extLst>
              <a:ext uri="{FF2B5EF4-FFF2-40B4-BE49-F238E27FC236}">
                <a16:creationId xmlns:a16="http://schemas.microsoft.com/office/drawing/2014/main" id="{601DB4A0-8EF6-4314-98AE-16CFD05AA716}"/>
              </a:ext>
            </a:extLst>
          </p:cNvPr>
          <p:cNvCxnSpPr>
            <a:cxnSpLocks/>
          </p:cNvCxnSpPr>
          <p:nvPr/>
        </p:nvCxnSpPr>
        <p:spPr>
          <a:xfrm flipV="1">
            <a:off x="7272300" y="2060920"/>
            <a:ext cx="432072" cy="360096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echteck 214">
            <a:extLst>
              <a:ext uri="{FF2B5EF4-FFF2-40B4-BE49-F238E27FC236}">
                <a16:creationId xmlns:a16="http://schemas.microsoft.com/office/drawing/2014/main" id="{B67112AE-71AF-425A-854B-95F6656EEE8E}"/>
              </a:ext>
            </a:extLst>
          </p:cNvPr>
          <p:cNvSpPr/>
          <p:nvPr/>
        </p:nvSpPr>
        <p:spPr>
          <a:xfrm>
            <a:off x="7164288" y="2421016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min, y min)</a:t>
            </a:r>
          </a:p>
        </p:txBody>
      </p:sp>
      <p:cxnSp>
        <p:nvCxnSpPr>
          <p:cNvPr id="216" name="Gerade Verbindung mit Pfeil 215">
            <a:extLst>
              <a:ext uri="{FF2B5EF4-FFF2-40B4-BE49-F238E27FC236}">
                <a16:creationId xmlns:a16="http://schemas.microsoft.com/office/drawing/2014/main" id="{741B7815-7B4F-4E77-959A-C197FE346A86}"/>
              </a:ext>
            </a:extLst>
          </p:cNvPr>
          <p:cNvCxnSpPr>
            <a:cxnSpLocks/>
          </p:cNvCxnSpPr>
          <p:nvPr/>
        </p:nvCxnSpPr>
        <p:spPr>
          <a:xfrm flipV="1">
            <a:off x="7776356" y="2204992"/>
            <a:ext cx="216024" cy="432044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hteck 216">
            <a:extLst>
              <a:ext uri="{FF2B5EF4-FFF2-40B4-BE49-F238E27FC236}">
                <a16:creationId xmlns:a16="http://schemas.microsoft.com/office/drawing/2014/main" id="{D39727EC-99BF-4428-9988-8A39221C2E84}"/>
              </a:ext>
            </a:extLst>
          </p:cNvPr>
          <p:cNvSpPr/>
          <p:nvPr/>
        </p:nvSpPr>
        <p:spPr>
          <a:xfrm>
            <a:off x="7452320" y="2673040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max, y ,ax)</a:t>
            </a:r>
          </a:p>
        </p:txBody>
      </p:sp>
      <p:sp>
        <p:nvSpPr>
          <p:cNvPr id="218" name="Rechteck 217">
            <a:extLst>
              <a:ext uri="{FF2B5EF4-FFF2-40B4-BE49-F238E27FC236}">
                <a16:creationId xmlns:a16="http://schemas.microsoft.com/office/drawing/2014/main" id="{D093F0AF-605B-4258-A578-34C7B22F1969}"/>
              </a:ext>
            </a:extLst>
          </p:cNvPr>
          <p:cNvSpPr/>
          <p:nvPr/>
        </p:nvSpPr>
        <p:spPr>
          <a:xfrm>
            <a:off x="6228016" y="198910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19" name="Rechteck 218">
            <a:extLst>
              <a:ext uri="{FF2B5EF4-FFF2-40B4-BE49-F238E27FC236}">
                <a16:creationId xmlns:a16="http://schemas.microsoft.com/office/drawing/2014/main" id="{7DF6777F-B278-45FD-9B25-51B367CE97E6}"/>
              </a:ext>
            </a:extLst>
          </p:cNvPr>
          <p:cNvSpPr/>
          <p:nvPr/>
        </p:nvSpPr>
        <p:spPr>
          <a:xfrm>
            <a:off x="6228016" y="1989104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1" name="Rechteck 220">
            <a:extLst>
              <a:ext uri="{FF2B5EF4-FFF2-40B4-BE49-F238E27FC236}">
                <a16:creationId xmlns:a16="http://schemas.microsoft.com/office/drawing/2014/main" id="{68CF799F-CEBA-4DE6-8BBB-D69EE7D85B96}"/>
              </a:ext>
            </a:extLst>
          </p:cNvPr>
          <p:cNvSpPr/>
          <p:nvPr/>
        </p:nvSpPr>
        <p:spPr>
          <a:xfrm>
            <a:off x="5580016" y="213310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0" name="Rechteck 219">
            <a:extLst>
              <a:ext uri="{FF2B5EF4-FFF2-40B4-BE49-F238E27FC236}">
                <a16:creationId xmlns:a16="http://schemas.microsoft.com/office/drawing/2014/main" id="{8FDA29D1-0A3D-42FD-9D5E-13E620498EFA}"/>
              </a:ext>
            </a:extLst>
          </p:cNvPr>
          <p:cNvSpPr/>
          <p:nvPr/>
        </p:nvSpPr>
        <p:spPr>
          <a:xfrm>
            <a:off x="5580016" y="2133104"/>
            <a:ext cx="792000" cy="648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2" name="Rechteck 221">
            <a:extLst>
              <a:ext uri="{FF2B5EF4-FFF2-40B4-BE49-F238E27FC236}">
                <a16:creationId xmlns:a16="http://schemas.microsoft.com/office/drawing/2014/main" id="{31E80ED4-F1B7-4F76-AF1F-E834ADBA3928}"/>
              </a:ext>
            </a:extLst>
          </p:cNvPr>
          <p:cNvSpPr/>
          <p:nvPr/>
        </p:nvSpPr>
        <p:spPr>
          <a:xfrm>
            <a:off x="4788016" y="1952964"/>
            <a:ext cx="504000" cy="504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3" name="Rechteck 222">
            <a:extLst>
              <a:ext uri="{FF2B5EF4-FFF2-40B4-BE49-F238E27FC236}">
                <a16:creationId xmlns:a16="http://schemas.microsoft.com/office/drawing/2014/main" id="{1061FD5B-2261-4AF5-A28B-E83CD7A30085}"/>
              </a:ext>
            </a:extLst>
          </p:cNvPr>
          <p:cNvSpPr/>
          <p:nvPr/>
        </p:nvSpPr>
        <p:spPr>
          <a:xfrm>
            <a:off x="4788016" y="1952964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4" name="Rechteck 223">
            <a:extLst>
              <a:ext uri="{FF2B5EF4-FFF2-40B4-BE49-F238E27FC236}">
                <a16:creationId xmlns:a16="http://schemas.microsoft.com/office/drawing/2014/main" id="{40440876-1672-4386-B11C-B6FC08DEF0D4}"/>
              </a:ext>
            </a:extLst>
          </p:cNvPr>
          <p:cNvSpPr/>
          <p:nvPr/>
        </p:nvSpPr>
        <p:spPr>
          <a:xfrm>
            <a:off x="4788104" y="2709048"/>
            <a:ext cx="792000" cy="648000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5" name="Rechteck 224">
            <a:extLst>
              <a:ext uri="{FF2B5EF4-FFF2-40B4-BE49-F238E27FC236}">
                <a16:creationId xmlns:a16="http://schemas.microsoft.com/office/drawing/2014/main" id="{478F2AF7-B7C2-4706-9BD3-D396877D2861}"/>
              </a:ext>
            </a:extLst>
          </p:cNvPr>
          <p:cNvSpPr/>
          <p:nvPr/>
        </p:nvSpPr>
        <p:spPr>
          <a:xfrm>
            <a:off x="4788104" y="2709048"/>
            <a:ext cx="504000" cy="504000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26" name="Rechteck 225">
            <a:extLst>
              <a:ext uri="{FF2B5EF4-FFF2-40B4-BE49-F238E27FC236}">
                <a16:creationId xmlns:a16="http://schemas.microsoft.com/office/drawing/2014/main" id="{A3BB05B4-BDC2-4BC2-A79B-6B67EB1A9F68}"/>
              </a:ext>
            </a:extLst>
          </p:cNvPr>
          <p:cNvSpPr/>
          <p:nvPr/>
        </p:nvSpPr>
        <p:spPr>
          <a:xfrm>
            <a:off x="4716016" y="3393124"/>
            <a:ext cx="2088232" cy="7199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Only the tables with lengths inside</a:t>
            </a:r>
          </a:p>
          <a:p>
            <a:r>
              <a:rPr lang="en-US" sz="1000" dirty="0" err="1">
                <a:solidFill>
                  <a:schemeClr val="tx1"/>
                </a:solidFill>
              </a:rPr>
              <a:t>y_min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y_max</a:t>
            </a:r>
            <a:r>
              <a:rPr lang="en-US" sz="1000" dirty="0">
                <a:solidFill>
                  <a:schemeClr val="tx1"/>
                </a:solidFill>
              </a:rPr>
              <a:t> range and widths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inside </a:t>
            </a:r>
            <a:r>
              <a:rPr lang="en-US" sz="1000" dirty="0" err="1">
                <a:solidFill>
                  <a:schemeClr val="tx1"/>
                </a:solidFill>
              </a:rPr>
              <a:t>x_min</a:t>
            </a:r>
            <a:r>
              <a:rPr lang="en-US" sz="1000" dirty="0">
                <a:solidFill>
                  <a:schemeClr val="tx1"/>
                </a:solidFill>
              </a:rPr>
              <a:t> ... </a:t>
            </a:r>
            <a:r>
              <a:rPr lang="en-US" sz="1000" dirty="0" err="1">
                <a:solidFill>
                  <a:schemeClr val="tx1"/>
                </a:solidFill>
              </a:rPr>
              <a:t>x_max</a:t>
            </a:r>
            <a:r>
              <a:rPr lang="en-US" sz="1000" dirty="0">
                <a:solidFill>
                  <a:schemeClr val="tx1"/>
                </a:solidFill>
              </a:rPr>
              <a:t> range are</a:t>
            </a:r>
          </a:p>
          <a:p>
            <a:r>
              <a:rPr lang="en-US" sz="1000" dirty="0">
                <a:solidFill>
                  <a:schemeClr val="tx1"/>
                </a:solidFill>
              </a:rPr>
              <a:t>passed.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A597B4F3-383A-4B9C-AA42-C87614660856}"/>
              </a:ext>
            </a:extLst>
          </p:cNvPr>
          <p:cNvSpPr/>
          <p:nvPr/>
        </p:nvSpPr>
        <p:spPr>
          <a:xfrm>
            <a:off x="1475656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9CBAEC8-8D11-4FC3-9391-D57AD79C96D0}"/>
              </a:ext>
            </a:extLst>
          </p:cNvPr>
          <p:cNvSpPr/>
          <p:nvPr/>
        </p:nvSpPr>
        <p:spPr>
          <a:xfrm>
            <a:off x="719572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9CF14C0-D39B-4231-85E3-42B2255B1E57}"/>
              </a:ext>
            </a:extLst>
          </p:cNvPr>
          <p:cNvCxnSpPr>
            <a:stCxn id="64" idx="1"/>
            <a:endCxn id="64" idx="5"/>
          </p:cNvCxnSpPr>
          <p:nvPr/>
        </p:nvCxnSpPr>
        <p:spPr>
          <a:xfrm>
            <a:off x="751208" y="263254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Ellipse 67">
            <a:extLst>
              <a:ext uri="{FF2B5EF4-FFF2-40B4-BE49-F238E27FC236}">
                <a16:creationId xmlns:a16="http://schemas.microsoft.com/office/drawing/2014/main" id="{2E26661E-80AE-41E5-96F3-A0D00A8C9BEB}"/>
              </a:ext>
            </a:extLst>
          </p:cNvPr>
          <p:cNvSpPr/>
          <p:nvPr/>
        </p:nvSpPr>
        <p:spPr>
          <a:xfrm>
            <a:off x="2951820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8986B0E-EC4C-48A0-923C-A06DE2256B85}"/>
              </a:ext>
            </a:extLst>
          </p:cNvPr>
          <p:cNvSpPr/>
          <p:nvPr/>
        </p:nvSpPr>
        <p:spPr>
          <a:xfrm>
            <a:off x="3707904" y="260090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DDA4C495-ACAD-4744-B54C-1367C0132EE3}"/>
              </a:ext>
            </a:extLst>
          </p:cNvPr>
          <p:cNvSpPr/>
          <p:nvPr/>
        </p:nvSpPr>
        <p:spPr>
          <a:xfrm>
            <a:off x="2951820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62855F7F-4EE7-4BF7-A9FB-E6C4C2A3661E}"/>
              </a:ext>
            </a:extLst>
          </p:cNvPr>
          <p:cNvSpPr/>
          <p:nvPr/>
        </p:nvSpPr>
        <p:spPr>
          <a:xfrm>
            <a:off x="719572" y="2312876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25E74B2A-A83B-4B50-9262-7EF06964876E}"/>
              </a:ext>
            </a:extLst>
          </p:cNvPr>
          <p:cNvSpPr/>
          <p:nvPr/>
        </p:nvSpPr>
        <p:spPr>
          <a:xfrm>
            <a:off x="4103948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ED1E601D-73CE-4831-9569-2E65509178F4}"/>
              </a:ext>
            </a:extLst>
          </p:cNvPr>
          <p:cNvCxnSpPr>
            <a:cxnSpLocks/>
            <a:stCxn id="74" idx="1"/>
            <a:endCxn id="74" idx="5"/>
          </p:cNvCxnSpPr>
          <p:nvPr/>
        </p:nvCxnSpPr>
        <p:spPr>
          <a:xfrm>
            <a:off x="4135584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e 80">
            <a:extLst>
              <a:ext uri="{FF2B5EF4-FFF2-40B4-BE49-F238E27FC236}">
                <a16:creationId xmlns:a16="http://schemas.microsoft.com/office/drawing/2014/main" id="{2F98080F-5FF0-4DC2-AB43-87B5778DB3BC}"/>
              </a:ext>
            </a:extLst>
          </p:cNvPr>
          <p:cNvSpPr/>
          <p:nvPr/>
        </p:nvSpPr>
        <p:spPr>
          <a:xfrm>
            <a:off x="1871700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05F4BC3A-5763-46CB-908E-A75A27925C85}"/>
              </a:ext>
            </a:extLst>
          </p:cNvPr>
          <p:cNvCxnSpPr>
            <a:cxnSpLocks/>
            <a:stCxn id="81" idx="1"/>
            <a:endCxn id="81" idx="5"/>
          </p:cNvCxnSpPr>
          <p:nvPr/>
        </p:nvCxnSpPr>
        <p:spPr>
          <a:xfrm>
            <a:off x="1903336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>
            <a:extLst>
              <a:ext uri="{FF2B5EF4-FFF2-40B4-BE49-F238E27FC236}">
                <a16:creationId xmlns:a16="http://schemas.microsoft.com/office/drawing/2014/main" id="{2939167E-C7E0-461D-BBE0-77717D63AB20}"/>
              </a:ext>
            </a:extLst>
          </p:cNvPr>
          <p:cNvSpPr/>
          <p:nvPr/>
        </p:nvSpPr>
        <p:spPr>
          <a:xfrm>
            <a:off x="4968044" y="234888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de-CH" sz="1400" dirty="0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22B2A69C-5B08-4889-86A7-BC6181548D8E}"/>
              </a:ext>
            </a:extLst>
          </p:cNvPr>
          <p:cNvSpPr/>
          <p:nvPr/>
        </p:nvSpPr>
        <p:spPr>
          <a:xfrm>
            <a:off x="4968044" y="296094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179EDF43-77F3-43CC-84FA-5BF292CD14DB}"/>
              </a:ext>
            </a:extLst>
          </p:cNvPr>
          <p:cNvCxnSpPr>
            <a:cxnSpLocks/>
            <a:stCxn id="85" idx="1"/>
            <a:endCxn id="85" idx="5"/>
          </p:cNvCxnSpPr>
          <p:nvPr/>
        </p:nvCxnSpPr>
        <p:spPr>
          <a:xfrm>
            <a:off x="4999680" y="299258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>
            <a:extLst>
              <a:ext uri="{FF2B5EF4-FFF2-40B4-BE49-F238E27FC236}">
                <a16:creationId xmlns:a16="http://schemas.microsoft.com/office/drawing/2014/main" id="{73779C7F-A99C-47F4-9B72-CFD8ABDAE7F1}"/>
              </a:ext>
            </a:extLst>
          </p:cNvPr>
          <p:cNvSpPr/>
          <p:nvPr/>
        </p:nvSpPr>
        <p:spPr>
          <a:xfrm>
            <a:off x="5760132" y="2240868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03A5F8C9-5BDE-4008-BA20-7CF4D015970F}"/>
              </a:ext>
            </a:extLst>
          </p:cNvPr>
          <p:cNvCxnSpPr>
            <a:cxnSpLocks/>
            <a:stCxn id="87" idx="1"/>
            <a:endCxn id="87" idx="5"/>
          </p:cNvCxnSpPr>
          <p:nvPr/>
        </p:nvCxnSpPr>
        <p:spPr>
          <a:xfrm>
            <a:off x="5791768" y="2272504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FE99649D-A1EE-4587-B5F6-4FAAE424C581}"/>
              </a:ext>
            </a:extLst>
          </p:cNvPr>
          <p:cNvSpPr/>
          <p:nvPr/>
        </p:nvSpPr>
        <p:spPr>
          <a:xfrm>
            <a:off x="6336196" y="1808820"/>
            <a:ext cx="216024" cy="216024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90" name="Gerader Verbinder 89">
            <a:extLst>
              <a:ext uri="{FF2B5EF4-FFF2-40B4-BE49-F238E27FC236}">
                <a16:creationId xmlns:a16="http://schemas.microsoft.com/office/drawing/2014/main" id="{89E57A1B-5898-40C2-9B88-11276C42798F}"/>
              </a:ext>
            </a:extLst>
          </p:cNvPr>
          <p:cNvCxnSpPr>
            <a:cxnSpLocks/>
            <a:stCxn id="89" idx="1"/>
            <a:endCxn id="89" idx="5"/>
          </p:cNvCxnSpPr>
          <p:nvPr/>
        </p:nvCxnSpPr>
        <p:spPr>
          <a:xfrm>
            <a:off x="6367832" y="1840456"/>
            <a:ext cx="152752" cy="1527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0123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extract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7" name="Rechteck 296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Source Table</a:t>
            </a:r>
          </a:p>
        </p:txBody>
      </p:sp>
      <p:sp>
        <p:nvSpPr>
          <p:cNvPr id="372" name="Rechteck 371"/>
          <p:cNvSpPr/>
          <p:nvPr/>
        </p:nvSpPr>
        <p:spPr>
          <a:xfrm>
            <a:off x="179390" y="1484730"/>
            <a:ext cx="208800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3" name="Rechteck 372"/>
          <p:cNvSpPr/>
          <p:nvPr/>
        </p:nvSpPr>
        <p:spPr>
          <a:xfrm>
            <a:off x="251520" y="1916832"/>
            <a:ext cx="684076" cy="54006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0</a:t>
            </a:r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extract ( source table, destination table, coordinates[ ], 2 )</a:t>
            </a:r>
          </a:p>
        </p:txBody>
      </p:sp>
      <p:sp>
        <p:nvSpPr>
          <p:cNvPr id="47" name="Rechteck 46"/>
          <p:cNvSpPr/>
          <p:nvPr/>
        </p:nvSpPr>
        <p:spPr>
          <a:xfrm>
            <a:off x="1043608" y="2096852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4" name="Rechteck 53"/>
          <p:cNvSpPr/>
          <p:nvPr/>
        </p:nvSpPr>
        <p:spPr>
          <a:xfrm>
            <a:off x="1691680" y="1952836"/>
            <a:ext cx="360040" cy="4320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Sub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Table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6" name="Rechteck 45"/>
          <p:cNvSpPr/>
          <p:nvPr/>
        </p:nvSpPr>
        <p:spPr>
          <a:xfrm>
            <a:off x="1043608" y="2168860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1691680" y="2024844"/>
            <a:ext cx="360040" cy="3600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0BD2DAAF-816E-4AB1-865B-EA0246A8210C}"/>
              </a:ext>
            </a:extLst>
          </p:cNvPr>
          <p:cNvSpPr/>
          <p:nvPr/>
        </p:nvSpPr>
        <p:spPr>
          <a:xfrm>
            <a:off x="251520" y="1988840"/>
            <a:ext cx="684094" cy="46807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DBAEA524-C637-4882-B225-FF65B8598B17}"/>
              </a:ext>
            </a:extLst>
          </p:cNvPr>
          <p:cNvSpPr/>
          <p:nvPr/>
        </p:nvSpPr>
        <p:spPr>
          <a:xfrm>
            <a:off x="251520" y="2672916"/>
            <a:ext cx="684076" cy="36004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34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2A8BB9A-DB8D-4338-9D92-1D6ECFAB1EC9}"/>
              </a:ext>
            </a:extLst>
          </p:cNvPr>
          <p:cNvSpPr/>
          <p:nvPr/>
        </p:nvSpPr>
        <p:spPr>
          <a:xfrm>
            <a:off x="251520" y="2744924"/>
            <a:ext cx="684094" cy="2880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0F0ED33-19A6-4DE8-ABE6-6B34925F4060}"/>
              </a:ext>
            </a:extLst>
          </p:cNvPr>
          <p:cNvSpPr/>
          <p:nvPr/>
        </p:nvSpPr>
        <p:spPr>
          <a:xfrm>
            <a:off x="899592" y="1700808"/>
            <a:ext cx="82809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start, y start)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13B8E7DE-0AE3-42CB-9545-21E694A940E4}"/>
              </a:ext>
            </a:extLst>
          </p:cNvPr>
          <p:cNvCxnSpPr/>
          <p:nvPr/>
        </p:nvCxnSpPr>
        <p:spPr>
          <a:xfrm flipH="1">
            <a:off x="1043608" y="1844824"/>
            <a:ext cx="108012" cy="25202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74214545-006F-46F5-8506-016148BDF889}"/>
              </a:ext>
            </a:extLst>
          </p:cNvPr>
          <p:cNvCxnSpPr>
            <a:cxnSpLocks/>
          </p:cNvCxnSpPr>
          <p:nvPr/>
        </p:nvCxnSpPr>
        <p:spPr>
          <a:xfrm flipH="1" flipV="1">
            <a:off x="1691680" y="2888940"/>
            <a:ext cx="72008" cy="72008"/>
          </a:xfrm>
          <a:prstGeom prst="straightConnector1">
            <a:avLst/>
          </a:prstGeom>
          <a:ln>
            <a:solidFill>
              <a:schemeClr val="accent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1F725A1B-DA59-4A9C-BCBF-4B2D95AA10F9}"/>
              </a:ext>
            </a:extLst>
          </p:cNvPr>
          <p:cNvSpPr/>
          <p:nvPr/>
        </p:nvSpPr>
        <p:spPr>
          <a:xfrm>
            <a:off x="1439652" y="2924944"/>
            <a:ext cx="648072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700" dirty="0">
                <a:solidFill>
                  <a:schemeClr val="tx1"/>
                </a:solidFill>
              </a:rPr>
              <a:t>(x end, y end)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BCDAA85C-6E37-436F-9058-A8628FCA69BD}"/>
              </a:ext>
            </a:extLst>
          </p:cNvPr>
          <p:cNvSpPr/>
          <p:nvPr/>
        </p:nvSpPr>
        <p:spPr>
          <a:xfrm>
            <a:off x="2915798" y="1484784"/>
            <a:ext cx="3780420" cy="108012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coordinates [ ]:</a:t>
            </a:r>
          </a:p>
          <a:p>
            <a:r>
              <a:rPr lang="en-US" sz="800" dirty="0">
                <a:solidFill>
                  <a:schemeClr val="tx1"/>
                </a:solidFill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0, y start sub table 0, x end sub table 0, x end sub table 0},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1, y start sub table 1, x end sub table 1, x end sub table 1},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2, y start sub table 2, x end sub table 2, x end sub table 2},</a:t>
            </a:r>
          </a:p>
          <a:p>
            <a:r>
              <a:rPr lang="en-US" sz="800" dirty="0">
                <a:solidFill>
                  <a:schemeClr val="tx1"/>
                </a:solidFill>
              </a:rPr>
              <a:t>   { x start sub table 3, y start sub table 3, x end sub table 3, x end sub table 3}</a:t>
            </a:r>
          </a:p>
          <a:p>
            <a:r>
              <a:rPr lang="en-US" sz="800" dirty="0">
                <a:solidFill>
                  <a:schemeClr val="tx1"/>
                </a:solidFill>
              </a:rPr>
              <a:t>}</a:t>
            </a:r>
          </a:p>
          <a:p>
            <a:endParaRPr lang="en-US" sz="8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3DFC4F7C-18FC-48D4-9D09-FC059FF5C397}"/>
              </a:ext>
            </a:extLst>
          </p:cNvPr>
          <p:cNvSpPr/>
          <p:nvPr/>
        </p:nvSpPr>
        <p:spPr>
          <a:xfrm>
            <a:off x="7200274" y="1484784"/>
            <a:ext cx="648090" cy="7921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Sub table 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92BAA696-BACB-4AB2-B70A-47DF064D5FDA}"/>
              </a:ext>
            </a:extLst>
          </p:cNvPr>
          <p:cNvSpPr/>
          <p:nvPr/>
        </p:nvSpPr>
        <p:spPr>
          <a:xfrm>
            <a:off x="7200274" y="1556792"/>
            <a:ext cx="648090" cy="72010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2" name="Pfeil: nach unten 101">
            <a:extLst>
              <a:ext uri="{FF2B5EF4-FFF2-40B4-BE49-F238E27FC236}">
                <a16:creationId xmlns:a16="http://schemas.microsoft.com/office/drawing/2014/main" id="{7E15E15D-01B6-48B6-8782-DFCF2FD41E5E}"/>
              </a:ext>
            </a:extLst>
          </p:cNvPr>
          <p:cNvSpPr/>
          <p:nvPr/>
        </p:nvSpPr>
        <p:spPr>
          <a:xfrm rot="16200000">
            <a:off x="6660214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0C61169A-8D35-4306-A2AF-43749A4EBDF1}"/>
              </a:ext>
            </a:extLst>
          </p:cNvPr>
          <p:cNvSpPr/>
          <p:nvPr/>
        </p:nvSpPr>
        <p:spPr>
          <a:xfrm>
            <a:off x="2915816" y="2043112"/>
            <a:ext cx="3744416" cy="125747"/>
          </a:xfrm>
          <a:prstGeom prst="rect">
            <a:avLst/>
          </a:prstGeom>
          <a:noFill/>
          <a:ln w="12700">
            <a:solidFill>
              <a:srgbClr val="33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6F6A07B5-5BEF-415B-B231-D81C8AD31AD0}"/>
              </a:ext>
            </a:extLst>
          </p:cNvPr>
          <p:cNvSpPr/>
          <p:nvPr/>
        </p:nvSpPr>
        <p:spPr>
          <a:xfrm>
            <a:off x="7200412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Destination Table</a:t>
            </a:r>
          </a:p>
        </p:txBody>
      </p:sp>
      <p:sp>
        <p:nvSpPr>
          <p:cNvPr id="106" name="Pfeil: nach unten 105">
            <a:extLst>
              <a:ext uri="{FF2B5EF4-FFF2-40B4-BE49-F238E27FC236}">
                <a16:creationId xmlns:a16="http://schemas.microsoft.com/office/drawing/2014/main" id="{0A46B46A-8B60-46CC-847E-724C79E76F5B}"/>
              </a:ext>
            </a:extLst>
          </p:cNvPr>
          <p:cNvSpPr/>
          <p:nvPr/>
        </p:nvSpPr>
        <p:spPr>
          <a:xfrm rot="16200000">
            <a:off x="2303748" y="1772816"/>
            <a:ext cx="612068" cy="324036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3" name="Freihandform: Form 2">
            <a:extLst>
              <a:ext uri="{FF2B5EF4-FFF2-40B4-BE49-F238E27FC236}">
                <a16:creationId xmlns:a16="http://schemas.microsoft.com/office/drawing/2014/main" id="{D6733CAE-88A3-4F7A-B445-0CD33FC73455}"/>
              </a:ext>
            </a:extLst>
          </p:cNvPr>
          <p:cNvSpPr/>
          <p:nvPr/>
        </p:nvSpPr>
        <p:spPr>
          <a:xfrm>
            <a:off x="4209001" y="1295400"/>
            <a:ext cx="347759" cy="708660"/>
          </a:xfrm>
          <a:custGeom>
            <a:avLst/>
            <a:gdLst>
              <a:gd name="connsiteX0" fmla="*/ 103919 w 347759"/>
              <a:gd name="connsiteY0" fmla="*/ 0 h 708660"/>
              <a:gd name="connsiteX1" fmla="*/ 12479 w 347759"/>
              <a:gd name="connsiteY1" fmla="*/ 289560 h 708660"/>
              <a:gd name="connsiteX2" fmla="*/ 347759 w 347759"/>
              <a:gd name="connsiteY2" fmla="*/ 708660 h 708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759" h="708660">
                <a:moveTo>
                  <a:pt x="103919" y="0"/>
                </a:moveTo>
                <a:cubicBezTo>
                  <a:pt x="37879" y="85725"/>
                  <a:pt x="-28161" y="171450"/>
                  <a:pt x="12479" y="289560"/>
                </a:cubicBezTo>
                <a:cubicBezTo>
                  <a:pt x="53119" y="407670"/>
                  <a:pt x="200439" y="558165"/>
                  <a:pt x="347759" y="708660"/>
                </a:cubicBezTo>
              </a:path>
            </a:pathLst>
          </a:custGeom>
          <a:noFill/>
          <a:ln w="12700">
            <a:solidFill>
              <a:srgbClr val="3366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700">
              <a:solidFill>
                <a:schemeClr val="tx1"/>
              </a:solidFill>
            </a:endParaRPr>
          </a:p>
        </p:txBody>
      </p:sp>
      <p:sp>
        <p:nvSpPr>
          <p:cNvPr id="133" name="Rechteck 132">
            <a:extLst>
              <a:ext uri="{FF2B5EF4-FFF2-40B4-BE49-F238E27FC236}">
                <a16:creationId xmlns:a16="http://schemas.microsoft.com/office/drawing/2014/main" id="{FCB93BD2-BD9F-474F-9267-490822CFB780}"/>
              </a:ext>
            </a:extLst>
          </p:cNvPr>
          <p:cNvSpPr/>
          <p:nvPr/>
        </p:nvSpPr>
        <p:spPr>
          <a:xfrm>
            <a:off x="4608004" y="134076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Index begins with 0 (not 1)</a:t>
            </a:r>
          </a:p>
        </p:txBody>
      </p:sp>
    </p:spTree>
    <p:extLst>
      <p:ext uri="{BB962C8B-B14F-4D97-AF65-F5344CB8AC3E}">
        <p14:creationId xmlns:p14="http://schemas.microsoft.com/office/powerpoint/2010/main" val="30127683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spread(),  spread accumulating(), spread given headers(), spread accumulating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2088105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spread given headers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76361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1" name="Gerade Verbindung 110"/>
          <p:cNvCxnSpPr/>
          <p:nvPr/>
        </p:nvCxnSpPr>
        <p:spPr>
          <a:xfrm flipV="1">
            <a:off x="1763610" y="1556740"/>
            <a:ext cx="252035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2699740" y="1484730"/>
            <a:ext cx="158422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987780" y="24208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987780" y="24928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987780" y="25648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179512" y="90872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</p:spTree>
    <p:extLst>
      <p:ext uri="{BB962C8B-B14F-4D97-AF65-F5344CB8AC3E}">
        <p14:creationId xmlns:p14="http://schemas.microsoft.com/office/powerpoint/2010/main" val="3740065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Copy Multiple / </a:t>
            </a:r>
            <a:r>
              <a:rPr lang="en-US" dirty="0" err="1"/>
              <a:t>Directorie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llipse 3"/>
          <p:cNvSpPr/>
          <p:nvPr/>
        </p:nvSpPr>
        <p:spPr>
          <a:xfrm>
            <a:off x="169160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Ellipse 4"/>
          <p:cNvSpPr/>
          <p:nvPr/>
        </p:nvSpPr>
        <p:spPr>
          <a:xfrm>
            <a:off x="255572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Ellipse 5"/>
          <p:cNvSpPr/>
          <p:nvPr/>
        </p:nvSpPr>
        <p:spPr>
          <a:xfrm>
            <a:off x="255572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" name="Ellipse 7"/>
          <p:cNvSpPr/>
          <p:nvPr/>
        </p:nvSpPr>
        <p:spPr>
          <a:xfrm>
            <a:off x="255572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" name="Rechteck 8"/>
          <p:cNvSpPr/>
          <p:nvPr/>
        </p:nvSpPr>
        <p:spPr>
          <a:xfrm>
            <a:off x="26277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11" name="Gerade Verbindung mit Pfeil 10"/>
          <p:cNvCxnSpPr>
            <a:stCxn id="4" idx="7"/>
            <a:endCxn id="5" idx="2"/>
          </p:cNvCxnSpPr>
          <p:nvPr/>
        </p:nvCxnSpPr>
        <p:spPr>
          <a:xfrm flipV="1">
            <a:off x="1998922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4" idx="5"/>
            <a:endCxn id="8" idx="2"/>
          </p:cNvCxnSpPr>
          <p:nvPr/>
        </p:nvCxnSpPr>
        <p:spPr>
          <a:xfrm>
            <a:off x="1998922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>
            <a:off x="406793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320381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1" name="Ellipse 20"/>
          <p:cNvSpPr/>
          <p:nvPr/>
        </p:nvSpPr>
        <p:spPr>
          <a:xfrm>
            <a:off x="320381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Ellipse 21"/>
          <p:cNvSpPr/>
          <p:nvPr/>
        </p:nvSpPr>
        <p:spPr>
          <a:xfrm>
            <a:off x="320381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3" name="Rechteck 22"/>
          <p:cNvSpPr/>
          <p:nvPr/>
        </p:nvSpPr>
        <p:spPr>
          <a:xfrm>
            <a:off x="327582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24" name="Gerade Verbindung mit Pfeil 23"/>
          <p:cNvCxnSpPr>
            <a:stCxn id="20" idx="6"/>
            <a:endCxn id="19" idx="1"/>
          </p:cNvCxnSpPr>
          <p:nvPr/>
        </p:nvCxnSpPr>
        <p:spPr>
          <a:xfrm>
            <a:off x="3563860" y="1880785"/>
            <a:ext cx="556798" cy="30476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2" idx="6"/>
            <a:endCxn id="19" idx="3"/>
          </p:cNvCxnSpPr>
          <p:nvPr/>
        </p:nvCxnSpPr>
        <p:spPr>
          <a:xfrm flipV="1">
            <a:off x="3563860" y="2440142"/>
            <a:ext cx="556798" cy="5207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>
            <a:stCxn id="21" idx="6"/>
            <a:endCxn id="19" idx="2"/>
          </p:cNvCxnSpPr>
          <p:nvPr/>
        </p:nvCxnSpPr>
        <p:spPr>
          <a:xfrm>
            <a:off x="356386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/>
          <p:cNvSpPr/>
          <p:nvPr/>
        </p:nvSpPr>
        <p:spPr>
          <a:xfrm>
            <a:off x="471602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Ellipse 36"/>
          <p:cNvSpPr/>
          <p:nvPr/>
        </p:nvSpPr>
        <p:spPr>
          <a:xfrm>
            <a:off x="471602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Ellipse 37"/>
          <p:cNvSpPr/>
          <p:nvPr/>
        </p:nvSpPr>
        <p:spPr>
          <a:xfrm>
            <a:off x="4716020" y="278091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39" name="Rechteck 38"/>
          <p:cNvSpPr/>
          <p:nvPr/>
        </p:nvSpPr>
        <p:spPr>
          <a:xfrm>
            <a:off x="478803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0" name="Gerade Verbindung mit Pfeil 39"/>
          <p:cNvCxnSpPr>
            <a:stCxn id="37" idx="6"/>
            <a:endCxn id="42" idx="2"/>
          </p:cNvCxnSpPr>
          <p:nvPr/>
        </p:nvCxnSpPr>
        <p:spPr>
          <a:xfrm>
            <a:off x="507607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558014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2" name="Ellipse 41"/>
          <p:cNvSpPr/>
          <p:nvPr/>
        </p:nvSpPr>
        <p:spPr>
          <a:xfrm>
            <a:off x="558014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3" name="Ellipse 42"/>
          <p:cNvSpPr/>
          <p:nvPr/>
        </p:nvSpPr>
        <p:spPr>
          <a:xfrm>
            <a:off x="5580140" y="278091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44" name="Rechteck 43"/>
          <p:cNvSpPr/>
          <p:nvPr/>
        </p:nvSpPr>
        <p:spPr>
          <a:xfrm>
            <a:off x="5652150" y="249287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cxnSp>
        <p:nvCxnSpPr>
          <p:cNvPr id="47" name="Gerade Verbindung mit Pfeil 46"/>
          <p:cNvCxnSpPr>
            <a:stCxn id="36" idx="6"/>
            <a:endCxn id="41" idx="2"/>
          </p:cNvCxnSpPr>
          <p:nvPr/>
        </p:nvCxnSpPr>
        <p:spPr>
          <a:xfrm>
            <a:off x="507607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38" idx="6"/>
            <a:endCxn id="43" idx="2"/>
          </p:cNvCxnSpPr>
          <p:nvPr/>
        </p:nvCxnSpPr>
        <p:spPr>
          <a:xfrm>
            <a:off x="5076070" y="296093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/>
          <p:cNvSpPr/>
          <p:nvPr/>
        </p:nvSpPr>
        <p:spPr>
          <a:xfrm>
            <a:off x="637225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8" name="Ellipse 57"/>
          <p:cNvSpPr/>
          <p:nvPr/>
        </p:nvSpPr>
        <p:spPr>
          <a:xfrm>
            <a:off x="637225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9" name="Ellipse 58"/>
          <p:cNvSpPr/>
          <p:nvPr/>
        </p:nvSpPr>
        <p:spPr>
          <a:xfrm>
            <a:off x="637225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0" name="Rechteck 59"/>
          <p:cNvSpPr/>
          <p:nvPr/>
        </p:nvSpPr>
        <p:spPr>
          <a:xfrm>
            <a:off x="644426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61" name="Ellipse 60"/>
          <p:cNvSpPr/>
          <p:nvPr/>
        </p:nvSpPr>
        <p:spPr>
          <a:xfrm>
            <a:off x="637225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Ellipse 61"/>
          <p:cNvSpPr/>
          <p:nvPr/>
        </p:nvSpPr>
        <p:spPr>
          <a:xfrm>
            <a:off x="637225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Ellipse 62"/>
          <p:cNvSpPr/>
          <p:nvPr/>
        </p:nvSpPr>
        <p:spPr>
          <a:xfrm>
            <a:off x="723637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" name="Ellipse 63"/>
          <p:cNvSpPr/>
          <p:nvPr/>
        </p:nvSpPr>
        <p:spPr>
          <a:xfrm>
            <a:off x="723637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5" name="Gerade Verbindung mit Pfeil 64"/>
          <p:cNvCxnSpPr>
            <a:stCxn id="119" idx="6"/>
            <a:endCxn id="102" idx="2"/>
          </p:cNvCxnSpPr>
          <p:nvPr/>
        </p:nvCxnSpPr>
        <p:spPr>
          <a:xfrm>
            <a:off x="824451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stCxn id="58" idx="6"/>
            <a:endCxn id="64" idx="2"/>
          </p:cNvCxnSpPr>
          <p:nvPr/>
        </p:nvCxnSpPr>
        <p:spPr>
          <a:xfrm>
            <a:off x="673230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61" idx="6"/>
            <a:endCxn id="63" idx="2"/>
          </p:cNvCxnSpPr>
          <p:nvPr/>
        </p:nvCxnSpPr>
        <p:spPr>
          <a:xfrm flipV="1">
            <a:off x="673230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62" idx="6"/>
            <a:endCxn id="64" idx="2"/>
          </p:cNvCxnSpPr>
          <p:nvPr/>
        </p:nvCxnSpPr>
        <p:spPr>
          <a:xfrm flipV="1">
            <a:off x="673230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59" idx="6"/>
            <a:endCxn id="64" idx="3"/>
          </p:cNvCxnSpPr>
          <p:nvPr/>
        </p:nvCxnSpPr>
        <p:spPr>
          <a:xfrm flipV="1">
            <a:off x="6732300" y="2440142"/>
            <a:ext cx="556798" cy="138491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104351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5" name="Gerade Verbindung mit Pfeil 84"/>
          <p:cNvCxnSpPr>
            <a:stCxn id="86" idx="6"/>
            <a:endCxn id="82" idx="2"/>
          </p:cNvCxnSpPr>
          <p:nvPr/>
        </p:nvCxnSpPr>
        <p:spPr>
          <a:xfrm>
            <a:off x="53944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e 85"/>
          <p:cNvSpPr/>
          <p:nvPr/>
        </p:nvSpPr>
        <p:spPr>
          <a:xfrm>
            <a:off x="17939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1" name="Rechteck 90"/>
          <p:cNvSpPr/>
          <p:nvPr/>
        </p:nvSpPr>
        <p:spPr>
          <a:xfrm>
            <a:off x="25140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a.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6361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b.</a:t>
            </a:r>
          </a:p>
        </p:txBody>
      </p:sp>
      <p:sp>
        <p:nvSpPr>
          <p:cNvPr id="93" name="Rechteck 92"/>
          <p:cNvSpPr/>
          <p:nvPr/>
        </p:nvSpPr>
        <p:spPr>
          <a:xfrm>
            <a:off x="327582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c.</a:t>
            </a:r>
          </a:p>
        </p:txBody>
      </p:sp>
      <p:sp>
        <p:nvSpPr>
          <p:cNvPr id="94" name="Rechteck 93"/>
          <p:cNvSpPr/>
          <p:nvPr/>
        </p:nvSpPr>
        <p:spPr>
          <a:xfrm>
            <a:off x="478803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d.</a:t>
            </a:r>
          </a:p>
        </p:txBody>
      </p:sp>
      <p:sp>
        <p:nvSpPr>
          <p:cNvPr id="95" name="Rechteck 94"/>
          <p:cNvSpPr/>
          <p:nvPr/>
        </p:nvSpPr>
        <p:spPr>
          <a:xfrm>
            <a:off x="644426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</a:t>
            </a:r>
          </a:p>
        </p:txBody>
      </p:sp>
      <p:sp>
        <p:nvSpPr>
          <p:cNvPr id="96" name="Ellipse 95"/>
          <p:cNvSpPr/>
          <p:nvPr/>
        </p:nvSpPr>
        <p:spPr>
          <a:xfrm>
            <a:off x="17939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99" name="Rechteck 98"/>
          <p:cNvSpPr/>
          <p:nvPr/>
        </p:nvSpPr>
        <p:spPr>
          <a:xfrm>
            <a:off x="61145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source directory</a:t>
            </a:r>
          </a:p>
        </p:txBody>
      </p:sp>
      <p:sp>
        <p:nvSpPr>
          <p:cNvPr id="100" name="Ellipse 99"/>
          <p:cNvSpPr/>
          <p:nvPr/>
        </p:nvSpPr>
        <p:spPr>
          <a:xfrm>
            <a:off x="2195670" y="364503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2627730" y="3717040"/>
            <a:ext cx="151221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destination directory</a:t>
            </a:r>
          </a:p>
        </p:txBody>
      </p:sp>
      <p:sp>
        <p:nvSpPr>
          <p:cNvPr id="102" name="Ellipse 101"/>
          <p:cNvSpPr/>
          <p:nvPr/>
        </p:nvSpPr>
        <p:spPr>
          <a:xfrm>
            <a:off x="8748580" y="170076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3" name="Ellipse 102"/>
          <p:cNvSpPr/>
          <p:nvPr/>
        </p:nvSpPr>
        <p:spPr>
          <a:xfrm>
            <a:off x="8748580" y="213282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4" name="Ellipse 103"/>
          <p:cNvSpPr/>
          <p:nvPr/>
        </p:nvSpPr>
        <p:spPr>
          <a:xfrm>
            <a:off x="8748580" y="364503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8820590" y="335699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106" name="Ellipse 105"/>
          <p:cNvSpPr/>
          <p:nvPr/>
        </p:nvSpPr>
        <p:spPr>
          <a:xfrm>
            <a:off x="8748580" y="256488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7" name="Ellipse 106"/>
          <p:cNvSpPr/>
          <p:nvPr/>
        </p:nvSpPr>
        <p:spPr>
          <a:xfrm>
            <a:off x="8748580" y="2996940"/>
            <a:ext cx="360050" cy="360050"/>
          </a:xfrm>
          <a:prstGeom prst="ellipse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0" name="Gerade Verbindung mit Pfeil 109"/>
          <p:cNvCxnSpPr>
            <a:stCxn id="120" idx="6"/>
            <a:endCxn id="107" idx="2"/>
          </p:cNvCxnSpPr>
          <p:nvPr/>
        </p:nvCxnSpPr>
        <p:spPr>
          <a:xfrm>
            <a:off x="8244510" y="231284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119" idx="6"/>
            <a:endCxn id="106" idx="2"/>
          </p:cNvCxnSpPr>
          <p:nvPr/>
        </p:nvCxnSpPr>
        <p:spPr>
          <a:xfrm>
            <a:off x="8244510" y="1880785"/>
            <a:ext cx="504070" cy="86412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/>
          <p:cNvCxnSpPr>
            <a:stCxn id="120" idx="6"/>
            <a:endCxn id="104" idx="2"/>
          </p:cNvCxnSpPr>
          <p:nvPr/>
        </p:nvCxnSpPr>
        <p:spPr>
          <a:xfrm>
            <a:off x="8244510" y="2312845"/>
            <a:ext cx="504070" cy="151221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hteck 114"/>
          <p:cNvSpPr/>
          <p:nvPr/>
        </p:nvSpPr>
        <p:spPr>
          <a:xfrm>
            <a:off x="7956470" y="1412720"/>
            <a:ext cx="216030" cy="288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f.</a:t>
            </a:r>
          </a:p>
        </p:txBody>
      </p:sp>
      <p:sp>
        <p:nvSpPr>
          <p:cNvPr id="119" name="Ellipse 118"/>
          <p:cNvSpPr/>
          <p:nvPr/>
        </p:nvSpPr>
        <p:spPr>
          <a:xfrm>
            <a:off x="7884460" y="170076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Ellipse 119"/>
          <p:cNvSpPr/>
          <p:nvPr/>
        </p:nvSpPr>
        <p:spPr>
          <a:xfrm>
            <a:off x="7884460" y="213282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1" name="Gerade Verbindung mit Pfeil 120"/>
          <p:cNvCxnSpPr>
            <a:stCxn id="120" idx="6"/>
            <a:endCxn id="103" idx="2"/>
          </p:cNvCxnSpPr>
          <p:nvPr/>
        </p:nvCxnSpPr>
        <p:spPr>
          <a:xfrm>
            <a:off x="8244510" y="231284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/>
          <p:cNvCxnSpPr>
            <a:stCxn id="57" idx="6"/>
            <a:endCxn id="63" idx="2"/>
          </p:cNvCxnSpPr>
          <p:nvPr/>
        </p:nvCxnSpPr>
        <p:spPr>
          <a:xfrm>
            <a:off x="6732300" y="188078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Ellipse 72"/>
          <p:cNvSpPr/>
          <p:nvPr/>
        </p:nvSpPr>
        <p:spPr>
          <a:xfrm>
            <a:off x="7884460" y="2564880"/>
            <a:ext cx="360050" cy="360050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5" name="Gerade Verbindung mit Pfeil 74"/>
          <p:cNvCxnSpPr>
            <a:stCxn id="73" idx="6"/>
            <a:endCxn id="106" idx="2"/>
          </p:cNvCxnSpPr>
          <p:nvPr/>
        </p:nvCxnSpPr>
        <p:spPr>
          <a:xfrm>
            <a:off x="8244510" y="2744905"/>
            <a:ext cx="504070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5842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Example 1 and 2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9" name="Rechteck 118"/>
          <p:cNvSpPr/>
          <p:nvPr/>
        </p:nvSpPr>
        <p:spPr>
          <a:xfrm>
            <a:off x="180000" y="1197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a[ ] = Hello;</a:t>
            </a:r>
          </a:p>
        </p:txBody>
      </p:sp>
      <p:sp>
        <p:nvSpPr>
          <p:cNvPr id="120" name="Rechteck 119"/>
          <p:cNvSpPr/>
          <p:nvPr/>
        </p:nvSpPr>
        <p:spPr>
          <a:xfrm>
            <a:off x="1332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1" name="Rechteck 120"/>
          <p:cNvSpPr/>
          <p:nvPr/>
        </p:nvSpPr>
        <p:spPr>
          <a:xfrm>
            <a:off x="1332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2" name="Rechteck 121"/>
          <p:cNvSpPr/>
          <p:nvPr/>
        </p:nvSpPr>
        <p:spPr>
          <a:xfrm>
            <a:off x="1980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23" name="Rechteck 122"/>
          <p:cNvSpPr/>
          <p:nvPr/>
        </p:nvSpPr>
        <p:spPr>
          <a:xfrm>
            <a:off x="1980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 </a:t>
            </a:r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 Hi  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1332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1980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1332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1980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72" name="Rechteck 171"/>
          <p:cNvSpPr/>
          <p:nvPr/>
        </p:nvSpPr>
        <p:spPr>
          <a:xfrm>
            <a:off x="1332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73" name="Rechteck 172"/>
          <p:cNvSpPr/>
          <p:nvPr/>
        </p:nvSpPr>
        <p:spPr>
          <a:xfrm>
            <a:off x="1332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76" name="Rechteck 175"/>
          <p:cNvSpPr/>
          <p:nvPr/>
        </p:nvSpPr>
        <p:spPr>
          <a:xfrm>
            <a:off x="1332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77" name="Rechteck 176"/>
          <p:cNvSpPr/>
          <p:nvPr/>
        </p:nvSpPr>
        <p:spPr>
          <a:xfrm>
            <a:off x="1980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79" name="Rechteck 178"/>
          <p:cNvSpPr/>
          <p:nvPr/>
        </p:nvSpPr>
        <p:spPr>
          <a:xfrm>
            <a:off x="180000" y="2565024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=^ a[ ];</a:t>
            </a:r>
          </a:p>
        </p:txBody>
      </p:sp>
      <p:sp>
        <p:nvSpPr>
          <p:cNvPr id="180" name="Rechteck 179"/>
          <p:cNvSpPr/>
          <p:nvPr/>
        </p:nvSpPr>
        <p:spPr>
          <a:xfrm>
            <a:off x="1332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81" name="Rechteck 180"/>
          <p:cNvSpPr/>
          <p:nvPr/>
        </p:nvSpPr>
        <p:spPr>
          <a:xfrm>
            <a:off x="1980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" name="Freihandform 6"/>
          <p:cNvSpPr/>
          <p:nvPr/>
        </p:nvSpPr>
        <p:spPr>
          <a:xfrm>
            <a:off x="605745" y="1436025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8" name="Rechteck 127"/>
          <p:cNvSpPr/>
          <p:nvPr/>
        </p:nvSpPr>
        <p:spPr>
          <a:xfrm>
            <a:off x="1332128" y="393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1332128" y="414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2" name="Rechteck 141"/>
          <p:cNvSpPr/>
          <p:nvPr/>
        </p:nvSpPr>
        <p:spPr>
          <a:xfrm>
            <a:off x="1980200" y="3933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1980200" y="4149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1332128" y="371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1980200" y="371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1332128" y="436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1980200" y="4365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1332128" y="51571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9" name="Rechteck 148"/>
          <p:cNvSpPr/>
          <p:nvPr/>
        </p:nvSpPr>
        <p:spPr>
          <a:xfrm>
            <a:off x="1332128" y="53731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1332128" y="49411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51" name="Rechteck 150"/>
          <p:cNvSpPr/>
          <p:nvPr/>
        </p:nvSpPr>
        <p:spPr>
          <a:xfrm>
            <a:off x="1980200" y="49411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153" name="Rechteck 152"/>
          <p:cNvSpPr/>
          <p:nvPr/>
        </p:nvSpPr>
        <p:spPr>
          <a:xfrm>
            <a:off x="1332128" y="55891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4" name="Rechteck 153"/>
          <p:cNvSpPr/>
          <p:nvPr/>
        </p:nvSpPr>
        <p:spPr>
          <a:xfrm>
            <a:off x="1980200" y="5157104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5" name="Freihandform 154"/>
          <p:cNvSpPr/>
          <p:nvPr/>
        </p:nvSpPr>
        <p:spPr>
          <a:xfrm>
            <a:off x="605745" y="4028129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Rechteck 155"/>
          <p:cNvSpPr/>
          <p:nvPr/>
        </p:nvSpPr>
        <p:spPr>
          <a:xfrm>
            <a:off x="180000" y="51571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ref1[b] =Ho;</a:t>
            </a:r>
          </a:p>
        </p:txBody>
      </p:sp>
      <p:sp>
        <p:nvSpPr>
          <p:cNvPr id="157" name="Rechteck 156"/>
          <p:cNvSpPr/>
          <p:nvPr/>
        </p:nvSpPr>
        <p:spPr>
          <a:xfrm>
            <a:off x="3852080" y="39332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58" name="Rechteck 157"/>
          <p:cNvSpPr/>
          <p:nvPr/>
        </p:nvSpPr>
        <p:spPr>
          <a:xfrm>
            <a:off x="3852080" y="41492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59" name="Rechteck 158"/>
          <p:cNvSpPr/>
          <p:nvPr/>
        </p:nvSpPr>
        <p:spPr>
          <a:xfrm>
            <a:off x="4500152" y="39332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4500152" y="41492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161" name="Rechteck 160"/>
          <p:cNvSpPr/>
          <p:nvPr/>
        </p:nvSpPr>
        <p:spPr>
          <a:xfrm>
            <a:off x="3852080" y="37172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202" name="Rechteck 201"/>
          <p:cNvSpPr/>
          <p:nvPr/>
        </p:nvSpPr>
        <p:spPr>
          <a:xfrm>
            <a:off x="4500152" y="37172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203" name="Rechteck 202"/>
          <p:cNvSpPr/>
          <p:nvPr/>
        </p:nvSpPr>
        <p:spPr>
          <a:xfrm>
            <a:off x="3852080" y="43652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4500152" y="43652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205" name="Freihandform 204"/>
          <p:cNvSpPr/>
          <p:nvPr/>
        </p:nvSpPr>
        <p:spPr>
          <a:xfrm>
            <a:off x="3132000" y="4005232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BEB5625-1FC5-415E-A1A3-A0F6645B62AF}"/>
              </a:ext>
            </a:extLst>
          </p:cNvPr>
          <p:cNvSpPr/>
          <p:nvPr/>
        </p:nvSpPr>
        <p:spPr>
          <a:xfrm>
            <a:off x="3851928" y="486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A5A2D356-71E3-4B21-8A24-B941E13B5577}"/>
              </a:ext>
            </a:extLst>
          </p:cNvPr>
          <p:cNvSpPr/>
          <p:nvPr/>
        </p:nvSpPr>
        <p:spPr>
          <a:xfrm>
            <a:off x="3851928" y="508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2C81D414-2BB4-4B9E-B68C-43BF1DC1D658}"/>
              </a:ext>
            </a:extLst>
          </p:cNvPr>
          <p:cNvSpPr/>
          <p:nvPr/>
        </p:nvSpPr>
        <p:spPr>
          <a:xfrm>
            <a:off x="4500000" y="486902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AC1FE43A-01CC-4C69-9223-2F189D552A2B}"/>
              </a:ext>
            </a:extLst>
          </p:cNvPr>
          <p:cNvSpPr/>
          <p:nvPr/>
        </p:nvSpPr>
        <p:spPr>
          <a:xfrm>
            <a:off x="4500000" y="508504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BDACFD0-D257-4CB9-937E-EDC0D3822E11}"/>
              </a:ext>
            </a:extLst>
          </p:cNvPr>
          <p:cNvSpPr/>
          <p:nvPr/>
        </p:nvSpPr>
        <p:spPr>
          <a:xfrm>
            <a:off x="3851928" y="465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828FFD36-8069-4F5E-BC22-3E2A4A73984F}"/>
              </a:ext>
            </a:extLst>
          </p:cNvPr>
          <p:cNvSpPr/>
          <p:nvPr/>
        </p:nvSpPr>
        <p:spPr>
          <a:xfrm>
            <a:off x="4500000" y="465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C685A3C9-1860-4BBF-94C9-9AC0178F5108}"/>
              </a:ext>
            </a:extLst>
          </p:cNvPr>
          <p:cNvSpPr/>
          <p:nvPr/>
        </p:nvSpPr>
        <p:spPr>
          <a:xfrm>
            <a:off x="3851928" y="530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A7BB2A1E-830A-476D-96CB-91A64E5B934C}"/>
              </a:ext>
            </a:extLst>
          </p:cNvPr>
          <p:cNvSpPr/>
          <p:nvPr/>
        </p:nvSpPr>
        <p:spPr>
          <a:xfrm>
            <a:off x="4500000" y="530107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23E557CA-FAFC-4786-ABE6-C033970F5150}"/>
              </a:ext>
            </a:extLst>
          </p:cNvPr>
          <p:cNvSpPr/>
          <p:nvPr/>
        </p:nvSpPr>
        <p:spPr>
          <a:xfrm>
            <a:off x="180000" y="5372976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ref1</a:t>
            </a:r>
            <a:r>
              <a:rPr lang="en-US" sz="1000" dirty="0">
                <a:solidFill>
                  <a:schemeClr val="tx1"/>
                </a:solidFill>
              </a:rPr>
              <a:t>[c] =Ho;</a:t>
            </a:r>
          </a:p>
        </p:txBody>
      </p:sp>
      <p:sp>
        <p:nvSpPr>
          <p:cNvPr id="58" name="Freihandform 204">
            <a:extLst>
              <a:ext uri="{FF2B5EF4-FFF2-40B4-BE49-F238E27FC236}">
                <a16:creationId xmlns:a16="http://schemas.microsoft.com/office/drawing/2014/main" id="{B08A7C39-96CF-4935-8D92-BAB8C196A127}"/>
              </a:ext>
            </a:extLst>
          </p:cNvPr>
          <p:cNvSpPr/>
          <p:nvPr/>
        </p:nvSpPr>
        <p:spPr>
          <a:xfrm flipV="1">
            <a:off x="3132000" y="450900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311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Calling Hierarchy to access variables</a:t>
            </a:r>
            <a:br>
              <a:rPr lang="en-US" dirty="0"/>
            </a:br>
            <a:r>
              <a:rPr lang="en-US" dirty="0"/>
              <a:t>(Internal)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107380" y="4797190"/>
            <a:ext cx="15122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2123660" y="4797190"/>
            <a:ext cx="180025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Get_Container_Pointer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1073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cxnSp>
        <p:nvCxnSpPr>
          <p:cNvPr id="9" name="Gerade Verbindung 8"/>
          <p:cNvCxnSpPr>
            <a:stCxn id="7" idx="2"/>
            <a:endCxn id="4" idx="0"/>
          </p:cNvCxnSpPr>
          <p:nvPr/>
        </p:nvCxnSpPr>
        <p:spPr>
          <a:xfrm>
            <a:off x="395420" y="4293120"/>
            <a:ext cx="46806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827480" y="3933070"/>
            <a:ext cx="57608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11" name="Gerade Verbindung 10"/>
          <p:cNvCxnSpPr>
            <a:stCxn id="10" idx="2"/>
            <a:endCxn id="4" idx="0"/>
          </p:cNvCxnSpPr>
          <p:nvPr/>
        </p:nvCxnSpPr>
        <p:spPr>
          <a:xfrm flipH="1">
            <a:off x="863485" y="429312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 13"/>
          <p:cNvSpPr/>
          <p:nvPr/>
        </p:nvSpPr>
        <p:spPr>
          <a:xfrm>
            <a:off x="1619590" y="3933070"/>
            <a:ext cx="11521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r>
              <a:rPr lang="en-US" sz="1000" dirty="0" err="1">
                <a:solidFill>
                  <a:schemeClr val="tx1"/>
                </a:solidFill>
              </a:rPr>
              <a:t>Get_Sibling</a:t>
            </a:r>
            <a:r>
              <a:rPr lang="en-US" sz="1000" dirty="0">
                <a:solidFill>
                  <a:schemeClr val="tx1"/>
                </a:solidFill>
              </a:rPr>
              <a:t>_-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5" name="Gerade Verbindung 14"/>
          <p:cNvCxnSpPr>
            <a:stCxn id="14" idx="2"/>
            <a:endCxn id="4" idx="0"/>
          </p:cNvCxnSpPr>
          <p:nvPr/>
        </p:nvCxnSpPr>
        <p:spPr>
          <a:xfrm flipH="1">
            <a:off x="863485" y="4293120"/>
            <a:ext cx="13321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/>
          <p:cNvSpPr/>
          <p:nvPr/>
        </p:nvSpPr>
        <p:spPr>
          <a:xfrm>
            <a:off x="2915770" y="393307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PC_lh_rh_Access_Variable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" name="Gerade Verbindung 19"/>
          <p:cNvCxnSpPr>
            <a:stCxn id="18" idx="2"/>
            <a:endCxn id="4" idx="0"/>
          </p:cNvCxnSpPr>
          <p:nvPr/>
        </p:nvCxnSpPr>
        <p:spPr>
          <a:xfrm flipH="1">
            <a:off x="863485" y="4293120"/>
            <a:ext cx="28443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>
            <a:stCxn id="18" idx="2"/>
            <a:endCxn id="6" idx="0"/>
          </p:cNvCxnSpPr>
          <p:nvPr/>
        </p:nvCxnSpPr>
        <p:spPr>
          <a:xfrm flipH="1">
            <a:off x="3023785" y="4293120"/>
            <a:ext cx="68409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eck 38"/>
          <p:cNvSpPr/>
          <p:nvPr/>
        </p:nvSpPr>
        <p:spPr>
          <a:xfrm>
            <a:off x="579617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Read</a:t>
            </a:r>
          </a:p>
        </p:txBody>
      </p:sp>
      <p:sp>
        <p:nvSpPr>
          <p:cNvPr id="40" name="Rechteck 39"/>
          <p:cNvSpPr/>
          <p:nvPr/>
        </p:nvSpPr>
        <p:spPr>
          <a:xfrm>
            <a:off x="6876320" y="4797190"/>
            <a:ext cx="1008140" cy="360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Write</a:t>
            </a:r>
          </a:p>
        </p:txBody>
      </p:sp>
      <p:cxnSp>
        <p:nvCxnSpPr>
          <p:cNvPr id="41" name="Gerade Verbindung 40"/>
          <p:cNvCxnSpPr>
            <a:endCxn id="39" idx="0"/>
          </p:cNvCxnSpPr>
          <p:nvPr/>
        </p:nvCxnSpPr>
        <p:spPr>
          <a:xfrm>
            <a:off x="630024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44"/>
          <p:cNvCxnSpPr>
            <a:stCxn id="40" idx="0"/>
          </p:cNvCxnSpPr>
          <p:nvPr/>
        </p:nvCxnSpPr>
        <p:spPr>
          <a:xfrm flipV="1">
            <a:off x="7380390" y="465317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/>
          <p:cNvSpPr/>
          <p:nvPr/>
        </p:nvSpPr>
        <p:spPr>
          <a:xfrm>
            <a:off x="7956470" y="479719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Get_Pointer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" name="Gerade Verbindung 49"/>
          <p:cNvCxnSpPr>
            <a:stCxn id="49" idx="0"/>
            <a:endCxn id="58" idx="2"/>
          </p:cNvCxnSpPr>
          <p:nvPr/>
        </p:nvCxnSpPr>
        <p:spPr>
          <a:xfrm flipV="1">
            <a:off x="8460540" y="1700760"/>
            <a:ext cx="0" cy="30964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>
            <a:endCxn id="14" idx="0"/>
          </p:cNvCxnSpPr>
          <p:nvPr/>
        </p:nvCxnSpPr>
        <p:spPr>
          <a:xfrm>
            <a:off x="219567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hteck 57"/>
          <p:cNvSpPr/>
          <p:nvPr/>
        </p:nvSpPr>
        <p:spPr>
          <a:xfrm>
            <a:off x="7956470" y="13407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Program start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sequence</a:t>
            </a:r>
          </a:p>
        </p:txBody>
      </p:sp>
      <p:sp>
        <p:nvSpPr>
          <p:cNvPr id="60" name="Rechteck 59"/>
          <p:cNvSpPr/>
          <p:nvPr/>
        </p:nvSpPr>
        <p:spPr>
          <a:xfrm>
            <a:off x="107380" y="3068950"/>
            <a:ext cx="25923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PC_lh_Variable_Expression_in_Parameter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1" name="Gerade Verbindung 60"/>
          <p:cNvCxnSpPr>
            <a:stCxn id="60" idx="2"/>
            <a:endCxn id="18" idx="0"/>
          </p:cNvCxnSpPr>
          <p:nvPr/>
        </p:nvCxnSpPr>
        <p:spPr>
          <a:xfrm>
            <a:off x="1403560" y="3429000"/>
            <a:ext cx="230432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64"/>
          <p:cNvCxnSpPr>
            <a:stCxn id="18" idx="0"/>
            <a:endCxn id="68" idx="2"/>
          </p:cNvCxnSpPr>
          <p:nvPr/>
        </p:nvCxnSpPr>
        <p:spPr>
          <a:xfrm flipV="1">
            <a:off x="3707880" y="3429000"/>
            <a:ext cx="223231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hteck 67"/>
          <p:cNvSpPr/>
          <p:nvPr/>
        </p:nvSpPr>
        <p:spPr>
          <a:xfrm>
            <a:off x="5076070" y="306895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Expression</a:t>
            </a:r>
          </a:p>
        </p:txBody>
      </p:sp>
      <p:sp>
        <p:nvSpPr>
          <p:cNvPr id="73" name="Rechteck 72"/>
          <p:cNvSpPr/>
          <p:nvPr/>
        </p:nvSpPr>
        <p:spPr>
          <a:xfrm>
            <a:off x="2483710" y="2204830"/>
            <a:ext cx="187226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PC_lh_Variable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Expression_in_Parameter_Start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4" name="Gerade Verbindung 73"/>
          <p:cNvCxnSpPr>
            <a:stCxn id="73" idx="2"/>
            <a:endCxn id="60" idx="0"/>
          </p:cNvCxnSpPr>
          <p:nvPr/>
        </p:nvCxnSpPr>
        <p:spPr>
          <a:xfrm flipH="1">
            <a:off x="1403560" y="2564880"/>
            <a:ext cx="201628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hteck 77"/>
          <p:cNvSpPr/>
          <p:nvPr/>
        </p:nvSpPr>
        <p:spPr>
          <a:xfrm>
            <a:off x="107380" y="2204830"/>
            <a:ext cx="208829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r>
              <a:rPr lang="en-US" sz="1000" dirty="0" err="1">
                <a:solidFill>
                  <a:schemeClr val="tx1"/>
                </a:solidFill>
              </a:rPr>
              <a:t>PC_lh_Insert_Inline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Code_into_Parameters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1" name="Gerade Verbindung 80"/>
          <p:cNvCxnSpPr>
            <a:stCxn id="78" idx="2"/>
            <a:endCxn id="60" idx="0"/>
          </p:cNvCxnSpPr>
          <p:nvPr/>
        </p:nvCxnSpPr>
        <p:spPr>
          <a:xfrm>
            <a:off x="1151525" y="256488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107380" y="1340710"/>
            <a:ext cx="17282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Code_Execution_Package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Start_lh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85" name="Gerade Verbindung 84"/>
          <p:cNvCxnSpPr>
            <a:stCxn id="84" idx="2"/>
            <a:endCxn id="73" idx="0"/>
          </p:cNvCxnSpPr>
          <p:nvPr/>
        </p:nvCxnSpPr>
        <p:spPr>
          <a:xfrm>
            <a:off x="971500" y="1700760"/>
            <a:ext cx="24483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hteck 88"/>
          <p:cNvSpPr/>
          <p:nvPr/>
        </p:nvSpPr>
        <p:spPr>
          <a:xfrm>
            <a:off x="190763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protect</a:t>
            </a:r>
          </a:p>
        </p:txBody>
      </p:sp>
      <p:sp>
        <p:nvSpPr>
          <p:cNvPr id="90" name="Rechteck 89"/>
          <p:cNvSpPr/>
          <p:nvPr/>
        </p:nvSpPr>
        <p:spPr>
          <a:xfrm>
            <a:off x="277175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inspect</a:t>
            </a:r>
          </a:p>
        </p:txBody>
      </p:sp>
      <p:sp>
        <p:nvSpPr>
          <p:cNvPr id="91" name="Rechteck 90"/>
          <p:cNvSpPr/>
          <p:nvPr/>
        </p:nvSpPr>
        <p:spPr>
          <a:xfrm>
            <a:off x="3635870" y="1340710"/>
            <a:ext cx="79211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function__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92" name="Gerade Verbindung 91"/>
          <p:cNvCxnSpPr>
            <a:stCxn id="89" idx="2"/>
            <a:endCxn id="73" idx="0"/>
          </p:cNvCxnSpPr>
          <p:nvPr/>
        </p:nvCxnSpPr>
        <p:spPr>
          <a:xfrm>
            <a:off x="2303685" y="1700760"/>
            <a:ext cx="111615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94"/>
          <p:cNvCxnSpPr>
            <a:stCxn id="90" idx="2"/>
            <a:endCxn id="73" idx="0"/>
          </p:cNvCxnSpPr>
          <p:nvPr/>
        </p:nvCxnSpPr>
        <p:spPr>
          <a:xfrm>
            <a:off x="3167805" y="1700760"/>
            <a:ext cx="25203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6084210" y="220483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Transaction</a:t>
            </a:r>
          </a:p>
        </p:txBody>
      </p:sp>
      <p:cxnSp>
        <p:nvCxnSpPr>
          <p:cNvPr id="102" name="Gerade Verbindung 101"/>
          <p:cNvCxnSpPr>
            <a:stCxn id="101" idx="2"/>
            <a:endCxn id="68" idx="0"/>
          </p:cNvCxnSpPr>
          <p:nvPr/>
        </p:nvCxnSpPr>
        <p:spPr>
          <a:xfrm flipH="1">
            <a:off x="5940190" y="2564880"/>
            <a:ext cx="75610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hteck 104"/>
          <p:cNvSpPr/>
          <p:nvPr/>
        </p:nvSpPr>
        <p:spPr>
          <a:xfrm>
            <a:off x="4932050" y="1340710"/>
            <a:ext cx="122417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 </a:t>
            </a:r>
            <a:r>
              <a:rPr lang="en-US" sz="1000" dirty="0" err="1">
                <a:solidFill>
                  <a:schemeClr val="tx1"/>
                </a:solidFill>
              </a:rPr>
              <a:t>PC_lrh</a:t>
            </a:r>
            <a:r>
              <a:rPr lang="en-US" sz="1000" dirty="0">
                <a:solidFill>
                  <a:schemeClr val="tx1"/>
                </a:solidFill>
              </a:rPr>
              <a:t>_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Statement</a:t>
            </a:r>
          </a:p>
        </p:txBody>
      </p:sp>
      <p:cxnSp>
        <p:nvCxnSpPr>
          <p:cNvPr id="106" name="Gerade Verbindung 105"/>
          <p:cNvCxnSpPr>
            <a:stCxn id="105" idx="2"/>
            <a:endCxn id="68" idx="0"/>
          </p:cNvCxnSpPr>
          <p:nvPr/>
        </p:nvCxnSpPr>
        <p:spPr>
          <a:xfrm>
            <a:off x="5544135" y="1700760"/>
            <a:ext cx="396055" cy="1368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108"/>
          <p:cNvCxnSpPr>
            <a:stCxn id="101" idx="0"/>
            <a:endCxn id="105" idx="2"/>
          </p:cNvCxnSpPr>
          <p:nvPr/>
        </p:nvCxnSpPr>
        <p:spPr>
          <a:xfrm flipH="1" flipV="1">
            <a:off x="5544135" y="1700760"/>
            <a:ext cx="115216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Rechteck 113"/>
          <p:cNvSpPr/>
          <p:nvPr/>
        </p:nvSpPr>
        <p:spPr>
          <a:xfrm>
            <a:off x="2915770" y="3068950"/>
            <a:ext cx="158422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Token_List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 err="1">
                <a:solidFill>
                  <a:schemeClr val="tx1"/>
                </a:solidFill>
              </a:rPr>
              <a:t>PC_rh_Expression_Basic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15" name="Gerade Verbindung 114"/>
          <p:cNvCxnSpPr>
            <a:stCxn id="114" idx="2"/>
            <a:endCxn id="18" idx="0"/>
          </p:cNvCxnSpPr>
          <p:nvPr/>
        </p:nvCxnSpPr>
        <p:spPr>
          <a:xfrm>
            <a:off x="3707880" y="3429000"/>
            <a:ext cx="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107380" y="5157240"/>
            <a:ext cx="79211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 err="1">
                <a:solidFill>
                  <a:srgbClr val="FF0000"/>
                </a:solidFill>
              </a:rPr>
              <a:t>v_protect</a:t>
            </a:r>
            <a:endParaRPr lang="en-US" sz="1000" b="1" dirty="0">
              <a:solidFill>
                <a:srgbClr val="FF0000"/>
              </a:solidFill>
            </a:endParaRPr>
          </a:p>
        </p:txBody>
      </p:sp>
      <p:cxnSp>
        <p:nvCxnSpPr>
          <p:cNvPr id="119" name="Gerade Verbindung 118"/>
          <p:cNvCxnSpPr>
            <a:endCxn id="10" idx="0"/>
          </p:cNvCxnSpPr>
          <p:nvPr/>
        </p:nvCxnSpPr>
        <p:spPr>
          <a:xfrm>
            <a:off x="11155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121"/>
          <p:cNvCxnSpPr>
            <a:endCxn id="7" idx="0"/>
          </p:cNvCxnSpPr>
          <p:nvPr/>
        </p:nvCxnSpPr>
        <p:spPr>
          <a:xfrm>
            <a:off x="395420" y="378905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91" idx="2"/>
            <a:endCxn id="73" idx="0"/>
          </p:cNvCxnSpPr>
          <p:nvPr/>
        </p:nvCxnSpPr>
        <p:spPr>
          <a:xfrm flipH="1">
            <a:off x="3419840" y="1700760"/>
            <a:ext cx="612085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4572000" y="5661310"/>
            <a:ext cx="100814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tx1"/>
                </a:solidFill>
              </a:rPr>
              <a:t>Container_List</a:t>
            </a:r>
            <a:r>
              <a:rPr lang="en-US" sz="1000" dirty="0">
                <a:solidFill>
                  <a:schemeClr val="tx1"/>
                </a:solidFill>
              </a:rPr>
              <a:t>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427980" y="4797190"/>
            <a:ext cx="576080" cy="3600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Box::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Delete</a:t>
            </a:r>
          </a:p>
        </p:txBody>
      </p:sp>
      <p:cxnSp>
        <p:nvCxnSpPr>
          <p:cNvPr id="138" name="Gerade Verbindung 137"/>
          <p:cNvCxnSpPr>
            <a:stCxn id="18" idx="2"/>
            <a:endCxn id="137" idx="0"/>
          </p:cNvCxnSpPr>
          <p:nvPr/>
        </p:nvCxnSpPr>
        <p:spPr>
          <a:xfrm>
            <a:off x="3707880" y="4293120"/>
            <a:ext cx="100814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141"/>
          <p:cNvCxnSpPr>
            <a:stCxn id="137" idx="2"/>
            <a:endCxn id="136" idx="0"/>
          </p:cNvCxnSpPr>
          <p:nvPr/>
        </p:nvCxnSpPr>
        <p:spPr>
          <a:xfrm>
            <a:off x="4716020" y="5157240"/>
            <a:ext cx="360050" cy="5040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70"/>
          <p:cNvCxnSpPr>
            <a:endCxn id="114" idx="0"/>
          </p:cNvCxnSpPr>
          <p:nvPr/>
        </p:nvCxnSpPr>
        <p:spPr>
          <a:xfrm>
            <a:off x="3707880" y="2924930"/>
            <a:ext cx="0" cy="1440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273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/>
          <p:cNvSpPr/>
          <p:nvPr/>
        </p:nvSpPr>
        <p:spPr>
          <a:xfrm>
            <a:off x="205165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83562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205165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83562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5165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2" name="Rechteck 181"/>
          <p:cNvSpPr/>
          <p:nvPr/>
        </p:nvSpPr>
        <p:spPr>
          <a:xfrm>
            <a:off x="183562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205165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183562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205165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6" name="Rechteck 185"/>
          <p:cNvSpPr/>
          <p:nvPr/>
        </p:nvSpPr>
        <p:spPr>
          <a:xfrm>
            <a:off x="183562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7" name="Rechteck 186"/>
          <p:cNvSpPr/>
          <p:nvPr/>
        </p:nvSpPr>
        <p:spPr>
          <a:xfrm>
            <a:off x="205165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8" name="Rechteck 187"/>
          <p:cNvSpPr/>
          <p:nvPr/>
        </p:nvSpPr>
        <p:spPr>
          <a:xfrm>
            <a:off x="183562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9" name="Rechteck 188"/>
          <p:cNvSpPr/>
          <p:nvPr/>
        </p:nvSpPr>
        <p:spPr>
          <a:xfrm>
            <a:off x="205165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0" name="Rechteck 189"/>
          <p:cNvSpPr/>
          <p:nvPr/>
        </p:nvSpPr>
        <p:spPr>
          <a:xfrm>
            <a:off x="183562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1" name="Rechteck 190"/>
          <p:cNvSpPr/>
          <p:nvPr/>
        </p:nvSpPr>
        <p:spPr>
          <a:xfrm>
            <a:off x="205165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2" name="Rechteck 191"/>
          <p:cNvSpPr/>
          <p:nvPr/>
        </p:nvSpPr>
        <p:spPr>
          <a:xfrm>
            <a:off x="183562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205165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4" name="Rechteck 193"/>
          <p:cNvSpPr/>
          <p:nvPr/>
        </p:nvSpPr>
        <p:spPr>
          <a:xfrm>
            <a:off x="183562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5" name="Rechteck 194"/>
          <p:cNvSpPr/>
          <p:nvPr/>
        </p:nvSpPr>
        <p:spPr>
          <a:xfrm>
            <a:off x="205165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6" name="Rechteck 195"/>
          <p:cNvSpPr/>
          <p:nvPr/>
        </p:nvSpPr>
        <p:spPr>
          <a:xfrm>
            <a:off x="183562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7" name="Rechteck 196"/>
          <p:cNvSpPr/>
          <p:nvPr/>
        </p:nvSpPr>
        <p:spPr>
          <a:xfrm>
            <a:off x="205165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183562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9" name="Rechteck 198"/>
          <p:cNvSpPr/>
          <p:nvPr/>
        </p:nvSpPr>
        <p:spPr>
          <a:xfrm>
            <a:off x="205165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0" name="Rechteck 199"/>
          <p:cNvSpPr/>
          <p:nvPr/>
        </p:nvSpPr>
        <p:spPr>
          <a:xfrm>
            <a:off x="183562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1" name="Rechteck 200"/>
          <p:cNvSpPr/>
          <p:nvPr/>
        </p:nvSpPr>
        <p:spPr>
          <a:xfrm>
            <a:off x="205165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2" name="Rechteck 201"/>
          <p:cNvSpPr/>
          <p:nvPr/>
        </p:nvSpPr>
        <p:spPr>
          <a:xfrm>
            <a:off x="183562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3" name="Rechteck 202"/>
          <p:cNvSpPr/>
          <p:nvPr/>
        </p:nvSpPr>
        <p:spPr>
          <a:xfrm>
            <a:off x="205165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4" name="Rechteck 203"/>
          <p:cNvSpPr/>
          <p:nvPr/>
        </p:nvSpPr>
        <p:spPr>
          <a:xfrm>
            <a:off x="183562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205165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183562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7" name="Rechteck 206"/>
          <p:cNvSpPr/>
          <p:nvPr/>
        </p:nvSpPr>
        <p:spPr>
          <a:xfrm>
            <a:off x="205165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8" name="Rechteck 207"/>
          <p:cNvSpPr/>
          <p:nvPr/>
        </p:nvSpPr>
        <p:spPr>
          <a:xfrm>
            <a:off x="183562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9" name="Rechteck 208"/>
          <p:cNvSpPr/>
          <p:nvPr/>
        </p:nvSpPr>
        <p:spPr>
          <a:xfrm>
            <a:off x="205165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183562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205165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2" name="Rechteck 211"/>
          <p:cNvSpPr/>
          <p:nvPr/>
        </p:nvSpPr>
        <p:spPr>
          <a:xfrm>
            <a:off x="183562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3" name="Rechteck 212"/>
          <p:cNvSpPr/>
          <p:nvPr/>
        </p:nvSpPr>
        <p:spPr>
          <a:xfrm>
            <a:off x="205165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183562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205165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6" name="Rechteck 215"/>
          <p:cNvSpPr/>
          <p:nvPr/>
        </p:nvSpPr>
        <p:spPr>
          <a:xfrm>
            <a:off x="183562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205165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183562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4139940" y="1556740"/>
            <a:ext cx="144020" cy="15122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17" name="Rechteck 116"/>
          <p:cNvSpPr/>
          <p:nvPr/>
        </p:nvSpPr>
        <p:spPr>
          <a:xfrm>
            <a:off x="2699740" y="1484730"/>
            <a:ext cx="1440200" cy="720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Operations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17939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Original Table</a:t>
            </a:r>
          </a:p>
        </p:txBody>
      </p:sp>
      <p:sp>
        <p:nvSpPr>
          <p:cNvPr id="92" name="Rechteck 91"/>
          <p:cNvSpPr/>
          <p:nvPr/>
        </p:nvSpPr>
        <p:spPr>
          <a:xfrm>
            <a:off x="179390" y="1484730"/>
            <a:ext cx="936130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3" name="Rechteck 92"/>
          <p:cNvSpPr/>
          <p:nvPr/>
        </p:nvSpPr>
        <p:spPr>
          <a:xfrm>
            <a:off x="17939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95" name="Gerade Verbindung 94"/>
          <p:cNvCxnSpPr/>
          <p:nvPr/>
        </p:nvCxnSpPr>
        <p:spPr>
          <a:xfrm>
            <a:off x="179390" y="1556740"/>
            <a:ext cx="9361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67430" y="15567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3" name="Rechteck 102"/>
          <p:cNvSpPr/>
          <p:nvPr/>
        </p:nvSpPr>
        <p:spPr>
          <a:xfrm>
            <a:off x="251400" y="15567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4" name="Rechteck 103"/>
          <p:cNvSpPr/>
          <p:nvPr/>
        </p:nvSpPr>
        <p:spPr>
          <a:xfrm>
            <a:off x="4427980" y="1484730"/>
            <a:ext cx="144020" cy="50407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5" name="Rechteck 104"/>
          <p:cNvSpPr/>
          <p:nvPr/>
        </p:nvSpPr>
        <p:spPr>
          <a:xfrm>
            <a:off x="457200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Values in this column to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be spread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2)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475570" y="3356990"/>
            <a:ext cx="504070" cy="165623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0" name="Rechteck 109"/>
          <p:cNvSpPr/>
          <p:nvPr/>
        </p:nvSpPr>
        <p:spPr>
          <a:xfrm>
            <a:off x="1763610" y="1556740"/>
            <a:ext cx="936130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5" name="Rechteck 114"/>
          <p:cNvSpPr/>
          <p:nvPr/>
        </p:nvSpPr>
        <p:spPr>
          <a:xfrm>
            <a:off x="1979640" y="3356990"/>
            <a:ext cx="1584220" cy="10801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8" name="Rechteck 117"/>
          <p:cNvSpPr/>
          <p:nvPr/>
        </p:nvSpPr>
        <p:spPr>
          <a:xfrm>
            <a:off x="2699740" y="18447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467430" y="16287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251400" y="16287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467430" y="17007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251400" y="17007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hteck 136"/>
          <p:cNvSpPr/>
          <p:nvPr/>
        </p:nvSpPr>
        <p:spPr>
          <a:xfrm>
            <a:off x="4139940" y="249287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8" name="Rechteck 137"/>
          <p:cNvSpPr/>
          <p:nvPr/>
        </p:nvSpPr>
        <p:spPr>
          <a:xfrm>
            <a:off x="179390" y="134071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Table Name (Parameter 1)</a:t>
            </a:r>
          </a:p>
        </p:txBody>
      </p:sp>
      <p:sp>
        <p:nvSpPr>
          <p:cNvPr id="139" name="Pfeil nach rechts 138"/>
          <p:cNvSpPr/>
          <p:nvPr/>
        </p:nvSpPr>
        <p:spPr>
          <a:xfrm>
            <a:off x="1259540" y="2132820"/>
            <a:ext cx="360050" cy="21603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0" name="Rechteck 139"/>
          <p:cNvSpPr/>
          <p:nvPr/>
        </p:nvSpPr>
        <p:spPr>
          <a:xfrm>
            <a:off x="467430" y="17727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1" name="Rechteck 140"/>
          <p:cNvSpPr/>
          <p:nvPr/>
        </p:nvSpPr>
        <p:spPr>
          <a:xfrm>
            <a:off x="251400" y="17727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2" name="Rechteck 141"/>
          <p:cNvSpPr/>
          <p:nvPr/>
        </p:nvSpPr>
        <p:spPr>
          <a:xfrm>
            <a:off x="467430" y="18447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3" name="Rechteck 142"/>
          <p:cNvSpPr/>
          <p:nvPr/>
        </p:nvSpPr>
        <p:spPr>
          <a:xfrm>
            <a:off x="251400" y="18447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4" name="Rechteck 143"/>
          <p:cNvSpPr/>
          <p:nvPr/>
        </p:nvSpPr>
        <p:spPr>
          <a:xfrm>
            <a:off x="467430" y="19167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5" name="Rechteck 144"/>
          <p:cNvSpPr/>
          <p:nvPr/>
        </p:nvSpPr>
        <p:spPr>
          <a:xfrm>
            <a:off x="251400" y="19167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6" name="Rechteck 145"/>
          <p:cNvSpPr/>
          <p:nvPr/>
        </p:nvSpPr>
        <p:spPr>
          <a:xfrm>
            <a:off x="467430" y="19888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echteck 146"/>
          <p:cNvSpPr/>
          <p:nvPr/>
        </p:nvSpPr>
        <p:spPr>
          <a:xfrm>
            <a:off x="251400" y="19888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8" name="Rechteck 147"/>
          <p:cNvSpPr/>
          <p:nvPr/>
        </p:nvSpPr>
        <p:spPr>
          <a:xfrm>
            <a:off x="467430" y="20608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9" name="Rechteck 148"/>
          <p:cNvSpPr/>
          <p:nvPr/>
        </p:nvSpPr>
        <p:spPr>
          <a:xfrm>
            <a:off x="251400" y="20608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0" name="Rechteck 149"/>
          <p:cNvSpPr/>
          <p:nvPr/>
        </p:nvSpPr>
        <p:spPr>
          <a:xfrm>
            <a:off x="467430" y="21328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echteck 150"/>
          <p:cNvSpPr/>
          <p:nvPr/>
        </p:nvSpPr>
        <p:spPr>
          <a:xfrm>
            <a:off x="251400" y="21328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2" name="Rechteck 151"/>
          <p:cNvSpPr/>
          <p:nvPr/>
        </p:nvSpPr>
        <p:spPr>
          <a:xfrm>
            <a:off x="467430" y="22048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3" name="Rechteck 152"/>
          <p:cNvSpPr/>
          <p:nvPr/>
        </p:nvSpPr>
        <p:spPr>
          <a:xfrm>
            <a:off x="251400" y="22048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4" name="Rechteck 153"/>
          <p:cNvSpPr/>
          <p:nvPr/>
        </p:nvSpPr>
        <p:spPr>
          <a:xfrm>
            <a:off x="467430" y="22768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echteck 154"/>
          <p:cNvSpPr/>
          <p:nvPr/>
        </p:nvSpPr>
        <p:spPr>
          <a:xfrm>
            <a:off x="251400" y="22768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6" name="Rechteck 155"/>
          <p:cNvSpPr/>
          <p:nvPr/>
        </p:nvSpPr>
        <p:spPr>
          <a:xfrm>
            <a:off x="467430" y="234885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7" name="Rechteck 156"/>
          <p:cNvSpPr/>
          <p:nvPr/>
        </p:nvSpPr>
        <p:spPr>
          <a:xfrm>
            <a:off x="251400" y="234885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9" name="Rechteck 158"/>
          <p:cNvSpPr/>
          <p:nvPr/>
        </p:nvSpPr>
        <p:spPr>
          <a:xfrm>
            <a:off x="467430" y="242086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0" name="Rechteck 159"/>
          <p:cNvSpPr/>
          <p:nvPr/>
        </p:nvSpPr>
        <p:spPr>
          <a:xfrm>
            <a:off x="251400" y="24208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467430" y="249287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251400" y="24928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467430" y="256488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251400" y="25648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467430" y="263689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251400" y="26368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467430" y="270890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251400" y="27089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467430" y="278091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0" name="Rechteck 169"/>
          <p:cNvSpPr/>
          <p:nvPr/>
        </p:nvSpPr>
        <p:spPr>
          <a:xfrm>
            <a:off x="251400" y="27809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1" name="Rechteck 170"/>
          <p:cNvSpPr/>
          <p:nvPr/>
        </p:nvSpPr>
        <p:spPr>
          <a:xfrm>
            <a:off x="467430" y="285292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2" name="Rechteck 171"/>
          <p:cNvSpPr/>
          <p:nvPr/>
        </p:nvSpPr>
        <p:spPr>
          <a:xfrm>
            <a:off x="251400" y="28529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467430" y="292493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251400" y="29249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467430" y="2996940"/>
            <a:ext cx="14400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51400" y="29969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2987780" y="15567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131800" y="16287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131800" y="17007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131800" y="17727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2843760" y="19167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4139940" y="198880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4139940" y="206081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4139940" y="2204830"/>
            <a:ext cx="144020" cy="720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7" name="Rechteck 226"/>
          <p:cNvSpPr/>
          <p:nvPr/>
        </p:nvSpPr>
        <p:spPr>
          <a:xfrm>
            <a:off x="3995920" y="21328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8" name="Rechteck 227"/>
          <p:cNvSpPr/>
          <p:nvPr/>
        </p:nvSpPr>
        <p:spPr>
          <a:xfrm>
            <a:off x="3995920" y="22768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9" name="Rechteck 228"/>
          <p:cNvSpPr/>
          <p:nvPr/>
        </p:nvSpPr>
        <p:spPr>
          <a:xfrm>
            <a:off x="3563860" y="234885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0" name="Rechteck 229"/>
          <p:cNvSpPr/>
          <p:nvPr/>
        </p:nvSpPr>
        <p:spPr>
          <a:xfrm>
            <a:off x="2699740" y="33569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1" name="Rechteck 230"/>
          <p:cNvSpPr/>
          <p:nvPr/>
        </p:nvSpPr>
        <p:spPr>
          <a:xfrm>
            <a:off x="2699740" y="34290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2" name="Rechteck 231"/>
          <p:cNvSpPr/>
          <p:nvPr/>
        </p:nvSpPr>
        <p:spPr>
          <a:xfrm>
            <a:off x="2699740" y="35010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3" name="Rechteck 232"/>
          <p:cNvSpPr/>
          <p:nvPr/>
        </p:nvSpPr>
        <p:spPr>
          <a:xfrm>
            <a:off x="3275820" y="26368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4" name="Rechteck 233"/>
          <p:cNvSpPr/>
          <p:nvPr/>
        </p:nvSpPr>
        <p:spPr>
          <a:xfrm>
            <a:off x="3419840" y="27089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5" name="Rechteck 234"/>
          <p:cNvSpPr/>
          <p:nvPr/>
        </p:nvSpPr>
        <p:spPr>
          <a:xfrm>
            <a:off x="3419840" y="27809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6" name="Rechteck 235"/>
          <p:cNvSpPr/>
          <p:nvPr/>
        </p:nvSpPr>
        <p:spPr>
          <a:xfrm>
            <a:off x="2699740" y="28529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7" name="Rechteck 236"/>
          <p:cNvSpPr/>
          <p:nvPr/>
        </p:nvSpPr>
        <p:spPr>
          <a:xfrm>
            <a:off x="2699740" y="29249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8" name="Rechteck 237"/>
          <p:cNvSpPr/>
          <p:nvPr/>
        </p:nvSpPr>
        <p:spPr>
          <a:xfrm>
            <a:off x="3851900" y="29969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39" name="Rechteck 238"/>
          <p:cNvSpPr/>
          <p:nvPr/>
        </p:nvSpPr>
        <p:spPr>
          <a:xfrm>
            <a:off x="4427980" y="2132820"/>
            <a:ext cx="144020" cy="50407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0" name="Rechteck 239"/>
          <p:cNvSpPr/>
          <p:nvPr/>
        </p:nvSpPr>
        <p:spPr>
          <a:xfrm>
            <a:off x="457200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Expression referring to columns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to generate a key for spreading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the values (Parameter 3)</a:t>
            </a:r>
          </a:p>
        </p:txBody>
      </p:sp>
      <p:sp>
        <p:nvSpPr>
          <p:cNvPr id="241" name="Rechteck 240"/>
          <p:cNvSpPr/>
          <p:nvPr/>
        </p:nvSpPr>
        <p:spPr>
          <a:xfrm>
            <a:off x="6516270" y="1484730"/>
            <a:ext cx="144020" cy="50407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2" name="Rechteck 241"/>
          <p:cNvSpPr/>
          <p:nvPr/>
        </p:nvSpPr>
        <p:spPr>
          <a:xfrm>
            <a:off x="6660290" y="148473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names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(only with function </a:t>
            </a: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(),</a:t>
            </a:r>
          </a:p>
          <a:p>
            <a:r>
              <a:rPr lang="en-US" sz="1000" dirty="0">
                <a:solidFill>
                  <a:schemeClr val="tx1"/>
                </a:solidFill>
              </a:rPr>
              <a:t>(Parameter 4), otherwise columns are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generated automatically.</a:t>
            </a:r>
          </a:p>
        </p:txBody>
      </p:sp>
      <p:sp>
        <p:nvSpPr>
          <p:cNvPr id="243" name="Rechteck 242"/>
          <p:cNvSpPr/>
          <p:nvPr/>
        </p:nvSpPr>
        <p:spPr>
          <a:xfrm>
            <a:off x="6516270" y="2132820"/>
            <a:ext cx="144020" cy="50407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4" name="Rechteck 243"/>
          <p:cNvSpPr/>
          <p:nvPr/>
        </p:nvSpPr>
        <p:spPr>
          <a:xfrm>
            <a:off x="6660290" y="2132820"/>
            <a:ext cx="1728000" cy="5040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0" rIns="36000" bIns="0" rtlCol="0" anchor="t" anchorCtr="0"/>
          <a:lstStyle/>
          <a:p>
            <a:r>
              <a:rPr lang="en-US" sz="1000" dirty="0">
                <a:solidFill>
                  <a:schemeClr val="tx1"/>
                </a:solidFill>
              </a:rPr>
              <a:t>Header for remaining values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which could not be allocated.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spread</a:t>
            </a:r>
            <a:r>
              <a:rPr lang="en-US" sz="1000" dirty="0">
                <a:solidFill>
                  <a:schemeClr val="tx1"/>
                </a:solidFill>
              </a:rPr>
              <a:t>(): Parameter 6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b="1" dirty="0">
                <a:solidFill>
                  <a:schemeClr val="tx1"/>
                </a:solidFill>
              </a:rPr>
              <a:t>spread given headers</a:t>
            </a:r>
            <a:r>
              <a:rPr lang="en-US" sz="1000" dirty="0">
                <a:solidFill>
                  <a:schemeClr val="tx1"/>
                </a:solidFill>
              </a:rPr>
              <a:t>(): Parameter 5</a:t>
            </a:r>
          </a:p>
        </p:txBody>
      </p:sp>
      <p:sp>
        <p:nvSpPr>
          <p:cNvPr id="245" name="Rechteck 244"/>
          <p:cNvSpPr/>
          <p:nvPr/>
        </p:nvSpPr>
        <p:spPr>
          <a:xfrm>
            <a:off x="176376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Spread Table</a:t>
            </a:r>
          </a:p>
        </p:txBody>
      </p:sp>
      <p:sp>
        <p:nvSpPr>
          <p:cNvPr id="246" name="Rechteck 245"/>
          <p:cNvSpPr/>
          <p:nvPr/>
        </p:nvSpPr>
        <p:spPr>
          <a:xfrm>
            <a:off x="4356120" y="112468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Functions</a:t>
            </a:r>
            <a:r>
              <a:rPr lang="en-US" sz="1100" b="1" dirty="0">
                <a:solidFill>
                  <a:schemeClr val="tx1"/>
                </a:solidFill>
              </a:rPr>
              <a:t> spread() </a:t>
            </a:r>
            <a:r>
              <a:rPr lang="en-US" sz="1100" dirty="0">
                <a:solidFill>
                  <a:schemeClr val="tx1"/>
                </a:solidFill>
              </a:rPr>
              <a:t>and</a:t>
            </a:r>
            <a:r>
              <a:rPr lang="en-US" sz="1100" b="1" dirty="0">
                <a:solidFill>
                  <a:schemeClr val="tx1"/>
                </a:solidFill>
              </a:rPr>
              <a:t> spread given headers()</a:t>
            </a:r>
          </a:p>
        </p:txBody>
      </p:sp>
      <p:cxnSp>
        <p:nvCxnSpPr>
          <p:cNvPr id="5" name="Gerade Verbindung 4"/>
          <p:cNvCxnSpPr/>
          <p:nvPr/>
        </p:nvCxnSpPr>
        <p:spPr>
          <a:xfrm>
            <a:off x="169160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135"/>
          <p:cNvCxnSpPr/>
          <p:nvPr/>
        </p:nvCxnSpPr>
        <p:spPr>
          <a:xfrm>
            <a:off x="219567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157"/>
          <p:cNvCxnSpPr/>
          <p:nvPr/>
        </p:nvCxnSpPr>
        <p:spPr>
          <a:xfrm>
            <a:off x="269974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2843760" y="3356990"/>
            <a:ext cx="0" cy="1080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Rechteck 247"/>
          <p:cNvSpPr/>
          <p:nvPr/>
        </p:nvSpPr>
        <p:spPr>
          <a:xfrm>
            <a:off x="2699740" y="357302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49" name="Rechteck 248"/>
          <p:cNvSpPr/>
          <p:nvPr/>
        </p:nvSpPr>
        <p:spPr>
          <a:xfrm>
            <a:off x="2699740" y="364503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0" name="Rechteck 249"/>
          <p:cNvSpPr/>
          <p:nvPr/>
        </p:nvSpPr>
        <p:spPr>
          <a:xfrm>
            <a:off x="2699740" y="371704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1" name="Rechteck 250"/>
          <p:cNvSpPr/>
          <p:nvPr/>
        </p:nvSpPr>
        <p:spPr>
          <a:xfrm>
            <a:off x="1691600" y="33569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2" name="Rechteck 251"/>
          <p:cNvSpPr/>
          <p:nvPr/>
        </p:nvSpPr>
        <p:spPr>
          <a:xfrm>
            <a:off x="1691600" y="34290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1691600" y="35010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253"/>
          <p:cNvCxnSpPr/>
          <p:nvPr/>
        </p:nvCxnSpPr>
        <p:spPr>
          <a:xfrm>
            <a:off x="183562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1691600" y="357302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1691600" y="364503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1691600" y="371704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1691600" y="386106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1691600" y="393307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0" name="Rechteck 259"/>
          <p:cNvSpPr/>
          <p:nvPr/>
        </p:nvSpPr>
        <p:spPr>
          <a:xfrm>
            <a:off x="1691600" y="400508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1691600" y="407709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1691600" y="414910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1691600" y="42211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2699740" y="386106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2699740" y="393307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2699740" y="400508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2699740" y="407709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2699740" y="414910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9" name="Rechteck 268"/>
          <p:cNvSpPr/>
          <p:nvPr/>
        </p:nvSpPr>
        <p:spPr>
          <a:xfrm>
            <a:off x="2699740" y="4221110"/>
            <a:ext cx="144020" cy="72010"/>
          </a:xfrm>
          <a:prstGeom prst="rect">
            <a:avLst/>
          </a:prstGeom>
          <a:solidFill>
            <a:srgbClr val="99FF99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0" name="Rechteck 269"/>
          <p:cNvSpPr/>
          <p:nvPr/>
        </p:nvSpPr>
        <p:spPr>
          <a:xfrm>
            <a:off x="2699740" y="4941210"/>
            <a:ext cx="144020" cy="7201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71" name="Gerade Verbindung 270"/>
          <p:cNvCxnSpPr/>
          <p:nvPr/>
        </p:nvCxnSpPr>
        <p:spPr>
          <a:xfrm>
            <a:off x="1619590" y="3356990"/>
            <a:ext cx="0" cy="1656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1475570" y="33569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3" name="Rechteck 272"/>
          <p:cNvSpPr/>
          <p:nvPr/>
        </p:nvSpPr>
        <p:spPr>
          <a:xfrm>
            <a:off x="1475570" y="34290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4" name="Rechteck 273"/>
          <p:cNvSpPr/>
          <p:nvPr/>
        </p:nvSpPr>
        <p:spPr>
          <a:xfrm>
            <a:off x="1475570" y="35010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5" name="Rechteck 274"/>
          <p:cNvSpPr/>
          <p:nvPr/>
        </p:nvSpPr>
        <p:spPr>
          <a:xfrm>
            <a:off x="1475570" y="35730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6" name="Rechteck 275"/>
          <p:cNvSpPr/>
          <p:nvPr/>
        </p:nvSpPr>
        <p:spPr>
          <a:xfrm>
            <a:off x="1475570" y="36450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7" name="Rechteck 276"/>
          <p:cNvSpPr/>
          <p:nvPr/>
        </p:nvSpPr>
        <p:spPr>
          <a:xfrm>
            <a:off x="1475570" y="37170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8" name="Rechteck 277"/>
          <p:cNvSpPr/>
          <p:nvPr/>
        </p:nvSpPr>
        <p:spPr>
          <a:xfrm>
            <a:off x="1475570" y="37890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9" name="Rechteck 278"/>
          <p:cNvSpPr/>
          <p:nvPr/>
        </p:nvSpPr>
        <p:spPr>
          <a:xfrm>
            <a:off x="1475570" y="38610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0" name="Rechteck 279"/>
          <p:cNvSpPr/>
          <p:nvPr/>
        </p:nvSpPr>
        <p:spPr>
          <a:xfrm>
            <a:off x="1475570" y="39330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1" name="Rechteck 280"/>
          <p:cNvSpPr/>
          <p:nvPr/>
        </p:nvSpPr>
        <p:spPr>
          <a:xfrm>
            <a:off x="1475570" y="40050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2" name="Rechteck 281"/>
          <p:cNvSpPr/>
          <p:nvPr/>
        </p:nvSpPr>
        <p:spPr>
          <a:xfrm>
            <a:off x="1475570" y="40770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3" name="Rechteck 282"/>
          <p:cNvSpPr/>
          <p:nvPr/>
        </p:nvSpPr>
        <p:spPr>
          <a:xfrm>
            <a:off x="1475570" y="41491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4" name="Rechteck 283"/>
          <p:cNvSpPr/>
          <p:nvPr/>
        </p:nvSpPr>
        <p:spPr>
          <a:xfrm>
            <a:off x="1475570" y="42211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5" name="Rechteck 284"/>
          <p:cNvSpPr/>
          <p:nvPr/>
        </p:nvSpPr>
        <p:spPr>
          <a:xfrm>
            <a:off x="1475570" y="429312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6" name="Rechteck 285"/>
          <p:cNvSpPr/>
          <p:nvPr/>
        </p:nvSpPr>
        <p:spPr>
          <a:xfrm>
            <a:off x="1475570" y="436513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7" name="Rechteck 286"/>
          <p:cNvSpPr/>
          <p:nvPr/>
        </p:nvSpPr>
        <p:spPr>
          <a:xfrm>
            <a:off x="1475570" y="443714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8" name="Rechteck 287"/>
          <p:cNvSpPr/>
          <p:nvPr/>
        </p:nvSpPr>
        <p:spPr>
          <a:xfrm>
            <a:off x="1475570" y="450915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9" name="Rechteck 288"/>
          <p:cNvSpPr/>
          <p:nvPr/>
        </p:nvSpPr>
        <p:spPr>
          <a:xfrm>
            <a:off x="1475570" y="458116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0" name="Rechteck 289"/>
          <p:cNvSpPr/>
          <p:nvPr/>
        </p:nvSpPr>
        <p:spPr>
          <a:xfrm>
            <a:off x="1475570" y="465317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1" name="Rechteck 290"/>
          <p:cNvSpPr/>
          <p:nvPr/>
        </p:nvSpPr>
        <p:spPr>
          <a:xfrm>
            <a:off x="1475570" y="472518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2" name="Rechteck 291"/>
          <p:cNvSpPr/>
          <p:nvPr/>
        </p:nvSpPr>
        <p:spPr>
          <a:xfrm>
            <a:off x="1475570" y="479719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3" name="Rechteck 292"/>
          <p:cNvSpPr/>
          <p:nvPr/>
        </p:nvSpPr>
        <p:spPr>
          <a:xfrm>
            <a:off x="1475570" y="486920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4" name="Rechteck 293"/>
          <p:cNvSpPr/>
          <p:nvPr/>
        </p:nvSpPr>
        <p:spPr>
          <a:xfrm>
            <a:off x="1475570" y="4941210"/>
            <a:ext cx="144020" cy="72010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0117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Rechteck 335"/>
          <p:cNvSpPr/>
          <p:nvPr/>
        </p:nvSpPr>
        <p:spPr>
          <a:xfrm>
            <a:off x="6660000" y="27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7" name="Rechteck 336"/>
          <p:cNvSpPr/>
          <p:nvPr/>
        </p:nvSpPr>
        <p:spPr>
          <a:xfrm>
            <a:off x="3924280" y="2709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5" name="Rechteck 334"/>
          <p:cNvSpPr/>
          <p:nvPr/>
        </p:nvSpPr>
        <p:spPr>
          <a:xfrm>
            <a:off x="6660000" y="5013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4" name="Rechteck 333"/>
          <p:cNvSpPr/>
          <p:nvPr/>
        </p:nvSpPr>
        <p:spPr>
          <a:xfrm>
            <a:off x="3924424" y="5013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Process – Output Models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" name="Rechteck 388"/>
          <p:cNvSpPr/>
          <p:nvPr/>
        </p:nvSpPr>
        <p:spPr>
          <a:xfrm>
            <a:off x="3204000" y="1053248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rapidly (…)</a:t>
            </a:r>
          </a:p>
        </p:txBody>
      </p:sp>
      <p:sp>
        <p:nvSpPr>
          <p:cNvPr id="57" name="Rechteck 56"/>
          <p:cNvSpPr/>
          <p:nvPr/>
        </p:nvSpPr>
        <p:spPr>
          <a:xfrm>
            <a:off x="3924280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3923944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" name="Gerade Verbindung 374"/>
          <p:cNvCxnSpPr/>
          <p:nvPr/>
        </p:nvCxnSpPr>
        <p:spPr>
          <a:xfrm>
            <a:off x="3924280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/>
          <p:cNvSpPr/>
          <p:nvPr/>
        </p:nvSpPr>
        <p:spPr>
          <a:xfrm>
            <a:off x="3924280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3924280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3924280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7" name="Rechteck 66"/>
          <p:cNvSpPr/>
          <p:nvPr/>
        </p:nvSpPr>
        <p:spPr>
          <a:xfrm>
            <a:off x="3924280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1" name="Rechteck 70"/>
          <p:cNvSpPr/>
          <p:nvPr/>
        </p:nvSpPr>
        <p:spPr>
          <a:xfrm>
            <a:off x="3924280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echteck 71"/>
          <p:cNvSpPr/>
          <p:nvPr/>
        </p:nvSpPr>
        <p:spPr>
          <a:xfrm>
            <a:off x="3924280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3924280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Rechteck 74"/>
          <p:cNvSpPr/>
          <p:nvPr/>
        </p:nvSpPr>
        <p:spPr>
          <a:xfrm>
            <a:off x="3923800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6" name="Rechteck 75"/>
          <p:cNvSpPr/>
          <p:nvPr/>
        </p:nvSpPr>
        <p:spPr>
          <a:xfrm>
            <a:off x="3923800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Rechteck 76"/>
          <p:cNvSpPr/>
          <p:nvPr/>
        </p:nvSpPr>
        <p:spPr>
          <a:xfrm>
            <a:off x="3924280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9" name="Rechteck 78"/>
          <p:cNvSpPr/>
          <p:nvPr/>
        </p:nvSpPr>
        <p:spPr>
          <a:xfrm>
            <a:off x="3923944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hteck 79"/>
          <p:cNvSpPr/>
          <p:nvPr/>
        </p:nvSpPr>
        <p:spPr>
          <a:xfrm>
            <a:off x="3923608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Rechteck 80"/>
          <p:cNvSpPr/>
          <p:nvPr/>
        </p:nvSpPr>
        <p:spPr>
          <a:xfrm>
            <a:off x="3923944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7" name="Gerade Verbindung mit Pfeil 6"/>
          <p:cNvCxnSpPr/>
          <p:nvPr/>
        </p:nvCxnSpPr>
        <p:spPr>
          <a:xfrm>
            <a:off x="3492424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3492424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83" name="Gerade Verbindung mit Pfeil 82"/>
          <p:cNvCxnSpPr/>
          <p:nvPr/>
        </p:nvCxnSpPr>
        <p:spPr>
          <a:xfrm>
            <a:off x="4860424" y="1989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/>
          <p:cNvSpPr/>
          <p:nvPr/>
        </p:nvSpPr>
        <p:spPr>
          <a:xfrm>
            <a:off x="4860424" y="184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85" name="Gerade Verbindung mit Pfeil 84"/>
          <p:cNvCxnSpPr/>
          <p:nvPr/>
        </p:nvCxnSpPr>
        <p:spPr>
          <a:xfrm>
            <a:off x="4572424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/>
          <p:nvPr/>
        </p:nvCxnSpPr>
        <p:spPr>
          <a:xfrm>
            <a:off x="3492424" y="1989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/>
          <p:cNvCxnSpPr/>
          <p:nvPr/>
        </p:nvCxnSpPr>
        <p:spPr>
          <a:xfrm>
            <a:off x="4860424" y="24212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>
            <a:off x="4428424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/>
          <p:cNvSpPr/>
          <p:nvPr/>
        </p:nvSpPr>
        <p:spPr>
          <a:xfrm>
            <a:off x="3492424" y="1845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91" name="Rechteck 90"/>
          <p:cNvSpPr/>
          <p:nvPr/>
        </p:nvSpPr>
        <p:spPr>
          <a:xfrm>
            <a:off x="4860424" y="2277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96" name="Rechteck 95"/>
          <p:cNvSpPr/>
          <p:nvPr/>
        </p:nvSpPr>
        <p:spPr>
          <a:xfrm>
            <a:off x="3924424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continue</a:t>
            </a:r>
          </a:p>
        </p:txBody>
      </p:sp>
      <p:cxnSp>
        <p:nvCxnSpPr>
          <p:cNvPr id="97" name="Gerade Verbindung mit Pfeil 96"/>
          <p:cNvCxnSpPr/>
          <p:nvPr/>
        </p:nvCxnSpPr>
        <p:spPr>
          <a:xfrm>
            <a:off x="3492424" y="2421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hteck 97"/>
          <p:cNvSpPr/>
          <p:nvPr/>
        </p:nvSpPr>
        <p:spPr>
          <a:xfrm>
            <a:off x="3492424" y="227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99" name="Gerade Verbindung mit Pfeil 98"/>
          <p:cNvCxnSpPr/>
          <p:nvPr/>
        </p:nvCxnSpPr>
        <p:spPr>
          <a:xfrm>
            <a:off x="428408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860424" y="26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/>
          <p:cNvSpPr/>
          <p:nvPr/>
        </p:nvSpPr>
        <p:spPr>
          <a:xfrm>
            <a:off x="4860424" y="24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02" name="Gerade Verbindung mit Pfeil 101"/>
          <p:cNvCxnSpPr/>
          <p:nvPr/>
        </p:nvCxnSpPr>
        <p:spPr>
          <a:xfrm>
            <a:off x="3492424" y="263749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/>
          <p:cNvSpPr/>
          <p:nvPr/>
        </p:nvSpPr>
        <p:spPr>
          <a:xfrm>
            <a:off x="3492424" y="249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06" name="Gerade Verbindung mit Pfeil 105"/>
          <p:cNvCxnSpPr/>
          <p:nvPr/>
        </p:nvCxnSpPr>
        <p:spPr>
          <a:xfrm>
            <a:off x="4140424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/>
          <p:cNvCxnSpPr/>
          <p:nvPr/>
        </p:nvCxnSpPr>
        <p:spPr>
          <a:xfrm>
            <a:off x="4860424" y="2997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hteck 109"/>
          <p:cNvSpPr/>
          <p:nvPr/>
        </p:nvSpPr>
        <p:spPr>
          <a:xfrm>
            <a:off x="4860424" y="2853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11" name="Gerade Verbindung mit Pfeil 110"/>
          <p:cNvCxnSpPr/>
          <p:nvPr/>
        </p:nvCxnSpPr>
        <p:spPr>
          <a:xfrm>
            <a:off x="3492424" y="299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hteck 111"/>
          <p:cNvSpPr/>
          <p:nvPr/>
        </p:nvSpPr>
        <p:spPr>
          <a:xfrm>
            <a:off x="3492424" y="285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13" name="Gerade Verbindung mit Pfeil 112"/>
          <p:cNvCxnSpPr/>
          <p:nvPr/>
        </p:nvCxnSpPr>
        <p:spPr>
          <a:xfrm>
            <a:off x="4860424" y="31498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hteck 117"/>
          <p:cNvSpPr/>
          <p:nvPr/>
        </p:nvSpPr>
        <p:spPr>
          <a:xfrm>
            <a:off x="4860424" y="30058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6659856" y="1557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0" name="Rechteck 119"/>
          <p:cNvSpPr/>
          <p:nvPr/>
        </p:nvSpPr>
        <p:spPr>
          <a:xfrm>
            <a:off x="6659520" y="1629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21" name="Gerade Verbindung 374"/>
          <p:cNvCxnSpPr/>
          <p:nvPr/>
        </p:nvCxnSpPr>
        <p:spPr>
          <a:xfrm>
            <a:off x="6659856" y="1629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hteck 121"/>
          <p:cNvSpPr/>
          <p:nvPr/>
        </p:nvSpPr>
        <p:spPr>
          <a:xfrm>
            <a:off x="6659856" y="2133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3" name="Rechteck 122"/>
          <p:cNvSpPr/>
          <p:nvPr/>
        </p:nvSpPr>
        <p:spPr>
          <a:xfrm>
            <a:off x="6659856" y="2205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4" name="Rechteck 123"/>
          <p:cNvSpPr/>
          <p:nvPr/>
        </p:nvSpPr>
        <p:spPr>
          <a:xfrm>
            <a:off x="6659856" y="2277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5" name="Rechteck 124"/>
          <p:cNvSpPr/>
          <p:nvPr/>
        </p:nvSpPr>
        <p:spPr>
          <a:xfrm>
            <a:off x="6659856" y="2349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6" name="Rechteck 125"/>
          <p:cNvSpPr/>
          <p:nvPr/>
        </p:nvSpPr>
        <p:spPr>
          <a:xfrm>
            <a:off x="6659856" y="2421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7" name="Rechteck 126"/>
          <p:cNvSpPr/>
          <p:nvPr/>
        </p:nvSpPr>
        <p:spPr>
          <a:xfrm>
            <a:off x="6659856" y="2781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8" name="Rechteck 127"/>
          <p:cNvSpPr/>
          <p:nvPr/>
        </p:nvSpPr>
        <p:spPr>
          <a:xfrm>
            <a:off x="6659856" y="2853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9" name="Rechteck 128"/>
          <p:cNvSpPr/>
          <p:nvPr/>
        </p:nvSpPr>
        <p:spPr>
          <a:xfrm>
            <a:off x="6659376" y="2925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0" name="Rechteck 129"/>
          <p:cNvSpPr/>
          <p:nvPr/>
        </p:nvSpPr>
        <p:spPr>
          <a:xfrm>
            <a:off x="6659376" y="1845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1" name="Rechteck 130"/>
          <p:cNvSpPr/>
          <p:nvPr/>
        </p:nvSpPr>
        <p:spPr>
          <a:xfrm>
            <a:off x="6659856" y="1773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2" name="Rechteck 131"/>
          <p:cNvSpPr/>
          <p:nvPr/>
        </p:nvSpPr>
        <p:spPr>
          <a:xfrm>
            <a:off x="6659520" y="2493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3" name="Rechteck 132"/>
          <p:cNvSpPr/>
          <p:nvPr/>
        </p:nvSpPr>
        <p:spPr>
          <a:xfrm>
            <a:off x="6659184" y="2565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4" name="Rechteck 133"/>
          <p:cNvSpPr/>
          <p:nvPr/>
        </p:nvSpPr>
        <p:spPr>
          <a:xfrm>
            <a:off x="6659520" y="1917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35" name="Gerade Verbindung mit Pfeil 134"/>
          <p:cNvCxnSpPr/>
          <p:nvPr/>
        </p:nvCxnSpPr>
        <p:spPr>
          <a:xfrm>
            <a:off x="6228000" y="1629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hteck 135"/>
          <p:cNvSpPr/>
          <p:nvPr/>
        </p:nvSpPr>
        <p:spPr>
          <a:xfrm>
            <a:off x="6228000" y="1485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37" name="Gerade Verbindung mit Pfeil 136"/>
          <p:cNvCxnSpPr/>
          <p:nvPr/>
        </p:nvCxnSpPr>
        <p:spPr>
          <a:xfrm>
            <a:off x="7596000" y="177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hteck 137"/>
          <p:cNvSpPr/>
          <p:nvPr/>
        </p:nvSpPr>
        <p:spPr>
          <a:xfrm>
            <a:off x="7596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40" name="Gerade Verbindung mit Pfeil 139"/>
          <p:cNvCxnSpPr/>
          <p:nvPr/>
        </p:nvCxnSpPr>
        <p:spPr>
          <a:xfrm>
            <a:off x="6228000" y="177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/>
          <p:cNvCxnSpPr/>
          <p:nvPr/>
        </p:nvCxnSpPr>
        <p:spPr>
          <a:xfrm>
            <a:off x="7596000" y="2133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/>
          <p:cNvCxnSpPr/>
          <p:nvPr/>
        </p:nvCxnSpPr>
        <p:spPr>
          <a:xfrm>
            <a:off x="7236000" y="2133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hteck 142"/>
          <p:cNvSpPr/>
          <p:nvPr/>
        </p:nvSpPr>
        <p:spPr>
          <a:xfrm>
            <a:off x="6228000" y="162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44" name="Rechteck 143"/>
          <p:cNvSpPr/>
          <p:nvPr/>
        </p:nvSpPr>
        <p:spPr>
          <a:xfrm>
            <a:off x="7596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145" name="Rechteck 144"/>
          <p:cNvSpPr/>
          <p:nvPr/>
        </p:nvSpPr>
        <p:spPr>
          <a:xfrm>
            <a:off x="6660000" y="1197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</a:t>
            </a:r>
            <a:r>
              <a:rPr lang="en-US" sz="1100" dirty="0" err="1">
                <a:solidFill>
                  <a:schemeClr val="tx1"/>
                </a:solidFill>
              </a:rPr>
              <a:t>optoin</a:t>
            </a:r>
            <a:r>
              <a:rPr lang="en-US" sz="1100" dirty="0">
                <a:solidFill>
                  <a:schemeClr val="tx1"/>
                </a:solidFill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</a:t>
            </a:r>
          </a:p>
        </p:txBody>
      </p:sp>
      <p:cxnSp>
        <p:nvCxnSpPr>
          <p:cNvPr id="146" name="Gerade Verbindung mit Pfeil 145"/>
          <p:cNvCxnSpPr/>
          <p:nvPr/>
        </p:nvCxnSpPr>
        <p:spPr>
          <a:xfrm>
            <a:off x="6228000" y="2133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Rechteck 146"/>
          <p:cNvSpPr/>
          <p:nvPr/>
        </p:nvSpPr>
        <p:spPr>
          <a:xfrm>
            <a:off x="6228000" y="1989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48" name="Gerade Verbindung mit Pfeil 147"/>
          <p:cNvCxnSpPr/>
          <p:nvPr/>
        </p:nvCxnSpPr>
        <p:spPr>
          <a:xfrm>
            <a:off x="7092128" y="2421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148"/>
          <p:cNvCxnSpPr/>
          <p:nvPr/>
        </p:nvCxnSpPr>
        <p:spPr>
          <a:xfrm>
            <a:off x="7596000" y="2421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Rechteck 149"/>
          <p:cNvSpPr/>
          <p:nvPr/>
        </p:nvSpPr>
        <p:spPr>
          <a:xfrm>
            <a:off x="7596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1" name="Gerade Verbindung mit Pfeil 150"/>
          <p:cNvCxnSpPr/>
          <p:nvPr/>
        </p:nvCxnSpPr>
        <p:spPr>
          <a:xfrm>
            <a:off x="6228000" y="242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hteck 151"/>
          <p:cNvSpPr/>
          <p:nvPr/>
        </p:nvSpPr>
        <p:spPr>
          <a:xfrm>
            <a:off x="6228000" y="227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153" name="Gerade Verbindung mit Pfeil 152"/>
          <p:cNvCxnSpPr/>
          <p:nvPr/>
        </p:nvCxnSpPr>
        <p:spPr>
          <a:xfrm>
            <a:off x="6948112" y="2781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/>
          <p:nvPr/>
        </p:nvCxnSpPr>
        <p:spPr>
          <a:xfrm>
            <a:off x="7596000" y="2781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hteck 154"/>
          <p:cNvSpPr/>
          <p:nvPr/>
        </p:nvSpPr>
        <p:spPr>
          <a:xfrm>
            <a:off x="7596000" y="2637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156" name="Gerade Verbindung mit Pfeil 155"/>
          <p:cNvCxnSpPr/>
          <p:nvPr/>
        </p:nvCxnSpPr>
        <p:spPr>
          <a:xfrm>
            <a:off x="6228000" y="2781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6228000" y="2637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60" name="Rechteck 159"/>
          <p:cNvSpPr/>
          <p:nvPr/>
        </p:nvSpPr>
        <p:spPr>
          <a:xfrm>
            <a:off x="3276424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1" name="Rechteck 160"/>
          <p:cNvSpPr/>
          <p:nvPr/>
        </p:nvSpPr>
        <p:spPr>
          <a:xfrm>
            <a:off x="3276424" y="1845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2" name="Rechteck 161"/>
          <p:cNvSpPr/>
          <p:nvPr/>
        </p:nvSpPr>
        <p:spPr>
          <a:xfrm>
            <a:off x="3276424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3" name="Rechteck 162"/>
          <p:cNvSpPr/>
          <p:nvPr/>
        </p:nvSpPr>
        <p:spPr>
          <a:xfrm>
            <a:off x="3276424" y="249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4" name="Rechteck 163"/>
          <p:cNvSpPr/>
          <p:nvPr/>
        </p:nvSpPr>
        <p:spPr>
          <a:xfrm>
            <a:off x="6012000" y="148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5" name="Rechteck 164"/>
          <p:cNvSpPr/>
          <p:nvPr/>
        </p:nvSpPr>
        <p:spPr>
          <a:xfrm>
            <a:off x="6012000" y="162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6" name="Rechteck 165"/>
          <p:cNvSpPr/>
          <p:nvPr/>
        </p:nvSpPr>
        <p:spPr>
          <a:xfrm>
            <a:off x="6012000" y="1989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7" name="Rechteck 166"/>
          <p:cNvSpPr/>
          <p:nvPr/>
        </p:nvSpPr>
        <p:spPr>
          <a:xfrm>
            <a:off x="6012000" y="2277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8" name="Rechteck 167"/>
          <p:cNvSpPr/>
          <p:nvPr/>
        </p:nvSpPr>
        <p:spPr>
          <a:xfrm>
            <a:off x="3276424" y="2853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9" name="Rechteck 168"/>
          <p:cNvSpPr/>
          <p:nvPr/>
        </p:nvSpPr>
        <p:spPr>
          <a:xfrm>
            <a:off x="6012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0" name="Gerade Verbindung mit Pfeil 169"/>
          <p:cNvCxnSpPr/>
          <p:nvPr/>
        </p:nvCxnSpPr>
        <p:spPr>
          <a:xfrm>
            <a:off x="3996424" y="2997496"/>
            <a:ext cx="0" cy="14400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/>
          <p:cNvCxnSpPr/>
          <p:nvPr/>
        </p:nvCxnSpPr>
        <p:spPr>
          <a:xfrm>
            <a:off x="6732088" y="2781440"/>
            <a:ext cx="0" cy="360000"/>
          </a:xfrm>
          <a:prstGeom prst="straightConnector1">
            <a:avLst/>
          </a:prstGeom>
          <a:ln>
            <a:solidFill>
              <a:srgbClr val="FFCC8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hteck 171"/>
          <p:cNvSpPr/>
          <p:nvPr/>
        </p:nvSpPr>
        <p:spPr>
          <a:xfrm>
            <a:off x="5364424" y="1845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3" name="Rechteck 172"/>
          <p:cNvSpPr/>
          <p:nvPr/>
        </p:nvSpPr>
        <p:spPr>
          <a:xfrm>
            <a:off x="5364424" y="2277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4" name="Rechteck 173"/>
          <p:cNvSpPr/>
          <p:nvPr/>
        </p:nvSpPr>
        <p:spPr>
          <a:xfrm>
            <a:off x="5364424" y="2493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5364424" y="2853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5364424" y="3069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77" name="Gerade Verbindung mit Pfeil 176"/>
          <p:cNvCxnSpPr/>
          <p:nvPr/>
        </p:nvCxnSpPr>
        <p:spPr>
          <a:xfrm flipV="1">
            <a:off x="7452000" y="1773328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/>
          <p:cNvCxnSpPr/>
          <p:nvPr/>
        </p:nvCxnSpPr>
        <p:spPr>
          <a:xfrm>
            <a:off x="4572424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/>
          <p:cNvCxnSpPr/>
          <p:nvPr/>
        </p:nvCxnSpPr>
        <p:spPr>
          <a:xfrm>
            <a:off x="4428424" y="1989496"/>
            <a:ext cx="0" cy="144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Gerader Verbinder 179"/>
          <p:cNvCxnSpPr/>
          <p:nvPr/>
        </p:nvCxnSpPr>
        <p:spPr>
          <a:xfrm>
            <a:off x="4140424" y="2637496"/>
            <a:ext cx="0" cy="144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mit Pfeil 180"/>
          <p:cNvCxnSpPr/>
          <p:nvPr/>
        </p:nvCxnSpPr>
        <p:spPr>
          <a:xfrm>
            <a:off x="7380160" y="1773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r Verbinder 181"/>
          <p:cNvCxnSpPr/>
          <p:nvPr/>
        </p:nvCxnSpPr>
        <p:spPr>
          <a:xfrm>
            <a:off x="7380160" y="1629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Rechteck 183"/>
          <p:cNvSpPr/>
          <p:nvPr/>
        </p:nvSpPr>
        <p:spPr>
          <a:xfrm>
            <a:off x="5868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5" name="Rechteck 184"/>
          <p:cNvSpPr/>
          <p:nvPr/>
        </p:nvSpPr>
        <p:spPr>
          <a:xfrm>
            <a:off x="8100000" y="162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88" name="Gerader Verbinder 187"/>
          <p:cNvCxnSpPr/>
          <p:nvPr/>
        </p:nvCxnSpPr>
        <p:spPr>
          <a:xfrm>
            <a:off x="7236144" y="1773496"/>
            <a:ext cx="0" cy="360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echteck 191"/>
          <p:cNvSpPr/>
          <p:nvPr/>
        </p:nvSpPr>
        <p:spPr>
          <a:xfrm>
            <a:off x="8100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3" name="Rechteck 192"/>
          <p:cNvSpPr/>
          <p:nvPr/>
        </p:nvSpPr>
        <p:spPr>
          <a:xfrm>
            <a:off x="5868000" y="1989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94" name="Gerader Verbinder 193"/>
          <p:cNvCxnSpPr/>
          <p:nvPr/>
        </p:nvCxnSpPr>
        <p:spPr>
          <a:xfrm>
            <a:off x="7092464" y="2133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Rechteck 196"/>
          <p:cNvSpPr/>
          <p:nvPr/>
        </p:nvSpPr>
        <p:spPr>
          <a:xfrm>
            <a:off x="8100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8" name="Rechteck 197"/>
          <p:cNvSpPr/>
          <p:nvPr/>
        </p:nvSpPr>
        <p:spPr>
          <a:xfrm>
            <a:off x="5868000" y="2277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00" name="Gerader Verbinder 199"/>
          <p:cNvCxnSpPr/>
          <p:nvPr/>
        </p:nvCxnSpPr>
        <p:spPr>
          <a:xfrm>
            <a:off x="6948112" y="2421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hteck 202"/>
          <p:cNvSpPr/>
          <p:nvPr/>
        </p:nvSpPr>
        <p:spPr>
          <a:xfrm>
            <a:off x="8100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5" name="Rechteck 204"/>
          <p:cNvSpPr/>
          <p:nvPr/>
        </p:nvSpPr>
        <p:spPr>
          <a:xfrm>
            <a:off x="5868000" y="2637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6" name="Rechteck 205"/>
          <p:cNvSpPr/>
          <p:nvPr/>
        </p:nvSpPr>
        <p:spPr>
          <a:xfrm>
            <a:off x="8244000" y="2637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0" name="Rechteck 209"/>
          <p:cNvSpPr/>
          <p:nvPr/>
        </p:nvSpPr>
        <p:spPr>
          <a:xfrm>
            <a:off x="3924280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1" name="Rechteck 210"/>
          <p:cNvSpPr/>
          <p:nvPr/>
        </p:nvSpPr>
        <p:spPr>
          <a:xfrm>
            <a:off x="3923944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12" name="Gerade Verbindung 374"/>
          <p:cNvCxnSpPr/>
          <p:nvPr/>
        </p:nvCxnSpPr>
        <p:spPr>
          <a:xfrm>
            <a:off x="3924280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Rechteck 212"/>
          <p:cNvSpPr/>
          <p:nvPr/>
        </p:nvSpPr>
        <p:spPr>
          <a:xfrm>
            <a:off x="3924280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4" name="Rechteck 213"/>
          <p:cNvSpPr/>
          <p:nvPr/>
        </p:nvSpPr>
        <p:spPr>
          <a:xfrm>
            <a:off x="3924280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5" name="Rechteck 214"/>
          <p:cNvSpPr/>
          <p:nvPr/>
        </p:nvSpPr>
        <p:spPr>
          <a:xfrm>
            <a:off x="3924280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7" name="Rechteck 216"/>
          <p:cNvSpPr/>
          <p:nvPr/>
        </p:nvSpPr>
        <p:spPr>
          <a:xfrm>
            <a:off x="3924280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8" name="Rechteck 217"/>
          <p:cNvSpPr/>
          <p:nvPr/>
        </p:nvSpPr>
        <p:spPr>
          <a:xfrm>
            <a:off x="3924280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9" name="Rechteck 218"/>
          <p:cNvSpPr/>
          <p:nvPr/>
        </p:nvSpPr>
        <p:spPr>
          <a:xfrm>
            <a:off x="3924280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0" name="Rechteck 219"/>
          <p:cNvSpPr/>
          <p:nvPr/>
        </p:nvSpPr>
        <p:spPr>
          <a:xfrm>
            <a:off x="3924280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1" name="Rechteck 220"/>
          <p:cNvSpPr/>
          <p:nvPr/>
        </p:nvSpPr>
        <p:spPr>
          <a:xfrm>
            <a:off x="3923800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2" name="Rechteck 221"/>
          <p:cNvSpPr/>
          <p:nvPr/>
        </p:nvSpPr>
        <p:spPr>
          <a:xfrm>
            <a:off x="3923800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3" name="Rechteck 222"/>
          <p:cNvSpPr/>
          <p:nvPr/>
        </p:nvSpPr>
        <p:spPr>
          <a:xfrm>
            <a:off x="3924280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4" name="Rechteck 223"/>
          <p:cNvSpPr/>
          <p:nvPr/>
        </p:nvSpPr>
        <p:spPr>
          <a:xfrm>
            <a:off x="3923944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5" name="Rechteck 224"/>
          <p:cNvSpPr/>
          <p:nvPr/>
        </p:nvSpPr>
        <p:spPr>
          <a:xfrm>
            <a:off x="3923608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6" name="Rechteck 225"/>
          <p:cNvSpPr/>
          <p:nvPr/>
        </p:nvSpPr>
        <p:spPr>
          <a:xfrm>
            <a:off x="3923944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31" name="Gerade Verbindung mit Pfeil 230"/>
          <p:cNvCxnSpPr/>
          <p:nvPr/>
        </p:nvCxnSpPr>
        <p:spPr>
          <a:xfrm>
            <a:off x="4644424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hteck 236"/>
          <p:cNvSpPr/>
          <p:nvPr/>
        </p:nvSpPr>
        <p:spPr>
          <a:xfrm>
            <a:off x="3924424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revolving</a:t>
            </a:r>
          </a:p>
        </p:txBody>
      </p:sp>
      <p:sp>
        <p:nvSpPr>
          <p:cNvPr id="252" name="Rechteck 251"/>
          <p:cNvSpPr/>
          <p:nvPr/>
        </p:nvSpPr>
        <p:spPr>
          <a:xfrm>
            <a:off x="6659856" y="386127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3" name="Rechteck 252"/>
          <p:cNvSpPr/>
          <p:nvPr/>
        </p:nvSpPr>
        <p:spPr>
          <a:xfrm>
            <a:off x="6659520" y="393328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54" name="Gerade Verbindung 374"/>
          <p:cNvCxnSpPr/>
          <p:nvPr/>
        </p:nvCxnSpPr>
        <p:spPr>
          <a:xfrm>
            <a:off x="6659856" y="393328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Rechteck 254"/>
          <p:cNvSpPr/>
          <p:nvPr/>
        </p:nvSpPr>
        <p:spPr>
          <a:xfrm>
            <a:off x="6659856" y="443727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6" name="Rechteck 255"/>
          <p:cNvSpPr/>
          <p:nvPr/>
        </p:nvSpPr>
        <p:spPr>
          <a:xfrm>
            <a:off x="6659856" y="45094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7" name="Rechteck 256"/>
          <p:cNvSpPr/>
          <p:nvPr/>
        </p:nvSpPr>
        <p:spPr>
          <a:xfrm>
            <a:off x="6659856" y="458148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8" name="Rechteck 257"/>
          <p:cNvSpPr/>
          <p:nvPr/>
        </p:nvSpPr>
        <p:spPr>
          <a:xfrm>
            <a:off x="6659856" y="465322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9" name="Rechteck 258"/>
          <p:cNvSpPr/>
          <p:nvPr/>
        </p:nvSpPr>
        <p:spPr>
          <a:xfrm>
            <a:off x="6659856" y="472523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1" name="Rechteck 260"/>
          <p:cNvSpPr/>
          <p:nvPr/>
        </p:nvSpPr>
        <p:spPr>
          <a:xfrm>
            <a:off x="6659856" y="508519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2" name="Rechteck 261"/>
          <p:cNvSpPr/>
          <p:nvPr/>
        </p:nvSpPr>
        <p:spPr>
          <a:xfrm>
            <a:off x="6659856" y="515720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3" name="Rechteck 262"/>
          <p:cNvSpPr/>
          <p:nvPr/>
        </p:nvSpPr>
        <p:spPr>
          <a:xfrm>
            <a:off x="6659376" y="52292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4" name="Rechteck 263"/>
          <p:cNvSpPr/>
          <p:nvPr/>
        </p:nvSpPr>
        <p:spPr>
          <a:xfrm>
            <a:off x="6659376" y="4149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5" name="Rechteck 264"/>
          <p:cNvSpPr/>
          <p:nvPr/>
        </p:nvSpPr>
        <p:spPr>
          <a:xfrm>
            <a:off x="6659856" y="407753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6" name="Rechteck 265"/>
          <p:cNvSpPr/>
          <p:nvPr/>
        </p:nvSpPr>
        <p:spPr>
          <a:xfrm>
            <a:off x="6659520" y="4797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7" name="Rechteck 266"/>
          <p:cNvSpPr/>
          <p:nvPr/>
        </p:nvSpPr>
        <p:spPr>
          <a:xfrm>
            <a:off x="6659184" y="486922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8" name="Rechteck 267"/>
          <p:cNvSpPr/>
          <p:nvPr/>
        </p:nvSpPr>
        <p:spPr>
          <a:xfrm>
            <a:off x="6659520" y="422126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69" name="Gerade Verbindung mit Pfeil 268"/>
          <p:cNvCxnSpPr/>
          <p:nvPr/>
        </p:nvCxnSpPr>
        <p:spPr>
          <a:xfrm>
            <a:off x="6228000" y="393327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Rechteck 269"/>
          <p:cNvSpPr/>
          <p:nvPr/>
        </p:nvSpPr>
        <p:spPr>
          <a:xfrm>
            <a:off x="6228000" y="37892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71" name="Gerade Verbindung mit Pfeil 270"/>
          <p:cNvCxnSpPr/>
          <p:nvPr/>
        </p:nvCxnSpPr>
        <p:spPr>
          <a:xfrm>
            <a:off x="7596000" y="407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Rechteck 271"/>
          <p:cNvSpPr/>
          <p:nvPr/>
        </p:nvSpPr>
        <p:spPr>
          <a:xfrm>
            <a:off x="7596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73" name="Gerade Verbindung mit Pfeil 272"/>
          <p:cNvCxnSpPr/>
          <p:nvPr/>
        </p:nvCxnSpPr>
        <p:spPr>
          <a:xfrm>
            <a:off x="6228000" y="407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273"/>
          <p:cNvCxnSpPr/>
          <p:nvPr/>
        </p:nvCxnSpPr>
        <p:spPr>
          <a:xfrm>
            <a:off x="7596000" y="4437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274"/>
          <p:cNvCxnSpPr/>
          <p:nvPr/>
        </p:nvCxnSpPr>
        <p:spPr>
          <a:xfrm>
            <a:off x="7236000" y="443749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hteck 275"/>
          <p:cNvSpPr/>
          <p:nvPr/>
        </p:nvSpPr>
        <p:spPr>
          <a:xfrm>
            <a:off x="6228000" y="393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77" name="Rechteck 276"/>
          <p:cNvSpPr/>
          <p:nvPr/>
        </p:nvSpPr>
        <p:spPr>
          <a:xfrm>
            <a:off x="7596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278" name="Rechteck 277"/>
          <p:cNvSpPr/>
          <p:nvPr/>
        </p:nvSpPr>
        <p:spPr>
          <a:xfrm>
            <a:off x="6660000" y="3501496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>
                <a:solidFill>
                  <a:schemeClr val="tx1"/>
                </a:solidFill>
              </a:rPr>
              <a:t>Processing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repeat remaining</a:t>
            </a:r>
          </a:p>
        </p:txBody>
      </p:sp>
      <p:cxnSp>
        <p:nvCxnSpPr>
          <p:cNvPr id="279" name="Gerade Verbindung mit Pfeil 278"/>
          <p:cNvCxnSpPr/>
          <p:nvPr/>
        </p:nvCxnSpPr>
        <p:spPr>
          <a:xfrm>
            <a:off x="6228000" y="4437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hteck 279"/>
          <p:cNvSpPr/>
          <p:nvPr/>
        </p:nvSpPr>
        <p:spPr>
          <a:xfrm>
            <a:off x="6228000" y="4293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1" name="Gerade Verbindung mit Pfeil 280"/>
          <p:cNvCxnSpPr/>
          <p:nvPr/>
        </p:nvCxnSpPr>
        <p:spPr>
          <a:xfrm>
            <a:off x="7091792" y="472549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Gerade Verbindung mit Pfeil 281"/>
          <p:cNvCxnSpPr/>
          <p:nvPr/>
        </p:nvCxnSpPr>
        <p:spPr>
          <a:xfrm>
            <a:off x="7596000" y="47254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Rechteck 282"/>
          <p:cNvSpPr/>
          <p:nvPr/>
        </p:nvSpPr>
        <p:spPr>
          <a:xfrm>
            <a:off x="7596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4" name="Gerade Verbindung mit Pfeil 283"/>
          <p:cNvCxnSpPr/>
          <p:nvPr/>
        </p:nvCxnSpPr>
        <p:spPr>
          <a:xfrm>
            <a:off x="6228000" y="472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Rechteck 284"/>
          <p:cNvSpPr/>
          <p:nvPr/>
        </p:nvSpPr>
        <p:spPr>
          <a:xfrm>
            <a:off x="6228000" y="458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286" name="Gerade Verbindung mit Pfeil 285"/>
          <p:cNvCxnSpPr/>
          <p:nvPr/>
        </p:nvCxnSpPr>
        <p:spPr>
          <a:xfrm>
            <a:off x="6948112" y="508549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Gerade Verbindung mit Pfeil 286"/>
          <p:cNvCxnSpPr/>
          <p:nvPr/>
        </p:nvCxnSpPr>
        <p:spPr>
          <a:xfrm>
            <a:off x="7596000" y="508547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hteck 287"/>
          <p:cNvSpPr/>
          <p:nvPr/>
        </p:nvSpPr>
        <p:spPr>
          <a:xfrm>
            <a:off x="7596000" y="494147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89" name="Gerade Verbindung mit Pfeil 288"/>
          <p:cNvCxnSpPr/>
          <p:nvPr/>
        </p:nvCxnSpPr>
        <p:spPr>
          <a:xfrm>
            <a:off x="6228000" y="5085516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hteck 289"/>
          <p:cNvSpPr/>
          <p:nvPr/>
        </p:nvSpPr>
        <p:spPr>
          <a:xfrm>
            <a:off x="6228000" y="49414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295" name="Rechteck 294"/>
          <p:cNvSpPr/>
          <p:nvPr/>
        </p:nvSpPr>
        <p:spPr>
          <a:xfrm>
            <a:off x="6012000" y="3789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99" name="Rechteck 298"/>
          <p:cNvSpPr/>
          <p:nvPr/>
        </p:nvSpPr>
        <p:spPr>
          <a:xfrm>
            <a:off x="6012000" y="393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0" name="Rechteck 299"/>
          <p:cNvSpPr/>
          <p:nvPr/>
        </p:nvSpPr>
        <p:spPr>
          <a:xfrm>
            <a:off x="6012000" y="429351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1" name="Rechteck 300"/>
          <p:cNvSpPr/>
          <p:nvPr/>
        </p:nvSpPr>
        <p:spPr>
          <a:xfrm>
            <a:off x="6012000" y="458151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03" name="Rechteck 302"/>
          <p:cNvSpPr/>
          <p:nvPr/>
        </p:nvSpPr>
        <p:spPr>
          <a:xfrm>
            <a:off x="6012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05" name="Gerade Verbindung mit Pfeil 304"/>
          <p:cNvCxnSpPr/>
          <p:nvPr/>
        </p:nvCxnSpPr>
        <p:spPr>
          <a:xfrm>
            <a:off x="6732000" y="5085704"/>
            <a:ext cx="0" cy="360000"/>
          </a:xfrm>
          <a:prstGeom prst="straightConnector1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Gerade Verbindung mit Pfeil 310"/>
          <p:cNvCxnSpPr/>
          <p:nvPr/>
        </p:nvCxnSpPr>
        <p:spPr>
          <a:xfrm flipV="1">
            <a:off x="7452000" y="4077496"/>
            <a:ext cx="0" cy="1368000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mit Pfeil 314"/>
          <p:cNvCxnSpPr/>
          <p:nvPr/>
        </p:nvCxnSpPr>
        <p:spPr>
          <a:xfrm>
            <a:off x="7380000" y="407749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Gerader Verbinder 315"/>
          <p:cNvCxnSpPr/>
          <p:nvPr/>
        </p:nvCxnSpPr>
        <p:spPr>
          <a:xfrm>
            <a:off x="7380000" y="393349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hteck 316"/>
          <p:cNvSpPr/>
          <p:nvPr/>
        </p:nvSpPr>
        <p:spPr>
          <a:xfrm>
            <a:off x="5868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8" name="Rechteck 317"/>
          <p:cNvSpPr/>
          <p:nvPr/>
        </p:nvSpPr>
        <p:spPr>
          <a:xfrm>
            <a:off x="8100000" y="3933496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19" name="Gerader Verbinder 318"/>
          <p:cNvCxnSpPr/>
          <p:nvPr/>
        </p:nvCxnSpPr>
        <p:spPr>
          <a:xfrm>
            <a:off x="7236000" y="4077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Rechteck 320"/>
          <p:cNvSpPr/>
          <p:nvPr/>
        </p:nvSpPr>
        <p:spPr>
          <a:xfrm>
            <a:off x="8100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2" name="Rechteck 321"/>
          <p:cNvSpPr/>
          <p:nvPr/>
        </p:nvSpPr>
        <p:spPr>
          <a:xfrm>
            <a:off x="5868000" y="4293496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3" name="Gerader Verbinder 322"/>
          <p:cNvCxnSpPr/>
          <p:nvPr/>
        </p:nvCxnSpPr>
        <p:spPr>
          <a:xfrm>
            <a:off x="7092128" y="4437496"/>
            <a:ext cx="0" cy="288000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chteck 325"/>
          <p:cNvSpPr/>
          <p:nvPr/>
        </p:nvSpPr>
        <p:spPr>
          <a:xfrm>
            <a:off x="8100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27" name="Rechteck 326"/>
          <p:cNvSpPr/>
          <p:nvPr/>
        </p:nvSpPr>
        <p:spPr>
          <a:xfrm>
            <a:off x="5868000" y="4581496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28" name="Gerader Verbinder 327"/>
          <p:cNvCxnSpPr/>
          <p:nvPr/>
        </p:nvCxnSpPr>
        <p:spPr>
          <a:xfrm>
            <a:off x="6948112" y="4725496"/>
            <a:ext cx="0" cy="3600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Rechteck 329"/>
          <p:cNvSpPr/>
          <p:nvPr/>
        </p:nvSpPr>
        <p:spPr>
          <a:xfrm>
            <a:off x="8100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1" name="Rechteck 330"/>
          <p:cNvSpPr/>
          <p:nvPr/>
        </p:nvSpPr>
        <p:spPr>
          <a:xfrm>
            <a:off x="5868000" y="4941496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32" name="Rechteck 331"/>
          <p:cNvSpPr/>
          <p:nvPr/>
        </p:nvSpPr>
        <p:spPr>
          <a:xfrm>
            <a:off x="8244000" y="4941496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354" name="Gerader Verbinder 353"/>
          <p:cNvCxnSpPr/>
          <p:nvPr/>
        </p:nvCxnSpPr>
        <p:spPr>
          <a:xfrm>
            <a:off x="7236000" y="4725496"/>
            <a:ext cx="0" cy="288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Gerade Verbindung mit Pfeil 354"/>
          <p:cNvCxnSpPr/>
          <p:nvPr/>
        </p:nvCxnSpPr>
        <p:spPr>
          <a:xfrm>
            <a:off x="7236000" y="5013496"/>
            <a:ext cx="336" cy="71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/>
          <p:cNvCxnSpPr/>
          <p:nvPr/>
        </p:nvCxnSpPr>
        <p:spPr>
          <a:xfrm flipV="1">
            <a:off x="7308000" y="4437632"/>
            <a:ext cx="0" cy="100811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Gerade Verbindung mit Pfeil 356"/>
          <p:cNvCxnSpPr/>
          <p:nvPr/>
        </p:nvCxnSpPr>
        <p:spPr>
          <a:xfrm>
            <a:off x="7380000" y="4293496"/>
            <a:ext cx="0" cy="1152000"/>
          </a:xfrm>
          <a:prstGeom prst="straightConnector1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Gerader Verbinder 360"/>
          <p:cNvCxnSpPr/>
          <p:nvPr/>
        </p:nvCxnSpPr>
        <p:spPr>
          <a:xfrm>
            <a:off x="7236000" y="5085496"/>
            <a:ext cx="0" cy="36000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Gerader Verbinder 377"/>
          <p:cNvCxnSpPr/>
          <p:nvPr/>
        </p:nvCxnSpPr>
        <p:spPr>
          <a:xfrm>
            <a:off x="7092128" y="4941688"/>
            <a:ext cx="0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Gerade Verbindung mit Pfeil 381"/>
          <p:cNvCxnSpPr/>
          <p:nvPr/>
        </p:nvCxnSpPr>
        <p:spPr>
          <a:xfrm flipH="1" flipV="1">
            <a:off x="7163796" y="4725236"/>
            <a:ext cx="204" cy="72050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r Verbinder 383"/>
          <p:cNvCxnSpPr/>
          <p:nvPr/>
        </p:nvCxnSpPr>
        <p:spPr>
          <a:xfrm>
            <a:off x="6948112" y="5301728"/>
            <a:ext cx="0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Gerade Verbindung mit Pfeil 386"/>
          <p:cNvCxnSpPr/>
          <p:nvPr/>
        </p:nvCxnSpPr>
        <p:spPr>
          <a:xfrm flipH="1" flipV="1">
            <a:off x="7019796" y="5085704"/>
            <a:ext cx="204" cy="36046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Gerade Verbindung mit Pfeil 389"/>
          <p:cNvCxnSpPr/>
          <p:nvPr/>
        </p:nvCxnSpPr>
        <p:spPr>
          <a:xfrm flipH="1" flipV="1">
            <a:off x="6803700" y="5085704"/>
            <a:ext cx="204" cy="36046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r Verbinder 390"/>
          <p:cNvCxnSpPr/>
          <p:nvPr/>
        </p:nvCxnSpPr>
        <p:spPr>
          <a:xfrm flipH="1">
            <a:off x="6732000" y="5445248"/>
            <a:ext cx="71904" cy="496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Gerader Verbinder 394"/>
          <p:cNvCxnSpPr/>
          <p:nvPr/>
        </p:nvCxnSpPr>
        <p:spPr>
          <a:xfrm flipH="1">
            <a:off x="7380160" y="1989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Gerader Verbinder 395"/>
          <p:cNvCxnSpPr/>
          <p:nvPr/>
        </p:nvCxnSpPr>
        <p:spPr>
          <a:xfrm flipH="1">
            <a:off x="7236144" y="2421248"/>
            <a:ext cx="71856" cy="152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mit Pfeil 397"/>
          <p:cNvCxnSpPr/>
          <p:nvPr/>
        </p:nvCxnSpPr>
        <p:spPr>
          <a:xfrm flipV="1">
            <a:off x="7308000" y="2133368"/>
            <a:ext cx="0" cy="288032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399"/>
          <p:cNvCxnSpPr/>
          <p:nvPr/>
        </p:nvCxnSpPr>
        <p:spPr>
          <a:xfrm flipH="1" flipV="1">
            <a:off x="7163796" y="2421236"/>
            <a:ext cx="204" cy="21618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Gerade Verbindung mit Pfeil 402"/>
          <p:cNvCxnSpPr/>
          <p:nvPr/>
        </p:nvCxnSpPr>
        <p:spPr>
          <a:xfrm flipH="1" flipV="1">
            <a:off x="7019796" y="2781440"/>
            <a:ext cx="204" cy="216188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r Verbinder 403"/>
          <p:cNvCxnSpPr/>
          <p:nvPr/>
        </p:nvCxnSpPr>
        <p:spPr>
          <a:xfrm flipH="1">
            <a:off x="6732088" y="3141248"/>
            <a:ext cx="71912" cy="232"/>
          </a:xfrm>
          <a:prstGeom prst="line">
            <a:avLst/>
          </a:prstGeom>
          <a:ln>
            <a:solidFill>
              <a:srgbClr val="FFCC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Gerade Verbindung mit Pfeil 404"/>
          <p:cNvCxnSpPr/>
          <p:nvPr/>
        </p:nvCxnSpPr>
        <p:spPr>
          <a:xfrm flipH="1" flipV="1">
            <a:off x="6803796" y="2781440"/>
            <a:ext cx="204" cy="360204"/>
          </a:xfrm>
          <a:prstGeom prst="straightConnector1">
            <a:avLst/>
          </a:prstGeom>
          <a:ln>
            <a:solidFill>
              <a:srgbClr val="FFCC8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Rechteck 406"/>
          <p:cNvSpPr/>
          <p:nvPr/>
        </p:nvSpPr>
        <p:spPr>
          <a:xfrm>
            <a:off x="1331696" y="2709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8" name="Rechteck 407"/>
          <p:cNvSpPr/>
          <p:nvPr/>
        </p:nvSpPr>
        <p:spPr>
          <a:xfrm>
            <a:off x="1331696" y="1556796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9" name="Rechteck 408"/>
          <p:cNvSpPr/>
          <p:nvPr/>
        </p:nvSpPr>
        <p:spPr>
          <a:xfrm>
            <a:off x="1331360" y="1628806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10" name="Gerade Verbindung 374"/>
          <p:cNvCxnSpPr/>
          <p:nvPr/>
        </p:nvCxnSpPr>
        <p:spPr>
          <a:xfrm>
            <a:off x="1331696" y="1628806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Rechteck 410"/>
          <p:cNvSpPr/>
          <p:nvPr/>
        </p:nvSpPr>
        <p:spPr>
          <a:xfrm>
            <a:off x="1331696" y="213279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2" name="Rechteck 411"/>
          <p:cNvSpPr/>
          <p:nvPr/>
        </p:nvSpPr>
        <p:spPr>
          <a:xfrm>
            <a:off x="1331696" y="220501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3" name="Rechteck 412"/>
          <p:cNvSpPr/>
          <p:nvPr/>
        </p:nvSpPr>
        <p:spPr>
          <a:xfrm>
            <a:off x="1331696" y="227700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4" name="Rechteck 413"/>
          <p:cNvSpPr/>
          <p:nvPr/>
        </p:nvSpPr>
        <p:spPr>
          <a:xfrm>
            <a:off x="1331696" y="2348746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5" name="Rechteck 414"/>
          <p:cNvSpPr/>
          <p:nvPr/>
        </p:nvSpPr>
        <p:spPr>
          <a:xfrm>
            <a:off x="1331696" y="242075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6" name="Rechteck 415"/>
          <p:cNvSpPr/>
          <p:nvPr/>
        </p:nvSpPr>
        <p:spPr>
          <a:xfrm>
            <a:off x="1331696" y="278071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7" name="Rechteck 416"/>
          <p:cNvSpPr/>
          <p:nvPr/>
        </p:nvSpPr>
        <p:spPr>
          <a:xfrm>
            <a:off x="1331696" y="285272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8" name="Rechteck 417"/>
          <p:cNvSpPr/>
          <p:nvPr/>
        </p:nvSpPr>
        <p:spPr>
          <a:xfrm>
            <a:off x="1331216" y="2924736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9" name="Rechteck 418"/>
          <p:cNvSpPr/>
          <p:nvPr/>
        </p:nvSpPr>
        <p:spPr>
          <a:xfrm>
            <a:off x="1331216" y="1844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0" name="Rechteck 419"/>
          <p:cNvSpPr/>
          <p:nvPr/>
        </p:nvSpPr>
        <p:spPr>
          <a:xfrm>
            <a:off x="1331696" y="177305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1" name="Rechteck 420"/>
          <p:cNvSpPr/>
          <p:nvPr/>
        </p:nvSpPr>
        <p:spPr>
          <a:xfrm>
            <a:off x="1331360" y="2492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2" name="Rechteck 421"/>
          <p:cNvSpPr/>
          <p:nvPr/>
        </p:nvSpPr>
        <p:spPr>
          <a:xfrm>
            <a:off x="1331024" y="2564746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3" name="Rechteck 422"/>
          <p:cNvSpPr/>
          <p:nvPr/>
        </p:nvSpPr>
        <p:spPr>
          <a:xfrm>
            <a:off x="1331360" y="1916786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4" name="Gerade Verbindung mit Pfeil 423"/>
          <p:cNvCxnSpPr/>
          <p:nvPr/>
        </p:nvCxnSpPr>
        <p:spPr>
          <a:xfrm>
            <a:off x="900000" y="1593044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Rechteck 424"/>
          <p:cNvSpPr/>
          <p:nvPr/>
        </p:nvSpPr>
        <p:spPr>
          <a:xfrm>
            <a:off x="899840" y="1449044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428" name="Gerade Verbindung mit Pfeil 427"/>
          <p:cNvCxnSpPr/>
          <p:nvPr/>
        </p:nvCxnSpPr>
        <p:spPr>
          <a:xfrm>
            <a:off x="1979840" y="1773016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Gerade Verbindung mit Pfeil 430"/>
          <p:cNvCxnSpPr/>
          <p:nvPr/>
        </p:nvCxnSpPr>
        <p:spPr>
          <a:xfrm>
            <a:off x="1835840" y="2133016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Gerade Verbindung mit Pfeil 436"/>
          <p:cNvCxnSpPr/>
          <p:nvPr/>
        </p:nvCxnSpPr>
        <p:spPr>
          <a:xfrm>
            <a:off x="1691504" y="2421016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Gerade Verbindung mit Pfeil 441"/>
          <p:cNvCxnSpPr/>
          <p:nvPr/>
        </p:nvCxnSpPr>
        <p:spPr>
          <a:xfrm>
            <a:off x="1547840" y="2781016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Gerade Verbindung mit Pfeil 446"/>
          <p:cNvCxnSpPr/>
          <p:nvPr/>
        </p:nvCxnSpPr>
        <p:spPr>
          <a:xfrm>
            <a:off x="2267840" y="3149396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Rechteck 447"/>
          <p:cNvSpPr/>
          <p:nvPr/>
        </p:nvSpPr>
        <p:spPr>
          <a:xfrm>
            <a:off x="2267840" y="3005396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449" name="Rechteck 448"/>
          <p:cNvSpPr/>
          <p:nvPr/>
        </p:nvSpPr>
        <p:spPr>
          <a:xfrm>
            <a:off x="575572" y="148506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0" name="Rechteck 449"/>
          <p:cNvSpPr/>
          <p:nvPr/>
        </p:nvSpPr>
        <p:spPr>
          <a:xfrm>
            <a:off x="719588" y="148506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1" name="Rechteck 450"/>
          <p:cNvSpPr/>
          <p:nvPr/>
        </p:nvSpPr>
        <p:spPr>
          <a:xfrm>
            <a:off x="575556" y="162908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2" name="Rechteck 451"/>
          <p:cNvSpPr/>
          <p:nvPr/>
        </p:nvSpPr>
        <p:spPr>
          <a:xfrm>
            <a:off x="719588" y="162908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53" name="Rechteck 452"/>
          <p:cNvSpPr/>
          <p:nvPr/>
        </p:nvSpPr>
        <p:spPr>
          <a:xfrm>
            <a:off x="863604" y="162908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54" name="Gerade Verbindung mit Pfeil 453"/>
          <p:cNvCxnSpPr/>
          <p:nvPr/>
        </p:nvCxnSpPr>
        <p:spPr>
          <a:xfrm>
            <a:off x="1403648" y="1629064"/>
            <a:ext cx="192" cy="1511952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Gerader Verbinder 459"/>
          <p:cNvCxnSpPr/>
          <p:nvPr/>
        </p:nvCxnSpPr>
        <p:spPr>
          <a:xfrm>
            <a:off x="1979840" y="1629016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Gerader Verbinder 460"/>
          <p:cNvCxnSpPr/>
          <p:nvPr/>
        </p:nvCxnSpPr>
        <p:spPr>
          <a:xfrm>
            <a:off x="1835360" y="1628806"/>
            <a:ext cx="336" cy="50399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Gerader Verbinder 461"/>
          <p:cNvCxnSpPr/>
          <p:nvPr/>
        </p:nvCxnSpPr>
        <p:spPr>
          <a:xfrm>
            <a:off x="1547664" y="1629064"/>
            <a:ext cx="176" cy="115195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Gerader Verbinder 462"/>
          <p:cNvCxnSpPr/>
          <p:nvPr/>
        </p:nvCxnSpPr>
        <p:spPr>
          <a:xfrm>
            <a:off x="1979712" y="1989104"/>
            <a:ext cx="0" cy="1152128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Gerader Verbinder 466"/>
          <p:cNvCxnSpPr/>
          <p:nvPr/>
        </p:nvCxnSpPr>
        <p:spPr>
          <a:xfrm flipH="1">
            <a:off x="1835360" y="2420756"/>
            <a:ext cx="336" cy="720260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r Verbinder 469"/>
          <p:cNvCxnSpPr/>
          <p:nvPr/>
        </p:nvCxnSpPr>
        <p:spPr>
          <a:xfrm>
            <a:off x="1691680" y="1629064"/>
            <a:ext cx="0" cy="79226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r Verbinder 471"/>
          <p:cNvCxnSpPr/>
          <p:nvPr/>
        </p:nvCxnSpPr>
        <p:spPr>
          <a:xfrm flipH="1">
            <a:off x="1691680" y="2637176"/>
            <a:ext cx="336" cy="50405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Gerader Verbinder 473"/>
          <p:cNvCxnSpPr/>
          <p:nvPr/>
        </p:nvCxnSpPr>
        <p:spPr>
          <a:xfrm flipH="1">
            <a:off x="1547664" y="2997216"/>
            <a:ext cx="336" cy="14401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Rechteck 477"/>
          <p:cNvSpPr/>
          <p:nvPr/>
        </p:nvSpPr>
        <p:spPr>
          <a:xfrm>
            <a:off x="2735796" y="3069224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79" name="Rechteck 478"/>
          <p:cNvSpPr/>
          <p:nvPr/>
        </p:nvSpPr>
        <p:spPr>
          <a:xfrm>
            <a:off x="2879812" y="3069224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0" name="Rechteck 479"/>
          <p:cNvSpPr/>
          <p:nvPr/>
        </p:nvSpPr>
        <p:spPr>
          <a:xfrm>
            <a:off x="2591780" y="3213240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1" name="Rechteck 480"/>
          <p:cNvSpPr/>
          <p:nvPr/>
        </p:nvSpPr>
        <p:spPr>
          <a:xfrm>
            <a:off x="2735796" y="3213240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2" name="Rechteck 481"/>
          <p:cNvSpPr/>
          <p:nvPr/>
        </p:nvSpPr>
        <p:spPr>
          <a:xfrm>
            <a:off x="2879812" y="3213240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4" name="Rechteck 483"/>
          <p:cNvSpPr/>
          <p:nvPr/>
        </p:nvSpPr>
        <p:spPr>
          <a:xfrm>
            <a:off x="503548" y="1053000"/>
            <a:ext cx="108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b="1" dirty="0">
                <a:solidFill>
                  <a:schemeClr val="tx1"/>
                </a:solidFill>
              </a:rPr>
              <a:t>table process selected rows (…)</a:t>
            </a:r>
          </a:p>
        </p:txBody>
      </p:sp>
      <p:sp>
        <p:nvSpPr>
          <p:cNvPr id="485" name="Rechteck 484"/>
          <p:cNvSpPr/>
          <p:nvPr/>
        </p:nvSpPr>
        <p:spPr>
          <a:xfrm>
            <a:off x="1332000" y="5013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6" name="Rechteck 485"/>
          <p:cNvSpPr/>
          <p:nvPr/>
        </p:nvSpPr>
        <p:spPr>
          <a:xfrm>
            <a:off x="1331856" y="3861028"/>
            <a:ext cx="936144" cy="158422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7" name="Rechteck 486"/>
          <p:cNvSpPr/>
          <p:nvPr/>
        </p:nvSpPr>
        <p:spPr>
          <a:xfrm>
            <a:off x="1331520" y="3933038"/>
            <a:ext cx="936144" cy="151221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88" name="Gerade Verbindung 374"/>
          <p:cNvCxnSpPr/>
          <p:nvPr/>
        </p:nvCxnSpPr>
        <p:spPr>
          <a:xfrm>
            <a:off x="1331856" y="3933038"/>
            <a:ext cx="93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9" name="Rechteck 488"/>
          <p:cNvSpPr/>
          <p:nvPr/>
        </p:nvSpPr>
        <p:spPr>
          <a:xfrm>
            <a:off x="1331856" y="443702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0" name="Rechteck 489"/>
          <p:cNvSpPr/>
          <p:nvPr/>
        </p:nvSpPr>
        <p:spPr>
          <a:xfrm>
            <a:off x="1331856" y="450924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1" name="Rechteck 490"/>
          <p:cNvSpPr/>
          <p:nvPr/>
        </p:nvSpPr>
        <p:spPr>
          <a:xfrm>
            <a:off x="1331856" y="458123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2" name="Rechteck 491"/>
          <p:cNvSpPr/>
          <p:nvPr/>
        </p:nvSpPr>
        <p:spPr>
          <a:xfrm>
            <a:off x="1331856" y="4652978"/>
            <a:ext cx="936144" cy="7201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3" name="Rechteck 492"/>
          <p:cNvSpPr/>
          <p:nvPr/>
        </p:nvSpPr>
        <p:spPr>
          <a:xfrm>
            <a:off x="1331856" y="472498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4" name="Rechteck 493"/>
          <p:cNvSpPr/>
          <p:nvPr/>
        </p:nvSpPr>
        <p:spPr>
          <a:xfrm>
            <a:off x="1331856" y="508494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5" name="Rechteck 494"/>
          <p:cNvSpPr/>
          <p:nvPr/>
        </p:nvSpPr>
        <p:spPr>
          <a:xfrm>
            <a:off x="1331856" y="515695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6" name="Rechteck 495"/>
          <p:cNvSpPr/>
          <p:nvPr/>
        </p:nvSpPr>
        <p:spPr>
          <a:xfrm>
            <a:off x="1331376" y="5228968"/>
            <a:ext cx="936144" cy="7201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7" name="Rechteck 496"/>
          <p:cNvSpPr/>
          <p:nvPr/>
        </p:nvSpPr>
        <p:spPr>
          <a:xfrm>
            <a:off x="1331376" y="4149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8" name="Rechteck 497"/>
          <p:cNvSpPr/>
          <p:nvPr/>
        </p:nvSpPr>
        <p:spPr>
          <a:xfrm>
            <a:off x="1331856" y="407728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9" name="Rechteck 498"/>
          <p:cNvSpPr/>
          <p:nvPr/>
        </p:nvSpPr>
        <p:spPr>
          <a:xfrm>
            <a:off x="1331520" y="4796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0" name="Rechteck 499"/>
          <p:cNvSpPr/>
          <p:nvPr/>
        </p:nvSpPr>
        <p:spPr>
          <a:xfrm>
            <a:off x="1331184" y="4868978"/>
            <a:ext cx="936144" cy="720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1" name="Rechteck 500"/>
          <p:cNvSpPr/>
          <p:nvPr/>
        </p:nvSpPr>
        <p:spPr>
          <a:xfrm>
            <a:off x="1331520" y="4221018"/>
            <a:ext cx="936144" cy="720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02" name="Gerade Verbindung mit Pfeil 501"/>
          <p:cNvCxnSpPr/>
          <p:nvPr/>
        </p:nvCxnSpPr>
        <p:spPr>
          <a:xfrm>
            <a:off x="900000" y="393302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echteck 502"/>
          <p:cNvSpPr/>
          <p:nvPr/>
        </p:nvSpPr>
        <p:spPr>
          <a:xfrm>
            <a:off x="900000" y="3789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04" name="Gerade Verbindung mit Pfeil 503"/>
          <p:cNvCxnSpPr/>
          <p:nvPr/>
        </p:nvCxnSpPr>
        <p:spPr>
          <a:xfrm>
            <a:off x="2268000" y="3933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Rechteck 504"/>
          <p:cNvSpPr/>
          <p:nvPr/>
        </p:nvSpPr>
        <p:spPr>
          <a:xfrm>
            <a:off x="2268000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06" name="Gerade Verbindung mit Pfeil 505"/>
          <p:cNvCxnSpPr/>
          <p:nvPr/>
        </p:nvCxnSpPr>
        <p:spPr>
          <a:xfrm>
            <a:off x="2052000" y="4077248"/>
            <a:ext cx="0" cy="2157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Gerade Verbindung mit Pfeil 506"/>
          <p:cNvCxnSpPr/>
          <p:nvPr/>
        </p:nvCxnSpPr>
        <p:spPr>
          <a:xfrm>
            <a:off x="900000" y="407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Gerade Verbindung mit Pfeil 507"/>
          <p:cNvCxnSpPr/>
          <p:nvPr/>
        </p:nvCxnSpPr>
        <p:spPr>
          <a:xfrm>
            <a:off x="2268000" y="47250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Gerade Verbindung mit Pfeil 508"/>
          <p:cNvCxnSpPr/>
          <p:nvPr/>
        </p:nvCxnSpPr>
        <p:spPr>
          <a:xfrm>
            <a:off x="1836000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Rechteck 509"/>
          <p:cNvSpPr/>
          <p:nvPr/>
        </p:nvSpPr>
        <p:spPr>
          <a:xfrm>
            <a:off x="900000" y="393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11" name="Rechteck 510"/>
          <p:cNvSpPr/>
          <p:nvPr/>
        </p:nvSpPr>
        <p:spPr>
          <a:xfrm>
            <a:off x="2268000" y="45810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2" name="Rechteck 511"/>
          <p:cNvSpPr/>
          <p:nvPr/>
        </p:nvSpPr>
        <p:spPr>
          <a:xfrm>
            <a:off x="1332000" y="3501248"/>
            <a:ext cx="108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100" dirty="0" err="1">
                <a:solidFill>
                  <a:schemeClr val="tx1"/>
                </a:solidFill>
              </a:rPr>
              <a:t>Pocessing</a:t>
            </a:r>
            <a:r>
              <a:rPr lang="en-US" sz="1100" dirty="0">
                <a:solidFill>
                  <a:schemeClr val="tx1"/>
                </a:solidFill>
              </a:rPr>
              <a:t> option:</a:t>
            </a:r>
          </a:p>
          <a:p>
            <a:r>
              <a:rPr lang="en-US" sz="11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3" name="Gerade Verbindung mit Pfeil 512"/>
          <p:cNvCxnSpPr/>
          <p:nvPr/>
        </p:nvCxnSpPr>
        <p:spPr>
          <a:xfrm>
            <a:off x="900000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Rechteck 513"/>
          <p:cNvSpPr/>
          <p:nvPr/>
        </p:nvSpPr>
        <p:spPr>
          <a:xfrm>
            <a:off x="900000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15" name="Gerade Verbindung mit Pfeil 514"/>
          <p:cNvCxnSpPr/>
          <p:nvPr/>
        </p:nvCxnSpPr>
        <p:spPr>
          <a:xfrm>
            <a:off x="1691664" y="4725248"/>
            <a:ext cx="336" cy="2159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Gerade Verbindung mit Pfeil 515"/>
          <p:cNvCxnSpPr/>
          <p:nvPr/>
        </p:nvCxnSpPr>
        <p:spPr>
          <a:xfrm>
            <a:off x="2268000" y="4941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Rechteck 516"/>
          <p:cNvSpPr/>
          <p:nvPr/>
        </p:nvSpPr>
        <p:spPr>
          <a:xfrm>
            <a:off x="2268000" y="479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18" name="Gerade Verbindung mit Pfeil 517"/>
          <p:cNvCxnSpPr/>
          <p:nvPr/>
        </p:nvCxnSpPr>
        <p:spPr>
          <a:xfrm>
            <a:off x="900000" y="4941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Rechteck 518"/>
          <p:cNvSpPr/>
          <p:nvPr/>
        </p:nvSpPr>
        <p:spPr>
          <a:xfrm>
            <a:off x="900000" y="479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20" name="Gerade Verbindung mit Pfeil 519"/>
          <p:cNvCxnSpPr/>
          <p:nvPr/>
        </p:nvCxnSpPr>
        <p:spPr>
          <a:xfrm>
            <a:off x="1548000" y="5085248"/>
            <a:ext cx="0" cy="21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Gerade Verbindung mit Pfeil 520"/>
          <p:cNvCxnSpPr/>
          <p:nvPr/>
        </p:nvCxnSpPr>
        <p:spPr>
          <a:xfrm>
            <a:off x="2268000" y="5301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Rechteck 521"/>
          <p:cNvSpPr/>
          <p:nvPr/>
        </p:nvSpPr>
        <p:spPr>
          <a:xfrm>
            <a:off x="2268000" y="5157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523" name="Gerade Verbindung mit Pfeil 522"/>
          <p:cNvCxnSpPr/>
          <p:nvPr/>
        </p:nvCxnSpPr>
        <p:spPr>
          <a:xfrm>
            <a:off x="900000" y="5301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Rechteck 523"/>
          <p:cNvSpPr/>
          <p:nvPr/>
        </p:nvSpPr>
        <p:spPr>
          <a:xfrm>
            <a:off x="900000" y="5157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25" name="Rechteck 524"/>
          <p:cNvSpPr/>
          <p:nvPr/>
        </p:nvSpPr>
        <p:spPr>
          <a:xfrm>
            <a:off x="684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6" name="Rechteck 525"/>
          <p:cNvSpPr/>
          <p:nvPr/>
        </p:nvSpPr>
        <p:spPr>
          <a:xfrm>
            <a:off x="684000" y="4581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7" name="Rechteck 526"/>
          <p:cNvSpPr/>
          <p:nvPr/>
        </p:nvSpPr>
        <p:spPr>
          <a:xfrm>
            <a:off x="684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8" name="Rechteck 527"/>
          <p:cNvSpPr/>
          <p:nvPr/>
        </p:nvSpPr>
        <p:spPr>
          <a:xfrm>
            <a:off x="684000" y="5229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9" name="Rechteck 528"/>
          <p:cNvSpPr/>
          <p:nvPr/>
        </p:nvSpPr>
        <p:spPr>
          <a:xfrm>
            <a:off x="2772000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0" name="Rechteck 529"/>
          <p:cNvSpPr/>
          <p:nvPr/>
        </p:nvSpPr>
        <p:spPr>
          <a:xfrm>
            <a:off x="2772000" y="458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1" name="Rechteck 530"/>
          <p:cNvSpPr/>
          <p:nvPr/>
        </p:nvSpPr>
        <p:spPr>
          <a:xfrm>
            <a:off x="2772000" y="4797248"/>
            <a:ext cx="144000" cy="14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2" name="Rechteck 531"/>
          <p:cNvSpPr/>
          <p:nvPr/>
        </p:nvSpPr>
        <p:spPr>
          <a:xfrm>
            <a:off x="2772000" y="515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3" name="Rechteck 532"/>
          <p:cNvSpPr/>
          <p:nvPr/>
        </p:nvSpPr>
        <p:spPr>
          <a:xfrm>
            <a:off x="2916000" y="5157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34" name="Rechteck 533"/>
          <p:cNvSpPr/>
          <p:nvPr/>
        </p:nvSpPr>
        <p:spPr>
          <a:xfrm>
            <a:off x="684000" y="4005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5" name="Gerade Verbindung mit Pfeil 534"/>
          <p:cNvCxnSpPr/>
          <p:nvPr/>
        </p:nvCxnSpPr>
        <p:spPr>
          <a:xfrm>
            <a:off x="2268000" y="4293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Rechteck 535"/>
          <p:cNvSpPr/>
          <p:nvPr/>
        </p:nvSpPr>
        <p:spPr>
          <a:xfrm>
            <a:off x="2268000" y="4149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37" name="Rechteck 536"/>
          <p:cNvSpPr/>
          <p:nvPr/>
        </p:nvSpPr>
        <p:spPr>
          <a:xfrm>
            <a:off x="2772000" y="4221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38" name="Gerade Verbindung mit Pfeil 537"/>
          <p:cNvCxnSpPr/>
          <p:nvPr/>
        </p:nvCxnSpPr>
        <p:spPr>
          <a:xfrm>
            <a:off x="900000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Rechteck 538"/>
          <p:cNvSpPr/>
          <p:nvPr/>
        </p:nvSpPr>
        <p:spPr>
          <a:xfrm>
            <a:off x="684000" y="4365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0" name="Rechteck 539"/>
          <p:cNvSpPr/>
          <p:nvPr/>
        </p:nvSpPr>
        <p:spPr>
          <a:xfrm>
            <a:off x="2916000" y="4797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1" name="Gerade Verbindung mit Pfeil 540"/>
          <p:cNvCxnSpPr/>
          <p:nvPr/>
        </p:nvCxnSpPr>
        <p:spPr>
          <a:xfrm>
            <a:off x="900000" y="4293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Rechteck 541"/>
          <p:cNvSpPr/>
          <p:nvPr/>
        </p:nvSpPr>
        <p:spPr>
          <a:xfrm>
            <a:off x="684000" y="4187352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43" name="Rechteck 542"/>
          <p:cNvSpPr/>
          <p:nvPr/>
        </p:nvSpPr>
        <p:spPr>
          <a:xfrm>
            <a:off x="2916000" y="4221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4" name="Gerade Verbindung mit Pfeil 543"/>
          <p:cNvCxnSpPr/>
          <p:nvPr/>
        </p:nvCxnSpPr>
        <p:spPr>
          <a:xfrm>
            <a:off x="900000" y="50936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Rechteck 544"/>
          <p:cNvSpPr/>
          <p:nvPr/>
        </p:nvSpPr>
        <p:spPr>
          <a:xfrm>
            <a:off x="900000" y="49496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6" name="Rechteck 545"/>
          <p:cNvSpPr/>
          <p:nvPr/>
        </p:nvSpPr>
        <p:spPr>
          <a:xfrm>
            <a:off x="684000" y="5013248"/>
            <a:ext cx="144000" cy="144000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47" name="Gerade Verbindung mit Pfeil 546"/>
          <p:cNvCxnSpPr/>
          <p:nvPr/>
        </p:nvCxnSpPr>
        <p:spPr>
          <a:xfrm>
            <a:off x="3492424" y="393326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" name="Rechteck 547"/>
          <p:cNvSpPr/>
          <p:nvPr/>
        </p:nvSpPr>
        <p:spPr>
          <a:xfrm>
            <a:off x="3492424" y="3789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49" name="Rechteck 548"/>
          <p:cNvSpPr/>
          <p:nvPr/>
        </p:nvSpPr>
        <p:spPr>
          <a:xfrm>
            <a:off x="3276424" y="3789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50" name="Gerader Verbinder 549"/>
          <p:cNvCxnSpPr/>
          <p:nvPr/>
        </p:nvCxnSpPr>
        <p:spPr>
          <a:xfrm>
            <a:off x="4644424" y="3933248"/>
            <a:ext cx="0" cy="144000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Gerade Verbindung mit Pfeil 555"/>
          <p:cNvCxnSpPr/>
          <p:nvPr/>
        </p:nvCxnSpPr>
        <p:spPr>
          <a:xfrm flipV="1">
            <a:off x="4716264" y="4077224"/>
            <a:ext cx="0" cy="216024"/>
          </a:xfrm>
          <a:prstGeom prst="straightConnector1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Gerader Verbinder 556"/>
          <p:cNvCxnSpPr/>
          <p:nvPr/>
        </p:nvCxnSpPr>
        <p:spPr>
          <a:xfrm flipH="1">
            <a:off x="4644424" y="4293144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Gerader Verbinder 559"/>
          <p:cNvCxnSpPr/>
          <p:nvPr/>
        </p:nvCxnSpPr>
        <p:spPr>
          <a:xfrm flipH="1">
            <a:off x="6948000" y="5445248"/>
            <a:ext cx="71904" cy="496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Gerader Verbinder 560"/>
          <p:cNvCxnSpPr/>
          <p:nvPr/>
        </p:nvCxnSpPr>
        <p:spPr>
          <a:xfrm flipH="1">
            <a:off x="7092000" y="5445248"/>
            <a:ext cx="71904" cy="496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Gerader Verbinder 561"/>
          <p:cNvCxnSpPr/>
          <p:nvPr/>
        </p:nvCxnSpPr>
        <p:spPr>
          <a:xfrm flipH="1">
            <a:off x="7236000" y="5445248"/>
            <a:ext cx="71904" cy="496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Gerader Verbinder 562"/>
          <p:cNvCxnSpPr/>
          <p:nvPr/>
        </p:nvCxnSpPr>
        <p:spPr>
          <a:xfrm flipH="1">
            <a:off x="7380000" y="5445248"/>
            <a:ext cx="71904" cy="496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Gerader Verbinder 565"/>
          <p:cNvCxnSpPr/>
          <p:nvPr/>
        </p:nvCxnSpPr>
        <p:spPr>
          <a:xfrm flipH="1">
            <a:off x="6948000" y="2997248"/>
            <a:ext cx="71912" cy="23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Gerader Verbinder 566"/>
          <p:cNvCxnSpPr/>
          <p:nvPr/>
        </p:nvCxnSpPr>
        <p:spPr>
          <a:xfrm flipH="1">
            <a:off x="7092000" y="2637248"/>
            <a:ext cx="71912" cy="232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Gerade Verbindung mit Pfeil 568"/>
          <p:cNvCxnSpPr/>
          <p:nvPr/>
        </p:nvCxnSpPr>
        <p:spPr>
          <a:xfrm>
            <a:off x="3492424" y="472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Rechteck 569"/>
          <p:cNvSpPr/>
          <p:nvPr/>
        </p:nvSpPr>
        <p:spPr>
          <a:xfrm>
            <a:off x="3492424" y="458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71" name="Rechteck 570"/>
          <p:cNvSpPr/>
          <p:nvPr/>
        </p:nvSpPr>
        <p:spPr>
          <a:xfrm>
            <a:off x="3276424" y="458122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72" name="Gerader Verbinder 571"/>
          <p:cNvCxnSpPr/>
          <p:nvPr/>
        </p:nvCxnSpPr>
        <p:spPr>
          <a:xfrm>
            <a:off x="4500424" y="4725248"/>
            <a:ext cx="0" cy="720000"/>
          </a:xfrm>
          <a:prstGeom prst="line">
            <a:avLst/>
          </a:prstGeom>
          <a:ln>
            <a:solidFill>
              <a:srgbClr val="CBEC0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Gerader Verbinder 573"/>
          <p:cNvCxnSpPr/>
          <p:nvPr/>
        </p:nvCxnSpPr>
        <p:spPr>
          <a:xfrm flipH="1">
            <a:off x="4500424" y="5445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Gerader Verbinder 575"/>
          <p:cNvCxnSpPr/>
          <p:nvPr/>
        </p:nvCxnSpPr>
        <p:spPr>
          <a:xfrm flipV="1">
            <a:off x="4572424" y="3933248"/>
            <a:ext cx="0" cy="1512000"/>
          </a:xfrm>
          <a:prstGeom prst="line">
            <a:avLst/>
          </a:prstGeom>
          <a:ln>
            <a:solidFill>
              <a:srgbClr val="CBEC0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Gerade Verbindung mit Pfeil 580"/>
          <p:cNvCxnSpPr/>
          <p:nvPr/>
        </p:nvCxnSpPr>
        <p:spPr>
          <a:xfrm>
            <a:off x="4860424" y="407724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2" name="Rechteck 581"/>
          <p:cNvSpPr/>
          <p:nvPr/>
        </p:nvSpPr>
        <p:spPr>
          <a:xfrm>
            <a:off x="4860424" y="393324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83" name="Rechteck 582"/>
          <p:cNvSpPr/>
          <p:nvPr/>
        </p:nvSpPr>
        <p:spPr>
          <a:xfrm>
            <a:off x="5364424" y="3933248"/>
            <a:ext cx="144000" cy="144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5" name="Gerade Verbindung mit Pfeil 584"/>
          <p:cNvCxnSpPr/>
          <p:nvPr/>
        </p:nvCxnSpPr>
        <p:spPr>
          <a:xfrm>
            <a:off x="3492424" y="4437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Rechteck 585"/>
          <p:cNvSpPr/>
          <p:nvPr/>
        </p:nvSpPr>
        <p:spPr>
          <a:xfrm>
            <a:off x="3492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87" name="Rechteck 586"/>
          <p:cNvSpPr/>
          <p:nvPr/>
        </p:nvSpPr>
        <p:spPr>
          <a:xfrm>
            <a:off x="3276424" y="429322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88" name="Gerade Verbindung mit Pfeil 587"/>
          <p:cNvCxnSpPr/>
          <p:nvPr/>
        </p:nvCxnSpPr>
        <p:spPr>
          <a:xfrm>
            <a:off x="4284424" y="4437248"/>
            <a:ext cx="0" cy="288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Gerade Verbindung mit Pfeil 588"/>
          <p:cNvCxnSpPr/>
          <p:nvPr/>
        </p:nvCxnSpPr>
        <p:spPr>
          <a:xfrm flipV="1">
            <a:off x="4356424" y="3933286"/>
            <a:ext cx="0" cy="1512210"/>
          </a:xfrm>
          <a:prstGeom prst="straightConnector1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Gerader Verbinder 589"/>
          <p:cNvCxnSpPr/>
          <p:nvPr/>
        </p:nvCxnSpPr>
        <p:spPr>
          <a:xfrm flipH="1">
            <a:off x="4284424" y="5445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Gerade Verbindung mit Pfeil 590"/>
          <p:cNvCxnSpPr/>
          <p:nvPr/>
        </p:nvCxnSpPr>
        <p:spPr>
          <a:xfrm>
            <a:off x="4860424" y="4437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Rechteck 591"/>
          <p:cNvSpPr/>
          <p:nvPr/>
        </p:nvSpPr>
        <p:spPr>
          <a:xfrm>
            <a:off x="4860424" y="4293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93" name="Rechteck 592"/>
          <p:cNvSpPr/>
          <p:nvPr/>
        </p:nvSpPr>
        <p:spPr>
          <a:xfrm>
            <a:off x="5364424" y="4293248"/>
            <a:ext cx="144000" cy="1440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94" name="Rechteck 593"/>
          <p:cNvSpPr/>
          <p:nvPr/>
        </p:nvSpPr>
        <p:spPr>
          <a:xfrm>
            <a:off x="3276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95" name="Gerade Verbindung mit Pfeil 594"/>
          <p:cNvCxnSpPr/>
          <p:nvPr/>
        </p:nvCxnSpPr>
        <p:spPr>
          <a:xfrm>
            <a:off x="3492424" y="5085248"/>
            <a:ext cx="432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Rechteck 595"/>
          <p:cNvSpPr/>
          <p:nvPr/>
        </p:nvSpPr>
        <p:spPr>
          <a:xfrm>
            <a:off x="3492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Start</a:t>
            </a:r>
          </a:p>
        </p:txBody>
      </p:sp>
      <p:cxnSp>
        <p:nvCxnSpPr>
          <p:cNvPr id="597" name="Gerader Verbinder 596"/>
          <p:cNvCxnSpPr/>
          <p:nvPr/>
        </p:nvCxnSpPr>
        <p:spPr>
          <a:xfrm>
            <a:off x="3996424" y="5085248"/>
            <a:ext cx="0" cy="360000"/>
          </a:xfrm>
          <a:prstGeom prst="line">
            <a:avLst/>
          </a:prstGeom>
          <a:ln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Gerader Verbinder 598"/>
          <p:cNvCxnSpPr/>
          <p:nvPr/>
        </p:nvCxnSpPr>
        <p:spPr>
          <a:xfrm flipV="1">
            <a:off x="4068424" y="3933248"/>
            <a:ext cx="0" cy="151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Gerader Verbinder 599"/>
          <p:cNvCxnSpPr/>
          <p:nvPr/>
        </p:nvCxnSpPr>
        <p:spPr>
          <a:xfrm>
            <a:off x="4140424" y="3933248"/>
            <a:ext cx="0" cy="1152000"/>
          </a:xfrm>
          <a:prstGeom prst="line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Gerade Verbindung mit Pfeil 601"/>
          <p:cNvCxnSpPr/>
          <p:nvPr/>
        </p:nvCxnSpPr>
        <p:spPr>
          <a:xfrm>
            <a:off x="4860424" y="5085228"/>
            <a:ext cx="432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3" name="Rechteck 602"/>
          <p:cNvSpPr/>
          <p:nvPr/>
        </p:nvSpPr>
        <p:spPr>
          <a:xfrm>
            <a:off x="4860424" y="4941228"/>
            <a:ext cx="360000" cy="1440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8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604" name="Rechteck 603"/>
          <p:cNvSpPr/>
          <p:nvPr/>
        </p:nvSpPr>
        <p:spPr>
          <a:xfrm>
            <a:off x="5364424" y="4941248"/>
            <a:ext cx="144000" cy="144000"/>
          </a:xfrm>
          <a:prstGeom prst="rect">
            <a:avLst/>
          </a:prstGeom>
          <a:solidFill>
            <a:srgbClr val="FFCC84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05" name="Gerader Verbinder 604"/>
          <p:cNvCxnSpPr/>
          <p:nvPr/>
        </p:nvCxnSpPr>
        <p:spPr>
          <a:xfrm flipH="1">
            <a:off x="3996424" y="5445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Gerader Verbinder 605"/>
          <p:cNvCxnSpPr/>
          <p:nvPr/>
        </p:nvCxnSpPr>
        <p:spPr>
          <a:xfrm flipH="1">
            <a:off x="4068424" y="3933248"/>
            <a:ext cx="71840" cy="10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Gerader Verbinder 606"/>
          <p:cNvCxnSpPr/>
          <p:nvPr/>
        </p:nvCxnSpPr>
        <p:spPr>
          <a:xfrm flipH="1">
            <a:off x="4572424" y="3933248"/>
            <a:ext cx="71840" cy="104"/>
          </a:xfrm>
          <a:prstGeom prst="line">
            <a:avLst/>
          </a:prstGeom>
          <a:ln>
            <a:solidFill>
              <a:srgbClr val="CBEC0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Rechteck 607"/>
          <p:cNvSpPr/>
          <p:nvPr/>
        </p:nvSpPr>
        <p:spPr>
          <a:xfrm>
            <a:off x="684000" y="5661000"/>
            <a:ext cx="7920000" cy="360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50" dirty="0">
                <a:solidFill>
                  <a:schemeClr val="tx1"/>
                </a:solidFill>
              </a:rPr>
              <a:t>Legend: Each color stands for a different condition which matches to corresponding rows.</a:t>
            </a:r>
          </a:p>
          <a:p>
            <a:r>
              <a:rPr lang="en-US" sz="1050" dirty="0">
                <a:solidFill>
                  <a:schemeClr val="tx1"/>
                </a:solidFill>
              </a:rPr>
              <a:t>Black arrows downward: These rows will be processed.  Colored arrows downward: These rows will be checked and skipped.</a:t>
            </a:r>
          </a:p>
          <a:p>
            <a:r>
              <a:rPr lang="en-US" sz="1050" dirty="0">
                <a:solidFill>
                  <a:schemeClr val="tx1"/>
                </a:solidFill>
              </a:rPr>
              <a:t>Colored arrows upward: Restart from row 1 (mode </a:t>
            </a:r>
            <a:r>
              <a:rPr lang="en-US" sz="1050" b="1" dirty="0">
                <a:solidFill>
                  <a:schemeClr val="tx1"/>
                </a:solidFill>
              </a:rPr>
              <a:t>repeat revolving </a:t>
            </a:r>
            <a:r>
              <a:rPr lang="en-US" sz="1050" dirty="0">
                <a:solidFill>
                  <a:schemeClr val="tx1"/>
                </a:solidFill>
              </a:rPr>
              <a:t>only)</a:t>
            </a:r>
          </a:p>
        </p:txBody>
      </p:sp>
      <p:cxnSp>
        <p:nvCxnSpPr>
          <p:cNvPr id="610" name="Gerader Verbinder 609"/>
          <p:cNvCxnSpPr/>
          <p:nvPr/>
        </p:nvCxnSpPr>
        <p:spPr>
          <a:xfrm>
            <a:off x="3204000" y="1053000"/>
            <a:ext cx="0" cy="237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Gerader Verbinder 610"/>
          <p:cNvCxnSpPr/>
          <p:nvPr/>
        </p:nvCxnSpPr>
        <p:spPr>
          <a:xfrm>
            <a:off x="468000" y="3429000"/>
            <a:ext cx="273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Gerader Verbinder 369"/>
          <p:cNvCxnSpPr/>
          <p:nvPr/>
        </p:nvCxnSpPr>
        <p:spPr>
          <a:xfrm>
            <a:off x="4284424" y="5085000"/>
            <a:ext cx="0" cy="360000"/>
          </a:xfrm>
          <a:prstGeom prst="line">
            <a:avLst/>
          </a:prstGeom>
          <a:ln>
            <a:solidFill>
              <a:srgbClr val="00CC6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Gerader Verbinder 372"/>
          <p:cNvCxnSpPr/>
          <p:nvPr/>
        </p:nvCxnSpPr>
        <p:spPr>
          <a:xfrm>
            <a:off x="4284424" y="4725000"/>
            <a:ext cx="0" cy="288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374"/>
          <p:cNvCxnSpPr/>
          <p:nvPr/>
        </p:nvCxnSpPr>
        <p:spPr>
          <a:xfrm>
            <a:off x="4284424" y="5013000"/>
            <a:ext cx="0" cy="72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Gerader Verbinder 380"/>
          <p:cNvCxnSpPr/>
          <p:nvPr/>
        </p:nvCxnSpPr>
        <p:spPr>
          <a:xfrm>
            <a:off x="4428424" y="3933000"/>
            <a:ext cx="0" cy="504000"/>
          </a:xfrm>
          <a:prstGeom prst="line">
            <a:avLst/>
          </a:prstGeom>
          <a:ln>
            <a:solidFill>
              <a:srgbClr val="00CC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Gerader Verbinder 385"/>
          <p:cNvCxnSpPr/>
          <p:nvPr/>
        </p:nvCxnSpPr>
        <p:spPr>
          <a:xfrm flipH="1">
            <a:off x="4356424" y="3933000"/>
            <a:ext cx="71840" cy="104"/>
          </a:xfrm>
          <a:prstGeom prst="line">
            <a:avLst/>
          </a:prstGeom>
          <a:ln>
            <a:solidFill>
              <a:srgbClr val="00CC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Gerade Verbindung mit Pfeil 375"/>
          <p:cNvCxnSpPr/>
          <p:nvPr/>
        </p:nvCxnSpPr>
        <p:spPr>
          <a:xfrm>
            <a:off x="1836000" y="2709006"/>
            <a:ext cx="0" cy="71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969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F7D7FF5-5405-4AAC-964A-D9720C00118F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9A6CC60-D691-4386-9879-BC5761701DD4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A0F06726-77F4-4C17-B0FA-67F5CB1023B3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3023E0D2-5DD0-4C1C-95D4-8BD263278128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6E2FA763-D782-40E9-844D-D267D35A7FEA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9C488342-FCC0-4DB9-B846-ED9612ADA5E5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D8600DF0-61CA-4075-8AB0-CDAC559BCAD8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889B548C-61E7-40BF-878D-A7ED591FC571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1B2086EC-672D-4949-9F22-AA7E7CDCF8B2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567148D-B0FF-4BCD-AFA7-75D80AF9F55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68A5DC72-EFE3-453C-9FAF-6BBF135222A1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508F1DA8-3ED7-458F-BAFF-2AEE22F01E0A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Nearest Neighbor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>
            <a:off x="2123728" y="422108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r Verbinder 96">
            <a:extLst>
              <a:ext uri="{FF2B5EF4-FFF2-40B4-BE49-F238E27FC236}">
                <a16:creationId xmlns:a16="http://schemas.microsoft.com/office/drawing/2014/main" id="{95674938-A64D-4E6D-ADD4-906AC98D3173}"/>
              </a:ext>
            </a:extLst>
          </p:cNvPr>
          <p:cNvCxnSpPr>
            <a:cxnSpLocks/>
          </p:cNvCxnSpPr>
          <p:nvPr/>
        </p:nvCxnSpPr>
        <p:spPr>
          <a:xfrm>
            <a:off x="2483768" y="3501008"/>
            <a:ext cx="3600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DFDAD5A6-F376-4B4D-A4F5-D66D06A76ABB}"/>
              </a:ext>
            </a:extLst>
          </p:cNvPr>
          <p:cNvCxnSpPr>
            <a:cxnSpLocks/>
          </p:cNvCxnSpPr>
          <p:nvPr/>
        </p:nvCxnSpPr>
        <p:spPr>
          <a:xfrm flipV="1">
            <a:off x="2483768" y="350100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r Verbinder 100">
            <a:extLst>
              <a:ext uri="{FF2B5EF4-FFF2-40B4-BE49-F238E27FC236}">
                <a16:creationId xmlns:a16="http://schemas.microsoft.com/office/drawing/2014/main" id="{3CCE6D40-7646-47DD-A37C-96A77AB12C7D}"/>
              </a:ext>
            </a:extLst>
          </p:cNvPr>
          <p:cNvCxnSpPr>
            <a:cxnSpLocks/>
          </p:cNvCxnSpPr>
          <p:nvPr/>
        </p:nvCxnSpPr>
        <p:spPr>
          <a:xfrm>
            <a:off x="3023828" y="278092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B648550F-7FB1-443A-8D62-86BF7A4AF279}"/>
              </a:ext>
            </a:extLst>
          </p:cNvPr>
          <p:cNvCxnSpPr>
            <a:cxnSpLocks/>
          </p:cNvCxnSpPr>
          <p:nvPr/>
        </p:nvCxnSpPr>
        <p:spPr>
          <a:xfrm flipV="1">
            <a:off x="3023828" y="2780928"/>
            <a:ext cx="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r Verbinder 107">
            <a:extLst>
              <a:ext uri="{FF2B5EF4-FFF2-40B4-BE49-F238E27FC236}">
                <a16:creationId xmlns:a16="http://schemas.microsoft.com/office/drawing/2014/main" id="{646A9010-C57E-4004-854C-D264F9283938}"/>
              </a:ext>
            </a:extLst>
          </p:cNvPr>
          <p:cNvCxnSpPr>
            <a:cxnSpLocks/>
          </p:cNvCxnSpPr>
          <p:nvPr/>
        </p:nvCxnSpPr>
        <p:spPr>
          <a:xfrm>
            <a:off x="2843808" y="3501008"/>
            <a:ext cx="1800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E6918185-935C-4D16-B57B-C306DCE24E3E}"/>
              </a:ext>
            </a:extLst>
          </p:cNvPr>
          <p:cNvCxnSpPr>
            <a:cxnSpLocks/>
          </p:cNvCxnSpPr>
          <p:nvPr/>
        </p:nvCxnSpPr>
        <p:spPr>
          <a:xfrm flipV="1">
            <a:off x="3743908" y="2780928"/>
            <a:ext cx="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FB2E21F-E53E-4193-81EA-8D8CEB3A3D82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3EA64090-8BCA-4115-A173-7CE43D6E3B75}"/>
              </a:ext>
            </a:extLst>
          </p:cNvPr>
          <p:cNvCxnSpPr>
            <a:cxnSpLocks/>
          </p:cNvCxnSpPr>
          <p:nvPr/>
        </p:nvCxnSpPr>
        <p:spPr>
          <a:xfrm>
            <a:off x="3743908" y="3861048"/>
            <a:ext cx="54006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>
            <a:extLst>
              <a:ext uri="{FF2B5EF4-FFF2-40B4-BE49-F238E27FC236}">
                <a16:creationId xmlns:a16="http://schemas.microsoft.com/office/drawing/2014/main" id="{0B3B093D-A5BF-483F-B166-9C56EBC8B5A8}"/>
              </a:ext>
            </a:extLst>
          </p:cNvPr>
          <p:cNvSpPr/>
          <p:nvPr/>
        </p:nvSpPr>
        <p:spPr>
          <a:xfrm>
            <a:off x="241176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8B3FF5D0-F678-47A8-9D4D-E66068F6BDA9}"/>
              </a:ext>
            </a:extLst>
          </p:cNvPr>
          <p:cNvSpPr/>
          <p:nvPr/>
        </p:nvSpPr>
        <p:spPr>
          <a:xfrm>
            <a:off x="3671900" y="270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44EC0F12-BD6A-4C20-BEAC-2F6E6E946FBC}"/>
              </a:ext>
            </a:extLst>
          </p:cNvPr>
          <p:cNvSpPr/>
          <p:nvPr/>
        </p:nvSpPr>
        <p:spPr>
          <a:xfrm>
            <a:off x="385192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744EBA48-75D9-4C79-BE97-41E8FF1D54D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A14EEAD7-D4B8-41EF-9903-DA86251A5059}"/>
              </a:ext>
            </a:extLst>
          </p:cNvPr>
          <p:cNvSpPr/>
          <p:nvPr/>
        </p:nvSpPr>
        <p:spPr>
          <a:xfrm>
            <a:off x="2483768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0237FAD8-B532-46BC-A773-6C700A2F6BC6}"/>
              </a:ext>
            </a:extLst>
          </p:cNvPr>
          <p:cNvSpPr/>
          <p:nvPr/>
        </p:nvSpPr>
        <p:spPr>
          <a:xfrm>
            <a:off x="3635896" y="245689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B27A8284-F265-43EB-8005-BFFE03EC77E6}"/>
              </a:ext>
            </a:extLst>
          </p:cNvPr>
          <p:cNvSpPr/>
          <p:nvPr/>
        </p:nvSpPr>
        <p:spPr>
          <a:xfrm>
            <a:off x="3923928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0597CCAA-9937-47A9-91C0-FC6E12D88734}"/>
              </a:ext>
            </a:extLst>
          </p:cNvPr>
          <p:cNvSpPr/>
          <p:nvPr/>
        </p:nvSpPr>
        <p:spPr>
          <a:xfrm>
            <a:off x="4644008" y="389705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820D3C1A-BE0A-4085-AB61-5B4B39BF181B}"/>
              </a:ext>
            </a:extLst>
          </p:cNvPr>
          <p:cNvSpPr/>
          <p:nvPr/>
        </p:nvSpPr>
        <p:spPr>
          <a:xfrm>
            <a:off x="241176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B33D9CC9-85DD-48FC-B082-A61280E89249}"/>
              </a:ext>
            </a:extLst>
          </p:cNvPr>
          <p:cNvSpPr/>
          <p:nvPr/>
        </p:nvSpPr>
        <p:spPr>
          <a:xfrm>
            <a:off x="2519764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7862DB37-549B-49F7-BD21-E5945E091A42}"/>
              </a:ext>
            </a:extLst>
          </p:cNvPr>
          <p:cNvSpPr/>
          <p:nvPr/>
        </p:nvSpPr>
        <p:spPr>
          <a:xfrm>
            <a:off x="36719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4C889BEC-A92B-43DE-895A-4F2A69BF1433}"/>
              </a:ext>
            </a:extLst>
          </p:cNvPr>
          <p:cNvSpPr/>
          <p:nvPr/>
        </p:nvSpPr>
        <p:spPr>
          <a:xfrm>
            <a:off x="3455876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945B99A-B4B1-462D-85E1-E182393A8DF0}"/>
              </a:ext>
            </a:extLst>
          </p:cNvPr>
          <p:cNvCxnSpPr>
            <a:cxnSpLocks/>
          </p:cNvCxnSpPr>
          <p:nvPr/>
        </p:nvCxnSpPr>
        <p:spPr>
          <a:xfrm flipV="1">
            <a:off x="4283968" y="2960948"/>
            <a:ext cx="1800200" cy="9022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7FF476B9-261C-4B74-B6F1-82129C2EAD4F}"/>
              </a:ext>
            </a:extLst>
          </p:cNvPr>
          <p:cNvSpPr/>
          <p:nvPr/>
        </p:nvSpPr>
        <p:spPr>
          <a:xfrm>
            <a:off x="4572000" y="360903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58AA436-EA30-4C68-8F98-EA8754037200}"/>
              </a:ext>
            </a:extLst>
          </p:cNvPr>
          <p:cNvSpPr/>
          <p:nvPr/>
        </p:nvSpPr>
        <p:spPr>
          <a:xfrm>
            <a:off x="4680012" y="32849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33E69B9B-9DBE-4746-AE16-E3738AD723B2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 and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+0.5</a:t>
            </a: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BE33347D-2411-48E1-B7F4-55204D842239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03C72511-0B6D-4AF3-B500-CE5774C53EB0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9A3A2275-97E5-4D70-8F62-4F7A8E7B4C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415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A3096F0E-9205-4799-AAE3-4CD5CC35756C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3F7046BB-EB64-42FE-B4BA-F0A31CDD5655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02C2745A-17FA-4C6C-BA69-16F26D1BF2E1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C535042E-6DF9-4D3F-88D3-2440702BDC97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75BCB395-016C-45A3-9987-08D4D778C269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55C56205-5E82-4193-85BC-E431CDD4DBBA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12DD20FA-5709-44FC-8D03-0A5A2C64FD69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DD9191FC-1EEF-481A-A44F-A2309A28BA18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26C5AF14-7172-4BB0-A49E-A03B0C1B6AEB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5223B715-AA52-49F1-9D1D-09ABC9D3FA8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77FE510D-0B52-44FB-B0FB-7CD0BD3780CB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F97BCEE2-18A8-4AD5-9AF7-FCF46E6D13B6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en-US" sz="100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Interpolation Function - Linear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7BF8F427-A243-4FDA-BA14-DFFF1FE27D8C}"/>
              </a:ext>
            </a:extLst>
          </p:cNvPr>
          <p:cNvCxnSpPr>
            <a:cxnSpLocks/>
          </p:cNvCxnSpPr>
          <p:nvPr/>
        </p:nvCxnSpPr>
        <p:spPr>
          <a:xfrm flipV="1">
            <a:off x="2123728" y="3501008"/>
            <a:ext cx="72008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94DC15D8-5FCA-4EAC-BB34-BE01A2E60600}"/>
              </a:ext>
            </a:extLst>
          </p:cNvPr>
          <p:cNvCxnSpPr>
            <a:cxnSpLocks/>
          </p:cNvCxnSpPr>
          <p:nvPr/>
        </p:nvCxnSpPr>
        <p:spPr>
          <a:xfrm flipV="1">
            <a:off x="2843808" y="2780928"/>
            <a:ext cx="360040" cy="7200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3832DE44-C26E-403B-AEB2-26675C0B4928}"/>
              </a:ext>
            </a:extLst>
          </p:cNvPr>
          <p:cNvCxnSpPr>
            <a:cxnSpLocks/>
          </p:cNvCxnSpPr>
          <p:nvPr/>
        </p:nvCxnSpPr>
        <p:spPr>
          <a:xfrm>
            <a:off x="3203848" y="278092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440160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e 65">
            <a:extLst>
              <a:ext uri="{FF2B5EF4-FFF2-40B4-BE49-F238E27FC236}">
                <a16:creationId xmlns:a16="http://schemas.microsoft.com/office/drawing/2014/main" id="{8DB8D080-1E72-480E-AC0C-CAD56F8EAF84}"/>
              </a:ext>
            </a:extLst>
          </p:cNvPr>
          <p:cNvSpPr/>
          <p:nvPr/>
        </p:nvSpPr>
        <p:spPr>
          <a:xfrm>
            <a:off x="241176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C3D11BCF-7E63-41A5-BE46-607F6F7D550A}"/>
              </a:ext>
            </a:extLst>
          </p:cNvPr>
          <p:cNvSpPr/>
          <p:nvPr/>
        </p:nvSpPr>
        <p:spPr>
          <a:xfrm>
            <a:off x="3671900" y="3248996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870627A-DC28-4A46-81C0-C41AA0DBF2FA}"/>
              </a:ext>
            </a:extLst>
          </p:cNvPr>
          <p:cNvSpPr/>
          <p:nvPr/>
        </p:nvSpPr>
        <p:spPr>
          <a:xfrm>
            <a:off x="3851920" y="342900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A64E9A48-B551-46CD-86D7-5529B97D2125}"/>
              </a:ext>
            </a:extLst>
          </p:cNvPr>
          <p:cNvSpPr/>
          <p:nvPr/>
        </p:nvSpPr>
        <p:spPr>
          <a:xfrm>
            <a:off x="4572000" y="41490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2F6321F8-7350-41EE-A854-23AB45519EA0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F613AE0A-78C5-40FA-8FB9-87BF116C5836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A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2E8634B4-9E07-4C4D-AD89-567F02A5D9B2}"/>
              </a:ext>
            </a:extLst>
          </p:cNvPr>
          <p:cNvSpPr/>
          <p:nvPr/>
        </p:nvSpPr>
        <p:spPr>
          <a:xfrm>
            <a:off x="3635896" y="292494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B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997537B9-6FF9-4949-874E-4A61A34A7E12}"/>
              </a:ext>
            </a:extLst>
          </p:cNvPr>
          <p:cNvSpPr/>
          <p:nvPr/>
        </p:nvSpPr>
        <p:spPr>
          <a:xfrm>
            <a:off x="3959932" y="321297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C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F9BBA55C-AD22-4C04-91BA-7CFD8951B9FE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</a:t>
            </a:r>
            <a:endParaRPr lang="en-US" sz="1000" b="1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4D34F233-EDC9-44BA-9CBE-791D7EF3B480}"/>
              </a:ext>
            </a:extLst>
          </p:cNvPr>
          <p:cNvSpPr/>
          <p:nvPr/>
        </p:nvSpPr>
        <p:spPr>
          <a:xfrm>
            <a:off x="4824020" y="4185084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4DA27D43-AA71-493D-87E5-C2E1B08AC040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90010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e 76">
            <a:extLst>
              <a:ext uri="{FF2B5EF4-FFF2-40B4-BE49-F238E27FC236}">
                <a16:creationId xmlns:a16="http://schemas.microsoft.com/office/drawing/2014/main" id="{ABF08D94-3259-4D00-B0C4-21654CDDD267}"/>
              </a:ext>
            </a:extLst>
          </p:cNvPr>
          <p:cNvSpPr/>
          <p:nvPr/>
        </p:nvSpPr>
        <p:spPr>
          <a:xfrm>
            <a:off x="4572000" y="396906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BF1344BF-B551-4F47-9C67-DD2E84C033FB}"/>
              </a:ext>
            </a:extLst>
          </p:cNvPr>
          <p:cNvSpPr/>
          <p:nvPr/>
        </p:nvSpPr>
        <p:spPr>
          <a:xfrm>
            <a:off x="4788024" y="393305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en-US" sz="1200" b="1">
                <a:solidFill>
                  <a:srgbClr val="0000FF"/>
                </a:solidFill>
              </a:rPr>
              <a:t>D'</a:t>
            </a:r>
            <a:endParaRPr lang="en-US" sz="1000" b="1">
              <a:solidFill>
                <a:srgbClr val="0000FF"/>
              </a:solidFill>
            </a:endParaRPr>
          </a:p>
        </p:txBody>
      </p: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41E5A45B-46F1-4009-95EE-5EF510875025}"/>
              </a:ext>
            </a:extLst>
          </p:cNvPr>
          <p:cNvCxnSpPr>
            <a:cxnSpLocks/>
          </p:cNvCxnSpPr>
          <p:nvPr/>
        </p:nvCxnSpPr>
        <p:spPr>
          <a:xfrm>
            <a:off x="1043608" y="3681028"/>
            <a:ext cx="1080120" cy="54006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71404904-029B-4765-8969-C0EDF78F87E7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slope -0.5</a:t>
            </a:r>
          </a:p>
        </p:txBody>
      </p:sp>
      <p:cxnSp>
        <p:nvCxnSpPr>
          <p:cNvPr id="80" name="Gerader Verbinder 79">
            <a:extLst>
              <a:ext uri="{FF2B5EF4-FFF2-40B4-BE49-F238E27FC236}">
                <a16:creationId xmlns:a16="http://schemas.microsoft.com/office/drawing/2014/main" id="{14A8E130-6266-4C2A-B00F-F10EAE62DB9E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80">
            <a:extLst>
              <a:ext uri="{FF2B5EF4-FFF2-40B4-BE49-F238E27FC236}">
                <a16:creationId xmlns:a16="http://schemas.microsoft.com/office/drawing/2014/main" id="{EDE8D7F8-55EF-4CD0-A004-85D0BDA0C617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375564E5-B234-4D09-B525-73A16F5DBE46}"/>
              </a:ext>
            </a:extLst>
          </p:cNvPr>
          <p:cNvCxnSpPr>
            <a:cxnSpLocks/>
          </p:cNvCxnSpPr>
          <p:nvPr/>
        </p:nvCxnSpPr>
        <p:spPr>
          <a:xfrm>
            <a:off x="3959932" y="2096852"/>
            <a:ext cx="756084" cy="0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802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uppieren 45">
            <a:extLst>
              <a:ext uri="{FF2B5EF4-FFF2-40B4-BE49-F238E27FC236}">
                <a16:creationId xmlns:a16="http://schemas.microsoft.com/office/drawing/2014/main" id="{561A41B8-4C3D-484C-A3BB-CDC199309561}"/>
              </a:ext>
            </a:extLst>
          </p:cNvPr>
          <p:cNvGrpSpPr/>
          <p:nvPr/>
        </p:nvGrpSpPr>
        <p:grpSpPr>
          <a:xfrm>
            <a:off x="1044000" y="1340768"/>
            <a:ext cx="5040168" cy="3960232"/>
            <a:chOff x="1044000" y="1340768"/>
            <a:chExt cx="5040168" cy="3960232"/>
          </a:xfrm>
        </p:grpSpPr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54CB7624-2F58-4981-B5A7-3EC232787C2E}"/>
                </a:ext>
              </a:extLst>
            </p:cNvPr>
            <p:cNvCxnSpPr/>
            <p:nvPr/>
          </p:nvCxnSpPr>
          <p:spPr>
            <a:xfrm>
              <a:off x="10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C6CDA198-73AC-480F-9BAD-B834CF81C1DC}"/>
                </a:ext>
              </a:extLst>
            </p:cNvPr>
            <p:cNvCxnSpPr/>
            <p:nvPr/>
          </p:nvCxnSpPr>
          <p:spPr>
            <a:xfrm>
              <a:off x="14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C809CBE-B87E-44CB-9EDC-A6369E6413DE}"/>
                </a:ext>
              </a:extLst>
            </p:cNvPr>
            <p:cNvCxnSpPr/>
            <p:nvPr/>
          </p:nvCxnSpPr>
          <p:spPr>
            <a:xfrm>
              <a:off x="1764000" y="1341000"/>
              <a:ext cx="0" cy="396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6ED5463B-7EC7-456A-A38D-914C40EB152F}"/>
                </a:ext>
              </a:extLst>
            </p:cNvPr>
            <p:cNvCxnSpPr/>
            <p:nvPr/>
          </p:nvCxnSpPr>
          <p:spPr>
            <a:xfrm>
              <a:off x="21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3E0BB2CC-CED8-4A30-A0A8-31B9B34370D7}"/>
                </a:ext>
              </a:extLst>
            </p:cNvPr>
            <p:cNvCxnSpPr/>
            <p:nvPr/>
          </p:nvCxnSpPr>
          <p:spPr>
            <a:xfrm>
              <a:off x="24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E50B7075-1FAE-4235-B4B5-86249E6A7109}"/>
                </a:ext>
              </a:extLst>
            </p:cNvPr>
            <p:cNvCxnSpPr/>
            <p:nvPr/>
          </p:nvCxnSpPr>
          <p:spPr>
            <a:xfrm>
              <a:off x="28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D34984D6-F955-412A-BF25-9664866E1156}"/>
                </a:ext>
              </a:extLst>
            </p:cNvPr>
            <p:cNvCxnSpPr/>
            <p:nvPr/>
          </p:nvCxnSpPr>
          <p:spPr>
            <a:xfrm>
              <a:off x="320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D324226C-3FEB-404C-B3BA-C8BA28B34722}"/>
                </a:ext>
              </a:extLst>
            </p:cNvPr>
            <p:cNvCxnSpPr/>
            <p:nvPr/>
          </p:nvCxnSpPr>
          <p:spPr>
            <a:xfrm>
              <a:off x="356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230A98A-6590-48EA-8538-D92F4C2DAC9A}"/>
                </a:ext>
              </a:extLst>
            </p:cNvPr>
            <p:cNvCxnSpPr/>
            <p:nvPr/>
          </p:nvCxnSpPr>
          <p:spPr>
            <a:xfrm>
              <a:off x="392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r Verbinder 13">
              <a:extLst>
                <a:ext uri="{FF2B5EF4-FFF2-40B4-BE49-F238E27FC236}">
                  <a16:creationId xmlns:a16="http://schemas.microsoft.com/office/drawing/2014/main" id="{175B8E21-E2CA-41A8-923C-4130ABF14E63}"/>
                </a:ext>
              </a:extLst>
            </p:cNvPr>
            <p:cNvCxnSpPr/>
            <p:nvPr/>
          </p:nvCxnSpPr>
          <p:spPr>
            <a:xfrm>
              <a:off x="428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90D98F26-E043-44DB-8220-484C04F8DA67}"/>
                </a:ext>
              </a:extLst>
            </p:cNvPr>
            <p:cNvCxnSpPr/>
            <p:nvPr/>
          </p:nvCxnSpPr>
          <p:spPr>
            <a:xfrm>
              <a:off x="4644000" y="1341000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2C0198F0-91CC-413E-B017-8C0B076CDF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4000" y="1341000"/>
              <a:ext cx="5040168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0862E6CA-B0A2-4A54-978E-B5A8D72733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81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A67BF3DE-0377-45D0-82FC-E940AD9AC45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45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15D9C01C-9001-4CE7-A450-D7B4B6427A6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-99084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r Verbinder 29">
              <a:extLst>
                <a:ext uri="{FF2B5EF4-FFF2-40B4-BE49-F238E27FC236}">
                  <a16:creationId xmlns:a16="http://schemas.microsoft.com/office/drawing/2014/main" id="{0FB9F17B-441A-4B46-9C0D-7AD5B7AE1BC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6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r Verbinder 30">
              <a:extLst>
                <a:ext uri="{FF2B5EF4-FFF2-40B4-BE49-F238E27FC236}">
                  <a16:creationId xmlns:a16="http://schemas.microsoft.com/office/drawing/2014/main" id="{48B656B2-9B04-4E93-8C21-82E77CC94B4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6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r Verbinder 31">
              <a:extLst>
                <a:ext uri="{FF2B5EF4-FFF2-40B4-BE49-F238E27FC236}">
                  <a16:creationId xmlns:a16="http://schemas.microsoft.com/office/drawing/2014/main" id="{D5FEBCF8-9DF6-47B5-948D-BBFD36B4389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9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EA47BDE4-5BF6-4650-84E1-1C25FD1CE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34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0F2822EA-EBFB-40A4-AEED-90BF9971947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170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5E26A64D-AD42-4BD1-883F-CBDFEB3281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060916"/>
              <a:ext cx="0" cy="50401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31642318-684D-4D14-8560-2A61993E5DA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42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9718D7F0-B667-4798-B4D4-8D764B6C33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564084" y="2780916"/>
              <a:ext cx="0" cy="5040168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B338C98D-BF14-494A-94CB-E6CE95C1DEBA}"/>
                </a:ext>
              </a:extLst>
            </p:cNvPr>
            <p:cNvCxnSpPr/>
            <p:nvPr/>
          </p:nvCxnSpPr>
          <p:spPr>
            <a:xfrm>
              <a:off x="500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r Verbinder 40">
              <a:extLst>
                <a:ext uri="{FF2B5EF4-FFF2-40B4-BE49-F238E27FC236}">
                  <a16:creationId xmlns:a16="http://schemas.microsoft.com/office/drawing/2014/main" id="{E8CBFC61-39D6-4967-A1A1-7D01AEE5BC94}"/>
                </a:ext>
              </a:extLst>
            </p:cNvPr>
            <p:cNvCxnSpPr/>
            <p:nvPr/>
          </p:nvCxnSpPr>
          <p:spPr>
            <a:xfrm>
              <a:off x="536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r Verbinder 41">
              <a:extLst>
                <a:ext uri="{FF2B5EF4-FFF2-40B4-BE49-F238E27FC236}">
                  <a16:creationId xmlns:a16="http://schemas.microsoft.com/office/drawing/2014/main" id="{CE575859-34A6-49FA-A782-217BEDDCFF69}"/>
                </a:ext>
              </a:extLst>
            </p:cNvPr>
            <p:cNvCxnSpPr/>
            <p:nvPr/>
          </p:nvCxnSpPr>
          <p:spPr>
            <a:xfrm>
              <a:off x="572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r Verbinder 42">
              <a:extLst>
                <a:ext uri="{FF2B5EF4-FFF2-40B4-BE49-F238E27FC236}">
                  <a16:creationId xmlns:a16="http://schemas.microsoft.com/office/drawing/2014/main" id="{29D9F375-A178-435A-8CDD-4CDD2A927411}"/>
                </a:ext>
              </a:extLst>
            </p:cNvPr>
            <p:cNvCxnSpPr/>
            <p:nvPr/>
          </p:nvCxnSpPr>
          <p:spPr>
            <a:xfrm>
              <a:off x="6084168" y="1340768"/>
              <a:ext cx="0" cy="39600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>
            <a:extLst>
              <a:ext uri="{FF2B5EF4-FFF2-40B4-BE49-F238E27FC236}">
                <a16:creationId xmlns:a16="http://schemas.microsoft.com/office/drawing/2014/main" id="{CFEC626E-8831-4011-BC64-4FB74E6A834B}"/>
              </a:ext>
            </a:extLst>
          </p:cNvPr>
          <p:cNvGrpSpPr/>
          <p:nvPr/>
        </p:nvGrpSpPr>
        <p:grpSpPr>
          <a:xfrm>
            <a:off x="1547968" y="1701000"/>
            <a:ext cx="4536032" cy="3168000"/>
            <a:chOff x="1547968" y="1701000"/>
            <a:chExt cx="4536032" cy="3168000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037E65A3-7899-4FED-979A-600728EB0FA0}"/>
                </a:ext>
              </a:extLst>
            </p:cNvPr>
            <p:cNvSpPr/>
            <p:nvPr/>
          </p:nvSpPr>
          <p:spPr>
            <a:xfrm>
              <a:off x="22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847F0095-7300-4027-9D65-CCED8FC0F118}"/>
                </a:ext>
              </a:extLst>
            </p:cNvPr>
            <p:cNvSpPr/>
            <p:nvPr/>
          </p:nvSpPr>
          <p:spPr>
            <a:xfrm>
              <a:off x="298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Rechteck 50">
              <a:extLst>
                <a:ext uri="{FF2B5EF4-FFF2-40B4-BE49-F238E27FC236}">
                  <a16:creationId xmlns:a16="http://schemas.microsoft.com/office/drawing/2014/main" id="{0C35FA19-9AEA-4E97-A857-0F9F333B62F4}"/>
                </a:ext>
              </a:extLst>
            </p:cNvPr>
            <p:cNvSpPr/>
            <p:nvPr/>
          </p:nvSpPr>
          <p:spPr>
            <a:xfrm>
              <a:off x="370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2" name="Rechteck 51">
              <a:extLst>
                <a:ext uri="{FF2B5EF4-FFF2-40B4-BE49-F238E27FC236}">
                  <a16:creationId xmlns:a16="http://schemas.microsoft.com/office/drawing/2014/main" id="{430A973F-1929-4235-99C4-0C9D618647BD}"/>
                </a:ext>
              </a:extLst>
            </p:cNvPr>
            <p:cNvSpPr/>
            <p:nvPr/>
          </p:nvSpPr>
          <p:spPr>
            <a:xfrm>
              <a:off x="442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53" name="Rechteck 52">
              <a:extLst>
                <a:ext uri="{FF2B5EF4-FFF2-40B4-BE49-F238E27FC236}">
                  <a16:creationId xmlns:a16="http://schemas.microsoft.com/office/drawing/2014/main" id="{964B57F5-3F54-4FBC-9FED-A8FE21F3C116}"/>
                </a:ext>
              </a:extLst>
            </p:cNvPr>
            <p:cNvSpPr/>
            <p:nvPr/>
          </p:nvSpPr>
          <p:spPr>
            <a:xfrm>
              <a:off x="514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4" name="Rechteck 53">
              <a:extLst>
                <a:ext uri="{FF2B5EF4-FFF2-40B4-BE49-F238E27FC236}">
                  <a16:creationId xmlns:a16="http://schemas.microsoft.com/office/drawing/2014/main" id="{23B869E1-8968-493B-A8C6-5224957C6101}"/>
                </a:ext>
              </a:extLst>
            </p:cNvPr>
            <p:cNvSpPr/>
            <p:nvPr/>
          </p:nvSpPr>
          <p:spPr>
            <a:xfrm>
              <a:off x="5867968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55" name="Rechteck 54">
              <a:extLst>
                <a:ext uri="{FF2B5EF4-FFF2-40B4-BE49-F238E27FC236}">
                  <a16:creationId xmlns:a16="http://schemas.microsoft.com/office/drawing/2014/main" id="{68B5A2D8-A8F7-45DB-A918-E334379F4BFD}"/>
                </a:ext>
              </a:extLst>
            </p:cNvPr>
            <p:cNvSpPr/>
            <p:nvPr/>
          </p:nvSpPr>
          <p:spPr>
            <a:xfrm>
              <a:off x="1548000" y="458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>
                  <a:solidFill>
                    <a:schemeClr val="tx1"/>
                  </a:solidFill>
                </a:rPr>
                <a:t>0</a:t>
              </a:r>
              <a:endParaRPr lang="de-CH" sz="1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68AFDFFE-3692-412B-8BF2-2E99C36A74C3}"/>
                </a:ext>
              </a:extLst>
            </p:cNvPr>
            <p:cNvSpPr/>
            <p:nvPr/>
          </p:nvSpPr>
          <p:spPr>
            <a:xfrm>
              <a:off x="1547968" y="386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4D12232F-4BA0-4ACF-BEE8-8F0680FFA1DA}"/>
                </a:ext>
              </a:extLst>
            </p:cNvPr>
            <p:cNvSpPr/>
            <p:nvPr/>
          </p:nvSpPr>
          <p:spPr>
            <a:xfrm>
              <a:off x="1547968" y="314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2C954200-E1BE-4AA9-9A27-5F6354190659}"/>
                </a:ext>
              </a:extLst>
            </p:cNvPr>
            <p:cNvSpPr/>
            <p:nvPr/>
          </p:nvSpPr>
          <p:spPr>
            <a:xfrm>
              <a:off x="1547968" y="242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DE7EAEFC-BE59-48BB-87F3-A077E5E91CA0}"/>
                </a:ext>
              </a:extLst>
            </p:cNvPr>
            <p:cNvSpPr/>
            <p:nvPr/>
          </p:nvSpPr>
          <p:spPr>
            <a:xfrm>
              <a:off x="1547968" y="1701000"/>
              <a:ext cx="216032" cy="28800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t" anchorCtr="0"/>
            <a:lstStyle/>
            <a:p>
              <a:pPr algn="r"/>
              <a:r>
                <a:rPr lang="de-CH" sz="10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Interpolation Function – Cubic Spline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BD88BD26-9141-42E7-AAC2-095938B64312}"/>
              </a:ext>
            </a:extLst>
          </p:cNvPr>
          <p:cNvSpPr/>
          <p:nvPr/>
        </p:nvSpPr>
        <p:spPr>
          <a:xfrm>
            <a:off x="2087724" y="418508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8DF80AA-E89F-4670-9C02-ECEB5F34AD6A}"/>
              </a:ext>
            </a:extLst>
          </p:cNvPr>
          <p:cNvSpPr/>
          <p:nvPr/>
        </p:nvSpPr>
        <p:spPr>
          <a:xfrm>
            <a:off x="2807804" y="346500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D4157829-1C51-498D-B7F4-7B0087465E37}"/>
              </a:ext>
            </a:extLst>
          </p:cNvPr>
          <p:cNvSpPr/>
          <p:nvPr/>
        </p:nvSpPr>
        <p:spPr>
          <a:xfrm>
            <a:off x="3167844" y="274492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C11B6F65-BE75-438D-95B9-5D357132B223}"/>
              </a:ext>
            </a:extLst>
          </p:cNvPr>
          <p:cNvSpPr/>
          <p:nvPr/>
        </p:nvSpPr>
        <p:spPr>
          <a:xfrm>
            <a:off x="4247964" y="3825044"/>
            <a:ext cx="72000" cy="720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39948292-0D93-4359-A3CF-6CD10134CE10}"/>
              </a:ext>
            </a:extLst>
          </p:cNvPr>
          <p:cNvCxnSpPr>
            <a:cxnSpLocks/>
          </p:cNvCxnSpPr>
          <p:nvPr/>
        </p:nvCxnSpPr>
        <p:spPr>
          <a:xfrm>
            <a:off x="1043608" y="4221088"/>
            <a:ext cx="108012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989DBEF1-3319-48DA-B60C-6CB32EFA89DF}"/>
              </a:ext>
            </a:extLst>
          </p:cNvPr>
          <p:cNvCxnSpPr>
            <a:cxnSpLocks/>
          </p:cNvCxnSpPr>
          <p:nvPr/>
        </p:nvCxnSpPr>
        <p:spPr>
          <a:xfrm flipV="1">
            <a:off x="1043608" y="4221088"/>
            <a:ext cx="1080120" cy="108012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F2888D6E-BB1A-492D-84B0-644B3B458ECE}"/>
              </a:ext>
            </a:extLst>
          </p:cNvPr>
          <p:cNvCxnSpPr>
            <a:cxnSpLocks/>
          </p:cNvCxnSpPr>
          <p:nvPr/>
        </p:nvCxnSpPr>
        <p:spPr>
          <a:xfrm flipH="1" flipV="1">
            <a:off x="4283968" y="3861048"/>
            <a:ext cx="1224136" cy="144016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r Verbinder 93">
            <a:extLst>
              <a:ext uri="{FF2B5EF4-FFF2-40B4-BE49-F238E27FC236}">
                <a16:creationId xmlns:a16="http://schemas.microsoft.com/office/drawing/2014/main" id="{B956D65D-E988-4516-A2C0-05D24FDBB706}"/>
              </a:ext>
            </a:extLst>
          </p:cNvPr>
          <p:cNvCxnSpPr>
            <a:cxnSpLocks/>
          </p:cNvCxnSpPr>
          <p:nvPr/>
        </p:nvCxnSpPr>
        <p:spPr>
          <a:xfrm>
            <a:off x="4283968" y="3861048"/>
            <a:ext cx="1800200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38308A58-A596-4FAC-82FF-B90EDC0B396A}"/>
              </a:ext>
            </a:extLst>
          </p:cNvPr>
          <p:cNvSpPr/>
          <p:nvPr/>
        </p:nvSpPr>
        <p:spPr>
          <a:xfrm>
            <a:off x="2119313" y="2776530"/>
            <a:ext cx="2166937" cy="1438283"/>
          </a:xfrm>
          <a:custGeom>
            <a:avLst/>
            <a:gdLst>
              <a:gd name="connsiteX0" fmla="*/ 0 w 2166937"/>
              <a:gd name="connsiteY0" fmla="*/ 1443057 h 1443057"/>
              <a:gd name="connsiteX1" fmla="*/ 728662 w 2166937"/>
              <a:gd name="connsiteY1" fmla="*/ 723919 h 1443057"/>
              <a:gd name="connsiteX2" fmla="*/ 1081087 w 2166937"/>
              <a:gd name="connsiteY2" fmla="*/ 4782 h 1443057"/>
              <a:gd name="connsiteX3" fmla="*/ 2166937 w 2166937"/>
              <a:gd name="connsiteY3" fmla="*/ 1090632 h 1443057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  <a:gd name="connsiteX0" fmla="*/ 0 w 2166937"/>
              <a:gd name="connsiteY0" fmla="*/ 1438283 h 1438283"/>
              <a:gd name="connsiteX1" fmla="*/ 728662 w 2166937"/>
              <a:gd name="connsiteY1" fmla="*/ 719145 h 1438283"/>
              <a:gd name="connsiteX2" fmla="*/ 1081087 w 2166937"/>
              <a:gd name="connsiteY2" fmla="*/ 8 h 1438283"/>
              <a:gd name="connsiteX3" fmla="*/ 2166937 w 2166937"/>
              <a:gd name="connsiteY3" fmla="*/ 1085858 h 143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66937" h="1438283">
                <a:moveTo>
                  <a:pt x="0" y="1438283"/>
                </a:moveTo>
                <a:cubicBezTo>
                  <a:pt x="274240" y="1198570"/>
                  <a:pt x="548481" y="958857"/>
                  <a:pt x="728662" y="719145"/>
                </a:cubicBezTo>
                <a:cubicBezTo>
                  <a:pt x="908843" y="479432"/>
                  <a:pt x="866774" y="2389"/>
                  <a:pt x="1081087" y="8"/>
                </a:cubicBezTo>
                <a:cubicBezTo>
                  <a:pt x="1295400" y="-2373"/>
                  <a:pt x="1743868" y="573492"/>
                  <a:pt x="2166937" y="1085858"/>
                </a:cubicBezTo>
              </a:path>
            </a:pathLst>
          </a:cu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196742C7-BFCB-488F-A50D-228D8E4BE2A1}"/>
              </a:ext>
            </a:extLst>
          </p:cNvPr>
          <p:cNvSpPr/>
          <p:nvPr/>
        </p:nvSpPr>
        <p:spPr>
          <a:xfrm>
            <a:off x="2411760" y="380809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D13407BC-853B-4FBA-BB91-18880AF862EF}"/>
              </a:ext>
            </a:extLst>
          </p:cNvPr>
          <p:cNvSpPr/>
          <p:nvPr/>
        </p:nvSpPr>
        <p:spPr>
          <a:xfrm>
            <a:off x="3671900" y="3148397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A1418939-C2DF-4E5D-BB31-C5DA61AA74CE}"/>
              </a:ext>
            </a:extLst>
          </p:cNvPr>
          <p:cNvSpPr/>
          <p:nvPr/>
        </p:nvSpPr>
        <p:spPr>
          <a:xfrm>
            <a:off x="3851920" y="337185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BEC160DE-9239-459C-8260-4E65FB7DAA23}"/>
              </a:ext>
            </a:extLst>
          </p:cNvPr>
          <p:cNvSpPr/>
          <p:nvPr/>
        </p:nvSpPr>
        <p:spPr>
          <a:xfrm>
            <a:off x="4572000" y="378904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07D6E0E7-C8B1-41C1-8F65-049460689DB0}"/>
              </a:ext>
            </a:extLst>
          </p:cNvPr>
          <p:cNvSpPr/>
          <p:nvPr/>
        </p:nvSpPr>
        <p:spPr>
          <a:xfrm>
            <a:off x="4572000" y="4212580"/>
            <a:ext cx="144000" cy="144000"/>
          </a:xfrm>
          <a:prstGeom prst="ellipse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7FD7F77E-1852-4262-A99F-D75925ADF177}"/>
              </a:ext>
            </a:extLst>
          </p:cNvPr>
          <p:cNvSpPr/>
          <p:nvPr/>
        </p:nvSpPr>
        <p:spPr>
          <a:xfrm>
            <a:off x="2267744" y="357301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A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8EFC265-60CD-4C4C-BD75-506EFB0AEAA8}"/>
              </a:ext>
            </a:extLst>
          </p:cNvPr>
          <p:cNvSpPr/>
          <p:nvPr/>
        </p:nvSpPr>
        <p:spPr>
          <a:xfrm>
            <a:off x="3635896" y="2852936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B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64B71A32-232E-4184-ADA7-1B3467041B1A}"/>
              </a:ext>
            </a:extLst>
          </p:cNvPr>
          <p:cNvSpPr/>
          <p:nvPr/>
        </p:nvSpPr>
        <p:spPr>
          <a:xfrm>
            <a:off x="3959932" y="3140968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C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7C4F5678-98A8-4884-8D35-224BD58ADDF8}"/>
              </a:ext>
            </a:extLst>
          </p:cNvPr>
          <p:cNvSpPr/>
          <p:nvPr/>
        </p:nvSpPr>
        <p:spPr>
          <a:xfrm>
            <a:off x="4644000" y="3537012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A03834A-843B-44D4-AEA8-89C214B56CC5}"/>
              </a:ext>
            </a:extLst>
          </p:cNvPr>
          <p:cNvSpPr/>
          <p:nvPr/>
        </p:nvSpPr>
        <p:spPr>
          <a:xfrm>
            <a:off x="4680012" y="3969060"/>
            <a:ext cx="216032" cy="28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t" anchorCtr="0"/>
          <a:lstStyle/>
          <a:p>
            <a:pPr algn="r"/>
            <a:r>
              <a:rPr lang="de-CH" sz="1200" b="1" dirty="0">
                <a:solidFill>
                  <a:srgbClr val="0000FF"/>
                </a:solidFill>
              </a:rPr>
              <a:t>D'</a:t>
            </a:r>
            <a:endParaRPr lang="de-CH" sz="1000" b="1" dirty="0">
              <a:solidFill>
                <a:srgbClr val="0000FF"/>
              </a:solidFill>
            </a:endParaRP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1E780BA0-9FE6-499C-951A-F0D20F66CC4F}"/>
              </a:ext>
            </a:extLst>
          </p:cNvPr>
          <p:cNvSpPr/>
          <p:nvPr/>
        </p:nvSpPr>
        <p:spPr>
          <a:xfrm>
            <a:off x="3851920" y="1448780"/>
            <a:ext cx="2088232" cy="792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188000" tIns="36000" rIns="36000" bIns="36000" rtlCol="0" anchor="ctr" anchorCtr="0"/>
          <a:lstStyle/>
          <a:p>
            <a:r>
              <a:rPr lang="en-US" sz="1400" dirty="0">
                <a:solidFill>
                  <a:schemeClr val="tx1"/>
                </a:solidFill>
              </a:rPr>
              <a:t>flat</a:t>
            </a:r>
          </a:p>
          <a:p>
            <a:r>
              <a:rPr lang="en-US" sz="1400" dirty="0">
                <a:solidFill>
                  <a:schemeClr val="tx1"/>
                </a:solidFill>
              </a:rPr>
              <a:t>continue</a:t>
            </a:r>
          </a:p>
          <a:p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9744FF7E-BC17-48B7-A6E6-AEA44F5FAC1C}"/>
              </a:ext>
            </a:extLst>
          </p:cNvPr>
          <p:cNvCxnSpPr>
            <a:cxnSpLocks/>
          </p:cNvCxnSpPr>
          <p:nvPr/>
        </p:nvCxnSpPr>
        <p:spPr>
          <a:xfrm>
            <a:off x="3959932" y="1664804"/>
            <a:ext cx="756084" cy="0"/>
          </a:xfrm>
          <a:prstGeom prst="line">
            <a:avLst/>
          </a:prstGeom>
          <a:ln w="19050">
            <a:solidFill>
              <a:srgbClr val="CC00C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03BF1F9B-2C55-4B19-AD51-4A400534776E}"/>
              </a:ext>
            </a:extLst>
          </p:cNvPr>
          <p:cNvCxnSpPr>
            <a:cxnSpLocks/>
          </p:cNvCxnSpPr>
          <p:nvPr/>
        </p:nvCxnSpPr>
        <p:spPr>
          <a:xfrm>
            <a:off x="3959932" y="1880828"/>
            <a:ext cx="75608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763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  <a:br>
              <a:rPr lang="en-US" dirty="0"/>
            </a:br>
            <a:r>
              <a:rPr lang="en-US" dirty="0"/>
              <a:t>Redirecting and Releasing References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7" name="Freihandform 66"/>
          <p:cNvSpPr/>
          <p:nvPr/>
        </p:nvSpPr>
        <p:spPr>
          <a:xfrm>
            <a:off x="821744" y="1436025"/>
            <a:ext cx="2904759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1042988"/>
                  <a:pt x="2680742" y="917575"/>
                </a:cubicBezTo>
                <a:cubicBezTo>
                  <a:pt x="2277517" y="7921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hteck 77"/>
          <p:cNvSpPr/>
          <p:nvPr/>
        </p:nvSpPr>
        <p:spPr>
          <a:xfrm>
            <a:off x="1836000" y="2061000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rgbClr val="0000FF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rgbClr val="0000FF"/>
              </a:solidFill>
              <a:latin typeface="Wingdings" panose="05000000000000000000" pitchFamily="2" charset="2"/>
            </a:endParaRPr>
          </a:p>
        </p:txBody>
      </p:sp>
      <p:sp>
        <p:nvSpPr>
          <p:cNvPr id="79" name="Freihandform 78"/>
          <p:cNvSpPr/>
          <p:nvPr/>
        </p:nvSpPr>
        <p:spPr>
          <a:xfrm>
            <a:off x="3348000" y="1485000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hteck 31"/>
          <p:cNvSpPr/>
          <p:nvPr/>
        </p:nvSpPr>
        <p:spPr>
          <a:xfrm>
            <a:off x="1548128" y="41487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33" name="Rechteck 32"/>
          <p:cNvSpPr/>
          <p:nvPr/>
        </p:nvSpPr>
        <p:spPr>
          <a:xfrm>
            <a:off x="1548128" y="43647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34" name="Rechteck 33"/>
          <p:cNvSpPr/>
          <p:nvPr/>
        </p:nvSpPr>
        <p:spPr>
          <a:xfrm>
            <a:off x="2196200" y="414872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35" name="Rechteck 34"/>
          <p:cNvSpPr/>
          <p:nvPr/>
        </p:nvSpPr>
        <p:spPr>
          <a:xfrm>
            <a:off x="2196200" y="43647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36" name="Rechteck 35"/>
          <p:cNvSpPr/>
          <p:nvPr/>
        </p:nvSpPr>
        <p:spPr>
          <a:xfrm>
            <a:off x="1548128" y="3932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37" name="Rechteck 36"/>
          <p:cNvSpPr/>
          <p:nvPr/>
        </p:nvSpPr>
        <p:spPr>
          <a:xfrm>
            <a:off x="2196200" y="3932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38" name="Rechteck 37"/>
          <p:cNvSpPr/>
          <p:nvPr/>
        </p:nvSpPr>
        <p:spPr>
          <a:xfrm>
            <a:off x="1548128" y="45807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9" name="Rechteck 38"/>
          <p:cNvSpPr/>
          <p:nvPr/>
        </p:nvSpPr>
        <p:spPr>
          <a:xfrm>
            <a:off x="2196200" y="45807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40" name="Rechteck 39"/>
          <p:cNvSpPr/>
          <p:nvPr/>
        </p:nvSpPr>
        <p:spPr>
          <a:xfrm>
            <a:off x="1548128" y="5372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1" name="Rechteck 40"/>
          <p:cNvSpPr/>
          <p:nvPr/>
        </p:nvSpPr>
        <p:spPr>
          <a:xfrm>
            <a:off x="1548128" y="5588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42" name="Rechteck 41"/>
          <p:cNvSpPr/>
          <p:nvPr/>
        </p:nvSpPr>
        <p:spPr>
          <a:xfrm>
            <a:off x="1548128" y="515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43" name="Rechteck 42"/>
          <p:cNvSpPr/>
          <p:nvPr/>
        </p:nvSpPr>
        <p:spPr>
          <a:xfrm>
            <a:off x="2196200" y="515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44" name="Rechteck 43"/>
          <p:cNvSpPr/>
          <p:nvPr/>
        </p:nvSpPr>
        <p:spPr>
          <a:xfrm>
            <a:off x="1548128" y="5804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45" name="Rechteck 44"/>
          <p:cNvSpPr/>
          <p:nvPr/>
        </p:nvSpPr>
        <p:spPr>
          <a:xfrm>
            <a:off x="2196200" y="5372808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46" name="Freihandform 45"/>
          <p:cNvSpPr/>
          <p:nvPr/>
        </p:nvSpPr>
        <p:spPr>
          <a:xfrm>
            <a:off x="821745" y="4243833"/>
            <a:ext cx="3052902" cy="12858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2902" h="1285875">
                <a:moveTo>
                  <a:pt x="2521992" y="1285875"/>
                </a:moveTo>
                <a:cubicBezTo>
                  <a:pt x="2888704" y="1212056"/>
                  <a:pt x="3287167" y="1106488"/>
                  <a:pt x="2883942" y="981075"/>
                </a:cubicBezTo>
                <a:cubicBezTo>
                  <a:pt x="2480717" y="855663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" name="Rechteck 46"/>
          <p:cNvSpPr/>
          <p:nvPr/>
        </p:nvSpPr>
        <p:spPr>
          <a:xfrm>
            <a:off x="396000" y="558888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release( ref1[ ] );</a:t>
            </a:r>
          </a:p>
        </p:txBody>
      </p:sp>
      <p:sp>
        <p:nvSpPr>
          <p:cNvPr id="84" name="Rechteck 83"/>
          <p:cNvSpPr/>
          <p:nvPr/>
        </p:nvSpPr>
        <p:spPr>
          <a:xfrm>
            <a:off x="1836000" y="4868808"/>
            <a:ext cx="360000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2000" dirty="0">
                <a:solidFill>
                  <a:schemeClr val="tx1"/>
                </a:solidFill>
                <a:latin typeface="Wingdings" panose="05000000000000000000" pitchFamily="2" charset="2"/>
                <a:sym typeface="Wingdings" panose="05000000000000000000" pitchFamily="2" charset="2"/>
              </a:rPr>
              <a:t></a:t>
            </a:r>
            <a:endParaRPr lang="en-US" sz="2000" dirty="0">
              <a:solidFill>
                <a:schemeClr val="tx1"/>
              </a:solidFill>
              <a:latin typeface="Wingdings" panose="05000000000000000000" pitchFamily="2" charset="2"/>
            </a:endParaRPr>
          </a:p>
        </p:txBody>
      </p:sp>
      <p:sp>
        <p:nvSpPr>
          <p:cNvPr id="86" name="Rechteck 85"/>
          <p:cNvSpPr/>
          <p:nvPr/>
        </p:nvSpPr>
        <p:spPr>
          <a:xfrm>
            <a:off x="4068000" y="537292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7" name="Rechteck 86"/>
          <p:cNvSpPr/>
          <p:nvPr/>
        </p:nvSpPr>
        <p:spPr>
          <a:xfrm>
            <a:off x="4068000" y="5588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88" name="Rechteck 87"/>
          <p:cNvSpPr/>
          <p:nvPr/>
        </p:nvSpPr>
        <p:spPr>
          <a:xfrm>
            <a:off x="4068000" y="5156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89" name="Rechteck 88"/>
          <p:cNvSpPr/>
          <p:nvPr/>
        </p:nvSpPr>
        <p:spPr>
          <a:xfrm>
            <a:off x="4716072" y="5156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90" name="Rechteck 89"/>
          <p:cNvSpPr/>
          <p:nvPr/>
        </p:nvSpPr>
        <p:spPr>
          <a:xfrm>
            <a:off x="4068000" y="5804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3" name="Pfeil nach rechts 2"/>
          <p:cNvSpPr/>
          <p:nvPr/>
        </p:nvSpPr>
        <p:spPr>
          <a:xfrm>
            <a:off x="3564000" y="5588904"/>
            <a:ext cx="360000" cy="288000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pPr algn="ctr"/>
            <a:endParaRPr lang="de-CH" sz="1400" dirty="0">
              <a:solidFill>
                <a:schemeClr val="tx1"/>
              </a:solidFill>
            </a:endParaRPr>
          </a:p>
        </p:txBody>
      </p:sp>
      <p:sp>
        <p:nvSpPr>
          <p:cNvPr id="96" name="Rechteck 95"/>
          <p:cNvSpPr/>
          <p:nvPr/>
        </p:nvSpPr>
        <p:spPr>
          <a:xfrm>
            <a:off x="4716000" y="5372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Void</a:t>
            </a:r>
          </a:p>
        </p:txBody>
      </p:sp>
      <p:sp>
        <p:nvSpPr>
          <p:cNvPr id="97" name="Rechteck 96"/>
          <p:cNvSpPr/>
          <p:nvPr/>
        </p:nvSpPr>
        <p:spPr>
          <a:xfrm>
            <a:off x="4716000" y="558888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98" name="Rechteck 97"/>
          <p:cNvSpPr/>
          <p:nvPr/>
        </p:nvSpPr>
        <p:spPr>
          <a:xfrm>
            <a:off x="4716000" y="580490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</p:spTree>
    <p:extLst>
      <p:ext uri="{BB962C8B-B14F-4D97-AF65-F5344CB8AC3E}">
        <p14:creationId xmlns:p14="http://schemas.microsoft.com/office/powerpoint/2010/main" val="2493544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Hello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0" name="Rechteck 59"/>
          <p:cNvSpPr/>
          <p:nvPr/>
        </p:nvSpPr>
        <p:spPr>
          <a:xfrm>
            <a:off x="1548128" y="2565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61" name="Rechteck 60"/>
          <p:cNvSpPr/>
          <p:nvPr/>
        </p:nvSpPr>
        <p:spPr>
          <a:xfrm>
            <a:off x="1548128" y="2781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2" name="Rechteck 61"/>
          <p:cNvSpPr/>
          <p:nvPr/>
        </p:nvSpPr>
        <p:spPr>
          <a:xfrm>
            <a:off x="1548128" y="234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63" name="Rechteck 62"/>
          <p:cNvSpPr/>
          <p:nvPr/>
        </p:nvSpPr>
        <p:spPr>
          <a:xfrm>
            <a:off x="2196200" y="234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    ( ref1[ ] )</a:t>
            </a:r>
          </a:p>
        </p:txBody>
      </p:sp>
      <p:sp>
        <p:nvSpPr>
          <p:cNvPr id="65" name="Rechteck 64"/>
          <p:cNvSpPr/>
          <p:nvPr/>
        </p:nvSpPr>
        <p:spPr>
          <a:xfrm>
            <a:off x="1548128" y="2997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6" name="Rechteck 65"/>
          <p:cNvSpPr/>
          <p:nvPr/>
        </p:nvSpPr>
        <p:spPr>
          <a:xfrm>
            <a:off x="2196200" y="2565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68" name="Rechteck 67"/>
          <p:cNvSpPr/>
          <p:nvPr/>
        </p:nvSpPr>
        <p:spPr>
          <a:xfrm>
            <a:off x="396000" y="2781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ref1[ ] = ^a[b];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Hi  Ho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ihandform 78"/>
          <p:cNvSpPr/>
          <p:nvPr/>
        </p:nvSpPr>
        <p:spPr>
          <a:xfrm>
            <a:off x="3348000" y="1484999"/>
            <a:ext cx="720080" cy="1367787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102"/>
              <a:gd name="connsiteX1" fmla="*/ 326218 w 692458"/>
              <a:gd name="connsiteY1" fmla="*/ 547258 h 648102"/>
              <a:gd name="connsiteX2" fmla="*/ 497150 w 692458"/>
              <a:gd name="connsiteY2" fmla="*/ 106532 h 648102"/>
              <a:gd name="connsiteX3" fmla="*/ 692458 w 692458"/>
              <a:gd name="connsiteY3" fmla="*/ 0 h 64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102">
                <a:moveTo>
                  <a:pt x="0" y="648070"/>
                </a:moveTo>
                <a:cubicBezTo>
                  <a:pt x="158318" y="648809"/>
                  <a:pt x="243360" y="637514"/>
                  <a:pt x="326218" y="547258"/>
                </a:cubicBezTo>
                <a:cubicBezTo>
                  <a:pt x="409076" y="457002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hteck 82"/>
          <p:cNvSpPr/>
          <p:nvPr/>
        </p:nvSpPr>
        <p:spPr>
          <a:xfrm>
            <a:off x="1548128" y="3573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85" name="Rechteck 84"/>
          <p:cNvSpPr/>
          <p:nvPr/>
        </p:nvSpPr>
        <p:spPr>
          <a:xfrm>
            <a:off x="1548128" y="3789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91" name="Rechteck 90"/>
          <p:cNvSpPr/>
          <p:nvPr/>
        </p:nvSpPr>
        <p:spPr>
          <a:xfrm>
            <a:off x="1548128" y="3357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2" name="Rechteck 91"/>
          <p:cNvSpPr/>
          <p:nvPr/>
        </p:nvSpPr>
        <p:spPr>
          <a:xfrm>
            <a:off x="2196200" y="3357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ref2    ( ref2[ ] )</a:t>
            </a:r>
          </a:p>
        </p:txBody>
      </p:sp>
      <p:sp>
        <p:nvSpPr>
          <p:cNvPr id="93" name="Rechteck 92"/>
          <p:cNvSpPr/>
          <p:nvPr/>
        </p:nvSpPr>
        <p:spPr>
          <a:xfrm>
            <a:off x="1548128" y="4005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94" name="Rechteck 93"/>
          <p:cNvSpPr/>
          <p:nvPr/>
        </p:nvSpPr>
        <p:spPr>
          <a:xfrm>
            <a:off x="2196200" y="3573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95" name="Rechteck 94"/>
          <p:cNvSpPr/>
          <p:nvPr/>
        </p:nvSpPr>
        <p:spPr>
          <a:xfrm>
            <a:off x="396000" y="3789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^ref1[ ];</a:t>
            </a:r>
          </a:p>
        </p:txBody>
      </p:sp>
      <p:sp>
        <p:nvSpPr>
          <p:cNvPr id="99" name="Rechteck 98"/>
          <p:cNvSpPr/>
          <p:nvPr/>
        </p:nvSpPr>
        <p:spPr>
          <a:xfrm>
            <a:off x="1548128" y="4581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0" name="Rechteck 99"/>
          <p:cNvSpPr/>
          <p:nvPr/>
        </p:nvSpPr>
        <p:spPr>
          <a:xfrm>
            <a:off x="1548128" y="4797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1" name="Rechteck 100"/>
          <p:cNvSpPr/>
          <p:nvPr/>
        </p:nvSpPr>
        <p:spPr>
          <a:xfrm>
            <a:off x="1548128" y="4365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02" name="Rechteck 101"/>
          <p:cNvSpPr/>
          <p:nvPr/>
        </p:nvSpPr>
        <p:spPr>
          <a:xfrm>
            <a:off x="2196200" y="4365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103" name="Rechteck 102"/>
          <p:cNvSpPr/>
          <p:nvPr/>
        </p:nvSpPr>
        <p:spPr>
          <a:xfrm>
            <a:off x="1548128" y="5013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04" name="Rechteck 103"/>
          <p:cNvSpPr/>
          <p:nvPr/>
        </p:nvSpPr>
        <p:spPr>
          <a:xfrm>
            <a:off x="2196200" y="4581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396000" y="4797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ref3[ ] = ^^ref2[ ];</a:t>
            </a:r>
          </a:p>
        </p:txBody>
      </p:sp>
      <p:sp>
        <p:nvSpPr>
          <p:cNvPr id="106" name="Freihandform 105"/>
          <p:cNvSpPr/>
          <p:nvPr/>
        </p:nvSpPr>
        <p:spPr>
          <a:xfrm>
            <a:off x="3348000" y="1637400"/>
            <a:ext cx="720080" cy="2079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hteck 107"/>
          <p:cNvSpPr/>
          <p:nvPr/>
        </p:nvSpPr>
        <p:spPr>
          <a:xfrm>
            <a:off x="3852000" y="3573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The reference will be made directly to the</a:t>
            </a:r>
          </a:p>
          <a:p>
            <a:r>
              <a:rPr lang="en-US" sz="1000" dirty="0">
                <a:solidFill>
                  <a:srgbClr val="0000FF"/>
                </a:solidFill>
              </a:rPr>
              <a:t>target variable, even if a reference to</a:t>
            </a:r>
          </a:p>
          <a:p>
            <a:r>
              <a:rPr lang="en-US" sz="1000" dirty="0">
                <a:solidFill>
                  <a:srgbClr val="0000FF"/>
                </a:solidFill>
              </a:rPr>
              <a:t>variable is assigned as shown here:</a:t>
            </a:r>
          </a:p>
          <a:p>
            <a:r>
              <a:rPr lang="en-US" sz="1000" dirty="0">
                <a:solidFill>
                  <a:srgbClr val="0000FF"/>
                </a:solidFill>
              </a:rPr>
              <a:t>ref1[ ] guides directly to a[b]</a:t>
            </a:r>
          </a:p>
        </p:txBody>
      </p:sp>
      <p:sp>
        <p:nvSpPr>
          <p:cNvPr id="109" name="Freihandform 108"/>
          <p:cNvSpPr/>
          <p:nvPr/>
        </p:nvSpPr>
        <p:spPr>
          <a:xfrm>
            <a:off x="821744" y="3933000"/>
            <a:ext cx="2904759" cy="792000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917575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  <a:gd name="connsiteX0" fmla="*/ 2521992 w 2904759"/>
              <a:gd name="connsiteY0" fmla="*/ 1285875 h 1285875"/>
              <a:gd name="connsiteX1" fmla="*/ 2680742 w 2904759"/>
              <a:gd name="connsiteY1" fmla="*/ 809324 h 1285875"/>
              <a:gd name="connsiteX2" fmla="*/ 102642 w 2904759"/>
              <a:gd name="connsiteY2" fmla="*/ 533400 h 1285875"/>
              <a:gd name="connsiteX3" fmla="*/ 721767 w 2904759"/>
              <a:gd name="connsiteY3" fmla="*/ 0 h 1285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04759" h="1285875">
                <a:moveTo>
                  <a:pt x="2521992" y="1285875"/>
                </a:moveTo>
                <a:cubicBezTo>
                  <a:pt x="2888704" y="1212056"/>
                  <a:pt x="3083967" y="934737"/>
                  <a:pt x="2680742" y="809324"/>
                </a:cubicBezTo>
                <a:cubicBezTo>
                  <a:pt x="2277517" y="683912"/>
                  <a:pt x="463005" y="696913"/>
                  <a:pt x="102642" y="533400"/>
                </a:cubicBezTo>
                <a:cubicBezTo>
                  <a:pt x="-257721" y="369888"/>
                  <a:pt x="423317" y="28178"/>
                  <a:pt x="721767" y="0"/>
                </a:cubicBezTo>
              </a:path>
            </a:pathLst>
          </a:custGeom>
          <a:ln>
            <a:solidFill>
              <a:srgbClr val="00B05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Rechteck 109"/>
          <p:cNvSpPr/>
          <p:nvPr/>
        </p:nvSpPr>
        <p:spPr>
          <a:xfrm>
            <a:off x="3852000" y="4581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B050"/>
                </a:solidFill>
              </a:rPr>
              <a:t>Using 2 circumflex symbols, the new</a:t>
            </a:r>
          </a:p>
          <a:p>
            <a:r>
              <a:rPr lang="en-US" sz="1000" dirty="0">
                <a:solidFill>
                  <a:srgbClr val="00B050"/>
                </a:solidFill>
              </a:rPr>
              <a:t>reference will be applied to the next</a:t>
            </a:r>
          </a:p>
          <a:p>
            <a:r>
              <a:rPr lang="en-US" sz="1000" dirty="0">
                <a:solidFill>
                  <a:srgbClr val="00B050"/>
                </a:solidFill>
              </a:rPr>
              <a:t>variable specified, regardless if is a value</a:t>
            </a:r>
          </a:p>
          <a:p>
            <a:r>
              <a:rPr lang="en-US" sz="1000" dirty="0">
                <a:solidFill>
                  <a:srgbClr val="00B050"/>
                </a:solidFill>
              </a:rPr>
              <a:t>or another reference to variable.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9CD10B2-E39F-4CEF-A806-EE5FF8FE98BC}"/>
              </a:ext>
            </a:extLst>
          </p:cNvPr>
          <p:cNvSpPr/>
          <p:nvPr/>
        </p:nvSpPr>
        <p:spPr>
          <a:xfrm>
            <a:off x="1548128" y="558902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978FBD53-5080-406D-A6D2-4190804C8EC5}"/>
              </a:ext>
            </a:extLst>
          </p:cNvPr>
          <p:cNvSpPr/>
          <p:nvPr/>
        </p:nvSpPr>
        <p:spPr>
          <a:xfrm>
            <a:off x="1548128" y="580504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C7762BC6-E0C1-4D05-B94C-374044BF2E8F}"/>
              </a:ext>
            </a:extLst>
          </p:cNvPr>
          <p:cNvSpPr/>
          <p:nvPr/>
        </p:nvSpPr>
        <p:spPr>
          <a:xfrm>
            <a:off x="1548128" y="5373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9D6BD2A5-0647-495D-B3FE-729C4449BDB9}"/>
              </a:ext>
            </a:extLst>
          </p:cNvPr>
          <p:cNvSpPr/>
          <p:nvPr/>
        </p:nvSpPr>
        <p:spPr>
          <a:xfrm>
            <a:off x="2196200" y="5373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ref3    ( ref3[ ] )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BF52D8C8-236F-45F5-9D3A-DD5511F4E2E0}"/>
              </a:ext>
            </a:extLst>
          </p:cNvPr>
          <p:cNvSpPr/>
          <p:nvPr/>
        </p:nvSpPr>
        <p:spPr>
          <a:xfrm>
            <a:off x="1548128" y="602107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3D7DF59A-94DA-4D36-A270-E69AE893FF31}"/>
              </a:ext>
            </a:extLst>
          </p:cNvPr>
          <p:cNvSpPr/>
          <p:nvPr/>
        </p:nvSpPr>
        <p:spPr>
          <a:xfrm>
            <a:off x="2196200" y="5589000"/>
            <a:ext cx="1224136" cy="648096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D26115-453C-48DA-8E71-34FCBD2CEC9A}"/>
              </a:ext>
            </a:extLst>
          </p:cNvPr>
          <p:cNvSpPr/>
          <p:nvPr/>
        </p:nvSpPr>
        <p:spPr>
          <a:xfrm>
            <a:off x="396000" y="5805072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 err="1">
                <a:solidFill>
                  <a:schemeClr val="accent5"/>
                </a:solidFill>
              </a:rPr>
              <a:t>ref4</a:t>
            </a:r>
            <a:r>
              <a:rPr lang="en-US" sz="1000" dirty="0">
                <a:solidFill>
                  <a:schemeClr val="accent5"/>
                </a:solidFill>
              </a:rPr>
              <a:t>[ ] = ^</a:t>
            </a:r>
            <a:r>
              <a:rPr lang="en-US" sz="1000" dirty="0" err="1">
                <a:solidFill>
                  <a:schemeClr val="accent5"/>
                </a:solidFill>
              </a:rPr>
              <a:t>ref3</a:t>
            </a:r>
            <a:r>
              <a:rPr lang="en-US" sz="1000" dirty="0">
                <a:solidFill>
                  <a:schemeClr val="accent5"/>
                </a:solidFill>
              </a:rPr>
              <a:t>[ ];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5461C98-46CD-475A-A783-027B8C77165A}"/>
              </a:ext>
            </a:extLst>
          </p:cNvPr>
          <p:cNvSpPr/>
          <p:nvPr/>
        </p:nvSpPr>
        <p:spPr>
          <a:xfrm>
            <a:off x="4067928" y="227695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83609F99-7551-439C-B033-ACE8F27D387E}"/>
              </a:ext>
            </a:extLst>
          </p:cNvPr>
          <p:cNvSpPr/>
          <p:nvPr/>
        </p:nvSpPr>
        <p:spPr>
          <a:xfrm>
            <a:off x="4067928" y="249297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715AE8D3-1255-4BC1-AA8B-F97A399285FD}"/>
              </a:ext>
            </a:extLst>
          </p:cNvPr>
          <p:cNvSpPr/>
          <p:nvPr/>
        </p:nvSpPr>
        <p:spPr>
          <a:xfrm>
            <a:off x="4716000" y="227695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5462FD1-DF9D-4127-97F9-78B4AA9F23E3}"/>
              </a:ext>
            </a:extLst>
          </p:cNvPr>
          <p:cNvSpPr/>
          <p:nvPr/>
        </p:nvSpPr>
        <p:spPr>
          <a:xfrm>
            <a:off x="4716000" y="249297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Ho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601C383-B88C-4CA0-9648-4F41A218BD4D}"/>
              </a:ext>
            </a:extLst>
          </p:cNvPr>
          <p:cNvSpPr/>
          <p:nvPr/>
        </p:nvSpPr>
        <p:spPr>
          <a:xfrm>
            <a:off x="4067928" y="206092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2F28987-524A-4994-8B88-247C66A85814}"/>
              </a:ext>
            </a:extLst>
          </p:cNvPr>
          <p:cNvSpPr/>
          <p:nvPr/>
        </p:nvSpPr>
        <p:spPr>
          <a:xfrm>
            <a:off x="4716000" y="206092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a[b] 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44510A-8E32-4606-91F1-80A45BCB5161}"/>
              </a:ext>
            </a:extLst>
          </p:cNvPr>
          <p:cNvSpPr/>
          <p:nvPr/>
        </p:nvSpPr>
        <p:spPr>
          <a:xfrm>
            <a:off x="4067928" y="270900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556CE63-38C9-4CBD-8DF1-33D263443B3A}"/>
              </a:ext>
            </a:extLst>
          </p:cNvPr>
          <p:cNvSpPr/>
          <p:nvPr/>
        </p:nvSpPr>
        <p:spPr>
          <a:xfrm>
            <a:off x="4716000" y="2709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12" name="Freihandform 204">
            <a:extLst>
              <a:ext uri="{FF2B5EF4-FFF2-40B4-BE49-F238E27FC236}">
                <a16:creationId xmlns:a16="http://schemas.microsoft.com/office/drawing/2014/main" id="{E94A379D-ADD9-4E89-A1F9-686D04C9E4D9}"/>
              </a:ext>
            </a:extLst>
          </p:cNvPr>
          <p:cNvSpPr/>
          <p:nvPr/>
        </p:nvSpPr>
        <p:spPr>
          <a:xfrm flipV="1">
            <a:off x="3348000" y="19169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ihandform 105">
            <a:extLst>
              <a:ext uri="{FF2B5EF4-FFF2-40B4-BE49-F238E27FC236}">
                <a16:creationId xmlns:a16="http://schemas.microsoft.com/office/drawing/2014/main" id="{265DB1FE-B45F-4F43-92DE-A25688E479A6}"/>
              </a:ext>
            </a:extLst>
          </p:cNvPr>
          <p:cNvSpPr/>
          <p:nvPr/>
        </p:nvSpPr>
        <p:spPr>
          <a:xfrm>
            <a:off x="3348000" y="1701000"/>
            <a:ext cx="720080" cy="410403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  <a:gd name="connsiteX0" fmla="*/ 0 w 692458"/>
              <a:gd name="connsiteY0" fmla="*/ 648070 h 648208"/>
              <a:gd name="connsiteX1" fmla="*/ 399495 w 692458"/>
              <a:gd name="connsiteY1" fmla="*/ 559293 h 648208"/>
              <a:gd name="connsiteX2" fmla="*/ 540254 w 692458"/>
              <a:gd name="connsiteY2" fmla="*/ 105116 h 648208"/>
              <a:gd name="connsiteX3" fmla="*/ 692458 w 692458"/>
              <a:gd name="connsiteY3" fmla="*/ 0 h 648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8">
                <a:moveTo>
                  <a:pt x="0" y="648070"/>
                </a:moveTo>
                <a:cubicBezTo>
                  <a:pt x="158318" y="648809"/>
                  <a:pt x="309453" y="649785"/>
                  <a:pt x="399495" y="559293"/>
                </a:cubicBezTo>
                <a:cubicBezTo>
                  <a:pt x="489537" y="468801"/>
                  <a:pt x="491427" y="198331"/>
                  <a:pt x="540254" y="105116"/>
                </a:cubicBezTo>
                <a:cubicBezTo>
                  <a:pt x="589081" y="11900"/>
                  <a:pt x="619217" y="6658"/>
                  <a:pt x="692458" y="0"/>
                </a:cubicBezTo>
              </a:path>
            </a:pathLst>
          </a:custGeom>
          <a:ln>
            <a:solidFill>
              <a:schemeClr val="accent5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648DF8C9-08B5-4C38-A792-40D78E92A1E7}"/>
              </a:ext>
            </a:extLst>
          </p:cNvPr>
          <p:cNvSpPr/>
          <p:nvPr/>
        </p:nvSpPr>
        <p:spPr>
          <a:xfrm>
            <a:off x="3852000" y="5589000"/>
            <a:ext cx="2376096" cy="648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accent5"/>
                </a:solidFill>
              </a:rPr>
              <a:t>Defining a reference with single circumflex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symbol will always find its way to the final 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target variable, regardless of the number of</a:t>
            </a:r>
          </a:p>
          <a:p>
            <a:r>
              <a:rPr lang="en-US" sz="1000" dirty="0">
                <a:solidFill>
                  <a:schemeClr val="accent5"/>
                </a:solidFill>
              </a:rPr>
              <a:t>intermediate references on its way.</a:t>
            </a:r>
          </a:p>
        </p:txBody>
      </p:sp>
      <p:sp>
        <p:nvSpPr>
          <p:cNvPr id="98" name="Freihandform 105">
            <a:extLst>
              <a:ext uri="{FF2B5EF4-FFF2-40B4-BE49-F238E27FC236}">
                <a16:creationId xmlns:a16="http://schemas.microsoft.com/office/drawing/2014/main" id="{0B8EA7B7-1111-4253-A059-D5F63F0D646C}"/>
              </a:ext>
            </a:extLst>
          </p:cNvPr>
          <p:cNvSpPr/>
          <p:nvPr/>
        </p:nvSpPr>
        <p:spPr>
          <a:xfrm>
            <a:off x="3348000" y="2781000"/>
            <a:ext cx="720080" cy="11436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FF660B5C-1A68-4135-8174-3B110C16896C}"/>
              </a:ext>
            </a:extLst>
          </p:cNvPr>
          <p:cNvSpPr/>
          <p:nvPr/>
        </p:nvSpPr>
        <p:spPr>
          <a:xfrm>
            <a:off x="2916000" y="3213000"/>
            <a:ext cx="86409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ref2[ ] = ^a[c];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48ACE09-9140-4C6A-9A0E-463AD9BA6E74}"/>
              </a:ext>
            </a:extLst>
          </p:cNvPr>
          <p:cNvCxnSpPr>
            <a:cxnSpLocks/>
          </p:cNvCxnSpPr>
          <p:nvPr/>
        </p:nvCxnSpPr>
        <p:spPr>
          <a:xfrm>
            <a:off x="3564000" y="3429000"/>
            <a:ext cx="0" cy="576000"/>
          </a:xfrm>
          <a:prstGeom prst="straightConnector1">
            <a:avLst/>
          </a:prstGeom>
          <a:ln>
            <a:solidFill>
              <a:srgbClr val="33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797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to Variables Members in Structures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2" name="Rechteck 51"/>
          <p:cNvSpPr/>
          <p:nvPr/>
        </p:nvSpPr>
        <p:spPr>
          <a:xfrm>
            <a:off x="1548128" y="13409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53" name="Rechteck 52"/>
          <p:cNvSpPr/>
          <p:nvPr/>
        </p:nvSpPr>
        <p:spPr>
          <a:xfrm>
            <a:off x="1548128" y="15569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54" name="Rechteck 53"/>
          <p:cNvSpPr/>
          <p:nvPr/>
        </p:nvSpPr>
        <p:spPr>
          <a:xfrm>
            <a:off x="2196200" y="13409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55" name="Rechteck 54"/>
          <p:cNvSpPr/>
          <p:nvPr/>
        </p:nvSpPr>
        <p:spPr>
          <a:xfrm>
            <a:off x="2196200" y="15569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Ha</a:t>
            </a:r>
          </a:p>
        </p:txBody>
      </p:sp>
      <p:sp>
        <p:nvSpPr>
          <p:cNvPr id="56" name="Rechteck 55"/>
          <p:cNvSpPr/>
          <p:nvPr/>
        </p:nvSpPr>
        <p:spPr>
          <a:xfrm>
            <a:off x="1548128" y="11248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57" name="Rechteck 56"/>
          <p:cNvSpPr/>
          <p:nvPr/>
        </p:nvSpPr>
        <p:spPr>
          <a:xfrm>
            <a:off x="2196200" y="11248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a    ( a[ ] )</a:t>
            </a:r>
          </a:p>
        </p:txBody>
      </p:sp>
      <p:sp>
        <p:nvSpPr>
          <p:cNvPr id="58" name="Rechteck 57"/>
          <p:cNvSpPr/>
          <p:nvPr/>
        </p:nvSpPr>
        <p:spPr>
          <a:xfrm>
            <a:off x="1548128" y="17729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59" name="Rechteck 58"/>
          <p:cNvSpPr/>
          <p:nvPr/>
        </p:nvSpPr>
        <p:spPr>
          <a:xfrm>
            <a:off x="2196200" y="17729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69" name="Rechteck 68"/>
          <p:cNvSpPr/>
          <p:nvPr/>
        </p:nvSpPr>
        <p:spPr>
          <a:xfrm>
            <a:off x="4068080" y="134112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70" name="Rechteck 69"/>
          <p:cNvSpPr/>
          <p:nvPr/>
        </p:nvSpPr>
        <p:spPr>
          <a:xfrm>
            <a:off x="4068080" y="1557144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71" name="Rechteck 70"/>
          <p:cNvSpPr/>
          <p:nvPr/>
        </p:nvSpPr>
        <p:spPr>
          <a:xfrm>
            <a:off x="4716152" y="134112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72" name="Rechteck 71"/>
          <p:cNvSpPr/>
          <p:nvPr/>
        </p:nvSpPr>
        <p:spPr>
          <a:xfrm>
            <a:off x="4716152" y="1557144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  <a:sym typeface="Wingdings" panose="05000000000000000000" pitchFamily="2" charset="2"/>
              </a:rPr>
              <a:t>He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3" name="Rechteck 72"/>
          <p:cNvSpPr/>
          <p:nvPr/>
        </p:nvSpPr>
        <p:spPr>
          <a:xfrm>
            <a:off x="4068080" y="1125096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74" name="Rechteck 73"/>
          <p:cNvSpPr/>
          <p:nvPr/>
        </p:nvSpPr>
        <p:spPr>
          <a:xfrm>
            <a:off x="4716152" y="1125096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b    ( a[b] )</a:t>
            </a:r>
          </a:p>
        </p:txBody>
      </p:sp>
      <p:sp>
        <p:nvSpPr>
          <p:cNvPr id="75" name="Rechteck 74"/>
          <p:cNvSpPr/>
          <p:nvPr/>
        </p:nvSpPr>
        <p:spPr>
          <a:xfrm>
            <a:off x="4068080" y="1773168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6" name="Rechteck 75"/>
          <p:cNvSpPr/>
          <p:nvPr/>
        </p:nvSpPr>
        <p:spPr>
          <a:xfrm>
            <a:off x="4716152" y="1773168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Ø</a:t>
            </a:r>
          </a:p>
        </p:txBody>
      </p:sp>
      <p:sp>
        <p:nvSpPr>
          <p:cNvPr id="77" name="Freihandform 76"/>
          <p:cNvSpPr/>
          <p:nvPr/>
        </p:nvSpPr>
        <p:spPr>
          <a:xfrm>
            <a:off x="3348000" y="1413128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hteck 30"/>
          <p:cNvSpPr/>
          <p:nvPr/>
        </p:nvSpPr>
        <p:spPr>
          <a:xfrm>
            <a:off x="395536" y="90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References in member variables</a:t>
            </a:r>
          </a:p>
        </p:txBody>
      </p:sp>
      <p:sp>
        <p:nvSpPr>
          <p:cNvPr id="105" name="Rechteck 104"/>
          <p:cNvSpPr/>
          <p:nvPr/>
        </p:nvSpPr>
        <p:spPr>
          <a:xfrm>
            <a:off x="1548000" y="3428832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06" name="Rechteck 105"/>
          <p:cNvSpPr/>
          <p:nvPr/>
        </p:nvSpPr>
        <p:spPr>
          <a:xfrm>
            <a:off x="1548000" y="3644856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07" name="Rechteck 106"/>
          <p:cNvSpPr/>
          <p:nvPr/>
        </p:nvSpPr>
        <p:spPr>
          <a:xfrm>
            <a:off x="2196072" y="3428832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Literal</a:t>
            </a:r>
          </a:p>
        </p:txBody>
      </p:sp>
      <p:sp>
        <p:nvSpPr>
          <p:cNvPr id="108" name="Rechteck 107"/>
          <p:cNvSpPr/>
          <p:nvPr/>
        </p:nvSpPr>
        <p:spPr>
          <a:xfrm>
            <a:off x="2196072" y="3644856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Hi</a:t>
            </a:r>
          </a:p>
        </p:txBody>
      </p:sp>
      <p:sp>
        <p:nvSpPr>
          <p:cNvPr id="109" name="Rechteck 108"/>
          <p:cNvSpPr/>
          <p:nvPr/>
        </p:nvSpPr>
        <p:spPr>
          <a:xfrm>
            <a:off x="1548000" y="3212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1" name="Rechteck 110"/>
          <p:cNvSpPr/>
          <p:nvPr/>
        </p:nvSpPr>
        <p:spPr>
          <a:xfrm>
            <a:off x="1548000" y="3860880"/>
            <a:ext cx="648072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12" name="Rechteck 111"/>
          <p:cNvSpPr/>
          <p:nvPr/>
        </p:nvSpPr>
        <p:spPr>
          <a:xfrm>
            <a:off x="2196000" y="3861000"/>
            <a:ext cx="1224136" cy="21602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1 member</a:t>
            </a:r>
          </a:p>
        </p:txBody>
      </p:sp>
      <p:sp>
        <p:nvSpPr>
          <p:cNvPr id="113" name="Rechteck 112"/>
          <p:cNvSpPr/>
          <p:nvPr/>
        </p:nvSpPr>
        <p:spPr>
          <a:xfrm>
            <a:off x="4067952" y="34290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14" name="Rechteck 113"/>
          <p:cNvSpPr/>
          <p:nvPr/>
        </p:nvSpPr>
        <p:spPr>
          <a:xfrm>
            <a:off x="4067952" y="36450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17" name="Rechteck 116"/>
          <p:cNvSpPr/>
          <p:nvPr/>
        </p:nvSpPr>
        <p:spPr>
          <a:xfrm>
            <a:off x="4067952" y="32130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18" name="Rechteck 117"/>
          <p:cNvSpPr/>
          <p:nvPr/>
        </p:nvSpPr>
        <p:spPr>
          <a:xfrm>
            <a:off x="4716024" y="32130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d    ( c[d] )</a:t>
            </a:r>
          </a:p>
        </p:txBody>
      </p:sp>
      <p:sp>
        <p:nvSpPr>
          <p:cNvPr id="119" name="Rechteck 118"/>
          <p:cNvSpPr/>
          <p:nvPr/>
        </p:nvSpPr>
        <p:spPr>
          <a:xfrm>
            <a:off x="4067952" y="38610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1" name="Freihandform 120"/>
          <p:cNvSpPr/>
          <p:nvPr/>
        </p:nvSpPr>
        <p:spPr>
          <a:xfrm>
            <a:off x="3347872" y="3501040"/>
            <a:ext cx="720080" cy="432048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hteck 121"/>
          <p:cNvSpPr/>
          <p:nvPr/>
        </p:nvSpPr>
        <p:spPr>
          <a:xfrm>
            <a:off x="4716000" y="34289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23" name="Freihandform 122"/>
          <p:cNvSpPr/>
          <p:nvPr/>
        </p:nvSpPr>
        <p:spPr>
          <a:xfrm>
            <a:off x="862605" y="1413000"/>
            <a:ext cx="5442782" cy="2192775"/>
          </a:xfrm>
          <a:custGeom>
            <a:avLst/>
            <a:gdLst>
              <a:gd name="connsiteX0" fmla="*/ 2437644 w 2954578"/>
              <a:gd name="connsiteY0" fmla="*/ 1291158 h 1291158"/>
              <a:gd name="connsiteX1" fmla="*/ 2799594 w 2954578"/>
              <a:gd name="connsiteY1" fmla="*/ 1043508 h 1291158"/>
              <a:gd name="connsiteX2" fmla="*/ 208794 w 2954578"/>
              <a:gd name="connsiteY2" fmla="*/ 691083 h 1291158"/>
              <a:gd name="connsiteX3" fmla="*/ 208794 w 2954578"/>
              <a:gd name="connsiteY3" fmla="*/ 100533 h 1291158"/>
              <a:gd name="connsiteX4" fmla="*/ 637419 w 2954578"/>
              <a:gd name="connsiteY4" fmla="*/ 5283 h 1291158"/>
              <a:gd name="connsiteX0" fmla="*/ 2455279 w 2972213"/>
              <a:gd name="connsiteY0" fmla="*/ 1291158 h 1291158"/>
              <a:gd name="connsiteX1" fmla="*/ 2817229 w 2972213"/>
              <a:gd name="connsiteY1" fmla="*/ 1043508 h 1291158"/>
              <a:gd name="connsiteX2" fmla="*/ 226429 w 2972213"/>
              <a:gd name="connsiteY2" fmla="*/ 691083 h 1291158"/>
              <a:gd name="connsiteX3" fmla="*/ 226429 w 2972213"/>
              <a:gd name="connsiteY3" fmla="*/ 100533 h 1291158"/>
              <a:gd name="connsiteX4" fmla="*/ 655054 w 2972213"/>
              <a:gd name="connsiteY4" fmla="*/ 5283 h 1291158"/>
              <a:gd name="connsiteX0" fmla="*/ 2580568 w 3110778"/>
              <a:gd name="connsiteY0" fmla="*/ 1287370 h 1287370"/>
              <a:gd name="connsiteX1" fmla="*/ 2942518 w 3110778"/>
              <a:gd name="connsiteY1" fmla="*/ 1039720 h 1287370"/>
              <a:gd name="connsiteX2" fmla="*/ 170743 w 3110778"/>
              <a:gd name="connsiteY2" fmla="*/ 411070 h 1287370"/>
              <a:gd name="connsiteX3" fmla="*/ 351718 w 3110778"/>
              <a:gd name="connsiteY3" fmla="*/ 96745 h 1287370"/>
              <a:gd name="connsiteX4" fmla="*/ 780343 w 3110778"/>
              <a:gd name="connsiteY4" fmla="*/ 1495 h 1287370"/>
              <a:gd name="connsiteX0" fmla="*/ 2446084 w 2976294"/>
              <a:gd name="connsiteY0" fmla="*/ 1287370 h 1287370"/>
              <a:gd name="connsiteX1" fmla="*/ 2808034 w 2976294"/>
              <a:gd name="connsiteY1" fmla="*/ 1039720 h 1287370"/>
              <a:gd name="connsiteX2" fmla="*/ 36259 w 2976294"/>
              <a:gd name="connsiteY2" fmla="*/ 411070 h 1287370"/>
              <a:gd name="connsiteX3" fmla="*/ 217234 w 2976294"/>
              <a:gd name="connsiteY3" fmla="*/ 96745 h 1287370"/>
              <a:gd name="connsiteX4" fmla="*/ 645859 w 2976294"/>
              <a:gd name="connsiteY4" fmla="*/ 1495 h 1287370"/>
              <a:gd name="connsiteX0" fmla="*/ 2498749 w 3028959"/>
              <a:gd name="connsiteY0" fmla="*/ 1285875 h 1285875"/>
              <a:gd name="connsiteX1" fmla="*/ 2860699 w 3028959"/>
              <a:gd name="connsiteY1" fmla="*/ 1038225 h 1285875"/>
              <a:gd name="connsiteX2" fmla="*/ 88924 w 3028959"/>
              <a:gd name="connsiteY2" fmla="*/ 409575 h 1285875"/>
              <a:gd name="connsiteX3" fmla="*/ 698524 w 3028959"/>
              <a:gd name="connsiteY3" fmla="*/ 0 h 1285875"/>
              <a:gd name="connsiteX0" fmla="*/ 2513471 w 3043681"/>
              <a:gd name="connsiteY0" fmla="*/ 1285875 h 1285875"/>
              <a:gd name="connsiteX1" fmla="*/ 2875421 w 3043681"/>
              <a:gd name="connsiteY1" fmla="*/ 1038225 h 1285875"/>
              <a:gd name="connsiteX2" fmla="*/ 103646 w 3043681"/>
              <a:gd name="connsiteY2" fmla="*/ 409575 h 1285875"/>
              <a:gd name="connsiteX3" fmla="*/ 713246 w 3043681"/>
              <a:gd name="connsiteY3" fmla="*/ 0 h 1285875"/>
              <a:gd name="connsiteX0" fmla="*/ 2521991 w 3052901"/>
              <a:gd name="connsiteY0" fmla="*/ 1285875 h 1285875"/>
              <a:gd name="connsiteX1" fmla="*/ 2883941 w 3052901"/>
              <a:gd name="connsiteY1" fmla="*/ 1038225 h 1285875"/>
              <a:gd name="connsiteX2" fmla="*/ 102641 w 3052901"/>
              <a:gd name="connsiteY2" fmla="*/ 533400 h 1285875"/>
              <a:gd name="connsiteX3" fmla="*/ 721766 w 3052901"/>
              <a:gd name="connsiteY3" fmla="*/ 0 h 1285875"/>
              <a:gd name="connsiteX0" fmla="*/ 2521992 w 3052902"/>
              <a:gd name="connsiteY0" fmla="*/ 1285875 h 1285875"/>
              <a:gd name="connsiteX1" fmla="*/ 2883942 w 3052902"/>
              <a:gd name="connsiteY1" fmla="*/ 981075 h 1285875"/>
              <a:gd name="connsiteX2" fmla="*/ 102642 w 3052902"/>
              <a:gd name="connsiteY2" fmla="*/ 533400 h 1285875"/>
              <a:gd name="connsiteX3" fmla="*/ 721767 w 3052902"/>
              <a:gd name="connsiteY3" fmla="*/ 0 h 1285875"/>
              <a:gd name="connsiteX0" fmla="*/ 5093742 w 5143703"/>
              <a:gd name="connsiteY0" fmla="*/ 1266825 h 1266825"/>
              <a:gd name="connsiteX1" fmla="*/ 2883942 w 5143703"/>
              <a:gd name="connsiteY1" fmla="*/ 981075 h 1266825"/>
              <a:gd name="connsiteX2" fmla="*/ 102642 w 5143703"/>
              <a:gd name="connsiteY2" fmla="*/ 533400 h 1266825"/>
              <a:gd name="connsiteX3" fmla="*/ 721767 w 5143703"/>
              <a:gd name="connsiteY3" fmla="*/ 0 h 1266825"/>
              <a:gd name="connsiteX0" fmla="*/ 5093742 w 5634130"/>
              <a:gd name="connsiteY0" fmla="*/ 1266825 h 1266825"/>
              <a:gd name="connsiteX1" fmla="*/ 5208042 w 5634130"/>
              <a:gd name="connsiteY1" fmla="*/ 847725 h 1266825"/>
              <a:gd name="connsiteX2" fmla="*/ 102642 w 5634130"/>
              <a:gd name="connsiteY2" fmla="*/ 533400 h 1266825"/>
              <a:gd name="connsiteX3" fmla="*/ 721767 w 5634130"/>
              <a:gd name="connsiteY3" fmla="*/ 0 h 1266825"/>
              <a:gd name="connsiteX0" fmla="*/ 5093742 w 5563206"/>
              <a:gd name="connsiteY0" fmla="*/ 1266825 h 1266825"/>
              <a:gd name="connsiteX1" fmla="*/ 5208042 w 5563206"/>
              <a:gd name="connsiteY1" fmla="*/ 847725 h 1266825"/>
              <a:gd name="connsiteX2" fmla="*/ 102642 w 5563206"/>
              <a:gd name="connsiteY2" fmla="*/ 533400 h 1266825"/>
              <a:gd name="connsiteX3" fmla="*/ 721767 w 5563206"/>
              <a:gd name="connsiteY3" fmla="*/ 0 h 1266825"/>
              <a:gd name="connsiteX0" fmla="*/ 4919606 w 5445359"/>
              <a:gd name="connsiteY0" fmla="*/ 1266825 h 1266825"/>
              <a:gd name="connsiteX1" fmla="*/ 5033906 w 5445359"/>
              <a:gd name="connsiteY1" fmla="*/ 847725 h 1266825"/>
              <a:gd name="connsiteX2" fmla="*/ 128531 w 5445359"/>
              <a:gd name="connsiteY2" fmla="*/ 657225 h 1266825"/>
              <a:gd name="connsiteX3" fmla="*/ 547631 w 5445359"/>
              <a:gd name="connsiteY3" fmla="*/ 0 h 1266825"/>
              <a:gd name="connsiteX0" fmla="*/ 4891576 w 5417329"/>
              <a:gd name="connsiteY0" fmla="*/ 1266825 h 1266825"/>
              <a:gd name="connsiteX1" fmla="*/ 5005876 w 5417329"/>
              <a:gd name="connsiteY1" fmla="*/ 847725 h 1266825"/>
              <a:gd name="connsiteX2" fmla="*/ 100501 w 5417329"/>
              <a:gd name="connsiteY2" fmla="*/ 657225 h 1266825"/>
              <a:gd name="connsiteX3" fmla="*/ 519601 w 5417329"/>
              <a:gd name="connsiteY3" fmla="*/ 0 h 1266825"/>
              <a:gd name="connsiteX0" fmla="*/ 4993746 w 5519499"/>
              <a:gd name="connsiteY0" fmla="*/ 1266825 h 1266825"/>
              <a:gd name="connsiteX1" fmla="*/ 5108046 w 5519499"/>
              <a:gd name="connsiteY1" fmla="*/ 847725 h 1266825"/>
              <a:gd name="connsiteX2" fmla="*/ 202671 w 5519499"/>
              <a:gd name="connsiteY2" fmla="*/ 657225 h 1266825"/>
              <a:gd name="connsiteX3" fmla="*/ 621771 w 5519499"/>
              <a:gd name="connsiteY3" fmla="*/ 0 h 1266825"/>
              <a:gd name="connsiteX0" fmla="*/ 4933468 w 5459221"/>
              <a:gd name="connsiteY0" fmla="*/ 1266825 h 1266825"/>
              <a:gd name="connsiteX1" fmla="*/ 5047768 w 5459221"/>
              <a:gd name="connsiteY1" fmla="*/ 847725 h 1266825"/>
              <a:gd name="connsiteX2" fmla="*/ 142393 w 5459221"/>
              <a:gd name="connsiteY2" fmla="*/ 657225 h 1266825"/>
              <a:gd name="connsiteX3" fmla="*/ 561493 w 5459221"/>
              <a:gd name="connsiteY3" fmla="*/ 0 h 1266825"/>
              <a:gd name="connsiteX0" fmla="*/ 4837871 w 5363624"/>
              <a:gd name="connsiteY0" fmla="*/ 1266825 h 1266825"/>
              <a:gd name="connsiteX1" fmla="*/ 4952171 w 5363624"/>
              <a:gd name="connsiteY1" fmla="*/ 847725 h 1266825"/>
              <a:gd name="connsiteX2" fmla="*/ 46796 w 5363624"/>
              <a:gd name="connsiteY2" fmla="*/ 657225 h 1266825"/>
              <a:gd name="connsiteX3" fmla="*/ 465896 w 536362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523644"/>
              <a:gd name="connsiteY0" fmla="*/ 1266825 h 1266825"/>
              <a:gd name="connsiteX1" fmla="*/ 5100345 w 5523644"/>
              <a:gd name="connsiteY1" fmla="*/ 847725 h 1266825"/>
              <a:gd name="connsiteX2" fmla="*/ 33045 w 5523644"/>
              <a:gd name="connsiteY2" fmla="*/ 447675 h 1266825"/>
              <a:gd name="connsiteX3" fmla="*/ 614070 w 5523644"/>
              <a:gd name="connsiteY3" fmla="*/ 0 h 1266825"/>
              <a:gd name="connsiteX0" fmla="*/ 4986045 w 5497983"/>
              <a:gd name="connsiteY0" fmla="*/ 1266825 h 1266825"/>
              <a:gd name="connsiteX1" fmla="*/ 5062245 w 5497983"/>
              <a:gd name="connsiteY1" fmla="*/ 974862 h 1266825"/>
              <a:gd name="connsiteX2" fmla="*/ 33045 w 5497983"/>
              <a:gd name="connsiteY2" fmla="*/ 447675 h 1266825"/>
              <a:gd name="connsiteX3" fmla="*/ 614070 w 5497983"/>
              <a:gd name="connsiteY3" fmla="*/ 0 h 1266825"/>
              <a:gd name="connsiteX0" fmla="*/ 4690312 w 5177368"/>
              <a:gd name="connsiteY0" fmla="*/ 1266825 h 1266825"/>
              <a:gd name="connsiteX1" fmla="*/ 4766512 w 5177368"/>
              <a:gd name="connsiteY1" fmla="*/ 974862 h 1266825"/>
              <a:gd name="connsiteX2" fmla="*/ 80212 w 5177368"/>
              <a:gd name="connsiteY2" fmla="*/ 609487 h 1266825"/>
              <a:gd name="connsiteX3" fmla="*/ 318337 w 5177368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83383 w 5270439"/>
              <a:gd name="connsiteY0" fmla="*/ 1266825 h 1266825"/>
              <a:gd name="connsiteX1" fmla="*/ 4859583 w 5270439"/>
              <a:gd name="connsiteY1" fmla="*/ 974862 h 1266825"/>
              <a:gd name="connsiteX2" fmla="*/ 173283 w 5270439"/>
              <a:gd name="connsiteY2" fmla="*/ 609487 h 1266825"/>
              <a:gd name="connsiteX3" fmla="*/ 411408 w 5270439"/>
              <a:gd name="connsiteY3" fmla="*/ 0 h 1266825"/>
              <a:gd name="connsiteX0" fmla="*/ 4770688 w 5257744"/>
              <a:gd name="connsiteY0" fmla="*/ 1266825 h 1266825"/>
              <a:gd name="connsiteX1" fmla="*/ 4846888 w 5257744"/>
              <a:gd name="connsiteY1" fmla="*/ 974862 h 1266825"/>
              <a:gd name="connsiteX2" fmla="*/ 160588 w 5257744"/>
              <a:gd name="connsiteY2" fmla="*/ 609487 h 1266825"/>
              <a:gd name="connsiteX3" fmla="*/ 398713 w 5257744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770688 w 5197191"/>
              <a:gd name="connsiteY0" fmla="*/ 1266825 h 1266825"/>
              <a:gd name="connsiteX1" fmla="*/ 4751638 w 5197191"/>
              <a:gd name="connsiteY1" fmla="*/ 1067326 h 1266825"/>
              <a:gd name="connsiteX2" fmla="*/ 160588 w 5197191"/>
              <a:gd name="connsiteY2" fmla="*/ 609487 h 1266825"/>
              <a:gd name="connsiteX3" fmla="*/ 398713 w 5197191"/>
              <a:gd name="connsiteY3" fmla="*/ 0 h 1266825"/>
              <a:gd name="connsiteX0" fmla="*/ 4804543 w 5231046"/>
              <a:gd name="connsiteY0" fmla="*/ 1266825 h 1266825"/>
              <a:gd name="connsiteX1" fmla="*/ 4785493 w 5231046"/>
              <a:gd name="connsiteY1" fmla="*/ 1067326 h 1266825"/>
              <a:gd name="connsiteX2" fmla="*/ 194443 w 5231046"/>
              <a:gd name="connsiteY2" fmla="*/ 609487 h 1266825"/>
              <a:gd name="connsiteX3" fmla="*/ 432568 w 5231046"/>
              <a:gd name="connsiteY3" fmla="*/ 0 h 1266825"/>
              <a:gd name="connsiteX0" fmla="*/ 4984592 w 5411095"/>
              <a:gd name="connsiteY0" fmla="*/ 1266825 h 1266825"/>
              <a:gd name="connsiteX1" fmla="*/ 4965542 w 5411095"/>
              <a:gd name="connsiteY1" fmla="*/ 1067326 h 1266825"/>
              <a:gd name="connsiteX2" fmla="*/ 374492 w 5411095"/>
              <a:gd name="connsiteY2" fmla="*/ 609487 h 1266825"/>
              <a:gd name="connsiteX3" fmla="*/ 612617 w 5411095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5053973 w 5480476"/>
              <a:gd name="connsiteY0" fmla="*/ 1266825 h 1266825"/>
              <a:gd name="connsiteX1" fmla="*/ 5034923 w 5480476"/>
              <a:gd name="connsiteY1" fmla="*/ 1067326 h 1266825"/>
              <a:gd name="connsiteX2" fmla="*/ 443873 w 5480476"/>
              <a:gd name="connsiteY2" fmla="*/ 609487 h 1266825"/>
              <a:gd name="connsiteX3" fmla="*/ 681998 w 5480476"/>
              <a:gd name="connsiteY3" fmla="*/ 0 h 1266825"/>
              <a:gd name="connsiteX0" fmla="*/ 4996823 w 5455007"/>
              <a:gd name="connsiteY0" fmla="*/ 1330394 h 1330394"/>
              <a:gd name="connsiteX1" fmla="*/ 5034923 w 5455007"/>
              <a:gd name="connsiteY1" fmla="*/ 1067326 h 1330394"/>
              <a:gd name="connsiteX2" fmla="*/ 443873 w 5455007"/>
              <a:gd name="connsiteY2" fmla="*/ 609487 h 1330394"/>
              <a:gd name="connsiteX3" fmla="*/ 681998 w 5455007"/>
              <a:gd name="connsiteY3" fmla="*/ 0 h 1330394"/>
              <a:gd name="connsiteX0" fmla="*/ 4996823 w 5436943"/>
              <a:gd name="connsiteY0" fmla="*/ 1330394 h 1330394"/>
              <a:gd name="connsiteX1" fmla="*/ 5006348 w 5436943"/>
              <a:gd name="connsiteY1" fmla="*/ 1136674 h 1330394"/>
              <a:gd name="connsiteX2" fmla="*/ 443873 w 5436943"/>
              <a:gd name="connsiteY2" fmla="*/ 609487 h 1330394"/>
              <a:gd name="connsiteX3" fmla="*/ 681998 w 5436943"/>
              <a:gd name="connsiteY3" fmla="*/ 0 h 1330394"/>
              <a:gd name="connsiteX0" fmla="*/ 5001986 w 5442782"/>
              <a:gd name="connsiteY0" fmla="*/ 1330394 h 1330394"/>
              <a:gd name="connsiteX1" fmla="*/ 5011511 w 5442782"/>
              <a:gd name="connsiteY1" fmla="*/ 1136674 h 1330394"/>
              <a:gd name="connsiteX2" fmla="*/ 439511 w 5442782"/>
              <a:gd name="connsiteY2" fmla="*/ 782856 h 1330394"/>
              <a:gd name="connsiteX3" fmla="*/ 687161 w 5442782"/>
              <a:gd name="connsiteY3" fmla="*/ 0 h 1330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2782" h="1330394">
                <a:moveTo>
                  <a:pt x="5001986" y="1330394"/>
                </a:moveTo>
                <a:cubicBezTo>
                  <a:pt x="5368698" y="1256575"/>
                  <a:pt x="5771924" y="1227930"/>
                  <a:pt x="5011511" y="1136674"/>
                </a:cubicBezTo>
                <a:cubicBezTo>
                  <a:pt x="4251098" y="1045418"/>
                  <a:pt x="1314224" y="998607"/>
                  <a:pt x="439511" y="782856"/>
                </a:cubicBezTo>
                <a:cubicBezTo>
                  <a:pt x="-149452" y="628868"/>
                  <a:pt x="-220889" y="90034"/>
                  <a:pt x="687161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4" name="Rechteck 123"/>
          <p:cNvSpPr/>
          <p:nvPr/>
        </p:nvSpPr>
        <p:spPr>
          <a:xfrm>
            <a:off x="4068000" y="429283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25" name="Rechteck 124"/>
          <p:cNvSpPr/>
          <p:nvPr/>
        </p:nvSpPr>
        <p:spPr>
          <a:xfrm>
            <a:off x="4068000" y="450885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6" name="Rechteck 125"/>
          <p:cNvSpPr/>
          <p:nvPr/>
        </p:nvSpPr>
        <p:spPr>
          <a:xfrm>
            <a:off x="4068000" y="4076808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27" name="Rechteck 126"/>
          <p:cNvSpPr/>
          <p:nvPr/>
        </p:nvSpPr>
        <p:spPr>
          <a:xfrm>
            <a:off x="4716072" y="4076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c[e] )</a:t>
            </a:r>
          </a:p>
        </p:txBody>
      </p:sp>
      <p:sp>
        <p:nvSpPr>
          <p:cNvPr id="128" name="Rechteck 127"/>
          <p:cNvSpPr/>
          <p:nvPr/>
        </p:nvSpPr>
        <p:spPr>
          <a:xfrm>
            <a:off x="4068000" y="4724880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29" name="Rechteck 128"/>
          <p:cNvSpPr/>
          <p:nvPr/>
        </p:nvSpPr>
        <p:spPr>
          <a:xfrm>
            <a:off x="4716048" y="4292608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2" name="Rechteck 131"/>
          <p:cNvSpPr/>
          <p:nvPr/>
        </p:nvSpPr>
        <p:spPr>
          <a:xfrm>
            <a:off x="4068000" y="5156928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33" name="Rechteck 132"/>
          <p:cNvSpPr/>
          <p:nvPr/>
        </p:nvSpPr>
        <p:spPr>
          <a:xfrm>
            <a:off x="4068000" y="5372952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34" name="Rechteck 133"/>
          <p:cNvSpPr/>
          <p:nvPr/>
        </p:nvSpPr>
        <p:spPr>
          <a:xfrm>
            <a:off x="4068000" y="4940904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35" name="Rechteck 134"/>
          <p:cNvSpPr/>
          <p:nvPr/>
        </p:nvSpPr>
        <p:spPr>
          <a:xfrm>
            <a:off x="4716072" y="4940904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f    ( c[f] )</a:t>
            </a:r>
          </a:p>
        </p:txBody>
      </p:sp>
      <p:sp>
        <p:nvSpPr>
          <p:cNvPr id="136" name="Rechteck 135"/>
          <p:cNvSpPr/>
          <p:nvPr/>
        </p:nvSpPr>
        <p:spPr>
          <a:xfrm>
            <a:off x="4068000" y="5588976"/>
            <a:ext cx="648072" cy="216024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37" name="Rechteck 136"/>
          <p:cNvSpPr/>
          <p:nvPr/>
        </p:nvSpPr>
        <p:spPr>
          <a:xfrm>
            <a:off x="4716048" y="5156704"/>
            <a:ext cx="1224136" cy="648096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39" name="Rechteck 138"/>
          <p:cNvSpPr/>
          <p:nvPr/>
        </p:nvSpPr>
        <p:spPr>
          <a:xfrm>
            <a:off x="2196000" y="3212808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    ( c[ ] )</a:t>
            </a:r>
          </a:p>
        </p:txBody>
      </p:sp>
      <p:sp>
        <p:nvSpPr>
          <p:cNvPr id="140" name="Freihandform 139"/>
          <p:cNvSpPr/>
          <p:nvPr/>
        </p:nvSpPr>
        <p:spPr>
          <a:xfrm flipV="1">
            <a:off x="3348000" y="3932856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ihandform 140"/>
          <p:cNvSpPr/>
          <p:nvPr/>
        </p:nvSpPr>
        <p:spPr>
          <a:xfrm flipV="1">
            <a:off x="3348128" y="3932808"/>
            <a:ext cx="720080" cy="1368000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hteck 141"/>
          <p:cNvSpPr/>
          <p:nvPr/>
        </p:nvSpPr>
        <p:spPr>
          <a:xfrm>
            <a:off x="4067792" y="2205024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143" name="Rechteck 142"/>
          <p:cNvSpPr/>
          <p:nvPr/>
        </p:nvSpPr>
        <p:spPr>
          <a:xfrm>
            <a:off x="4067792" y="2421048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46" name="Rechteck 145"/>
          <p:cNvSpPr/>
          <p:nvPr/>
        </p:nvSpPr>
        <p:spPr>
          <a:xfrm>
            <a:off x="4067792" y="1989000"/>
            <a:ext cx="648072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Name</a:t>
            </a:r>
          </a:p>
        </p:txBody>
      </p:sp>
      <p:sp>
        <p:nvSpPr>
          <p:cNvPr id="147" name="Rechteck 146"/>
          <p:cNvSpPr/>
          <p:nvPr/>
        </p:nvSpPr>
        <p:spPr>
          <a:xfrm>
            <a:off x="4715864" y="1989000"/>
            <a:ext cx="1224136" cy="216024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g    ( a[g] )</a:t>
            </a:r>
          </a:p>
        </p:txBody>
      </p:sp>
      <p:sp>
        <p:nvSpPr>
          <p:cNvPr id="148" name="Rechteck 147"/>
          <p:cNvSpPr/>
          <p:nvPr/>
        </p:nvSpPr>
        <p:spPr>
          <a:xfrm>
            <a:off x="4067792" y="2637072"/>
            <a:ext cx="648072" cy="216024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b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150" name="Rechteck 149"/>
          <p:cNvSpPr/>
          <p:nvPr/>
        </p:nvSpPr>
        <p:spPr>
          <a:xfrm>
            <a:off x="4716000" y="2205000"/>
            <a:ext cx="1224136" cy="648096"/>
          </a:xfrm>
          <a:prstGeom prst="rect">
            <a:avLst/>
          </a:prstGeom>
          <a:noFill/>
          <a:ln w="952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Reference to</a:t>
            </a:r>
          </a:p>
          <a:p>
            <a:r>
              <a:rPr lang="en-US" sz="1000" dirty="0">
                <a:solidFill>
                  <a:schemeClr val="tx1"/>
                </a:solidFill>
              </a:rPr>
              <a:t>Variable</a:t>
            </a:r>
          </a:p>
        </p:txBody>
      </p:sp>
      <p:sp>
        <p:nvSpPr>
          <p:cNvPr id="151" name="Freihandform 150"/>
          <p:cNvSpPr/>
          <p:nvPr/>
        </p:nvSpPr>
        <p:spPr>
          <a:xfrm flipV="1">
            <a:off x="3348000" y="1845000"/>
            <a:ext cx="720080" cy="503952"/>
          </a:xfrm>
          <a:custGeom>
            <a:avLst/>
            <a:gdLst>
              <a:gd name="connsiteX0" fmla="*/ 0 w 692458"/>
              <a:gd name="connsiteY0" fmla="*/ 648070 h 648203"/>
              <a:gd name="connsiteX1" fmla="*/ 399495 w 692458"/>
              <a:gd name="connsiteY1" fmla="*/ 559293 h 648203"/>
              <a:gd name="connsiteX2" fmla="*/ 497150 w 692458"/>
              <a:gd name="connsiteY2" fmla="*/ 106532 h 648203"/>
              <a:gd name="connsiteX3" fmla="*/ 692458 w 692458"/>
              <a:gd name="connsiteY3" fmla="*/ 0 h 648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2458" h="648203">
                <a:moveTo>
                  <a:pt x="0" y="648070"/>
                </a:moveTo>
                <a:cubicBezTo>
                  <a:pt x="158318" y="648809"/>
                  <a:pt x="316637" y="649549"/>
                  <a:pt x="399495" y="559293"/>
                </a:cubicBezTo>
                <a:cubicBezTo>
                  <a:pt x="482353" y="469037"/>
                  <a:pt x="448323" y="199747"/>
                  <a:pt x="497150" y="106532"/>
                </a:cubicBezTo>
                <a:cubicBezTo>
                  <a:pt x="545977" y="13316"/>
                  <a:pt x="619217" y="6658"/>
                  <a:pt x="692458" y="0"/>
                </a:cubicBezTo>
              </a:path>
            </a:pathLst>
          </a:cu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ihandform 7"/>
          <p:cNvSpPr/>
          <p:nvPr/>
        </p:nvSpPr>
        <p:spPr>
          <a:xfrm>
            <a:off x="3538018" y="1895475"/>
            <a:ext cx="3005242" cy="2533650"/>
          </a:xfrm>
          <a:custGeom>
            <a:avLst/>
            <a:gdLst>
              <a:gd name="connsiteX0" fmla="*/ 2197209 w 2821709"/>
              <a:gd name="connsiteY0" fmla="*/ 1828800 h 1828800"/>
              <a:gd name="connsiteX1" fmla="*/ 2711559 w 2821709"/>
              <a:gd name="connsiteY1" fmla="*/ 1657350 h 1828800"/>
              <a:gd name="connsiteX2" fmla="*/ 2806809 w 2821709"/>
              <a:gd name="connsiteY2" fmla="*/ 1009650 h 1828800"/>
              <a:gd name="connsiteX3" fmla="*/ 2492484 w 2821709"/>
              <a:gd name="connsiteY3" fmla="*/ 590550 h 1828800"/>
              <a:gd name="connsiteX4" fmla="*/ 158859 w 2821709"/>
              <a:gd name="connsiteY4" fmla="*/ 333375 h 1828800"/>
              <a:gd name="connsiteX5" fmla="*/ 396984 w 2821709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197209 w 2873068"/>
              <a:gd name="connsiteY0" fmla="*/ 1828800 h 1828800"/>
              <a:gd name="connsiteX1" fmla="*/ 2711559 w 2873068"/>
              <a:gd name="connsiteY1" fmla="*/ 1657350 h 1828800"/>
              <a:gd name="connsiteX2" fmla="*/ 2863959 w 2873068"/>
              <a:gd name="connsiteY2" fmla="*/ 1009650 h 1828800"/>
              <a:gd name="connsiteX3" fmla="*/ 2492484 w 2873068"/>
              <a:gd name="connsiteY3" fmla="*/ 590550 h 1828800"/>
              <a:gd name="connsiteX4" fmla="*/ 158859 w 2873068"/>
              <a:gd name="connsiteY4" fmla="*/ 333375 h 1828800"/>
              <a:gd name="connsiteX5" fmla="*/ 396984 w 2873068"/>
              <a:gd name="connsiteY5" fmla="*/ 0 h 1828800"/>
              <a:gd name="connsiteX0" fmla="*/ 2200299 w 2876158"/>
              <a:gd name="connsiteY0" fmla="*/ 2533650 h 2533650"/>
              <a:gd name="connsiteX1" fmla="*/ 2714649 w 2876158"/>
              <a:gd name="connsiteY1" fmla="*/ 2362200 h 2533650"/>
              <a:gd name="connsiteX2" fmla="*/ 2867049 w 2876158"/>
              <a:gd name="connsiteY2" fmla="*/ 1714500 h 2533650"/>
              <a:gd name="connsiteX3" fmla="*/ 2495574 w 2876158"/>
              <a:gd name="connsiteY3" fmla="*/ 1295400 h 2533650"/>
              <a:gd name="connsiteX4" fmla="*/ 161949 w 2876158"/>
              <a:gd name="connsiteY4" fmla="*/ 1038225 h 2533650"/>
              <a:gd name="connsiteX5" fmla="*/ 390549 w 2876158"/>
              <a:gd name="connsiteY5" fmla="*/ 0 h 2533650"/>
              <a:gd name="connsiteX0" fmla="*/ 2312949 w 2988808"/>
              <a:gd name="connsiteY0" fmla="*/ 2533650 h 2533650"/>
              <a:gd name="connsiteX1" fmla="*/ 2827299 w 2988808"/>
              <a:gd name="connsiteY1" fmla="*/ 2362200 h 2533650"/>
              <a:gd name="connsiteX2" fmla="*/ 2979699 w 2988808"/>
              <a:gd name="connsiteY2" fmla="*/ 1714500 h 2533650"/>
              <a:gd name="connsiteX3" fmla="*/ 2608224 w 2988808"/>
              <a:gd name="connsiteY3" fmla="*/ 1295400 h 2533650"/>
              <a:gd name="connsiteX4" fmla="*/ 131724 w 2988808"/>
              <a:gd name="connsiteY4" fmla="*/ 914400 h 2533650"/>
              <a:gd name="connsiteX5" fmla="*/ 503199 w 2988808"/>
              <a:gd name="connsiteY5" fmla="*/ 0 h 2533650"/>
              <a:gd name="connsiteX0" fmla="*/ 2329383 w 3005242"/>
              <a:gd name="connsiteY0" fmla="*/ 2533650 h 2533650"/>
              <a:gd name="connsiteX1" fmla="*/ 2843733 w 3005242"/>
              <a:gd name="connsiteY1" fmla="*/ 2362200 h 2533650"/>
              <a:gd name="connsiteX2" fmla="*/ 2996133 w 3005242"/>
              <a:gd name="connsiteY2" fmla="*/ 1714500 h 2533650"/>
              <a:gd name="connsiteX3" fmla="*/ 2624658 w 3005242"/>
              <a:gd name="connsiteY3" fmla="*/ 1295400 h 2533650"/>
              <a:gd name="connsiteX4" fmla="*/ 148158 w 3005242"/>
              <a:gd name="connsiteY4" fmla="*/ 914400 h 2533650"/>
              <a:gd name="connsiteX5" fmla="*/ 519633 w 3005242"/>
              <a:gd name="connsiteY5" fmla="*/ 0 h 253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05242" h="2533650">
                <a:moveTo>
                  <a:pt x="2329383" y="2533650"/>
                </a:moveTo>
                <a:cubicBezTo>
                  <a:pt x="2535758" y="2516187"/>
                  <a:pt x="2732608" y="2498725"/>
                  <a:pt x="2843733" y="2362200"/>
                </a:cubicBezTo>
                <a:cubicBezTo>
                  <a:pt x="2954858" y="2225675"/>
                  <a:pt x="3032646" y="1892300"/>
                  <a:pt x="2996133" y="1714500"/>
                </a:cubicBezTo>
                <a:cubicBezTo>
                  <a:pt x="2959620" y="1536700"/>
                  <a:pt x="3099321" y="1428750"/>
                  <a:pt x="2624658" y="1295400"/>
                </a:cubicBezTo>
                <a:cubicBezTo>
                  <a:pt x="2149995" y="1162050"/>
                  <a:pt x="537096" y="1225550"/>
                  <a:pt x="148158" y="914400"/>
                </a:cubicBezTo>
                <a:cubicBezTo>
                  <a:pt x="-240780" y="603250"/>
                  <a:pt x="225945" y="117475"/>
                  <a:pt x="519633" y="0"/>
                </a:cubicBezTo>
              </a:path>
            </a:pathLst>
          </a:custGeom>
          <a:ln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Freihandform 9"/>
          <p:cNvSpPr/>
          <p:nvPr/>
        </p:nvSpPr>
        <p:spPr>
          <a:xfrm>
            <a:off x="5857875" y="3771900"/>
            <a:ext cx="685800" cy="1533525"/>
          </a:xfrm>
          <a:custGeom>
            <a:avLst/>
            <a:gdLst>
              <a:gd name="connsiteX0" fmla="*/ 0 w 685800"/>
              <a:gd name="connsiteY0" fmla="*/ 1533525 h 1533525"/>
              <a:gd name="connsiteX1" fmla="*/ 514350 w 685800"/>
              <a:gd name="connsiteY1" fmla="*/ 1009650 h 1533525"/>
              <a:gd name="connsiteX2" fmla="*/ 685800 w 685800"/>
              <a:gd name="connsiteY2" fmla="*/ 0 h 1533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5800" h="1533525">
                <a:moveTo>
                  <a:pt x="0" y="1533525"/>
                </a:moveTo>
                <a:cubicBezTo>
                  <a:pt x="200025" y="1399381"/>
                  <a:pt x="400050" y="1265237"/>
                  <a:pt x="514350" y="1009650"/>
                </a:cubicBezTo>
                <a:cubicBezTo>
                  <a:pt x="628650" y="754062"/>
                  <a:pt x="657225" y="377031"/>
                  <a:pt x="685800" y="0"/>
                </a:cubicBezTo>
              </a:path>
            </a:pathLst>
          </a:cu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Freihandform 10"/>
          <p:cNvSpPr/>
          <p:nvPr/>
        </p:nvSpPr>
        <p:spPr>
          <a:xfrm>
            <a:off x="754389" y="2705100"/>
            <a:ext cx="5932730" cy="838200"/>
          </a:xfrm>
          <a:custGeom>
            <a:avLst/>
            <a:gdLst>
              <a:gd name="connsiteX0" fmla="*/ 5113011 w 5932730"/>
              <a:gd name="connsiteY0" fmla="*/ 0 h 838200"/>
              <a:gd name="connsiteX1" fmla="*/ 5560686 w 5932730"/>
              <a:gd name="connsiteY1" fmla="*/ 152400 h 838200"/>
              <a:gd name="connsiteX2" fmla="*/ 379086 w 5932730"/>
              <a:gd name="connsiteY2" fmla="*/ 476250 h 838200"/>
              <a:gd name="connsiteX3" fmla="*/ 798186 w 5932730"/>
              <a:gd name="connsiteY3" fmla="*/ 838200 h 838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32730" h="838200">
                <a:moveTo>
                  <a:pt x="5113011" y="0"/>
                </a:moveTo>
                <a:cubicBezTo>
                  <a:pt x="5731342" y="36512"/>
                  <a:pt x="6349673" y="73025"/>
                  <a:pt x="5560686" y="152400"/>
                </a:cubicBezTo>
                <a:cubicBezTo>
                  <a:pt x="4771699" y="231775"/>
                  <a:pt x="1172836" y="361950"/>
                  <a:pt x="379086" y="476250"/>
                </a:cubicBezTo>
                <a:cubicBezTo>
                  <a:pt x="-414664" y="590550"/>
                  <a:pt x="191761" y="714375"/>
                  <a:pt x="798186" y="838200"/>
                </a:cubicBezTo>
              </a:path>
            </a:pathLst>
          </a:custGeom>
          <a:ln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5148000" y="2637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rgbClr val="0000FF"/>
                </a:solidFill>
              </a:rPr>
              <a:t>a[g] = ^c[ ];</a:t>
            </a:r>
          </a:p>
        </p:txBody>
      </p:sp>
      <p:sp>
        <p:nvSpPr>
          <p:cNvPr id="64" name="Rechteck 63"/>
          <p:cNvSpPr/>
          <p:nvPr/>
        </p:nvSpPr>
        <p:spPr>
          <a:xfrm>
            <a:off x="5220000" y="3861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c[d] = ^a[ ];</a:t>
            </a:r>
          </a:p>
        </p:txBody>
      </p:sp>
      <p:sp>
        <p:nvSpPr>
          <p:cNvPr id="66" name="Rechteck 65"/>
          <p:cNvSpPr/>
          <p:nvPr/>
        </p:nvSpPr>
        <p:spPr>
          <a:xfrm>
            <a:off x="5220000" y="4725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c[e] = ^a[b];</a:t>
            </a:r>
          </a:p>
        </p:txBody>
      </p:sp>
      <p:sp>
        <p:nvSpPr>
          <p:cNvPr id="67" name="Rechteck 66"/>
          <p:cNvSpPr/>
          <p:nvPr/>
        </p:nvSpPr>
        <p:spPr>
          <a:xfrm>
            <a:off x="5220000" y="5589000"/>
            <a:ext cx="720000" cy="216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c[f] = ^c[e];</a:t>
            </a:r>
          </a:p>
        </p:txBody>
      </p:sp>
      <p:sp>
        <p:nvSpPr>
          <p:cNvPr id="68" name="Rechteck 67"/>
          <p:cNvSpPr/>
          <p:nvPr/>
        </p:nvSpPr>
        <p:spPr>
          <a:xfrm>
            <a:off x="5940000" y="5373000"/>
            <a:ext cx="1080000" cy="43200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 anchorCtr="0"/>
          <a:lstStyle/>
          <a:p>
            <a:r>
              <a:rPr lang="en-US" sz="1000" dirty="0">
                <a:solidFill>
                  <a:schemeClr val="tx1"/>
                </a:solidFill>
              </a:rPr>
              <a:t>Will create direct</a:t>
            </a:r>
          </a:p>
          <a:p>
            <a:r>
              <a:rPr lang="en-US" sz="1000" dirty="0">
                <a:solidFill>
                  <a:schemeClr val="tx1"/>
                </a:solidFill>
              </a:rPr>
              <a:t>reference to a[b]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5724000" y="5013000"/>
            <a:ext cx="0" cy="57600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6666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#10;&lt;root reqver=&quot;17839&quot;&gt;&lt;version val=&quot;21182&quot;/&gt;&lt;CPresentation id=&quot;1&quot;&gt;&lt;m_defprecNumber idref=&quot;2&quot;/&gt;&lt;m_defprecPercent idref=&quot;3&quot;/&gt;&lt;m_defprecDate idref=&quot;4&quot;/&gt;&lt;m_defprecYear idref=&quot;5&quot;/&gt;&lt;m_defprecQuarter idref=&quot;6&quot;/&gt;&lt;m_defprecMonth idref=&quot;7&quot;/&gt;&lt;m_defprecWeek idref=&quot;8&quot;/&gt;&lt;m_defprecDay idref=&quot;9&quot;/&gt;&lt;m_mruColor&gt;&lt;m_vecMRU length=&quot;0&quot;/&gt;&lt;/m_mruColor&gt;&lt;m_mapectfillschemeMRU&gt;&lt;key val=&quot;0&quot;/&gt;&lt;elem&gt;&lt;m_nPartnerID val=&quot;530&quot;/&gt;&lt;m_nIndex val=&quot;3&quot;/&gt;&lt;/elem&gt;&lt;/m_mapectfillschemeMRU&gt;&lt;m_eweekdayFirstOfWeek val=&quot;2&quot;/&gt;&lt;m_eweekdayFirstOfWorkweek val=&quot;2&quot;/&gt;&lt;m_eweekdayFirstOfWeekend val=&quot;7&quot;/&gt;&lt;/CPresentation&gt;&lt;CDefaultPrec id=&quot;9&quot;&gt;&lt;m_precDefault/&gt;&lt;/CDefaultPrec&gt;&lt;CDefaultPrec id=&quot;8&quot;&gt;&lt;m_precDefault/&gt;&lt;/CDefaultPrec&gt;&lt;CDefaultPrec id=&quot;7&quot;&gt;&lt;m_precDefault/&gt;&lt;/CDefaultPrec&gt;&lt;CDefaultPrec id=&quot;6&quot;&gt;&lt;m_precDefault/&gt;&lt;/CDefaultPrec&gt;&lt;CDefaultPrec id=&quot;5&quot;&gt;&lt;m_precDefault/&gt;&lt;/CDefaultPrec&gt;&lt;CDefaultPrec id=&quot;4&quot;&gt;&lt;m_precDefault/&gt;&lt;/CDefaultPrec&gt;&lt;CDefaultPrec id=&quot;3&quot;&gt;&lt;m_precDefault/&gt;&lt;/CDefaultPrec&gt;&lt;CDefaultPrec id=&quot;2&quot;&gt;&lt;m_precDefault/&gt;&lt;/CDefaultPrec&gt;&lt;/root&gt;"/>
  <p:tag name="THINKCELLUNDODONOTDELETE" val="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fdFwOrEykelwQvTDuI02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PIsl48Nr0unJ9tNrLl4s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mnJ.u6_7UWDtaYNqA0Tb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8LLFFYfRM0GOf52PFEvn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rOwVmk75kSKyV1I0Mc9qA"/>
</p:tagLst>
</file>

<file path=ppt/theme/theme1.xml><?xml version="1.0" encoding="utf-8"?>
<a:theme xmlns:a="http://schemas.openxmlformats.org/drawingml/2006/main" name="Neutrale Formatvorlage">
  <a:themeElements>
    <a:clrScheme name="Bombardier">
      <a:dk1>
        <a:sysClr val="windowText" lastClr="000000"/>
      </a:dk1>
      <a:lt1>
        <a:sysClr val="window" lastClr="FFFFFF"/>
      </a:lt1>
      <a:dk2>
        <a:srgbClr val="131E29"/>
      </a:dk2>
      <a:lt2>
        <a:srgbClr val="DCE5E4"/>
      </a:lt2>
      <a:accent1>
        <a:srgbClr val="8996A0"/>
      </a:accent1>
      <a:accent2>
        <a:srgbClr val="7A9A01"/>
      </a:accent2>
      <a:accent3>
        <a:srgbClr val="19365D"/>
      </a:accent3>
      <a:accent4>
        <a:srgbClr val="CA7700"/>
      </a:accent4>
      <a:accent5>
        <a:srgbClr val="D50032"/>
      </a:accent5>
      <a:accent6>
        <a:srgbClr val="A69F88"/>
      </a:accent6>
      <a:hlink>
        <a:srgbClr val="0000FF"/>
      </a:hlink>
      <a:folHlink>
        <a:srgbClr val="800080"/>
      </a:folHlink>
    </a:clrScheme>
    <a:fontScheme name="Office Classique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wrap="none" lIns="36000" tIns="36000" rIns="36000" bIns="36000" rtlCol="0" anchor="ctr" anchorCtr="0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Neutrale Formatvorlage</Template>
  <TotalTime>0</TotalTime>
  <Words>11847</Words>
  <Application>Microsoft Office PowerPoint</Application>
  <PresentationFormat>Bildschirmpräsentation (4:3)</PresentationFormat>
  <Paragraphs>3054</Paragraphs>
  <Slides>65</Slides>
  <Notes>40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65</vt:i4>
      </vt:variant>
    </vt:vector>
  </HeadingPairs>
  <TitlesOfParts>
    <vt:vector size="72" baseType="lpstr">
      <vt:lpstr>Arial</vt:lpstr>
      <vt:lpstr>Arial Black</vt:lpstr>
      <vt:lpstr>Calibri</vt:lpstr>
      <vt:lpstr>Courier New</vt:lpstr>
      <vt:lpstr>Wingdings</vt:lpstr>
      <vt:lpstr>Neutrale Formatvorlage</vt:lpstr>
      <vt:lpstr>think-cell Slide</vt:lpstr>
      <vt:lpstr>Variable Model Introduction</vt:lpstr>
      <vt:lpstr>Transactions Without Assignment Operator</vt:lpstr>
      <vt:lpstr>Transactions AND Assignment Operator</vt:lpstr>
      <vt:lpstr>Transactions OR Assignment Operator</vt:lpstr>
      <vt:lpstr>Transactions ADD Assignment Operator</vt:lpstr>
      <vt:lpstr>References to Variables Example 1 and 2</vt:lpstr>
      <vt:lpstr>References to Variables Redirecting and Releasing References</vt:lpstr>
      <vt:lpstr>References to Variables</vt:lpstr>
      <vt:lpstr>References to Variables Members in Structures</vt:lpstr>
      <vt:lpstr>References to Variables Members in Arrays</vt:lpstr>
      <vt:lpstr>Transaction - Basics</vt:lpstr>
      <vt:lpstr>Transaction - &amp; Operator</vt:lpstr>
      <vt:lpstr>Transaction Model</vt:lpstr>
      <vt:lpstr>Transaction Model</vt:lpstr>
      <vt:lpstr>Transaction Model</vt:lpstr>
      <vt:lpstr>Exception Model</vt:lpstr>
      <vt:lpstr>Accessing Tables Access Modes</vt:lpstr>
      <vt:lpstr>Accessing Tables Simple Access – Full Table Specification</vt:lpstr>
      <vt:lpstr>Accessing Tables Simple Access – Partial Table Specification</vt:lpstr>
      <vt:lpstr>Accessing Tables Horizontal Access – Full Table Specification – Parameter Sets</vt:lpstr>
      <vt:lpstr>Accessing Tables Horizontal Access – Full Table Specification – Wildcards</vt:lpstr>
      <vt:lpstr>Accessing Tables Horizontal Access – Full Table Specification – Ranges</vt:lpstr>
      <vt:lpstr>Accessing Tables Vertical Access – Full Table Specification – Parameter Sets</vt:lpstr>
      <vt:lpstr>Accessing Tables Vertical Access – Full Table Specification – Wildcards</vt:lpstr>
      <vt:lpstr>Accessing Tables Vertical Access – Full Table Specification – Ranges</vt:lpstr>
      <vt:lpstr>Accessing Tables Matrix Access – Full Table Specification – Parameter Sets</vt:lpstr>
      <vt:lpstr>Storage Model</vt:lpstr>
      <vt:lpstr>Deep Operators for Matrix Operations</vt:lpstr>
      <vt:lpstr>Table Comparison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Checking – Output Models</vt:lpstr>
      <vt:lpstr>Table Consolidate</vt:lpstr>
      <vt:lpstr>25 ways to combine two tables into one</vt:lpstr>
      <vt:lpstr>Table Merge – Output Models</vt:lpstr>
      <vt:lpstr>Table Overlay – Output Models</vt:lpstr>
      <vt:lpstr>Table Intersect – Output Models</vt:lpstr>
      <vt:lpstr>Table Exclude – Output Models</vt:lpstr>
      <vt:lpstr>Table Subtract – Output Models</vt:lpstr>
      <vt:lpstr>table multiply</vt:lpstr>
      <vt:lpstr>table divide</vt:lpstr>
      <vt:lpstr>Table Copy Columns</vt:lpstr>
      <vt:lpstr>Table Lookup</vt:lpstr>
      <vt:lpstr>Table Lookup Fast</vt:lpstr>
      <vt:lpstr>Table Integrate</vt:lpstr>
      <vt:lpstr>Table Integrate Fast</vt:lpstr>
      <vt:lpstr>Table Expand</vt:lpstr>
      <vt:lpstr>Table Expand Fast</vt:lpstr>
      <vt:lpstr>Table Serialize</vt:lpstr>
      <vt:lpstr>Table Fit</vt:lpstr>
      <vt:lpstr>Table Arrange – Output Models</vt:lpstr>
      <vt:lpstr>table explore, table filter, table extract</vt:lpstr>
      <vt:lpstr>table filter</vt:lpstr>
      <vt:lpstr>table extract</vt:lpstr>
      <vt:lpstr>table spread</vt:lpstr>
      <vt:lpstr>table spread given headers</vt:lpstr>
      <vt:lpstr>File Copy Multiple / Directorie</vt:lpstr>
      <vt:lpstr>Function Calling Hierarchy to access variables (Internal)</vt:lpstr>
      <vt:lpstr>Vertical Operations</vt:lpstr>
      <vt:lpstr>Table Process – Output Models</vt:lpstr>
      <vt:lpstr>Interpolation Function – Nearest Neighbor</vt:lpstr>
      <vt:lpstr>Interpolation Function - Linear</vt:lpstr>
      <vt:lpstr>Interpolation Function – Cubic Spline</vt:lpstr>
    </vt:vector>
  </TitlesOfParts>
  <Company>Bombardier Transportation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Überschrift</dc:title>
  <dc:creator>Georg zur Bonsen</dc:creator>
  <cp:lastModifiedBy>zur bonsen georg</cp:lastModifiedBy>
  <cp:revision>559</cp:revision>
  <cp:lastPrinted>2014-03-14T08:12:43Z</cp:lastPrinted>
  <dcterms:created xsi:type="dcterms:W3CDTF">2013-11-22T07:35:27Z</dcterms:created>
  <dcterms:modified xsi:type="dcterms:W3CDTF">2020-10-24T22:48:37Z</dcterms:modified>
</cp:coreProperties>
</file>