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7" r:id="rId3"/>
    <p:sldId id="272" r:id="rId4"/>
    <p:sldId id="273" r:id="rId5"/>
    <p:sldId id="275" r:id="rId6"/>
    <p:sldId id="276" r:id="rId7"/>
    <p:sldId id="278" r:id="rId8"/>
    <p:sldId id="271" r:id="rId9"/>
  </p:sldIdLst>
  <p:sldSz cx="12192000" cy="6858000"/>
  <p:notesSz cx="7086600" cy="93726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7EB"/>
    <a:srgbClr val="003399"/>
    <a:srgbClr val="CCFFCC"/>
    <a:srgbClr val="FFFFFF"/>
    <a:srgbClr val="339933"/>
    <a:srgbClr val="FAFAFA"/>
    <a:srgbClr val="ECF2FA"/>
    <a:srgbClr val="FFFF99"/>
    <a:srgbClr val="89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73" autoAdjust="0"/>
  </p:normalViewPr>
  <p:slideViewPr>
    <p:cSldViewPr showGuides="1">
      <p:cViewPr varScale="1">
        <p:scale>
          <a:sx n="102" d="100"/>
          <a:sy n="102" d="100"/>
        </p:scale>
        <p:origin x="144" y="204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2020-07-08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3" y="1"/>
            <a:ext cx="5131357" cy="6858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5087888" y="548680"/>
            <a:ext cx="7104112" cy="4536504"/>
          </a:xfrm>
          <a:solidFill>
            <a:srgbClr val="FFFFFF"/>
          </a:solidFill>
        </p:spPr>
        <p:txBody>
          <a:bodyPr lIns="180000" tIns="72000" rIns="72000" bIns="72000" anchor="t" anchorCtr="0">
            <a:normAutofit/>
          </a:bodyPr>
          <a:lstStyle>
            <a:lvl1pPr algn="l">
              <a:lnSpc>
                <a:spcPct val="100000"/>
              </a:lnSpc>
              <a:defRPr sz="2400" u="none" cap="none" baseline="0">
                <a:solidFill>
                  <a:srgbClr val="003399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5373218"/>
            <a:ext cx="7104112" cy="863525"/>
          </a:xfrm>
          <a:solidFill>
            <a:srgbClr val="FFFFFF"/>
          </a:solidFill>
        </p:spPr>
        <p:txBody>
          <a:bodyPr lIns="180000" tIns="72000" rIns="72000" bIns="72000" anchor="ctr">
            <a:normAutofit/>
          </a:bodyPr>
          <a:lstStyle>
            <a:lvl1pPr>
              <a:lnSpc>
                <a:spcPct val="100000"/>
              </a:lnSpc>
              <a:defRPr sz="1600">
                <a:solidFill>
                  <a:srgbClr val="003399"/>
                </a:solidFill>
              </a:defRPr>
            </a:lvl1pPr>
          </a:lstStyle>
          <a:p>
            <a:pPr lvl="0"/>
            <a:r>
              <a:rPr lang="en-CA" noProof="0" dirty="0"/>
              <a:t>Date</a:t>
            </a:r>
          </a:p>
          <a:p>
            <a:pPr lvl="0"/>
            <a:r>
              <a:rPr lang="en-CA" noProof="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7" y="1052736"/>
            <a:ext cx="11196980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5" y="1052736"/>
            <a:ext cx="11232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479376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36624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12192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637" y="188640"/>
            <a:ext cx="11232000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79376" y="1052736"/>
            <a:ext cx="11232000" cy="4896544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79376" y="6096000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9376" y="917575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480000" y="6307200"/>
            <a:ext cx="432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sz="800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sz="800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Beyond4P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Beyond Former Expectations of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erformance,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roductivity,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redictability and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rofessionalism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An Introduction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programming language developed on the basis of long term experience manipulating with large and sophisticated data structures aiming to derive results which are easy to understand.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Key language facts: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compact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powerful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Easy to learn and understand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Writing a short application script substitutes a sophisticated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programming project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Big potential to save precious time and money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54D50-2E8B-4D38-BBD6-D8F6C26DF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2020-07-09 Georg zur Bonsen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182885-E08C-4FF2-B1BD-620BD6D61FF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27768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854C-5198-4628-AEAE-0950F1B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Problem Statement – Automate your manual activities putting info together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1310-A7AC-4BC0-BBBE-F27F653B9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B753267-1477-462A-AB8C-1BD54382750F}"/>
              </a:ext>
            </a:extLst>
          </p:cNvPr>
          <p:cNvSpPr/>
          <p:nvPr/>
        </p:nvSpPr>
        <p:spPr>
          <a:xfrm>
            <a:off x="479376" y="980728"/>
            <a:ext cx="48245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Derive smart results from many sources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7803802-64A1-4400-BBF7-35BBE1170B2E}"/>
              </a:ext>
            </a:extLst>
          </p:cNvPr>
          <p:cNvSpPr/>
          <p:nvPr/>
        </p:nvSpPr>
        <p:spPr>
          <a:xfrm>
            <a:off x="5663952" y="1484784"/>
            <a:ext cx="6048672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Downloading several files from different databases</a:t>
            </a:r>
            <a:r>
              <a:rPr lang="en-US" sz="1200" dirty="0">
                <a:solidFill>
                  <a:schemeClr val="tx1"/>
                </a:solidFill>
              </a:rPr>
              <a:t> (many mouse clicks, etc.)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Checking and cleaning up </a:t>
            </a:r>
            <a:r>
              <a:rPr lang="en-US" sz="1200" dirty="0">
                <a:solidFill>
                  <a:schemeClr val="tx1"/>
                </a:solidFill>
              </a:rPr>
              <a:t>data received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Efforts to collect </a:t>
            </a:r>
            <a:r>
              <a:rPr lang="en-US" sz="1200" b="1" dirty="0">
                <a:solidFill>
                  <a:schemeClr val="tx1"/>
                </a:solidFill>
              </a:rPr>
              <a:t>missing information </a:t>
            </a:r>
            <a:r>
              <a:rPr lang="en-US" sz="1200" dirty="0">
                <a:solidFill>
                  <a:schemeClr val="tx1"/>
                </a:solidFill>
              </a:rPr>
              <a:t>required for immediate use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Repetitive </a:t>
            </a:r>
            <a:r>
              <a:rPr lang="en-US" sz="1200" dirty="0">
                <a:solidFill>
                  <a:schemeClr val="tx1"/>
                </a:solidFill>
              </a:rPr>
              <a:t>manual steps to combine and align the data from multiple sources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using on Excel and similar tools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Risk of doing </a:t>
            </a:r>
            <a:r>
              <a:rPr lang="en-US" sz="1200" b="1" dirty="0">
                <a:solidFill>
                  <a:schemeClr val="tx1"/>
                </a:solidFill>
              </a:rPr>
              <a:t>mistakes </a:t>
            </a:r>
            <a:r>
              <a:rPr lang="en-US" sz="1200" dirty="0">
                <a:solidFill>
                  <a:schemeClr val="tx1"/>
                </a:solidFill>
              </a:rPr>
              <a:t>which create additional efforts to correct them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consistency checks of the current data and identifying the changes you did in the previous reporting period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Hand-tailored Excel </a:t>
            </a:r>
            <a:r>
              <a:rPr lang="en-US" sz="1200" b="1" dirty="0">
                <a:solidFill>
                  <a:schemeClr val="tx1"/>
                </a:solidFill>
              </a:rPr>
              <a:t>macros going on strike </a:t>
            </a:r>
            <a:r>
              <a:rPr lang="en-US" sz="1200" dirty="0">
                <a:solidFill>
                  <a:schemeClr val="tx1"/>
                </a:solidFill>
              </a:rPr>
              <a:t>in case of minor data changes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Poor Excel performance</a:t>
            </a:r>
            <a:r>
              <a:rPr lang="en-US" sz="1200" dirty="0">
                <a:solidFill>
                  <a:schemeClr val="tx1"/>
                </a:solidFill>
              </a:rPr>
              <a:t> with </a:t>
            </a:r>
            <a:r>
              <a:rPr lang="en-US" sz="1200" b="1" dirty="0">
                <a:solidFill>
                  <a:schemeClr val="tx1"/>
                </a:solidFill>
              </a:rPr>
              <a:t>very large data sets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Wasting time</a:t>
            </a:r>
            <a:r>
              <a:rPr lang="en-US" sz="1200" dirty="0">
                <a:solidFill>
                  <a:schemeClr val="tx1"/>
                </a:solidFill>
              </a:rPr>
              <a:t> waiting for poorly performing software / macros to complete the work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Time-consuming efforts </a:t>
            </a:r>
            <a:r>
              <a:rPr lang="en-US" sz="1200" dirty="0">
                <a:solidFill>
                  <a:schemeClr val="tx1"/>
                </a:solidFill>
              </a:rPr>
              <a:t>to undertake any other information refinements like: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Doing some pivot tables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Creating some statistics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Creating time plans (e.g. production plans)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Eliminate information considered redundant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Making information ready for good visualization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 Shaping up the data with style to make results easy to read.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0AD18-6E48-4737-BFA4-4FD180A9FCB8}"/>
              </a:ext>
            </a:extLst>
          </p:cNvPr>
          <p:cNvSpPr/>
          <p:nvPr/>
        </p:nvSpPr>
        <p:spPr>
          <a:xfrm>
            <a:off x="5663952" y="980728"/>
            <a:ext cx="60486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400" b="1" dirty="0">
                <a:solidFill>
                  <a:schemeClr val="tx1"/>
                </a:solidFill>
              </a:rPr>
              <a:t>Issue: Repeating and time-consuming manual 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ussdiagramm: Magnetplattenspeicher 44">
            <a:extLst>
              <a:ext uri="{FF2B5EF4-FFF2-40B4-BE49-F238E27FC236}">
                <a16:creationId xmlns:a16="http://schemas.microsoft.com/office/drawing/2014/main" id="{B1D30839-C56D-475E-98C9-BC2FABC879A3}"/>
              </a:ext>
            </a:extLst>
          </p:cNvPr>
          <p:cNvSpPr/>
          <p:nvPr/>
        </p:nvSpPr>
        <p:spPr>
          <a:xfrm>
            <a:off x="1415480" y="2060848"/>
            <a:ext cx="1008112" cy="648072"/>
          </a:xfrm>
          <a:prstGeom prst="flowChartMagneticDisk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Flussdiagramm: Magnetplattenspeicher 45">
            <a:extLst>
              <a:ext uri="{FF2B5EF4-FFF2-40B4-BE49-F238E27FC236}">
                <a16:creationId xmlns:a16="http://schemas.microsoft.com/office/drawing/2014/main" id="{2EB5B61D-D913-475B-8075-9A57D0336C69}"/>
              </a:ext>
            </a:extLst>
          </p:cNvPr>
          <p:cNvSpPr/>
          <p:nvPr/>
        </p:nvSpPr>
        <p:spPr>
          <a:xfrm>
            <a:off x="1343472" y="2132856"/>
            <a:ext cx="1008112" cy="648072"/>
          </a:xfrm>
          <a:prstGeom prst="flowChartMagneticDisk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Database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Exports</a:t>
            </a:r>
          </a:p>
        </p:txBody>
      </p:sp>
      <p:sp>
        <p:nvSpPr>
          <p:cNvPr id="47" name="Flussdiagramm: Mehrere Dokumente 46">
            <a:extLst>
              <a:ext uri="{FF2B5EF4-FFF2-40B4-BE49-F238E27FC236}">
                <a16:creationId xmlns:a16="http://schemas.microsoft.com/office/drawing/2014/main" id="{6E0C4791-F83D-4082-B4CB-D714386C6932}"/>
              </a:ext>
            </a:extLst>
          </p:cNvPr>
          <p:cNvSpPr/>
          <p:nvPr/>
        </p:nvSpPr>
        <p:spPr>
          <a:xfrm>
            <a:off x="2567608" y="2060848"/>
            <a:ext cx="1368152" cy="720080"/>
          </a:xfrm>
          <a:prstGeom prst="flowChartMultidocument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Excel tables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Lookup tables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Templates, etc.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8E49703-7EBB-4055-93E9-750DB1E443D1}"/>
              </a:ext>
            </a:extLst>
          </p:cNvPr>
          <p:cNvCxnSpPr>
            <a:cxnSpLocks/>
          </p:cNvCxnSpPr>
          <p:nvPr/>
        </p:nvCxnSpPr>
        <p:spPr>
          <a:xfrm>
            <a:off x="1847528" y="2780928"/>
            <a:ext cx="0" cy="50405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4674D512-B973-4A9F-8E6D-B68CF375D06D}"/>
              </a:ext>
            </a:extLst>
          </p:cNvPr>
          <p:cNvSpPr/>
          <p:nvPr/>
        </p:nvSpPr>
        <p:spPr>
          <a:xfrm>
            <a:off x="4079776" y="2132856"/>
            <a:ext cx="1152128" cy="648072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@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Internet Data Sources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54E533F-C4BD-4E43-8296-E5BC1FD6B8D7}"/>
              </a:ext>
            </a:extLst>
          </p:cNvPr>
          <p:cNvCxnSpPr>
            <a:cxnSpLocks/>
          </p:cNvCxnSpPr>
          <p:nvPr/>
        </p:nvCxnSpPr>
        <p:spPr>
          <a:xfrm>
            <a:off x="3143672" y="2780928"/>
            <a:ext cx="0" cy="50405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53A4378-5699-40EE-ABE8-496FBCAF423F}"/>
              </a:ext>
            </a:extLst>
          </p:cNvPr>
          <p:cNvCxnSpPr>
            <a:cxnSpLocks/>
          </p:cNvCxnSpPr>
          <p:nvPr/>
        </p:nvCxnSpPr>
        <p:spPr>
          <a:xfrm>
            <a:off x="4727848" y="2780928"/>
            <a:ext cx="0" cy="50405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D0452264-24F7-409D-AFDE-64D400D937AB}"/>
              </a:ext>
            </a:extLst>
          </p:cNvPr>
          <p:cNvSpPr/>
          <p:nvPr/>
        </p:nvSpPr>
        <p:spPr>
          <a:xfrm>
            <a:off x="479376" y="3284984"/>
            <a:ext cx="47525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Check, combine and consolidate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information to get results you need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7" name="Flussdiagramm: Mehrere Dokumente 76">
            <a:extLst>
              <a:ext uri="{FF2B5EF4-FFF2-40B4-BE49-F238E27FC236}">
                <a16:creationId xmlns:a16="http://schemas.microsoft.com/office/drawing/2014/main" id="{538CCFCC-E1C8-4D3E-8F7F-CCCF7683727F}"/>
              </a:ext>
            </a:extLst>
          </p:cNvPr>
          <p:cNvSpPr/>
          <p:nvPr/>
        </p:nvSpPr>
        <p:spPr>
          <a:xfrm>
            <a:off x="3143672" y="4365104"/>
            <a:ext cx="1368152" cy="720080"/>
          </a:xfrm>
          <a:prstGeom prst="flowChartMultidocument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Output Tables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reports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(Excel, HTML,...)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8F0694B-CDCE-4753-B635-17EA60E10DEF}"/>
              </a:ext>
            </a:extLst>
          </p:cNvPr>
          <p:cNvCxnSpPr>
            <a:cxnSpLocks/>
          </p:cNvCxnSpPr>
          <p:nvPr/>
        </p:nvCxnSpPr>
        <p:spPr>
          <a:xfrm>
            <a:off x="3791744" y="3861048"/>
            <a:ext cx="0" cy="576064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Magnetplattenspeicher 84">
            <a:extLst>
              <a:ext uri="{FF2B5EF4-FFF2-40B4-BE49-F238E27FC236}">
                <a16:creationId xmlns:a16="http://schemas.microsoft.com/office/drawing/2014/main" id="{3F0402F0-65EB-4636-816F-1B89B3F3F566}"/>
              </a:ext>
            </a:extLst>
          </p:cNvPr>
          <p:cNvSpPr/>
          <p:nvPr/>
        </p:nvSpPr>
        <p:spPr>
          <a:xfrm>
            <a:off x="1919536" y="4365104"/>
            <a:ext cx="1008112" cy="648072"/>
          </a:xfrm>
          <a:prstGeom prst="flowChartMagneticDisk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Flussdiagramm: Magnetplattenspeicher 85">
            <a:extLst>
              <a:ext uri="{FF2B5EF4-FFF2-40B4-BE49-F238E27FC236}">
                <a16:creationId xmlns:a16="http://schemas.microsoft.com/office/drawing/2014/main" id="{33EEAED3-7836-4908-A7E7-FD5A8914767C}"/>
              </a:ext>
            </a:extLst>
          </p:cNvPr>
          <p:cNvSpPr/>
          <p:nvPr/>
        </p:nvSpPr>
        <p:spPr>
          <a:xfrm>
            <a:off x="1847528" y="4437112"/>
            <a:ext cx="1008112" cy="648072"/>
          </a:xfrm>
          <a:prstGeom prst="flowChartMagneticDisk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8309020-EFE7-4B85-AAFA-30DBD45F623F}"/>
              </a:ext>
            </a:extLst>
          </p:cNvPr>
          <p:cNvCxnSpPr>
            <a:cxnSpLocks/>
          </p:cNvCxnSpPr>
          <p:nvPr/>
        </p:nvCxnSpPr>
        <p:spPr>
          <a:xfrm>
            <a:off x="2351584" y="3861048"/>
            <a:ext cx="0" cy="72008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Manuelle Eingabe 92">
            <a:extLst>
              <a:ext uri="{FF2B5EF4-FFF2-40B4-BE49-F238E27FC236}">
                <a16:creationId xmlns:a16="http://schemas.microsoft.com/office/drawing/2014/main" id="{10D89BD5-47AE-4F82-8B21-EFE8CE0B120F}"/>
              </a:ext>
            </a:extLst>
          </p:cNvPr>
          <p:cNvSpPr/>
          <p:nvPr/>
        </p:nvSpPr>
        <p:spPr>
          <a:xfrm>
            <a:off x="479376" y="2852936"/>
            <a:ext cx="792088" cy="288032"/>
          </a:xfrm>
          <a:prstGeom prst="flowChartManualInput">
            <a:avLst/>
          </a:prstGeom>
          <a:solidFill>
            <a:srgbClr val="FAFAF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705EF80-0613-42AE-90DA-1AF5A9D006FF}"/>
              </a:ext>
            </a:extLst>
          </p:cNvPr>
          <p:cNvCxnSpPr>
            <a:cxnSpLocks/>
          </p:cNvCxnSpPr>
          <p:nvPr/>
        </p:nvCxnSpPr>
        <p:spPr>
          <a:xfrm>
            <a:off x="1559496" y="3068960"/>
            <a:ext cx="0" cy="216024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DA73E15-9186-4976-BFDF-475BA229A098}"/>
              </a:ext>
            </a:extLst>
          </p:cNvPr>
          <p:cNvCxnSpPr>
            <a:cxnSpLocks/>
          </p:cNvCxnSpPr>
          <p:nvPr/>
        </p:nvCxnSpPr>
        <p:spPr>
          <a:xfrm>
            <a:off x="1271464" y="3068960"/>
            <a:ext cx="288032" cy="0"/>
          </a:xfrm>
          <a:prstGeom prst="straightConnector1">
            <a:avLst/>
          </a:prstGeom>
          <a:ln>
            <a:solidFill>
              <a:srgbClr val="0033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854C-5198-4628-AEAE-0950F1B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Key Hassles. Conventional methods do not address the problems effectively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1310-A7AC-4BC0-BBBE-F27F653B9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B753267-1477-462A-AB8C-1BD54382750F}"/>
              </a:ext>
            </a:extLst>
          </p:cNvPr>
          <p:cNvSpPr/>
          <p:nvPr/>
        </p:nvSpPr>
        <p:spPr>
          <a:xfrm>
            <a:off x="479376" y="980728"/>
            <a:ext cx="48245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Start with your task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14D803-1CB6-46D6-9136-12D71BBDAED9}"/>
              </a:ext>
            </a:extLst>
          </p:cNvPr>
          <p:cNvSpPr/>
          <p:nvPr/>
        </p:nvSpPr>
        <p:spPr>
          <a:xfrm>
            <a:off x="479376" y="5589240"/>
            <a:ext cx="4824536" cy="36004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Work done (past due date, poor quality)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6DA058-2B17-4798-B960-27562D8E8C80}"/>
              </a:ext>
            </a:extLst>
          </p:cNvPr>
          <p:cNvSpPr/>
          <p:nvPr/>
        </p:nvSpPr>
        <p:spPr>
          <a:xfrm>
            <a:off x="479376" y="1484784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Gather the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from databases, tables, Internet, manually, etc.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F0D530-9133-4AE5-8F26-6423458BBA5C}"/>
              </a:ext>
            </a:extLst>
          </p:cNvPr>
          <p:cNvSpPr/>
          <p:nvPr/>
        </p:nvSpPr>
        <p:spPr>
          <a:xfrm>
            <a:off x="479376" y="2348880"/>
            <a:ext cx="14401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Verify the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manually or semi-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automatically on Excel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2A613E-A51F-4094-9070-2AAC7C36DBEE}"/>
              </a:ext>
            </a:extLst>
          </p:cNvPr>
          <p:cNvSpPr/>
          <p:nvPr/>
        </p:nvSpPr>
        <p:spPr>
          <a:xfrm>
            <a:off x="3071664" y="4149080"/>
            <a:ext cx="1872208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Condense and align</a:t>
            </a:r>
            <a:r>
              <a:rPr lang="en-US" sz="1000" dirty="0">
                <a:solidFill>
                  <a:schemeClr val="tx1"/>
                </a:solidFill>
              </a:rPr>
              <a:t> the data, do necessary sorting, build pivot tables, etc.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DCD86C-8B46-4325-8DFC-27D558799C89}"/>
              </a:ext>
            </a:extLst>
          </p:cNvPr>
          <p:cNvSpPr/>
          <p:nvPr/>
        </p:nvSpPr>
        <p:spPr>
          <a:xfrm>
            <a:off x="2351584" y="1484784"/>
            <a:ext cx="187220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Cumbersome Exported Data</a:t>
            </a:r>
            <a:r>
              <a:rPr lang="en-US" sz="1000" dirty="0">
                <a:solidFill>
                  <a:schemeClr val="tx1"/>
                </a:solidFill>
              </a:rPr>
              <a:t> from databases if used directly to work with (e.g. limited formatting)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D10128B-4E69-4493-883F-91B1968BB0EC}"/>
              </a:ext>
            </a:extLst>
          </p:cNvPr>
          <p:cNvSpPr/>
          <p:nvPr/>
        </p:nvSpPr>
        <p:spPr>
          <a:xfrm>
            <a:off x="2351584" y="4869160"/>
            <a:ext cx="165618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Add Formatting and Style</a:t>
            </a:r>
            <a:r>
              <a:rPr lang="en-US" sz="1000" dirty="0">
                <a:solidFill>
                  <a:schemeClr val="tx1"/>
                </a:solidFill>
              </a:rPr>
              <a:t> on the results, incl. comments, etc.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FE14AD-054F-4A65-9092-F9CC853A815C}"/>
              </a:ext>
            </a:extLst>
          </p:cNvPr>
          <p:cNvSpPr/>
          <p:nvPr/>
        </p:nvSpPr>
        <p:spPr>
          <a:xfrm>
            <a:off x="3143672" y="3284984"/>
            <a:ext cx="187220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Compare New vs Old</a:t>
            </a:r>
            <a:r>
              <a:rPr lang="en-US" sz="1000" dirty="0">
                <a:solidFill>
                  <a:schemeClr val="tx1"/>
                </a:solidFill>
              </a:rPr>
              <a:t> data on Excel.  Time-consuming analysis of multiple lists along the timeline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B5111-FFEE-47FA-9F30-DC1CECF773C5}"/>
              </a:ext>
            </a:extLst>
          </p:cNvPr>
          <p:cNvSpPr/>
          <p:nvPr/>
        </p:nvSpPr>
        <p:spPr>
          <a:xfrm>
            <a:off x="2279576" y="2204864"/>
            <a:ext cx="122413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Foreign Chars lost</a:t>
            </a:r>
            <a:r>
              <a:rPr lang="en-US" sz="1000" dirty="0">
                <a:solidFill>
                  <a:schemeClr val="tx1"/>
                </a:solidFill>
              </a:rPr>
              <a:t>, e.g. </a:t>
            </a:r>
            <a:r>
              <a:rPr lang="en-US" sz="1000" dirty="0" err="1">
                <a:solidFill>
                  <a:schemeClr val="tx1"/>
                </a:solidFill>
              </a:rPr>
              <a:t>M?nchen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A891CF-CB7F-485A-AF88-9D3C1148C7B6}"/>
              </a:ext>
            </a:extLst>
          </p:cNvPr>
          <p:cNvSpPr/>
          <p:nvPr/>
        </p:nvSpPr>
        <p:spPr>
          <a:xfrm>
            <a:off x="3719736" y="2276872"/>
            <a:ext cx="158417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Incompatible </a:t>
            </a:r>
            <a:r>
              <a:rPr lang="en-US" sz="1000" dirty="0">
                <a:solidFill>
                  <a:schemeClr val="tx1"/>
                </a:solidFill>
              </a:rPr>
              <a:t>data formats! Excel cannot read it in or use it directly, data alignment needed. E.g. locality of numbers, dates.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8B1DD7-81AC-49A3-BFB0-556192FCDC60}"/>
              </a:ext>
            </a:extLst>
          </p:cNvPr>
          <p:cNvSpPr/>
          <p:nvPr/>
        </p:nvSpPr>
        <p:spPr>
          <a:xfrm>
            <a:off x="479376" y="3212976"/>
            <a:ext cx="12241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Combine Multiple Info Sources </a:t>
            </a:r>
            <a:r>
              <a:rPr lang="en-US" sz="1000" dirty="0">
                <a:solidFill>
                  <a:schemeClr val="tx1"/>
                </a:solidFill>
              </a:rPr>
              <a:t>in order to see the big picture effectively, do various lookups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BD9562-09A3-470F-95D4-D9C49863CE54}"/>
              </a:ext>
            </a:extLst>
          </p:cNvPr>
          <p:cNvCxnSpPr>
            <a:endCxn id="6" idx="0"/>
          </p:cNvCxnSpPr>
          <p:nvPr/>
        </p:nvCxnSpPr>
        <p:spPr>
          <a:xfrm>
            <a:off x="1199456" y="1340768"/>
            <a:ext cx="0" cy="14401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43D7F2-2CB7-4BFD-BAFF-09D48BCDC94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919536" y="1772816"/>
            <a:ext cx="432048" cy="36004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09567D-85E9-49D8-8837-708F863AA9B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99456" y="2060848"/>
            <a:ext cx="0" cy="288032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D7937D2-2674-4372-B00B-06B9D4BF146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4223792" y="1808820"/>
            <a:ext cx="288032" cy="468052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F9F0A94-80CC-4D9E-9F75-BE4F66E6E382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1919536" y="2600908"/>
            <a:ext cx="1800200" cy="72008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9F97561-2A93-4E51-843B-7B2375F84E07}"/>
              </a:ext>
            </a:extLst>
          </p:cNvPr>
          <p:cNvCxnSpPr>
            <a:endCxn id="11" idx="1"/>
          </p:cNvCxnSpPr>
          <p:nvPr/>
        </p:nvCxnSpPr>
        <p:spPr>
          <a:xfrm>
            <a:off x="1703512" y="3429000"/>
            <a:ext cx="1440160" cy="180020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0C04D05B-68CD-404D-A6FB-E6B1CB7F469C}"/>
              </a:ext>
            </a:extLst>
          </p:cNvPr>
          <p:cNvSpPr/>
          <p:nvPr/>
        </p:nvSpPr>
        <p:spPr>
          <a:xfrm>
            <a:off x="2063552" y="2780928"/>
            <a:ext cx="158417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Missing data</a:t>
            </a:r>
            <a:r>
              <a:rPr lang="en-US" sz="1000" dirty="0">
                <a:solidFill>
                  <a:schemeClr val="tx1"/>
                </a:solidFill>
              </a:rPr>
              <a:t>, manual corrections and filling gaps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71F817C-A93F-4D9E-BAF2-BF91CC8F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052736"/>
            <a:ext cx="792088" cy="57606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E2A7176-6018-4A1F-9C4F-00F5AC13FB13}"/>
              </a:ext>
            </a:extLst>
          </p:cNvPr>
          <p:cNvCxnSpPr>
            <a:stCxn id="7" idx="3"/>
          </p:cNvCxnSpPr>
          <p:nvPr/>
        </p:nvCxnSpPr>
        <p:spPr>
          <a:xfrm>
            <a:off x="1919536" y="2600908"/>
            <a:ext cx="144016" cy="180020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DE87E8F-65B5-4B59-BF15-3DD8D00B1870}"/>
              </a:ext>
            </a:extLst>
          </p:cNvPr>
          <p:cNvCxnSpPr>
            <a:endCxn id="12" idx="1"/>
          </p:cNvCxnSpPr>
          <p:nvPr/>
        </p:nvCxnSpPr>
        <p:spPr>
          <a:xfrm flipV="1">
            <a:off x="1919536" y="2420888"/>
            <a:ext cx="360040" cy="72008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A7C74E6-2B0F-48B0-B714-DCA8214947C3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2279576" y="4401108"/>
            <a:ext cx="792088" cy="360040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6E727D7-DDF7-45D2-9FDF-FF78A5A0AA4C}"/>
              </a:ext>
            </a:extLst>
          </p:cNvPr>
          <p:cNvSpPr/>
          <p:nvPr/>
        </p:nvSpPr>
        <p:spPr>
          <a:xfrm>
            <a:off x="407368" y="4509120"/>
            <a:ext cx="1872208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Do needed calculations</a:t>
            </a:r>
            <a:r>
              <a:rPr lang="en-US" sz="1000" dirty="0">
                <a:solidFill>
                  <a:schemeClr val="tx1"/>
                </a:solidFill>
              </a:rPr>
              <a:t> in order to come closer to the results and verify them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924349F-8C7C-4BFB-A427-F6C23911D0CE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4007768" y="3933056"/>
            <a:ext cx="72008" cy="216024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B209CF3-2247-44C7-A7C4-C4973AA696D3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>
            <a:off x="1091444" y="4221088"/>
            <a:ext cx="252028" cy="288032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3A0A952-7C6B-41DC-87AC-C784923D11DA}"/>
              </a:ext>
            </a:extLst>
          </p:cNvPr>
          <p:cNvCxnSpPr>
            <a:endCxn id="8" idx="1"/>
          </p:cNvCxnSpPr>
          <p:nvPr/>
        </p:nvCxnSpPr>
        <p:spPr>
          <a:xfrm>
            <a:off x="1703512" y="3717032"/>
            <a:ext cx="1368152" cy="684076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AF7E53F-EEE6-4343-B175-E9B03DBC3A3A}"/>
              </a:ext>
            </a:extLst>
          </p:cNvPr>
          <p:cNvCxnSpPr>
            <a:stCxn id="26" idx="3"/>
          </p:cNvCxnSpPr>
          <p:nvPr/>
        </p:nvCxnSpPr>
        <p:spPr>
          <a:xfrm>
            <a:off x="2279576" y="4761148"/>
            <a:ext cx="504056" cy="108012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9E2AD-CD63-4F6C-BA34-763226B299F9}"/>
              </a:ext>
            </a:extLst>
          </p:cNvPr>
          <p:cNvCxnSpPr>
            <a:stCxn id="8" idx="2"/>
          </p:cNvCxnSpPr>
          <p:nvPr/>
        </p:nvCxnSpPr>
        <p:spPr>
          <a:xfrm flipH="1">
            <a:off x="3719736" y="4653136"/>
            <a:ext cx="288032" cy="216024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9A93AA1-2C94-4749-94A9-78DFEEF744C7}"/>
              </a:ext>
            </a:extLst>
          </p:cNvPr>
          <p:cNvSpPr/>
          <p:nvPr/>
        </p:nvSpPr>
        <p:spPr>
          <a:xfrm>
            <a:off x="1847529" y="3573016"/>
            <a:ext cx="1080120" cy="792088"/>
          </a:xfrm>
          <a:prstGeom prst="rect">
            <a:avLst/>
          </a:prstGeom>
          <a:solidFill>
            <a:srgbClr val="FAFAFA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Excel is slow with big data</a:t>
            </a:r>
            <a:r>
              <a:rPr lang="en-US" sz="1000" dirty="0">
                <a:solidFill>
                  <a:schemeClr val="tx1"/>
                </a:solidFill>
              </a:rPr>
              <a:t> when loading and processing (3’000 … &gt; 10 M rows)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56626C-47D5-4050-A53E-FB6F76B9464E}"/>
              </a:ext>
            </a:extLst>
          </p:cNvPr>
          <p:cNvCxnSpPr>
            <a:endCxn id="21" idx="1"/>
          </p:cNvCxnSpPr>
          <p:nvPr/>
        </p:nvCxnSpPr>
        <p:spPr>
          <a:xfrm flipV="1">
            <a:off x="1703512" y="2996952"/>
            <a:ext cx="360040" cy="288032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639445D0-F0FE-4FDC-A712-ED09E3B97D2D}"/>
              </a:ext>
            </a:extLst>
          </p:cNvPr>
          <p:cNvSpPr/>
          <p:nvPr/>
        </p:nvSpPr>
        <p:spPr>
          <a:xfrm>
            <a:off x="5663952" y="980728"/>
            <a:ext cx="60486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400" b="1" dirty="0">
                <a:solidFill>
                  <a:schemeClr val="tx1"/>
                </a:solidFill>
              </a:rPr>
              <a:t>Possible Solutions ?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CBA56D5-4068-4FBE-AFF2-FF88A4E25DAC}"/>
              </a:ext>
            </a:extLst>
          </p:cNvPr>
          <p:cNvSpPr/>
          <p:nvPr/>
        </p:nvSpPr>
        <p:spPr>
          <a:xfrm>
            <a:off x="5663952" y="1484784"/>
            <a:ext cx="6048672" cy="4464496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400" b="1" dirty="0">
                <a:solidFill>
                  <a:schemeClr val="tx1"/>
                </a:solidFill>
              </a:rPr>
              <a:t>Write Excel Macros: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OK for simple tasks, but cumbersome code and very slow when doing sophisticated work on big data.  E.g. combining 2 tables into 1 creates a lot of effort !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rgbClr val="C00000"/>
                </a:solidFill>
              </a:rPr>
              <a:t>Visual Basic macros can become sophisticated and deliver poor performance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400" b="1" dirty="0">
                <a:solidFill>
                  <a:schemeClr val="tx1"/>
                </a:solidFill>
              </a:rPr>
              <a:t>Write a Computer Program (C, Java, Python):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Custom software will get the job done very fast after you have spent significant time to write the program, debug it and get it running.  Difficult for others to understand.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Program text tend to get very big. You need to worry about every functional detail. And it takes a lot of time.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You need good programming know-how (training) and a development environment with language compiler.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rgbClr val="C00000"/>
                </a:solidFill>
              </a:rPr>
              <a:t>High performance, but very elaborate task until you have finalized your program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400" b="1" dirty="0">
                <a:solidFill>
                  <a:schemeClr val="tx1"/>
                </a:solidFill>
              </a:rPr>
              <a:t>Hire a Consultant or two: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Consultants are happy to solve your problems against cash.  They will offer decent solutions.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If you need further enhancements in the future, they ask for more cash.  You will depend on them.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rgbClr val="C00000"/>
                </a:solidFill>
              </a:rPr>
              <a:t>Money and time required until one problem solving has been accomplished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ACF1429-E90E-4B4E-861B-271F06D73D3A}"/>
              </a:ext>
            </a:extLst>
          </p:cNvPr>
          <p:cNvCxnSpPr>
            <a:stCxn id="10" idx="2"/>
          </p:cNvCxnSpPr>
          <p:nvPr/>
        </p:nvCxnSpPr>
        <p:spPr>
          <a:xfrm flipH="1">
            <a:off x="2999656" y="5373216"/>
            <a:ext cx="180020" cy="216024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FCBF54A-EA73-4DAC-B3FD-E07B3361906A}"/>
              </a:ext>
            </a:extLst>
          </p:cNvPr>
          <p:cNvCxnSpPr>
            <a:endCxn id="11" idx="0"/>
          </p:cNvCxnSpPr>
          <p:nvPr/>
        </p:nvCxnSpPr>
        <p:spPr>
          <a:xfrm>
            <a:off x="3647728" y="3068960"/>
            <a:ext cx="432048" cy="216024"/>
          </a:xfrm>
          <a:prstGeom prst="straightConnector1">
            <a:avLst/>
          </a:pr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ihandform 243">
            <a:extLst>
              <a:ext uri="{FF2B5EF4-FFF2-40B4-BE49-F238E27FC236}">
                <a16:creationId xmlns:a16="http://schemas.microsoft.com/office/drawing/2014/main" id="{942DF992-7F4D-404F-932E-14EF3B898C15}"/>
              </a:ext>
            </a:extLst>
          </p:cNvPr>
          <p:cNvSpPr/>
          <p:nvPr/>
        </p:nvSpPr>
        <p:spPr>
          <a:xfrm>
            <a:off x="1015539" y="5013176"/>
            <a:ext cx="759981" cy="562062"/>
          </a:xfrm>
          <a:custGeom>
            <a:avLst/>
            <a:gdLst>
              <a:gd name="connsiteX0" fmla="*/ 354030 w 759981"/>
              <a:gd name="connsiteY0" fmla="*/ 0 h 562062"/>
              <a:gd name="connsiteX1" fmla="*/ 354030 w 759981"/>
              <a:gd name="connsiteY1" fmla="*/ 58722 h 562062"/>
              <a:gd name="connsiteX2" fmla="*/ 270140 w 759981"/>
              <a:gd name="connsiteY2" fmla="*/ 134223 h 562062"/>
              <a:gd name="connsiteX3" fmla="*/ 1692 w 759981"/>
              <a:gd name="connsiteY3" fmla="*/ 176168 h 562062"/>
              <a:gd name="connsiteX4" fmla="*/ 412753 w 759981"/>
              <a:gd name="connsiteY4" fmla="*/ 251669 h 562062"/>
              <a:gd name="connsiteX5" fmla="*/ 756701 w 759981"/>
              <a:gd name="connsiteY5" fmla="*/ 402671 h 562062"/>
              <a:gd name="connsiteX6" fmla="*/ 203028 w 759981"/>
              <a:gd name="connsiteY6" fmla="*/ 419449 h 562062"/>
              <a:gd name="connsiteX7" fmla="*/ 77193 w 759981"/>
              <a:gd name="connsiteY7" fmla="*/ 562062 h 56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981" h="562062">
                <a:moveTo>
                  <a:pt x="354030" y="0"/>
                </a:moveTo>
                <a:cubicBezTo>
                  <a:pt x="361021" y="18176"/>
                  <a:pt x="368012" y="36352"/>
                  <a:pt x="354030" y="58722"/>
                </a:cubicBezTo>
                <a:cubicBezTo>
                  <a:pt x="340048" y="81092"/>
                  <a:pt x="328863" y="114649"/>
                  <a:pt x="270140" y="134223"/>
                </a:cubicBezTo>
                <a:cubicBezTo>
                  <a:pt x="211417" y="153797"/>
                  <a:pt x="-22077" y="156594"/>
                  <a:pt x="1692" y="176168"/>
                </a:cubicBezTo>
                <a:cubicBezTo>
                  <a:pt x="25461" y="195742"/>
                  <a:pt x="286918" y="213919"/>
                  <a:pt x="412753" y="251669"/>
                </a:cubicBezTo>
                <a:cubicBezTo>
                  <a:pt x="538588" y="289419"/>
                  <a:pt x="791655" y="374708"/>
                  <a:pt x="756701" y="402671"/>
                </a:cubicBezTo>
                <a:cubicBezTo>
                  <a:pt x="721747" y="430634"/>
                  <a:pt x="316279" y="392884"/>
                  <a:pt x="203028" y="419449"/>
                </a:cubicBezTo>
                <a:cubicBezTo>
                  <a:pt x="89777" y="446014"/>
                  <a:pt x="83485" y="504038"/>
                  <a:pt x="77193" y="562062"/>
                </a:cubicBezTo>
              </a:path>
            </a:pathLst>
          </a:cu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Freihandform 246">
            <a:extLst>
              <a:ext uri="{FF2B5EF4-FFF2-40B4-BE49-F238E27FC236}">
                <a16:creationId xmlns:a16="http://schemas.microsoft.com/office/drawing/2014/main" id="{BCAFC918-D79C-470E-AD8D-13A81D232F2C}"/>
              </a:ext>
            </a:extLst>
          </p:cNvPr>
          <p:cNvSpPr/>
          <p:nvPr/>
        </p:nvSpPr>
        <p:spPr>
          <a:xfrm>
            <a:off x="796036" y="2852257"/>
            <a:ext cx="475428" cy="360726"/>
          </a:xfrm>
          <a:custGeom>
            <a:avLst/>
            <a:gdLst>
              <a:gd name="connsiteX0" fmla="*/ 109946 w 475428"/>
              <a:gd name="connsiteY0" fmla="*/ 0 h 360726"/>
              <a:gd name="connsiteX1" fmla="*/ 160280 w 475428"/>
              <a:gd name="connsiteY1" fmla="*/ 142613 h 360726"/>
              <a:gd name="connsiteX2" fmla="*/ 889 w 475428"/>
              <a:gd name="connsiteY2" fmla="*/ 251670 h 360726"/>
              <a:gd name="connsiteX3" fmla="*/ 244170 w 475428"/>
              <a:gd name="connsiteY3" fmla="*/ 234892 h 360726"/>
              <a:gd name="connsiteX4" fmla="*/ 445506 w 475428"/>
              <a:gd name="connsiteY4" fmla="*/ 260059 h 360726"/>
              <a:gd name="connsiteX5" fmla="*/ 470673 w 475428"/>
              <a:gd name="connsiteY5" fmla="*/ 360726 h 36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428" h="360726">
                <a:moveTo>
                  <a:pt x="109946" y="0"/>
                </a:moveTo>
                <a:cubicBezTo>
                  <a:pt x="144201" y="50334"/>
                  <a:pt x="178456" y="100668"/>
                  <a:pt x="160280" y="142613"/>
                </a:cubicBezTo>
                <a:cubicBezTo>
                  <a:pt x="142104" y="184558"/>
                  <a:pt x="-13093" y="236290"/>
                  <a:pt x="889" y="251670"/>
                </a:cubicBezTo>
                <a:cubicBezTo>
                  <a:pt x="14871" y="267050"/>
                  <a:pt x="170067" y="233494"/>
                  <a:pt x="244170" y="234892"/>
                </a:cubicBezTo>
                <a:cubicBezTo>
                  <a:pt x="318273" y="236290"/>
                  <a:pt x="407756" y="239087"/>
                  <a:pt x="445506" y="260059"/>
                </a:cubicBezTo>
                <a:cubicBezTo>
                  <a:pt x="483256" y="281031"/>
                  <a:pt x="476964" y="320878"/>
                  <a:pt x="470673" y="360726"/>
                </a:cubicBezTo>
              </a:path>
            </a:pathLst>
          </a:custGeom>
          <a:ln>
            <a:solidFill>
              <a:srgbClr val="0033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E3E1F010-7274-49F4-9640-7FB6AEE5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7" y="5229200"/>
            <a:ext cx="933215" cy="6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854C-5198-4628-AEAE-0950F1B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Automate your processes to overcome all Hassles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1310-A7AC-4BC0-BBBE-F27F653B9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5D87C0-84E6-4279-8366-406B24B42EBB}"/>
              </a:ext>
            </a:extLst>
          </p:cNvPr>
          <p:cNvSpPr/>
          <p:nvPr/>
        </p:nvSpPr>
        <p:spPr>
          <a:xfrm>
            <a:off x="479376" y="980728"/>
            <a:ext cx="309634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Start with your task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1C9B4FC-3A49-449D-BBE7-9953D31287D2}"/>
              </a:ext>
            </a:extLst>
          </p:cNvPr>
          <p:cNvSpPr/>
          <p:nvPr/>
        </p:nvSpPr>
        <p:spPr>
          <a:xfrm>
            <a:off x="479376" y="5589240"/>
            <a:ext cx="3096344" cy="36004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Excellent work done on time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CA1E174-D518-41EA-89B7-E4089D79A2CE}"/>
              </a:ext>
            </a:extLst>
          </p:cNvPr>
          <p:cNvSpPr/>
          <p:nvPr/>
        </p:nvSpPr>
        <p:spPr>
          <a:xfrm>
            <a:off x="479376" y="1484784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Gather the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from databases, tables, etc. automatically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966906A-4073-433A-8368-3BC8CE4C0E86}"/>
              </a:ext>
            </a:extLst>
          </p:cNvPr>
          <p:cNvCxnSpPr>
            <a:endCxn id="47" idx="0"/>
          </p:cNvCxnSpPr>
          <p:nvPr/>
        </p:nvCxnSpPr>
        <p:spPr>
          <a:xfrm>
            <a:off x="1199456" y="1340768"/>
            <a:ext cx="0" cy="14401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A73503-8E39-4E44-A6A3-3AF98F85E1F0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1199456" y="2060848"/>
            <a:ext cx="0" cy="288032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C6555B0-FD6B-4D32-A940-AF15BFA3090A}"/>
              </a:ext>
            </a:extLst>
          </p:cNvPr>
          <p:cNvCxnSpPr>
            <a:stCxn id="51" idx="2"/>
          </p:cNvCxnSpPr>
          <p:nvPr/>
        </p:nvCxnSpPr>
        <p:spPr>
          <a:xfrm>
            <a:off x="1199456" y="3068960"/>
            <a:ext cx="0" cy="252028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45B2106-6679-4D23-B1FA-FBEE344E6672}"/>
              </a:ext>
            </a:extLst>
          </p:cNvPr>
          <p:cNvSpPr/>
          <p:nvPr/>
        </p:nvSpPr>
        <p:spPr>
          <a:xfrm>
            <a:off x="479376" y="2348880"/>
            <a:ext cx="144016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Process the Data Automatically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reliably, and very rapidly with Beyond4P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879ADE4-D3F7-4213-8230-D7527F5B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12" y="5085184"/>
            <a:ext cx="793500" cy="57606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B8E60D12-3EF3-4F54-A6C1-3DB08B9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12" y="1052736"/>
            <a:ext cx="792088" cy="57606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B3119FA5-6707-438F-9EB4-3F704D12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348880"/>
            <a:ext cx="792088" cy="576064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BFE68CAB-D568-43C3-A3AC-AA12AE3338D0}"/>
              </a:ext>
            </a:extLst>
          </p:cNvPr>
          <p:cNvSpPr/>
          <p:nvPr/>
        </p:nvSpPr>
        <p:spPr>
          <a:xfrm>
            <a:off x="4511824" y="980728"/>
            <a:ext cx="72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Beyond4P – Automated Run-Time System + Language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138E024-3ABC-4F32-BAC2-B8F4FECA09F2}"/>
              </a:ext>
            </a:extLst>
          </p:cNvPr>
          <p:cNvSpPr/>
          <p:nvPr/>
        </p:nvSpPr>
        <p:spPr>
          <a:xfrm>
            <a:off x="4511824" y="1484784"/>
            <a:ext cx="7200000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Based on 12 years of commercial experience!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Language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 simple, easy to read, easy to learn syntax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Key strengths on large </a:t>
            </a:r>
            <a:r>
              <a:rPr lang="en-US" sz="1200" b="1" dirty="0">
                <a:solidFill>
                  <a:schemeClr val="tx1"/>
                </a:solidFill>
              </a:rPr>
              <a:t>structured data tables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>
                <a:solidFill>
                  <a:schemeClr val="tx1"/>
                </a:solidFill>
              </a:rPr>
              <a:t>hierarchically structured data sets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powerful feature set and large function library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Compact formulation methods for powerful processing steps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Many problems can be solved using a few statements only.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Run-Time Machine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The lean architecture of the run-time machine delivers </a:t>
            </a:r>
            <a:r>
              <a:rPr lang="en-US" sz="1200" b="1" dirty="0">
                <a:solidFill>
                  <a:schemeClr val="tx1"/>
                </a:solidFill>
              </a:rPr>
              <a:t>full machine performance </a:t>
            </a:r>
            <a:r>
              <a:rPr lang="en-US" sz="1200" dirty="0">
                <a:solidFill>
                  <a:schemeClr val="tx1"/>
                </a:solidFill>
              </a:rPr>
              <a:t>"on bare metal"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Supports </a:t>
            </a:r>
            <a:r>
              <a:rPr lang="en-US" sz="1200" b="1" dirty="0">
                <a:solidFill>
                  <a:schemeClr val="tx1"/>
                </a:solidFill>
              </a:rPr>
              <a:t>various data formats </a:t>
            </a:r>
            <a:r>
              <a:rPr lang="en-US" sz="1200" dirty="0">
                <a:solidFill>
                  <a:schemeClr val="tx1"/>
                </a:solidFill>
              </a:rPr>
              <a:t>(Excel, HTML, XML, JSON, text files, etc., full UNICODE)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Delivers </a:t>
            </a:r>
            <a:r>
              <a:rPr lang="en-US" sz="1200" b="1" dirty="0">
                <a:solidFill>
                  <a:schemeClr val="tx1"/>
                </a:solidFill>
              </a:rPr>
              <a:t>accurate results reliably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 performance even with big data – </a:t>
            </a:r>
            <a:r>
              <a:rPr lang="en-US" sz="1200" b="1" dirty="0">
                <a:solidFill>
                  <a:schemeClr val="tx1"/>
                </a:solidFill>
              </a:rPr>
              <a:t>Matter of seconds, not minutes or hours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Supports styled and formatted output</a:t>
            </a:r>
            <a:r>
              <a:rPr lang="en-US" sz="1200" dirty="0">
                <a:solidFill>
                  <a:schemeClr val="tx1"/>
                </a:solidFill>
              </a:rPr>
              <a:t> for Excel and HTML (e.g. colors, multiple Excel sheets, ...)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512BE5E-C56A-46EE-97BC-CD8138C6D33B}"/>
              </a:ext>
            </a:extLst>
          </p:cNvPr>
          <p:cNvGrpSpPr/>
          <p:nvPr/>
        </p:nvGrpSpPr>
        <p:grpSpPr>
          <a:xfrm>
            <a:off x="1307607" y="3620152"/>
            <a:ext cx="504056" cy="672944"/>
            <a:chOff x="8316416" y="2100120"/>
            <a:chExt cx="348139" cy="464784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B9DF12E-9E51-465E-962A-D1601FA27CB7}"/>
                </a:ext>
              </a:extLst>
            </p:cNvPr>
            <p:cNvSpPr/>
            <p:nvPr/>
          </p:nvSpPr>
          <p:spPr>
            <a:xfrm>
              <a:off x="8371646" y="228526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ECFCED73-C2F5-4AB5-B8D1-7E8D7AAE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2100120"/>
              <a:ext cx="348139" cy="464784"/>
            </a:xfrm>
            <a:prstGeom prst="rect">
              <a:avLst/>
            </a:prstGeom>
          </p:spPr>
        </p:pic>
      </p:grpSp>
      <p:pic>
        <p:nvPicPr>
          <p:cNvPr id="67" name="Grafik 66">
            <a:extLst>
              <a:ext uri="{FF2B5EF4-FFF2-40B4-BE49-F238E27FC236}">
                <a16:creationId xmlns:a16="http://schemas.microsoft.com/office/drawing/2014/main" id="{2004B6DB-8280-4B79-8E74-AF2BF22488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568" y="5020523"/>
            <a:ext cx="432048" cy="568717"/>
          </a:xfrm>
          <a:prstGeom prst="rect">
            <a:avLst/>
          </a:prstGeom>
        </p:spPr>
      </p:pic>
      <p:sp>
        <p:nvSpPr>
          <p:cNvPr id="68" name="Rechteck 67">
            <a:extLst>
              <a:ext uri="{FF2B5EF4-FFF2-40B4-BE49-F238E27FC236}">
                <a16:creationId xmlns:a16="http://schemas.microsoft.com/office/drawing/2014/main" id="{A5397BFC-2B4C-4334-A3DE-C00834407797}"/>
              </a:ext>
            </a:extLst>
          </p:cNvPr>
          <p:cNvSpPr/>
          <p:nvPr/>
        </p:nvSpPr>
        <p:spPr>
          <a:xfrm>
            <a:off x="1271464" y="4149080"/>
            <a:ext cx="180020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Taking seconds !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B710A1D-0DC2-48F8-A453-D4652073A5F5}"/>
              </a:ext>
            </a:extLst>
          </p:cNvPr>
          <p:cNvSpPr/>
          <p:nvPr/>
        </p:nvSpPr>
        <p:spPr>
          <a:xfrm>
            <a:off x="2423592" y="2852936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Gaining speed !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7788A02-E7F1-4E93-8704-E2CE7867890A}"/>
              </a:ext>
            </a:extLst>
          </p:cNvPr>
          <p:cNvSpPr/>
          <p:nvPr/>
        </p:nvSpPr>
        <p:spPr>
          <a:xfrm>
            <a:off x="6023992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B3AE6C-BAC5-4F3B-BFBC-8E89A1CFCA39}"/>
              </a:ext>
            </a:extLst>
          </p:cNvPr>
          <p:cNvSpPr/>
          <p:nvPr/>
        </p:nvSpPr>
        <p:spPr>
          <a:xfrm>
            <a:off x="7032104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883C19-0D58-404A-9D28-711DA8171424}"/>
              </a:ext>
            </a:extLst>
          </p:cNvPr>
          <p:cNvSpPr/>
          <p:nvPr/>
        </p:nvSpPr>
        <p:spPr>
          <a:xfrm>
            <a:off x="8040216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3A61B8B-9D46-4EC5-9971-6F57F5BF30D9}"/>
              </a:ext>
            </a:extLst>
          </p:cNvPr>
          <p:cNvSpPr/>
          <p:nvPr/>
        </p:nvSpPr>
        <p:spPr>
          <a:xfrm>
            <a:off x="9048328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0738E995-1078-44C1-BA94-DFC402927848}"/>
              </a:ext>
            </a:extLst>
          </p:cNvPr>
          <p:cNvSpPr/>
          <p:nvPr/>
        </p:nvSpPr>
        <p:spPr>
          <a:xfrm rot="5400000">
            <a:off x="6862921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B56D1340-E016-437C-808A-52F5DE70D1AE}"/>
              </a:ext>
            </a:extLst>
          </p:cNvPr>
          <p:cNvSpPr/>
          <p:nvPr/>
        </p:nvSpPr>
        <p:spPr>
          <a:xfrm rot="5400000">
            <a:off x="7871033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FD6FF05-3536-4549-9590-92D5B3A9D377}"/>
              </a:ext>
            </a:extLst>
          </p:cNvPr>
          <p:cNvSpPr/>
          <p:nvPr/>
        </p:nvSpPr>
        <p:spPr>
          <a:xfrm rot="5400000">
            <a:off x="8879145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6687541-0E7B-485A-AA55-B58FED89BB6F}"/>
              </a:ext>
            </a:extLst>
          </p:cNvPr>
          <p:cNvCxnSpPr/>
          <p:nvPr/>
        </p:nvCxnSpPr>
        <p:spPr>
          <a:xfrm>
            <a:off x="6023992" y="5085184"/>
            <a:ext cx="3816424" cy="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40498F6-5F75-49AC-98DD-18D82167819B}"/>
              </a:ext>
            </a:extLst>
          </p:cNvPr>
          <p:cNvSpPr/>
          <p:nvPr/>
        </p:nvSpPr>
        <p:spPr>
          <a:xfrm>
            <a:off x="9344317" y="4824317"/>
            <a:ext cx="312772" cy="3127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254944C-BFA7-41A9-9002-F918A18624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352" y="4556259"/>
            <a:ext cx="504056" cy="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37" y="188640"/>
            <a:ext cx="11232000" cy="717944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Supported Data Formats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F6D35A4-37D9-4E7D-ABF0-FDE4C0A20486}"/>
              </a:ext>
            </a:extLst>
          </p:cNvPr>
          <p:cNvSpPr/>
          <p:nvPr/>
        </p:nvSpPr>
        <p:spPr>
          <a:xfrm>
            <a:off x="479376" y="1412776"/>
            <a:ext cx="5256000" cy="4032448"/>
          </a:xfrm>
          <a:prstGeom prst="rect">
            <a:avLst/>
          </a:prstGeom>
          <a:solidFill>
            <a:srgbClr val="ECF2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Excel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.xlsx, .</a:t>
            </a:r>
            <a:r>
              <a:rPr lang="en-US" sz="1200" dirty="0" err="1">
                <a:solidFill>
                  <a:schemeClr val="tx1"/>
                </a:solidFill>
              </a:rPr>
              <a:t>xlsm</a:t>
            </a:r>
            <a:r>
              <a:rPr lang="en-US" sz="1200" dirty="0">
                <a:solidFill>
                  <a:schemeClr val="tx1"/>
                </a:solidFill>
              </a:rPr>
              <a:t>, open formats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.csv comma and tab separated files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Database Exports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HTML, </a:t>
            </a:r>
            <a:r>
              <a:rPr lang="en-US" sz="1200" dirty="0" err="1">
                <a:solidFill>
                  <a:schemeClr val="tx1"/>
                </a:solidFill>
              </a:rPr>
              <a:t>MHTML</a:t>
            </a:r>
            <a:r>
              <a:rPr lang="en-US" sz="1200" dirty="0">
                <a:solidFill>
                  <a:schemeClr val="tx1"/>
                </a:solidFill>
              </a:rPr>
              <a:t> and XML formats (depending what the database is producing).  Examples: Salesforce, Oracle, SAP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JSON files (JavaScript Object Notation format)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.csv comma / tab / semicolon / ... separated files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Other Inputs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Files with fixed columns on every row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Any other form of text files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Character Sets (both input and output)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UNICODE UTF-8 and UTF-16; Basic and extended multilingual planes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Legacy formats (like ASCII / Windows West Europe)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13639D-5E0E-4987-8808-7416CDA1EDD9}"/>
              </a:ext>
            </a:extLst>
          </p:cNvPr>
          <p:cNvSpPr/>
          <p:nvPr/>
        </p:nvSpPr>
        <p:spPr>
          <a:xfrm>
            <a:off x="479472" y="980728"/>
            <a:ext cx="5255416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4D9804F-83A6-4EBB-8B19-7B057CF4E194}"/>
              </a:ext>
            </a:extLst>
          </p:cNvPr>
          <p:cNvSpPr/>
          <p:nvPr/>
        </p:nvSpPr>
        <p:spPr>
          <a:xfrm>
            <a:off x="6311520" y="980728"/>
            <a:ext cx="5256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1D1202-4B33-4A2A-870D-E637D5F933D3}"/>
              </a:ext>
            </a:extLst>
          </p:cNvPr>
          <p:cNvSpPr/>
          <p:nvPr/>
        </p:nvSpPr>
        <p:spPr>
          <a:xfrm>
            <a:off x="6311440" y="1412776"/>
            <a:ext cx="5256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Unformatted Output for Excel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.csv comma separated files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Formatted Output for Excel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xls</a:t>
            </a:r>
            <a:r>
              <a:rPr lang="en-US" sz="1200" dirty="0">
                <a:solidFill>
                  <a:schemeClr val="tx1"/>
                </a:solidFill>
              </a:rPr>
              <a:t> (Excel 2003 XML format – not the latest, but the most compact way to include stylish features on tables, rows, columns and cells, and store multiple tables in one Excel file)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Unformatted and formatted output for Browsers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.html (incl. various formatting options)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.xml (planned)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Output for other databases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.csv comma / tab / semicolon / ... separated files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JSON files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Plain text files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7F22C7C7-4B3B-4733-8F38-09710B34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2" y="1484784"/>
            <a:ext cx="360040" cy="36004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6FD6787B-56BD-4B58-A377-DD19A602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76" y="1484784"/>
            <a:ext cx="360040" cy="360040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69297E29-90AA-4C06-842F-F65F8FA83DFB}"/>
              </a:ext>
            </a:extLst>
          </p:cNvPr>
          <p:cNvSpPr/>
          <p:nvPr/>
        </p:nvSpPr>
        <p:spPr>
          <a:xfrm>
            <a:off x="479376" y="5589240"/>
            <a:ext cx="10873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Additional data formats can be supported on request, e.g. by library extension</a:t>
            </a:r>
          </a:p>
        </p:txBody>
      </p:sp>
    </p:spTree>
    <p:extLst>
      <p:ext uri="{BB962C8B-B14F-4D97-AF65-F5344CB8AC3E}">
        <p14:creationId xmlns:p14="http://schemas.microsoft.com/office/powerpoint/2010/main" val="8502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The Programming Language – Unparalleled Compactness and Easy to Read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29CF4C-02C3-41AB-859A-1B6D16421032}"/>
              </a:ext>
            </a:extLst>
          </p:cNvPr>
          <p:cNvSpPr/>
          <p:nvPr/>
        </p:nvSpPr>
        <p:spPr>
          <a:xfrm>
            <a:off x="479376" y="2636912"/>
            <a:ext cx="1008112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(Office Library); // Needed if you want to load Excel files, as it is implemented in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B4P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 excel file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Football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List.xlsx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Soccer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List.csv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// Beginners are Novices here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rename column headers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{Family Name, City}, {Last Name, Town}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 selected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[Level]==Novice, [Level]=Beginner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merge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{Last Name, First Name}, {Level, Town}, append, " or " 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sort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Last Name, First Name});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rearrange columns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First Name, Last Name, Town}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save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Soccer Club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EXCEL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("New soccer club has ", table length( soccer club ), " members. Enjoy playing.");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D3C9B0-96FE-4862-8D37-1AFD20E2F4F5}"/>
              </a:ext>
            </a:extLst>
          </p:cNvPr>
          <p:cNvSpPr/>
          <p:nvPr/>
        </p:nvSpPr>
        <p:spPr>
          <a:xfrm>
            <a:off x="479376" y="1052736"/>
            <a:ext cx="1008112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In the example below, only 10 lines of code are needed to combine membership lists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of two clubs which plan to merge into one society.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DF3948-FABC-425E-9086-0154E06848FE}"/>
              </a:ext>
            </a:extLst>
          </p:cNvPr>
          <p:cNvSpPr/>
          <p:nvPr/>
        </p:nvSpPr>
        <p:spPr>
          <a:xfrm>
            <a:off x="479376" y="1844824"/>
            <a:ext cx="224286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Simple statements </a:t>
            </a:r>
            <a:r>
              <a:rPr lang="en-US" sz="1400" dirty="0">
                <a:solidFill>
                  <a:schemeClr val="tx1"/>
                </a:solidFill>
              </a:rPr>
              <a:t>non-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programmer can already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understand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D36DE4-03DB-4CE7-84ED-E0C5D5AF913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343472" y="2564904"/>
            <a:ext cx="257336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97D139-5380-4D42-ACF5-1667A5C59581}"/>
              </a:ext>
            </a:extLst>
          </p:cNvPr>
          <p:cNvSpPr/>
          <p:nvPr/>
        </p:nvSpPr>
        <p:spPr>
          <a:xfrm>
            <a:off x="3431704" y="5085184"/>
            <a:ext cx="2520280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Change the table contents using 1 simple statement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>
                <a:solidFill>
                  <a:schemeClr val="tx1"/>
                </a:solidFill>
              </a:rPr>
              <a:t>No loops</a:t>
            </a:r>
            <a:r>
              <a:rPr lang="en-US" sz="1400" dirty="0">
                <a:solidFill>
                  <a:schemeClr val="tx1"/>
                </a:solidFill>
              </a:rPr>
              <a:t> to be coded)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FF4C8E5-2C07-4C59-9BCC-25CCAB2FB315}"/>
              </a:ext>
            </a:extLst>
          </p:cNvPr>
          <p:cNvCxnSpPr>
            <a:cxnSpLocks/>
          </p:cNvCxnSpPr>
          <p:nvPr/>
        </p:nvCxnSpPr>
        <p:spPr>
          <a:xfrm flipH="1" flipV="1">
            <a:off x="2783632" y="3645024"/>
            <a:ext cx="1224136" cy="1440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A310000-C667-4F98-8AB3-D0D37778C4FC}"/>
              </a:ext>
            </a:extLst>
          </p:cNvPr>
          <p:cNvSpPr/>
          <p:nvPr/>
        </p:nvSpPr>
        <p:spPr>
          <a:xfrm>
            <a:off x="479376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Compact </a:t>
            </a:r>
            <a:r>
              <a:rPr lang="en-US" sz="1400" dirty="0">
                <a:solidFill>
                  <a:schemeClr val="tx1"/>
                </a:solidFill>
              </a:rPr>
              <a:t>- One statement: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Merge 2 tables, with matching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up on full names.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D5134E-175A-47AE-BDEB-64DD0862374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59496" y="3789040"/>
            <a:ext cx="144016" cy="12961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E2B55-6E0D-4CCA-A38D-5A903AE385C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240016" y="4509120"/>
            <a:ext cx="1440160" cy="5760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1627C51-2B1E-4C10-9D62-E3084374C51F}"/>
              </a:ext>
            </a:extLst>
          </p:cNvPr>
          <p:cNvSpPr/>
          <p:nvPr/>
        </p:nvSpPr>
        <p:spPr>
          <a:xfrm>
            <a:off x="6456040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Save file in Excel format</a:t>
            </a:r>
          </a:p>
          <a:p>
            <a:r>
              <a:rPr lang="fr-CH" sz="1400" b="1" dirty="0">
                <a:solidFill>
                  <a:schemeClr val="tx1"/>
                </a:solidFill>
              </a:rPr>
              <a:t>«Prêt-à-présenter»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E337BD-109D-43D2-92C4-AF5B4AB1D469}"/>
              </a:ext>
            </a:extLst>
          </p:cNvPr>
          <p:cNvSpPr/>
          <p:nvPr/>
        </p:nvSpPr>
        <p:spPr>
          <a:xfrm>
            <a:off x="2855640" y="1844824"/>
            <a:ext cx="4824536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Variable names, table names, column header names and function names may consist of </a:t>
            </a:r>
            <a:r>
              <a:rPr lang="en-US" sz="1400" b="1" dirty="0">
                <a:solidFill>
                  <a:schemeClr val="tx1"/>
                </a:solidFill>
              </a:rPr>
              <a:t>multiple words!</a:t>
            </a:r>
          </a:p>
          <a:p>
            <a:r>
              <a:rPr lang="en-US" sz="1400" dirty="0">
                <a:solidFill>
                  <a:schemeClr val="tx1"/>
                </a:solidFill>
              </a:rPr>
              <a:t>Easy to read !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C1D96F7-751A-446B-9C7A-453D392B1BF3}"/>
              </a:ext>
            </a:extLst>
          </p:cNvPr>
          <p:cNvCxnSpPr>
            <a:cxnSpLocks/>
          </p:cNvCxnSpPr>
          <p:nvPr/>
        </p:nvCxnSpPr>
        <p:spPr>
          <a:xfrm>
            <a:off x="3359696" y="2564904"/>
            <a:ext cx="360040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4F1B3B-0769-46A4-A28E-8EDF160993D4}"/>
              </a:ext>
            </a:extLst>
          </p:cNvPr>
          <p:cNvCxnSpPr>
            <a:cxnSpLocks/>
          </p:cNvCxnSpPr>
          <p:nvPr/>
        </p:nvCxnSpPr>
        <p:spPr>
          <a:xfrm>
            <a:off x="4799856" y="2564904"/>
            <a:ext cx="288032" cy="7920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4137A9D-AC23-4DE4-A3FF-5A9084B69CB7}"/>
              </a:ext>
            </a:extLst>
          </p:cNvPr>
          <p:cNvSpPr/>
          <p:nvPr/>
        </p:nvSpPr>
        <p:spPr>
          <a:xfrm>
            <a:off x="7968208" y="1844824"/>
            <a:ext cx="2592288" cy="72008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 Sheets </a:t>
            </a:r>
            <a:r>
              <a:rPr lang="en-US" sz="1400" dirty="0">
                <a:solidFill>
                  <a:schemeClr val="tx1"/>
                </a:solidFill>
              </a:rPr>
              <a:t>are loaded directly.  Visible sheet is taken if not specified otherwise.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FD826F-B4F5-4E10-914F-75298D130AC9}"/>
              </a:ext>
            </a:extLst>
          </p:cNvPr>
          <p:cNvCxnSpPr>
            <a:cxnSpLocks/>
          </p:cNvCxnSpPr>
          <p:nvPr/>
        </p:nvCxnSpPr>
        <p:spPr>
          <a:xfrm flipH="1">
            <a:off x="6528048" y="2564904"/>
            <a:ext cx="2088232" cy="5040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Input and output of the soccer and football club program example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C5940A-7793-4583-877B-C3EF850D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3248025" cy="230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632232C-EF94-4553-89D8-CA83F666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340768"/>
            <a:ext cx="3086100" cy="2495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76EA28-7D02-4D80-AAA4-C07C7B2C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1340768"/>
            <a:ext cx="4591050" cy="440055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ACFAB363-B4E5-4116-8D40-585916C4162B}"/>
              </a:ext>
            </a:extLst>
          </p:cNvPr>
          <p:cNvSpPr/>
          <p:nvPr/>
        </p:nvSpPr>
        <p:spPr>
          <a:xfrm>
            <a:off x="407368" y="980728"/>
            <a:ext cx="32403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Football Club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E900F7A-C025-49E1-8B28-DC7DA6471F99}"/>
              </a:ext>
            </a:extLst>
          </p:cNvPr>
          <p:cNvSpPr/>
          <p:nvPr/>
        </p:nvSpPr>
        <p:spPr>
          <a:xfrm>
            <a:off x="3935760" y="980728"/>
            <a:ext cx="309634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Soccer Club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D4557-983C-46A0-9223-8ADCA4EA6441}"/>
              </a:ext>
            </a:extLst>
          </p:cNvPr>
          <p:cNvSpPr/>
          <p:nvPr/>
        </p:nvSpPr>
        <p:spPr>
          <a:xfrm>
            <a:off x="7320136" y="980728"/>
            <a:ext cx="460851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New Soccer Club Membership List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B5EB935-EC37-4C99-844C-FC412977C17A}"/>
              </a:ext>
            </a:extLst>
          </p:cNvPr>
          <p:cNvSpPr/>
          <p:nvPr/>
        </p:nvSpPr>
        <p:spPr>
          <a:xfrm>
            <a:off x="407368" y="522920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Note: The function </a:t>
            </a:r>
            <a:r>
              <a:rPr lang="en-US" sz="1200" b="1" dirty="0">
                <a:solidFill>
                  <a:schemeClr val="tx1"/>
                </a:solidFill>
              </a:rPr>
              <a:t>table merge</a:t>
            </a:r>
            <a:r>
              <a:rPr lang="en-US" sz="1200" dirty="0">
                <a:solidFill>
                  <a:schemeClr val="tx1"/>
                </a:solidFill>
              </a:rPr>
              <a:t> (...) contains some rules how to resolve overlapping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which is the case with Karl Karlsson with different info on town and level.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5A06E32-177E-4543-A514-B2476E3E6ADE}"/>
              </a:ext>
            </a:extLst>
          </p:cNvPr>
          <p:cNvSpPr/>
          <p:nvPr/>
        </p:nvSpPr>
        <p:spPr>
          <a:xfrm>
            <a:off x="407368" y="414908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 need to worry about actual location or arrangements of the columns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the original table if referenced with column header names and not numbers.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C794356-844E-49BD-9475-2819FD0A92E3}"/>
              </a:ext>
            </a:extLst>
          </p:cNvPr>
          <p:cNvCxnSpPr/>
          <p:nvPr/>
        </p:nvCxnSpPr>
        <p:spPr>
          <a:xfrm>
            <a:off x="6312024" y="55892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Beyond4P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Good Luck with Beyond4P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BB2C9-A5DF-43E7-AD2C-427EEDCF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093F8A-CA15-4AE9-B0A9-13E9F88FE3EA}"/>
              </a:ext>
            </a:extLst>
          </p:cNvPr>
          <p:cNvSpPr/>
          <p:nvPr/>
        </p:nvSpPr>
        <p:spPr>
          <a:xfrm>
            <a:off x="5231904" y="2132856"/>
            <a:ext cx="4908376" cy="10081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Interested in </a:t>
            </a: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Beyond</a:t>
            </a:r>
            <a:r>
              <a:rPr lang="en-US" sz="2400" b="1" dirty="0" err="1">
                <a:solidFill>
                  <a:srgbClr val="003399"/>
                </a:solidFill>
                <a:latin typeface="Arial Black" panose="020B0A04020102020204" pitchFamily="34" charset="0"/>
              </a:rPr>
              <a:t>4P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Please contact Georg zur Bonsen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+41 79 529 45 12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AF6613-C02A-48D8-93CB-F5BA0E6F815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361911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BT PPC Smart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1637</Words>
  <Application>Microsoft Office PowerPoint</Application>
  <PresentationFormat>Breitbild</PresentationFormat>
  <Paragraphs>168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BT PPC Smart</vt:lpstr>
      <vt:lpstr>think-cell Slide</vt:lpstr>
      <vt:lpstr>Beyond4P Beyond Former Expectations of  Performance, Productivity, Predictability and Professionalism  An Introduction   A programming language developed on the basis of long term experience manipulating with large and sophisticated data structures aiming to derive results which are easy to understand.  Key language facts: - Very compact - Very powerful - Easy to learn and understand - Writing a short application script substitutes a sophisticated   programming project - Big potential to save precious time and money   </vt:lpstr>
      <vt:lpstr>Beyond4P Problem Statement – Automate your manual activities putting info together</vt:lpstr>
      <vt:lpstr>Beyond4P Key Hassles. Conventional methods do not address the problems effectively</vt:lpstr>
      <vt:lpstr>Beyond4P Automate your processes to overcome all Hassles</vt:lpstr>
      <vt:lpstr>Beyond4P Supported Data Formats</vt:lpstr>
      <vt:lpstr>Beyond4P The Programming Language – Unparalleled Compactness and Easy to Read</vt:lpstr>
      <vt:lpstr>Beyond4P Input and output of the soccer and football club program example</vt:lpstr>
      <vt:lpstr>Beyond4P  Good Luck with Beyond4P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Beyond4P Beyond former expectations of Performance, Productivity, Predictability and Professionalism  An unparalleled programming language for high performance data and table processing</dc:title>
  <dc:creator>Georg zur Bonsen</dc:creator>
  <cp:lastModifiedBy>zur bonsen georg</cp:lastModifiedBy>
  <cp:revision>183</cp:revision>
  <cp:lastPrinted>2012-05-04T14:30:29Z</cp:lastPrinted>
  <dcterms:created xsi:type="dcterms:W3CDTF">2016-02-06T20:40:56Z</dcterms:created>
  <dcterms:modified xsi:type="dcterms:W3CDTF">2020-07-08T20:20:02Z</dcterms:modified>
</cp:coreProperties>
</file>