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73" r:id="rId3"/>
    <p:sldId id="276" r:id="rId4"/>
    <p:sldId id="278" r:id="rId5"/>
    <p:sldId id="279" r:id="rId6"/>
    <p:sldId id="280" r:id="rId7"/>
    <p:sldId id="297" r:id="rId8"/>
    <p:sldId id="284" r:id="rId9"/>
    <p:sldId id="285" r:id="rId10"/>
    <p:sldId id="287" r:id="rId11"/>
    <p:sldId id="288" r:id="rId12"/>
    <p:sldId id="281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9" r:id="rId23"/>
    <p:sldId id="300" r:id="rId24"/>
    <p:sldId id="271" r:id="rId25"/>
  </p:sldIdLst>
  <p:sldSz cx="12192000" cy="6858000"/>
  <p:notesSz cx="7086600" cy="9372600"/>
  <p:custDataLst>
    <p:tags r:id="rId2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7EB"/>
    <a:srgbClr val="003399"/>
    <a:srgbClr val="CCFFCC"/>
    <a:srgbClr val="FFFFFF"/>
    <a:srgbClr val="339933"/>
    <a:srgbClr val="FAFAFA"/>
    <a:srgbClr val="ECF2FA"/>
    <a:srgbClr val="FFFF99"/>
    <a:srgbClr val="89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073" autoAdjust="0"/>
  </p:normalViewPr>
  <p:slideViewPr>
    <p:cSldViewPr showGuides="1">
      <p:cViewPr varScale="1">
        <p:scale>
          <a:sx n="106" d="100"/>
          <a:sy n="106" d="100"/>
        </p:scale>
        <p:origin x="708" y="114"/>
      </p:cViewPr>
      <p:guideLst>
        <p:guide orient="horz" pos="28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2952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2020-07-08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3" y="1"/>
            <a:ext cx="5131357" cy="6858000"/>
          </a:xfrm>
          <a:prstGeom prst="rect">
            <a:avLst/>
          </a:prstGeom>
        </p:spPr>
      </p:pic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5087888" y="548680"/>
            <a:ext cx="7104112" cy="4536504"/>
          </a:xfrm>
          <a:solidFill>
            <a:srgbClr val="FFFFFF"/>
          </a:solidFill>
        </p:spPr>
        <p:txBody>
          <a:bodyPr lIns="180000" tIns="72000" rIns="72000" bIns="72000" anchor="t" anchorCtr="0">
            <a:normAutofit/>
          </a:bodyPr>
          <a:lstStyle>
            <a:lvl1pPr algn="l">
              <a:lnSpc>
                <a:spcPct val="100000"/>
              </a:lnSpc>
              <a:defRPr sz="2400" u="none" cap="none" baseline="0">
                <a:solidFill>
                  <a:srgbClr val="003399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CA" noProof="0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87888" y="5373218"/>
            <a:ext cx="7104112" cy="863525"/>
          </a:xfrm>
          <a:solidFill>
            <a:srgbClr val="FFFFFF"/>
          </a:solidFill>
        </p:spPr>
        <p:txBody>
          <a:bodyPr lIns="180000" tIns="72000" rIns="72000" bIns="72000" anchor="ctr">
            <a:normAutofit/>
          </a:bodyPr>
          <a:lstStyle>
            <a:lvl1pPr>
              <a:lnSpc>
                <a:spcPct val="100000"/>
              </a:lnSpc>
              <a:defRPr sz="1600">
                <a:solidFill>
                  <a:srgbClr val="003399"/>
                </a:solidFill>
              </a:defRPr>
            </a:lvl1pPr>
          </a:lstStyle>
          <a:p>
            <a:pPr lvl="0"/>
            <a:r>
              <a:rPr lang="en-CA" noProof="0" dirty="0"/>
              <a:t>Date</a:t>
            </a:r>
          </a:p>
          <a:p>
            <a:pPr lvl="0"/>
            <a:r>
              <a:rPr lang="en-CA" noProof="0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9377" y="1052736"/>
            <a:ext cx="11196980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9375" y="1052736"/>
            <a:ext cx="11232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79376" y="1052736"/>
            <a:ext cx="5376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5268" y="1052736"/>
            <a:ext cx="5376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79376" y="1484784"/>
            <a:ext cx="5376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5268" y="1484784"/>
            <a:ext cx="5376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479376" y="1052736"/>
            <a:ext cx="5376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36624" y="1052736"/>
            <a:ext cx="5376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12192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67637" y="188640"/>
            <a:ext cx="11232000" cy="71794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79376" y="1052736"/>
            <a:ext cx="11232000" cy="4896544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8" name="Line 1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79376" y="6096000"/>
            <a:ext cx="11232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 sz="1800">
              <a:cs typeface="+mn-cs"/>
            </a:endParaRPr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79376" y="917575"/>
            <a:ext cx="11232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 sz="1800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480000" y="6307200"/>
            <a:ext cx="432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sz="800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sz="800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20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E1E8-E6D2-4A24-8D9D-267DCFDB7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Beyond4P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Beyond Former Expectations of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erformance, </a:t>
            </a: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roductivity, </a:t>
            </a: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redictability and </a:t>
            </a:r>
            <a:r>
              <a:rPr lang="en-US" sz="1200" dirty="0"/>
              <a:t>P</a:t>
            </a:r>
            <a:r>
              <a:rPr lang="en-US" sz="1200" dirty="0">
                <a:solidFill>
                  <a:schemeClr val="tx1"/>
                </a:solidFill>
              </a:rPr>
              <a:t>rofessionalism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Language Basics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 programming language developed on the basis of long term experience manipulating with large and sophisticated data structures aiming to derive results which are easy to understand.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Key language facts: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Very compact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Very powerful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Easy to learn and understand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Writing a short application script substitutes a sophisticated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programming project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Big potential to save precious time and money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54D50-2E8B-4D38-BBD6-D8F6C26DF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2020-07-09 Georg zur Bonsen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182885-E08C-4FF2-B1BD-620BD6D61FFC}"/>
              </a:ext>
            </a:extLst>
          </p:cNvPr>
          <p:cNvSpPr/>
          <p:nvPr/>
        </p:nvSpPr>
        <p:spPr>
          <a:xfrm>
            <a:off x="5231904" y="6525344"/>
            <a:ext cx="4908376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Copyright © 2007 – 2020 by Georg zur Bonsen, Baden / Switzerland</a:t>
            </a:r>
          </a:p>
        </p:txBody>
      </p:sp>
    </p:spTree>
    <p:extLst>
      <p:ext uri="{BB962C8B-B14F-4D97-AF65-F5344CB8AC3E}">
        <p14:creationId xmlns:p14="http://schemas.microsoft.com/office/powerpoint/2010/main" val="27768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7EC4F-E1E1-4480-9648-54BBFEBE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Data Types – Parameter Sets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C21DD-B168-4887-8F97-31141EC7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Without doing any sophisticated declaration work, you can freely deal with scalars (simple values like numeral, literal, date, Boolean) as well as with parameter sets.</a:t>
            </a:r>
          </a:p>
          <a:p>
            <a:r>
              <a:rPr lang="en-US" sz="1400" b="1" dirty="0"/>
              <a:t>Syntax: Any number of elements (incl. 0) inside braces { }</a:t>
            </a:r>
          </a:p>
          <a:p>
            <a:r>
              <a:rPr lang="en-US" sz="1400" b="1" dirty="0"/>
              <a:t>Parameter Sets – Basics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set may contain 0, 1 or multiple elements, e.g.  { }, { Hello }, { 2, 4, 6}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types of the elements in the set may be mixed, e.g. { 123, Hello, </a:t>
            </a:r>
            <a:r>
              <a:rPr lang="en-US" sz="1400" b="1" dirty="0"/>
              <a:t>date</a:t>
            </a:r>
            <a:r>
              <a:rPr lang="en-US" sz="1400" dirty="0"/>
              <a:t>(today), true }</a:t>
            </a:r>
            <a:br>
              <a:rPr lang="en-US" sz="1400" dirty="0"/>
            </a:br>
            <a:r>
              <a:rPr lang="en-US" sz="1400" dirty="0"/>
              <a:t>( Note: This is a date function where today’s date is retrieved an put into the parameter set )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Nested parameter sets are allowed, e.g. { { a, b }, { c, d }, e }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 set may contain multiple elements of the same value, e.g. { 1, 2, 2, 2, 3 }</a:t>
            </a:r>
            <a:br>
              <a:rPr lang="en-US" sz="1400" dirty="0"/>
            </a:br>
            <a:r>
              <a:rPr lang="en-US" sz="1400" dirty="0"/>
              <a:t>( Note: The </a:t>
            </a:r>
            <a:r>
              <a:rPr lang="en-US" sz="1400" b="1" dirty="0"/>
              <a:t>trim</a:t>
            </a:r>
            <a:r>
              <a:rPr lang="en-US" sz="1400" dirty="0"/>
              <a:t>(…) function is available remove all duplicate elements )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sequence of the elements is preserved, e.g. { 1, 2, 3 } differs from { 3, 2, 1 }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Empty set is not equal to zero or blank.  And { } is not equal to {{ }} (empty set in a set).</a:t>
            </a:r>
          </a:p>
          <a:p>
            <a:pPr marL="285750" indent="-285750">
              <a:spcBef>
                <a:spcPts val="3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Parameter sets assigned to variables carry along the full content payload, see example below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dirty="0"/>
              <a:t>     Output:</a:t>
            </a:r>
          </a:p>
          <a:p>
            <a:endParaRPr lang="de-CH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DD6615-CD7C-48A9-8953-10BE9A0421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BEC8-4F58-46A2-AA68-E045D193CE24}"/>
              </a:ext>
            </a:extLst>
          </p:cNvPr>
          <p:cNvSpPr/>
          <p:nvPr/>
        </p:nvSpPr>
        <p:spPr>
          <a:xfrm>
            <a:off x="683568" y="4365104"/>
            <a:ext cx="806489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{ 1, 2, 3, 4, 5, Hello World };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= a[]; // All contents are copied.</a:t>
            </a:r>
            <a:b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c[] = { a[], and, b[] );  // Put sets into sets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(b[], new line, c[]);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CA4CF7-CD41-467D-9EF3-651249C1755B}"/>
              </a:ext>
            </a:extLst>
          </p:cNvPr>
          <p:cNvSpPr/>
          <p:nvPr/>
        </p:nvSpPr>
        <p:spPr>
          <a:xfrm>
            <a:off x="683568" y="5517232"/>
            <a:ext cx="80648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{1,2,3,4,5,Hello World}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{{1,2,3,4,5,Hello World},and,{1,2,3,4,5,Hello World}}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4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7EC4F-E1E1-4480-9648-54BBFEBE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Data Types – Parameter Sets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C21DD-B168-4887-8F97-31141EC7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Where are Parameter Sets useful in </a:t>
            </a:r>
            <a:r>
              <a:rPr lang="en-US" sz="1400" b="1" dirty="0" err="1"/>
              <a:t>Beyond4P</a:t>
            </a:r>
            <a:endParaRPr lang="en-US" sz="1400" b="1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In several functions, you can either supply one value or a set of multiple values,</a:t>
            </a:r>
            <a:br>
              <a:rPr lang="en-US" sz="1400" dirty="0"/>
            </a:br>
            <a:r>
              <a:rPr lang="en-US" sz="1400" dirty="0"/>
              <a:t>e.g. a one or more column names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In a table, you can access a selection of columns in the order you want to have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read and write multiple data entries from and to tables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package the parameters for a function call together before calling the</a:t>
            </a:r>
            <a:br>
              <a:rPr lang="en-US" sz="1400" dirty="0"/>
            </a:br>
            <a:r>
              <a:rPr lang="en-US" sz="1400" dirty="0"/>
              <a:t>function.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Code example:				Output: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This feature becomes very useful when you read out all numbers from one table</a:t>
            </a:r>
            <a:br>
              <a:rPr lang="en-US" sz="1400" dirty="0"/>
            </a:br>
            <a:r>
              <a:rPr lang="en-US" sz="1400" dirty="0"/>
              <a:t>column and do some arithmetic.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Further use: Advanced statistics, various vector and matrix operations.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 whole collection of set operations (intersection, union, etc.) is available.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DD6615-CD7C-48A9-8953-10BE9A0421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2F7426-B433-495A-BE99-31AE527767A4}"/>
              </a:ext>
            </a:extLst>
          </p:cNvPr>
          <p:cNvSpPr/>
          <p:nvPr/>
        </p:nvSpPr>
        <p:spPr>
          <a:xfrm>
            <a:off x="839416" y="3212976"/>
            <a:ext cx="410445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( 1,2,3,4 ));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{ 1,2,3,4 };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a[] ));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1,2,3,4 } ));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3116165-D98C-4108-BF76-650AA2F81AA3}"/>
              </a:ext>
            </a:extLst>
          </p:cNvPr>
          <p:cNvSpPr/>
          <p:nvPr/>
        </p:nvSpPr>
        <p:spPr>
          <a:xfrm>
            <a:off x="5159896" y="3212976"/>
            <a:ext cx="252028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298282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Variable Names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All variable names contain brackets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1" dirty="0"/>
              <a:t>Outlandish compared to other languages: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Even simple variable names are text expressions followed</a:t>
            </a:r>
            <a:br>
              <a:rPr lang="en-US" sz="1600" b="1" dirty="0"/>
            </a:br>
            <a:r>
              <a:rPr lang="en-US" sz="1600" b="1" dirty="0"/>
              <a:t>by brackets [ ].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Text expressions may consist of multiple words and support</a:t>
            </a:r>
            <a:br>
              <a:rPr lang="en-US" sz="1600" dirty="0"/>
            </a:br>
            <a:r>
              <a:rPr lang="en-US" sz="1600" dirty="0"/>
              <a:t>special symbols if put into quotation marks.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This flexible wording applies to base variable names as well as</a:t>
            </a:r>
            <a:br>
              <a:rPr lang="en-US" dirty="0"/>
            </a:br>
            <a:r>
              <a:rPr lang="en-US" dirty="0"/>
              <a:t>member variable names in tree-structured variables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Both arrays (indexing with numbers) and structures (indexing</a:t>
            </a:r>
            <a:br>
              <a:rPr lang="en-US" dirty="0"/>
            </a:br>
            <a:r>
              <a:rPr lang="en-US" dirty="0"/>
              <a:t>with names) are supported.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Array and structures can be nested.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Thanks to the outlandish brackets, you can reference </a:t>
            </a:r>
            <a:r>
              <a:rPr lang="en-US" sz="1600" dirty="0" err="1"/>
              <a:t>variablds</a:t>
            </a:r>
            <a:br>
              <a:rPr lang="en-US" sz="1600" dirty="0"/>
            </a:br>
            <a:r>
              <a:rPr lang="en-US" sz="1600" dirty="0"/>
              <a:t>indirectly other programming languages can't do.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Handling variables is dynamic and requires no declaration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C31C82-E267-485C-AA6F-9CF2BDE5F81C}"/>
              </a:ext>
            </a:extLst>
          </p:cNvPr>
          <p:cNvSpPr/>
          <p:nvPr/>
        </p:nvSpPr>
        <p:spPr>
          <a:xfrm>
            <a:off x="7248128" y="1268760"/>
            <a:ext cx="4464496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Hello	// Simple variable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b[one] = 1;	// Structure with members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b[two] = 2;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two,five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2.5;	// Nested structure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c[0] = Nic;	// Example of array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c[1] = Helga;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Name[] = Andersson;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'Chg. %'[] = 1.5;	// This one is valid !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B6EB-47B3-43FA-8C1C-6D2A38B0CC8B}"/>
              </a:ext>
            </a:extLst>
          </p:cNvPr>
          <p:cNvSpPr/>
          <p:nvPr/>
        </p:nvSpPr>
        <p:spPr>
          <a:xfrm>
            <a:off x="7248128" y="3861048"/>
            <a:ext cx="4464496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b;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= Hi;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b[] 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a[][] 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'b'[]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35378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Variable Names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D744E88-247F-45C4-861A-6907BFD2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b="1" dirty="0"/>
              <a:t>Simple Variables</a:t>
            </a:r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r>
              <a:rPr lang="en-US" b="1" dirty="0"/>
              <a:t>Structures</a:t>
            </a:r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spcBef>
                <a:spcPts val="300"/>
              </a:spcBef>
            </a:pPr>
            <a:r>
              <a:rPr lang="en-US" b="1" dirty="0"/>
              <a:t>Arrays</a:t>
            </a:r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r>
              <a:rPr lang="en-US" b="1" dirty="0"/>
              <a:t>Indirect References</a:t>
            </a:r>
          </a:p>
          <a:p>
            <a:pPr>
              <a:spcBef>
                <a:spcPts val="300"/>
              </a:spcBef>
            </a:pPr>
            <a:endParaRPr lang="en-US" b="1" dirty="0"/>
          </a:p>
          <a:p>
            <a:pPr>
              <a:spcBef>
                <a:spcPts val="300"/>
              </a:spcBef>
            </a:pPr>
            <a:endParaRPr lang="en-US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49A8E5-8537-415D-96D0-48ECCEE4C72A}"/>
              </a:ext>
            </a:extLst>
          </p:cNvPr>
          <p:cNvSpPr/>
          <p:nvPr/>
        </p:nvSpPr>
        <p:spPr>
          <a:xfrm>
            <a:off x="755576" y="1340768"/>
            <a:ext cx="806489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name[] = Mike;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one[] = 1; 	// Variables may consist of multiple words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1[] = 1;	// Even this is allowed, the 1 is part of “number 1”.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F18288-3FB2-428D-B97B-6AB602DCC3AD}"/>
              </a:ext>
            </a:extLst>
          </p:cNvPr>
          <p:cNvSpPr/>
          <p:nvPr/>
        </p:nvSpPr>
        <p:spPr>
          <a:xfrm>
            <a:off x="755576" y="2492896"/>
            <a:ext cx="806489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person[] = Jim Jones;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person[age] = 34;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person[full address] = { 101 State St., Salt Lake City, Utah }; // A Parameter set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person[unemployed] = false;	// A Boolean assignment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person[1st child] = Lynn;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person[1st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child,age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7;	// Additional structure layer defined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D50FF3F-48BB-4873-B06C-00466C6F8C26}"/>
              </a:ext>
            </a:extLst>
          </p:cNvPr>
          <p:cNvSpPr/>
          <p:nvPr/>
        </p:nvSpPr>
        <p:spPr>
          <a:xfrm>
            <a:off x="755576" y="4005064"/>
            <a:ext cx="8064896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 protect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limited access, a[], 10, 0 ); // Initialize as numbers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50;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 = Hello;  // With protection setting defined, assigning a non-numeric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// value will cause an error and execution will stop.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4CE146-4499-492D-A7BE-3D3B62B5B00B}"/>
              </a:ext>
            </a:extLst>
          </p:cNvPr>
          <p:cNvSpPr/>
          <p:nvPr/>
        </p:nvSpPr>
        <p:spPr>
          <a:xfrm>
            <a:off x="755576" y="5301208"/>
            <a:ext cx="80648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b;  b[] = 123;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a[][] );  // Output will be 123</a:t>
            </a:r>
          </a:p>
        </p:txBody>
      </p:sp>
    </p:spTree>
    <p:extLst>
      <p:ext uri="{BB962C8B-B14F-4D97-AF65-F5344CB8AC3E}">
        <p14:creationId xmlns:p14="http://schemas.microsoft.com/office/powerpoint/2010/main" val="39143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Variable Scopes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b="1" dirty="0"/>
              <a:t>System Variables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A collection of reserved variables which provide restricted access, for example read-only or restricted write access (e.g. specific values only).  Example: Version information, regional settings</a:t>
            </a:r>
          </a:p>
          <a:p>
            <a:pPr>
              <a:spcBef>
                <a:spcPts val="300"/>
              </a:spcBef>
            </a:pPr>
            <a:endParaRPr lang="en-US" sz="1400" b="1" dirty="0"/>
          </a:p>
          <a:p>
            <a:pPr>
              <a:spcBef>
                <a:spcPts val="300"/>
              </a:spcBef>
            </a:pPr>
            <a:r>
              <a:rPr lang="en-US" sz="1400" b="1" dirty="0"/>
              <a:t>Global Variables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Variables defined in the main program “</a:t>
            </a:r>
            <a:r>
              <a:rPr lang="en-US" sz="1400" dirty="0" err="1"/>
              <a:t>Main.txt</a:t>
            </a:r>
            <a:r>
              <a:rPr lang="en-US" sz="1400" dirty="0"/>
              <a:t>” are global variables and visible in all called functions and program codes (called with the </a:t>
            </a:r>
            <a:r>
              <a:rPr lang="en-US" sz="1400" b="1" dirty="0"/>
              <a:t>start</a:t>
            </a:r>
            <a:r>
              <a:rPr lang="en-US" sz="1400" dirty="0"/>
              <a:t>(…) or </a:t>
            </a:r>
            <a:r>
              <a:rPr lang="en-US" sz="1400" b="1" dirty="0"/>
              <a:t>include</a:t>
            </a:r>
            <a:r>
              <a:rPr lang="en-US" sz="1400" dirty="0"/>
              <a:t>(…) functions)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You can also define global variables in a function using the function global, e.g.</a:t>
            </a:r>
            <a:br>
              <a:rPr lang="en-US" sz="1400" dirty="0"/>
            </a:br>
            <a:r>
              <a:rPr lang="en-US" sz="1400" b="1" dirty="0"/>
              <a:t>global</a:t>
            </a:r>
            <a:r>
              <a:rPr lang="en-US" sz="1400" dirty="0"/>
              <a:t> { a global variable[] = the world; another global variable[] = wide; }</a:t>
            </a:r>
          </a:p>
          <a:p>
            <a:pPr>
              <a:spcBef>
                <a:spcPts val="300"/>
              </a:spcBef>
            </a:pPr>
            <a:endParaRPr lang="en-US" sz="1400" b="1" dirty="0"/>
          </a:p>
          <a:p>
            <a:pPr>
              <a:spcBef>
                <a:spcPts val="300"/>
              </a:spcBef>
            </a:pPr>
            <a:r>
              <a:rPr lang="en-US" sz="1400" b="1" dirty="0"/>
              <a:t>Local Variables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Variables defined locally in a function or called program.</a:t>
            </a:r>
          </a:p>
          <a:p>
            <a:pPr>
              <a:spcBef>
                <a:spcPts val="300"/>
              </a:spcBef>
            </a:pPr>
            <a:endParaRPr lang="en-US" sz="1400" b="1" dirty="0"/>
          </a:p>
          <a:p>
            <a:pPr>
              <a:spcBef>
                <a:spcPts val="300"/>
              </a:spcBef>
            </a:pPr>
            <a:r>
              <a:rPr lang="en-US" sz="1400" b="1" dirty="0"/>
              <a:t>Regional Variables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Local variables of the calling program.  Local functions may refer to local variables of the calling program if permitted.  (under construction)</a:t>
            </a:r>
          </a:p>
          <a:p>
            <a:pPr>
              <a:spcBef>
                <a:spcPts val="300"/>
              </a:spcBef>
            </a:pPr>
            <a:r>
              <a:rPr lang="en-US" sz="1400" b="1" dirty="0"/>
              <a:t>Search sequence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When a variable is referenced, it will use following sequence: System variable, local variable, regional variable, global variable.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14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Tables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Tables are always 2-dimensional (row, columns)</a:t>
            </a:r>
            <a:br>
              <a:rPr lang="en-US" sz="1400" dirty="0"/>
            </a:br>
            <a:r>
              <a:rPr lang="en-US" sz="1400" dirty="0"/>
              <a:t>Number of columns in different rows may be vary.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Tables are always global (i.e. visible throughout the program)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 contents are stored as text (incl. numbers)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top row is considered the header row by most table processing functions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create tables with functions</a:t>
            </a:r>
            <a:br>
              <a:rPr lang="en-US" sz="1400" dirty="0"/>
            </a:br>
            <a:r>
              <a:rPr lang="en-US" sz="1400" dirty="0"/>
              <a:t>table create (...);		// Creates empty tables</a:t>
            </a:r>
            <a:br>
              <a:rPr lang="en-US" sz="1400" dirty="0"/>
            </a:br>
            <a:r>
              <a:rPr lang="en-US" sz="1400" dirty="0"/>
              <a:t>table initialize (...);	// Create table with initial contents</a:t>
            </a:r>
            <a:br>
              <a:rPr lang="en-US" sz="1400" dirty="0"/>
            </a:br>
            <a:r>
              <a:rPr lang="en-US" sz="1400" dirty="0"/>
              <a:t>table load (...);		// Load a table from a file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 names may consist of multiple words and special</a:t>
            </a:r>
            <a:br>
              <a:rPr lang="en-US" sz="1400" dirty="0"/>
            </a:br>
            <a:r>
              <a:rPr lang="en-US" sz="1400" dirty="0"/>
              <a:t>symbols, similar to names used for variables.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Rows and column indexing begins with 0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use negative numbers to index rows and columns from</a:t>
            </a:r>
            <a:br>
              <a:rPr lang="en-US" sz="1400" dirty="0"/>
            </a:br>
            <a:r>
              <a:rPr lang="en-US" sz="1400" dirty="0"/>
              <a:t>right to left / bottom to top.  E.g. -1 is right most column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access table cells, rows, columns, or a combination of them</a:t>
            </a:r>
            <a:br>
              <a:rPr lang="en-US" sz="1400" dirty="0"/>
            </a:br>
            <a:r>
              <a:rPr lang="en-US" sz="1400" dirty="0"/>
              <a:t>using the table expression in brackets, e.g.</a:t>
            </a:r>
            <a:br>
              <a:rPr lang="en-US" sz="1400" dirty="0"/>
            </a:br>
            <a:r>
              <a:rPr lang="en-US" sz="1400" b="1" dirty="0"/>
              <a:t>[ table name : column header name or number , row number ]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Column names may also consist of multiple words.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Various functions, e.g. </a:t>
            </a:r>
            <a:r>
              <a:rPr lang="en-US" sz="1400" b="1" dirty="0"/>
              <a:t>table process</a:t>
            </a:r>
            <a:r>
              <a:rPr lang="en-US" sz="1400" dirty="0"/>
              <a:t>( ... ) allow a partial, resp. simplified</a:t>
            </a:r>
            <a:br>
              <a:rPr lang="en-US" sz="1400" dirty="0"/>
            </a:br>
            <a:r>
              <a:rPr lang="en-US" sz="1400" dirty="0"/>
              <a:t>referencing as table name and current row are known in the context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C31C82-E267-485C-AA6F-9CF2BDE5F81C}"/>
              </a:ext>
            </a:extLst>
          </p:cNvPr>
          <p:cNvSpPr/>
          <p:nvPr/>
        </p:nvSpPr>
        <p:spPr>
          <a:xfrm>
            <a:off x="7248128" y="1268760"/>
            <a:ext cx="4464496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initialize( my table,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{ Last Name, First Name },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Adams,   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Amsel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Crocker,   Betty      } } );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echo( [ my table : Last Name, 1 } );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Adams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C94CF7-1AF4-4046-813C-657F4F6A565D}"/>
              </a:ext>
            </a:extLst>
          </p:cNvPr>
          <p:cNvSpPr/>
          <p:nvPr/>
        </p:nvSpPr>
        <p:spPr>
          <a:xfrm>
            <a:off x="7248128" y="4149080"/>
            <a:ext cx="4464496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process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my table,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[First Name] );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Amsel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Betty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1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Tables - Example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/>
              <a:t>This table will be used for the code examples throughout the presentation.</a:t>
            </a:r>
          </a:p>
          <a:p>
            <a:endParaRPr lang="en-US" sz="1400" b="1" dirty="0"/>
          </a:p>
          <a:p>
            <a:r>
              <a:rPr lang="en-US" sz="1400" dirty="0" err="1"/>
              <a:t>Cities.csv</a:t>
            </a:r>
            <a:r>
              <a:rPr lang="en-US" sz="1400" dirty="0"/>
              <a:t> (Comma separated file)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3912BD-2143-42F0-B37D-D5862A04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916832"/>
            <a:ext cx="8488373" cy="30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Tables - Example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/>
              <a:t>Basic Syntax for Full Table Specifications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Table specifications are always inside rectangular brackets [ ].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Syntax:</a:t>
            </a:r>
            <a:br>
              <a:rPr lang="en-US" sz="1400" dirty="0"/>
            </a:br>
            <a:r>
              <a:rPr lang="en-US" sz="1400" dirty="0"/>
              <a:t>	[ </a:t>
            </a:r>
            <a:r>
              <a:rPr lang="en-US" sz="1400" i="1" dirty="0"/>
              <a:t>Table Name</a:t>
            </a:r>
            <a:r>
              <a:rPr lang="en-US" sz="1400" dirty="0"/>
              <a:t> : </a:t>
            </a:r>
            <a:r>
              <a:rPr lang="en-US" sz="1400" i="1" dirty="0"/>
              <a:t>Column Specification</a:t>
            </a:r>
            <a:r>
              <a:rPr lang="en-US" sz="1400" dirty="0"/>
              <a:t> , </a:t>
            </a:r>
            <a:r>
              <a:rPr lang="en-US" sz="1400" i="1" dirty="0"/>
              <a:t>Row Specification</a:t>
            </a:r>
            <a:r>
              <a:rPr lang="en-US" sz="1400" dirty="0"/>
              <a:t> ]</a:t>
            </a:r>
            <a:br>
              <a:rPr lang="en-US" sz="1400" dirty="0"/>
            </a:br>
            <a:r>
              <a:rPr lang="en-US" sz="1400" dirty="0"/>
              <a:t>	[ </a:t>
            </a:r>
            <a:r>
              <a:rPr lang="en-US" sz="1400" i="1" dirty="0"/>
              <a:t>Table Name</a:t>
            </a:r>
            <a:r>
              <a:rPr lang="en-US" sz="1400" dirty="0"/>
              <a:t> : </a:t>
            </a:r>
            <a:r>
              <a:rPr lang="en-US" sz="1400" i="1" dirty="0"/>
              <a:t>Column Specification</a:t>
            </a:r>
            <a:r>
              <a:rPr lang="en-US" sz="1400" dirty="0"/>
              <a:t> , </a:t>
            </a:r>
            <a:r>
              <a:rPr lang="en-US" sz="1400" i="1" dirty="0"/>
              <a:t>Row Specification</a:t>
            </a:r>
            <a:r>
              <a:rPr lang="en-US" sz="1400" dirty="0"/>
              <a:t>, </a:t>
            </a:r>
            <a:r>
              <a:rPr lang="en-US" sz="1400" i="1" dirty="0"/>
              <a:t>2</a:t>
            </a:r>
            <a:r>
              <a:rPr lang="en-US" sz="1400" i="1" baseline="30000" dirty="0"/>
              <a:t>nd</a:t>
            </a:r>
            <a:r>
              <a:rPr lang="en-US" sz="1400" i="1" dirty="0"/>
              <a:t> Column Specification</a:t>
            </a:r>
            <a:r>
              <a:rPr lang="en-US" sz="1400" dirty="0"/>
              <a:t> ]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>
                <a:tab pos="6813550" algn="l"/>
              </a:tabLst>
            </a:pPr>
            <a:r>
              <a:rPr lang="en-US" sz="1400" dirty="0"/>
              <a:t>Examples:	Output: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endParaRPr lang="en-US" sz="1400" b="1" dirty="0"/>
          </a:p>
          <a:p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6FB87E-99AF-4E0C-BF63-880604BEA32F}"/>
              </a:ext>
            </a:extLst>
          </p:cNvPr>
          <p:cNvSpPr/>
          <p:nvPr/>
        </p:nvSpPr>
        <p:spPr>
          <a:xfrm>
            <a:off x="755576" y="2924944"/>
            <a:ext cx="6336704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Cities.csv );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0 ]);			// Row 0 = Header row</a:t>
            </a:r>
            <a:b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1 ]);			// City on row 1</a:t>
            </a:r>
            <a:b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Montréal]); 		// Special case: Read row number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Vienna, Famous attraction]);	// Look up famous attraction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Famous attraction, Louvre, 2]);	// Look up country (column 2)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Montréal, -1]);		// -1 stands for last column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t: City, New York City ] = Big Apple;	// Modifying a table field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1 ]);			// City on row 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E36C53-F153-48AD-A79C-B7D6CCCB07AE}"/>
              </a:ext>
            </a:extLst>
          </p:cNvPr>
          <p:cNvSpPr/>
          <p:nvPr/>
        </p:nvSpPr>
        <p:spPr>
          <a:xfrm>
            <a:off x="7236296" y="2924944"/>
            <a:ext cx="1224136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 City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Prater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Skidoo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Apple</a:t>
            </a:r>
          </a:p>
        </p:txBody>
      </p:sp>
    </p:spTree>
    <p:extLst>
      <p:ext uri="{BB962C8B-B14F-4D97-AF65-F5344CB8AC3E}">
        <p14:creationId xmlns:p14="http://schemas.microsoft.com/office/powerpoint/2010/main" val="71211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Tables - Example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/>
              <a:t>In addition to simple accesses to individual table fields, multiple fields in a row, column or both can be retrieved.</a:t>
            </a:r>
          </a:p>
          <a:p>
            <a:r>
              <a:rPr lang="en-US" sz="1400" b="1" dirty="0"/>
              <a:t>Horizontal Access:  		Multiple fields in one row</a:t>
            </a:r>
          </a:p>
          <a:p>
            <a:r>
              <a:rPr lang="en-US" sz="1400" b="1" dirty="0"/>
              <a:t>Vertical Access:		Multiple fields in one column</a:t>
            </a:r>
          </a:p>
          <a:p>
            <a:r>
              <a:rPr lang="en-US" sz="1400" b="1" dirty="0"/>
              <a:t>Matrix Access:		Combination of both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retrieved data will be stuffed into a Parameter Set</a:t>
            </a:r>
            <a:endParaRPr lang="en-US" sz="1400" b="1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When writing, you can either write an individual value (scalar) to all specified table fields,</a:t>
            </a:r>
            <a:br>
              <a:rPr lang="en-US" sz="1400" dirty="0"/>
            </a:br>
            <a:r>
              <a:rPr lang="en-US" sz="1400" dirty="0"/>
              <a:t>or prepare a parameter set with contents to be written.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>
                <a:tab pos="4572000" algn="l"/>
              </a:tabLst>
            </a:pPr>
            <a:r>
              <a:rPr lang="en-US" sz="1400" dirty="0"/>
              <a:t>Examples:	Output: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Note: “Alt. (m)” needs to be in quotation marks as parentheses are interpreted as arithmetic symbols.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last echo retrieves to end of actual row, the one above reads all columns with header names.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6EE875-3B92-4037-B87B-1D2240187238}"/>
              </a:ext>
            </a:extLst>
          </p:cNvPr>
          <p:cNvSpPr/>
          <p:nvPr/>
        </p:nvSpPr>
        <p:spPr>
          <a:xfrm>
            <a:off x="839416" y="3212976"/>
            <a:ext cx="4032448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Cities.csv );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City, 1..3 ]);</a:t>
            </a:r>
            <a:b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{City,Country,-1}, Boston]);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0..1,-3..-2 ]);	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Country,  SWI, 0]);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Country, :SWI, 0]); // Note the colon!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new[] =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length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t: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City.."Alt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(m)", new[]] =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{Cologne,NRW,GER,1040000,Cathedral,53};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.., -1] );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 t:   , -1] ); // Not the blank field!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22D5D18-AC51-451D-926A-A8FF49870360}"/>
              </a:ext>
            </a:extLst>
          </p:cNvPr>
          <p:cNvSpPr/>
          <p:nvPr/>
        </p:nvSpPr>
        <p:spPr>
          <a:xfrm>
            <a:off x="5159896" y="3212976"/>
            <a:ext cx="345638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{New York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City,Washington,Philadelphia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Boston,USA,Walking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Zürich,Kt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Zürich},{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Paris,Île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France}}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Zürich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Zürich,Davos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{Cologne,NRW,GER,1040000,Cathedral,,,}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{Cologne,NRW,GER,1040000,Cathedral}</a:t>
            </a:r>
          </a:p>
        </p:txBody>
      </p:sp>
    </p:spTree>
    <p:extLst>
      <p:ext uri="{BB962C8B-B14F-4D97-AF65-F5344CB8AC3E}">
        <p14:creationId xmlns:p14="http://schemas.microsoft.com/office/powerpoint/2010/main" val="276307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Procedures and Functions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Beyond4P</a:t>
            </a:r>
            <a:r>
              <a:rPr lang="en-US" sz="1400" b="1" dirty="0"/>
              <a:t> provides a large library of procedures and functions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Procedures and Functions - Basics</a:t>
            </a: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They take 0 or any number of parameters.  Number of parameters required depends on the function chosen.  Check the reference manual.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Parameters may be input, I/O, output and </a:t>
            </a:r>
            <a:r>
              <a:rPr lang="en-US" sz="1400" u="sng" dirty="0"/>
              <a:t>code pieces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Code pieces in </a:t>
            </a:r>
            <a:r>
              <a:rPr lang="en-US" sz="1400" dirty="0" err="1"/>
              <a:t>Beyond4P</a:t>
            </a:r>
            <a:r>
              <a:rPr lang="en-US" sz="1400" dirty="0"/>
              <a:t> is very unique in this language so you don’t need to write loops</a:t>
            </a:r>
            <a:br>
              <a:rPr lang="en-US" sz="1400" dirty="0"/>
            </a:br>
            <a:r>
              <a:rPr lang="en-US" sz="1400" dirty="0"/>
              <a:t>in order to process tables from top t the end.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Procedures</a:t>
            </a: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 type of function which provides no return value.  Example: </a:t>
            </a:r>
            <a:r>
              <a:rPr lang="en-US" sz="1400" b="1" dirty="0"/>
              <a:t>echo</a:t>
            </a:r>
            <a:r>
              <a:rPr lang="en-US" sz="1400" dirty="0"/>
              <a:t>( Hello world );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Another good example: </a:t>
            </a:r>
            <a:r>
              <a:rPr lang="en-US" sz="1400" b="1" dirty="0"/>
              <a:t>list variables</a:t>
            </a:r>
            <a:r>
              <a:rPr lang="en-US" sz="1400" dirty="0"/>
              <a:t>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Functions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Functions provide return value, </a:t>
            </a:r>
            <a:r>
              <a:rPr lang="en-US" sz="1400" dirty="0" err="1"/>
              <a:t>e.g</a:t>
            </a:r>
            <a:r>
              <a:rPr lang="en-US" sz="1400" dirty="0"/>
              <a:t> </a:t>
            </a:r>
            <a:r>
              <a:rPr lang="en-US" sz="1400" b="1" dirty="0"/>
              <a:t>abs</a:t>
            </a:r>
            <a:r>
              <a:rPr lang="en-US" sz="1400" dirty="0"/>
              <a:t>( -1 ) returns 1.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Flow Control Functions</a:t>
            </a: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 function call which may be followed by a statement or block containing statements.</a:t>
            </a:r>
            <a:br>
              <a:rPr lang="en-US" sz="1400" dirty="0"/>
            </a:br>
            <a:r>
              <a:rPr lang="en-US" sz="1400" dirty="0"/>
              <a:t>Functions include:</a:t>
            </a:r>
            <a:r>
              <a:rPr lang="en-US" sz="1400" b="1" dirty="0"/>
              <a:t> if, for, while, for all table rows, break, continue, throw, catch</a:t>
            </a:r>
            <a:r>
              <a:rPr lang="en-US" sz="1400" dirty="0"/>
              <a:t>…</a:t>
            </a:r>
            <a:br>
              <a:rPr lang="en-US" sz="1400" dirty="0"/>
            </a:br>
            <a:r>
              <a:rPr lang="en-US" sz="1400" dirty="0"/>
              <a:t>Example:  </a:t>
            </a:r>
            <a:r>
              <a:rPr lang="en-US" sz="1400" b="1" dirty="0"/>
              <a:t>if </a:t>
            </a:r>
            <a:r>
              <a:rPr lang="en-US" sz="1400" dirty="0"/>
              <a:t>(a[ ] &gt; 3)  echo( above 3 );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b="1" dirty="0"/>
              <a:t>User functions</a:t>
            </a:r>
            <a:endParaRPr lang="en-US" sz="14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You can define additional procedure and function calls including parameter passing.</a:t>
            </a:r>
          </a:p>
          <a:p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532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4854C-5198-4628-AEAE-0950F1BC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Automate your processes to overcome all Hassles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31310-A7AC-4BC0-BBBE-F27F653B9A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15D87C0-84E6-4279-8366-406B24B42EBB}"/>
              </a:ext>
            </a:extLst>
          </p:cNvPr>
          <p:cNvSpPr/>
          <p:nvPr/>
        </p:nvSpPr>
        <p:spPr>
          <a:xfrm>
            <a:off x="479376" y="980728"/>
            <a:ext cx="309634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Start with your task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1C9B4FC-3A49-449D-BBE7-9953D31287D2}"/>
              </a:ext>
            </a:extLst>
          </p:cNvPr>
          <p:cNvSpPr/>
          <p:nvPr/>
        </p:nvSpPr>
        <p:spPr>
          <a:xfrm>
            <a:off x="479376" y="5589240"/>
            <a:ext cx="3096344" cy="36004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Excellent work done on time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CA1E174-D518-41EA-89B7-E4089D79A2CE}"/>
              </a:ext>
            </a:extLst>
          </p:cNvPr>
          <p:cNvSpPr/>
          <p:nvPr/>
        </p:nvSpPr>
        <p:spPr>
          <a:xfrm>
            <a:off x="479376" y="1484784"/>
            <a:ext cx="144016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Gather the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from databases, tables, etc. automatically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966906A-4073-433A-8368-3BC8CE4C0E86}"/>
              </a:ext>
            </a:extLst>
          </p:cNvPr>
          <p:cNvCxnSpPr>
            <a:endCxn id="47" idx="0"/>
          </p:cNvCxnSpPr>
          <p:nvPr/>
        </p:nvCxnSpPr>
        <p:spPr>
          <a:xfrm>
            <a:off x="1199456" y="1340768"/>
            <a:ext cx="0" cy="144016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DA73503-8E39-4E44-A6A3-3AF98F85E1F0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>
            <a:off x="1199456" y="2060848"/>
            <a:ext cx="0" cy="288032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C6555B0-FD6B-4D32-A940-AF15BFA3090A}"/>
              </a:ext>
            </a:extLst>
          </p:cNvPr>
          <p:cNvCxnSpPr>
            <a:stCxn id="51" idx="2"/>
          </p:cNvCxnSpPr>
          <p:nvPr/>
        </p:nvCxnSpPr>
        <p:spPr>
          <a:xfrm>
            <a:off x="1199456" y="3068960"/>
            <a:ext cx="0" cy="2520280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145B2106-6679-4D23-B1FA-FBEE344E6672}"/>
              </a:ext>
            </a:extLst>
          </p:cNvPr>
          <p:cNvSpPr/>
          <p:nvPr/>
        </p:nvSpPr>
        <p:spPr>
          <a:xfrm>
            <a:off x="479376" y="2348880"/>
            <a:ext cx="144016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Process the Data Automatically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reliably, and very rapidly with Beyond4P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9879ADE4-D3F7-4213-8230-D7527F5B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12" y="5085184"/>
            <a:ext cx="793500" cy="57606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B8E60D12-3EF3-4F54-A6C1-3DB08B94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12" y="1052736"/>
            <a:ext cx="792088" cy="57606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B3119FA5-6707-438F-9EB4-3F704D126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2348880"/>
            <a:ext cx="792088" cy="576064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BFE68CAB-D568-43C3-A3AC-AA12AE3338D0}"/>
              </a:ext>
            </a:extLst>
          </p:cNvPr>
          <p:cNvSpPr/>
          <p:nvPr/>
        </p:nvSpPr>
        <p:spPr>
          <a:xfrm>
            <a:off x="4511824" y="980728"/>
            <a:ext cx="720000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Beyond4P – Automated Run-Time System + Language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138E024-3ABC-4F32-BAC2-B8F4FECA09F2}"/>
              </a:ext>
            </a:extLst>
          </p:cNvPr>
          <p:cNvSpPr/>
          <p:nvPr/>
        </p:nvSpPr>
        <p:spPr>
          <a:xfrm>
            <a:off x="4511824" y="1484784"/>
            <a:ext cx="7200000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Based on 12 years of commercial experience!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endParaRPr lang="en-US" sz="1200" b="1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The Language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 simple, easy to read, easy to learn syntax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Key strengths on large </a:t>
            </a:r>
            <a:r>
              <a:rPr lang="en-US" sz="1200" b="1" dirty="0">
                <a:solidFill>
                  <a:schemeClr val="tx1"/>
                </a:solidFill>
              </a:rPr>
              <a:t>structured data tables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b="1" dirty="0">
                <a:solidFill>
                  <a:schemeClr val="tx1"/>
                </a:solidFill>
              </a:rPr>
              <a:t>hierarchically structured data sets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powerful feature set and large function library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Compact formulation methods for powerful processing steps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Many problems can be solved using a few statements only.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endParaRPr lang="en-US" sz="1200" b="1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</a:pPr>
            <a:r>
              <a:rPr lang="en-US" sz="1200" b="1" dirty="0">
                <a:solidFill>
                  <a:schemeClr val="tx1"/>
                </a:solidFill>
              </a:rPr>
              <a:t>The Run-Time Machine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The lean architecture of the run-time machine delivers </a:t>
            </a:r>
            <a:r>
              <a:rPr lang="en-US" sz="1200" b="1" dirty="0">
                <a:solidFill>
                  <a:schemeClr val="tx1"/>
                </a:solidFill>
              </a:rPr>
              <a:t>full machine performance </a:t>
            </a:r>
            <a:r>
              <a:rPr lang="en-US" sz="1200" dirty="0">
                <a:solidFill>
                  <a:schemeClr val="tx1"/>
                </a:solidFill>
              </a:rPr>
              <a:t>"on bare metal"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Supports </a:t>
            </a:r>
            <a:r>
              <a:rPr lang="en-US" sz="1200" b="1" dirty="0">
                <a:solidFill>
                  <a:schemeClr val="tx1"/>
                </a:solidFill>
              </a:rPr>
              <a:t>various data formats </a:t>
            </a:r>
            <a:r>
              <a:rPr lang="en-US" sz="1200" dirty="0">
                <a:solidFill>
                  <a:schemeClr val="tx1"/>
                </a:solidFill>
              </a:rPr>
              <a:t>(Excel, HTML, XML, JSON, text files, etc., full UNICODE)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Delivers </a:t>
            </a:r>
            <a:r>
              <a:rPr lang="en-US" sz="1200" b="1" dirty="0">
                <a:solidFill>
                  <a:schemeClr val="tx1"/>
                </a:solidFill>
              </a:rPr>
              <a:t>accurate results reliably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 performance even with big data – </a:t>
            </a:r>
            <a:r>
              <a:rPr lang="en-US" sz="1200" b="1" dirty="0">
                <a:solidFill>
                  <a:schemeClr val="tx1"/>
                </a:solidFill>
              </a:rPr>
              <a:t>Matter of seconds, not minutes or hours</a:t>
            </a:r>
          </a:p>
          <a:p>
            <a:pPr marL="171450" indent="-171450">
              <a:spcBef>
                <a:spcPts val="100"/>
              </a:spcBef>
              <a:spcAft>
                <a:spcPts val="100"/>
              </a:spcAft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Supports styled and formatted output</a:t>
            </a:r>
            <a:r>
              <a:rPr lang="en-US" sz="1200" dirty="0">
                <a:solidFill>
                  <a:schemeClr val="tx1"/>
                </a:solidFill>
              </a:rPr>
              <a:t> for Excel and HTML (e.g. colors, multiple Excel sheets, ...)</a:t>
            </a: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512BE5E-C56A-46EE-97BC-CD8138C6D33B}"/>
              </a:ext>
            </a:extLst>
          </p:cNvPr>
          <p:cNvGrpSpPr/>
          <p:nvPr/>
        </p:nvGrpSpPr>
        <p:grpSpPr>
          <a:xfrm>
            <a:off x="1307607" y="3620152"/>
            <a:ext cx="504056" cy="672944"/>
            <a:chOff x="8316416" y="2100120"/>
            <a:chExt cx="348139" cy="464784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4B9DF12E-9E51-465E-962A-D1601FA27CB7}"/>
                </a:ext>
              </a:extLst>
            </p:cNvPr>
            <p:cNvSpPr/>
            <p:nvPr/>
          </p:nvSpPr>
          <p:spPr>
            <a:xfrm>
              <a:off x="8371646" y="228526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ECFCED73-C2F5-4AB5-B8D1-7E8D7AAE7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16416" y="2100120"/>
              <a:ext cx="348139" cy="464784"/>
            </a:xfrm>
            <a:prstGeom prst="rect">
              <a:avLst/>
            </a:prstGeom>
          </p:spPr>
        </p:pic>
      </p:grpSp>
      <p:pic>
        <p:nvPicPr>
          <p:cNvPr id="67" name="Grafik 66">
            <a:extLst>
              <a:ext uri="{FF2B5EF4-FFF2-40B4-BE49-F238E27FC236}">
                <a16:creationId xmlns:a16="http://schemas.microsoft.com/office/drawing/2014/main" id="{2004B6DB-8280-4B79-8E74-AF2BF22488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568" y="5020523"/>
            <a:ext cx="432048" cy="568717"/>
          </a:xfrm>
          <a:prstGeom prst="rect">
            <a:avLst/>
          </a:prstGeom>
        </p:spPr>
      </p:pic>
      <p:sp>
        <p:nvSpPr>
          <p:cNvPr id="68" name="Rechteck 67">
            <a:extLst>
              <a:ext uri="{FF2B5EF4-FFF2-40B4-BE49-F238E27FC236}">
                <a16:creationId xmlns:a16="http://schemas.microsoft.com/office/drawing/2014/main" id="{A5397BFC-2B4C-4334-A3DE-C00834407797}"/>
              </a:ext>
            </a:extLst>
          </p:cNvPr>
          <p:cNvSpPr/>
          <p:nvPr/>
        </p:nvSpPr>
        <p:spPr>
          <a:xfrm>
            <a:off x="1271464" y="4149080"/>
            <a:ext cx="180020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Taking seconds !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B710A1D-0DC2-48F8-A453-D4652073A5F5}"/>
              </a:ext>
            </a:extLst>
          </p:cNvPr>
          <p:cNvSpPr/>
          <p:nvPr/>
        </p:nvSpPr>
        <p:spPr>
          <a:xfrm>
            <a:off x="2423592" y="2852936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Gaining speed !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7788A02-E7F1-4E93-8704-E2CE7867890A}"/>
              </a:ext>
            </a:extLst>
          </p:cNvPr>
          <p:cNvSpPr/>
          <p:nvPr/>
        </p:nvSpPr>
        <p:spPr>
          <a:xfrm>
            <a:off x="6023992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B3AE6C-BAC5-4F3B-BFBC-8E89A1CFCA39}"/>
              </a:ext>
            </a:extLst>
          </p:cNvPr>
          <p:cNvSpPr/>
          <p:nvPr/>
        </p:nvSpPr>
        <p:spPr>
          <a:xfrm>
            <a:off x="7032104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883C19-0D58-404A-9D28-711DA8171424}"/>
              </a:ext>
            </a:extLst>
          </p:cNvPr>
          <p:cNvSpPr/>
          <p:nvPr/>
        </p:nvSpPr>
        <p:spPr>
          <a:xfrm>
            <a:off x="8040216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3A61B8B-9D46-4EC5-9971-6F57F5BF30D9}"/>
              </a:ext>
            </a:extLst>
          </p:cNvPr>
          <p:cNvSpPr/>
          <p:nvPr/>
        </p:nvSpPr>
        <p:spPr>
          <a:xfrm>
            <a:off x="9048328" y="5229200"/>
            <a:ext cx="79208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0738E995-1078-44C1-BA94-DFC402927848}"/>
              </a:ext>
            </a:extLst>
          </p:cNvPr>
          <p:cNvSpPr/>
          <p:nvPr/>
        </p:nvSpPr>
        <p:spPr>
          <a:xfrm rot="5400000">
            <a:off x="6862921" y="53732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B56D1340-E016-437C-808A-52F5DE70D1AE}"/>
              </a:ext>
            </a:extLst>
          </p:cNvPr>
          <p:cNvSpPr/>
          <p:nvPr/>
        </p:nvSpPr>
        <p:spPr>
          <a:xfrm rot="5400000">
            <a:off x="7871033" y="53732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CFD6FF05-3536-4549-9590-92D5B3A9D377}"/>
              </a:ext>
            </a:extLst>
          </p:cNvPr>
          <p:cNvSpPr/>
          <p:nvPr/>
        </p:nvSpPr>
        <p:spPr>
          <a:xfrm rot="5400000">
            <a:off x="8879145" y="53732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6687541-0E7B-485A-AA55-B58FED89BB6F}"/>
              </a:ext>
            </a:extLst>
          </p:cNvPr>
          <p:cNvCxnSpPr/>
          <p:nvPr/>
        </p:nvCxnSpPr>
        <p:spPr>
          <a:xfrm>
            <a:off x="6023992" y="5085184"/>
            <a:ext cx="3816424" cy="0"/>
          </a:xfrm>
          <a:prstGeom prst="straightConnector1">
            <a:avLst/>
          </a:prstGeom>
          <a:ln>
            <a:solidFill>
              <a:srgbClr val="00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40498F6-5F75-49AC-98DD-18D82167819B}"/>
              </a:ext>
            </a:extLst>
          </p:cNvPr>
          <p:cNvSpPr/>
          <p:nvPr/>
        </p:nvSpPr>
        <p:spPr>
          <a:xfrm>
            <a:off x="9344317" y="4824317"/>
            <a:ext cx="312772" cy="3127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7254944C-BFA7-41A9-9002-F918A186241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4352" y="4556259"/>
            <a:ext cx="504056" cy="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Procedures and Functions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b="1" dirty="0"/>
              <a:t>More than 800 procedures and functions are available.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Note: </a:t>
            </a:r>
          </a:p>
          <a:p>
            <a:r>
              <a:rPr lang="en-US" sz="1400" b="1" dirty="0"/>
              <a:t>Even trivial things other languages treat as special keywords are actually implemented functions.  They include:</a:t>
            </a:r>
            <a:br>
              <a:rPr lang="en-US" sz="1400" b="1" dirty="0"/>
            </a:br>
            <a:br>
              <a:rPr lang="en-US" sz="1400" dirty="0"/>
            </a:br>
            <a:r>
              <a:rPr lang="en-US" sz="1400" dirty="0"/>
              <a:t>Conditional functions:			if, unless, once, switch, check, case</a:t>
            </a:r>
          </a:p>
          <a:p>
            <a:r>
              <a:rPr lang="en-US" sz="1400" dirty="0"/>
              <a:t>Loops				while, until, do ... while / until, for, for all ...</a:t>
            </a:r>
          </a:p>
          <a:p>
            <a:r>
              <a:rPr lang="en-US" sz="1400" dirty="0"/>
              <a:t>Defining own procedures / functions	define procedure ( ... )</a:t>
            </a:r>
          </a:p>
          <a:p>
            <a:r>
              <a:rPr lang="en-US" sz="1400" dirty="0"/>
              <a:t>return, exit, throw, catch, break, continue	return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 err="1"/>
              <a:t>goto</a:t>
            </a:r>
            <a:r>
              <a:rPr lang="en-US" sz="1400" dirty="0"/>
              <a:t> statement is not supported.</a:t>
            </a:r>
          </a:p>
          <a:p>
            <a:endParaRPr lang="en-US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B67314-FF42-4D03-942B-31C3AFFA67BC}"/>
              </a:ext>
            </a:extLst>
          </p:cNvPr>
          <p:cNvSpPr/>
          <p:nvPr/>
        </p:nvSpPr>
        <p:spPr>
          <a:xfrm>
            <a:off x="539552" y="1340768"/>
            <a:ext cx="554461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Cities.csv );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process selected rows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[Inhabitants]&gt;2000000,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[City] );</a:t>
            </a:r>
          </a:p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table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t, 1 )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[Famous attraction] );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A16023-5BF6-4C09-AE58-C8ECA971BEED}"/>
              </a:ext>
            </a:extLst>
          </p:cNvPr>
          <p:cNvSpPr/>
          <p:nvPr/>
        </p:nvSpPr>
        <p:spPr>
          <a:xfrm>
            <a:off x="6228184" y="1340768"/>
            <a:ext cx="201622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 City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 Angeles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Bangkok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Paris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 of Liberty</a:t>
            </a:r>
          </a:p>
        </p:txBody>
      </p:sp>
    </p:spTree>
    <p:extLst>
      <p:ext uri="{BB962C8B-B14F-4D97-AF65-F5344CB8AC3E}">
        <p14:creationId xmlns:p14="http://schemas.microsoft.com/office/powerpoint/2010/main" val="224620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General Procedures and Functions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8CF9B6-5D68-4678-86B3-44A0BE50D5E7}"/>
              </a:ext>
            </a:extLst>
          </p:cNvPr>
          <p:cNvSpPr/>
          <p:nvPr/>
        </p:nvSpPr>
        <p:spPr>
          <a:xfrm>
            <a:off x="827584" y="1196752"/>
            <a:ext cx="2088232" cy="3600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Flow Control Functions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654AD5-5F6F-463C-A633-D9913ECA6088}"/>
              </a:ext>
            </a:extLst>
          </p:cNvPr>
          <p:cNvSpPr/>
          <p:nvPr/>
        </p:nvSpPr>
        <p:spPr>
          <a:xfrm>
            <a:off x="2987824" y="2060848"/>
            <a:ext cx="208823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Calling User-Defined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E16B65-2718-4A25-AF71-5FC334F92455}"/>
              </a:ext>
            </a:extLst>
          </p:cNvPr>
          <p:cNvSpPr/>
          <p:nvPr/>
        </p:nvSpPr>
        <p:spPr>
          <a:xfrm>
            <a:off x="5292080" y="2780928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Mathematics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B1A270-5E7E-4FE2-BCE0-A6BDE7D9B723}"/>
              </a:ext>
            </a:extLst>
          </p:cNvPr>
          <p:cNvSpPr/>
          <p:nvPr/>
        </p:nvSpPr>
        <p:spPr>
          <a:xfrm>
            <a:off x="2987824" y="3573016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28A48D-A0B3-4D2F-9DFB-1634BCE63F15}"/>
              </a:ext>
            </a:extLst>
          </p:cNvPr>
          <p:cNvSpPr/>
          <p:nvPr/>
        </p:nvSpPr>
        <p:spPr>
          <a:xfrm>
            <a:off x="539552" y="4509120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Matrix Functions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A1F1FE-A484-4256-9AE3-D9E96D6D6D81}"/>
              </a:ext>
            </a:extLst>
          </p:cNvPr>
          <p:cNvSpPr/>
          <p:nvPr/>
        </p:nvSpPr>
        <p:spPr>
          <a:xfrm>
            <a:off x="611560" y="2564904"/>
            <a:ext cx="208823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Type Conversion Functions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FBB42E-ED63-4573-A3A3-918EB8158968}"/>
              </a:ext>
            </a:extLst>
          </p:cNvPr>
          <p:cNvSpPr/>
          <p:nvPr/>
        </p:nvSpPr>
        <p:spPr>
          <a:xfrm>
            <a:off x="1979712" y="5085184"/>
            <a:ext cx="1656184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Date and Time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431B8F5-4E88-4551-ADEC-B158ECCF7155}"/>
              </a:ext>
            </a:extLst>
          </p:cNvPr>
          <p:cNvSpPr/>
          <p:nvPr/>
        </p:nvSpPr>
        <p:spPr>
          <a:xfrm>
            <a:off x="2771800" y="4221088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String Functions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EE7E2CB-FE3E-4BB5-AFF2-C68106DC662E}"/>
              </a:ext>
            </a:extLst>
          </p:cNvPr>
          <p:cNvSpPr/>
          <p:nvPr/>
        </p:nvSpPr>
        <p:spPr>
          <a:xfrm>
            <a:off x="3851920" y="4797152"/>
            <a:ext cx="1944216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DC140C4-496D-4C59-8B29-6681AE373FC8}"/>
              </a:ext>
            </a:extLst>
          </p:cNvPr>
          <p:cNvSpPr/>
          <p:nvPr/>
        </p:nvSpPr>
        <p:spPr>
          <a:xfrm>
            <a:off x="4644008" y="3933056"/>
            <a:ext cx="180020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Directory Functions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52027A-3BE2-4199-83D2-B16AF3886C4E}"/>
              </a:ext>
            </a:extLst>
          </p:cNvPr>
          <p:cNvSpPr/>
          <p:nvPr/>
        </p:nvSpPr>
        <p:spPr>
          <a:xfrm>
            <a:off x="6084168" y="3429000"/>
            <a:ext cx="180020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File Functions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CB0A22-19D4-4E0A-93B5-EC66348A5182}"/>
              </a:ext>
            </a:extLst>
          </p:cNvPr>
          <p:cNvSpPr/>
          <p:nvPr/>
        </p:nvSpPr>
        <p:spPr>
          <a:xfrm>
            <a:off x="5436096" y="1988840"/>
            <a:ext cx="280831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Variable Manipulation Functions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594394-1038-446A-8A93-1DD1DE409834}"/>
              </a:ext>
            </a:extLst>
          </p:cNvPr>
          <p:cNvSpPr/>
          <p:nvPr/>
        </p:nvSpPr>
        <p:spPr>
          <a:xfrm>
            <a:off x="5940152" y="1124744"/>
            <a:ext cx="280831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Code Manipulation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44F41DD-4E23-4E5E-B7D8-3D2ED11054AD}"/>
              </a:ext>
            </a:extLst>
          </p:cNvPr>
          <p:cNvSpPr/>
          <p:nvPr/>
        </p:nvSpPr>
        <p:spPr>
          <a:xfrm>
            <a:off x="6300192" y="4437112"/>
            <a:ext cx="180020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Exception Functions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F5E123E-7B22-463B-882D-9FBBAA3CB41D}"/>
              </a:ext>
            </a:extLst>
          </p:cNvPr>
          <p:cNvSpPr/>
          <p:nvPr/>
        </p:nvSpPr>
        <p:spPr>
          <a:xfrm>
            <a:off x="6228184" y="5229200"/>
            <a:ext cx="180020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3502329-AD5E-483A-B728-304334586FFC}"/>
              </a:ext>
            </a:extLst>
          </p:cNvPr>
          <p:cNvSpPr/>
          <p:nvPr/>
        </p:nvSpPr>
        <p:spPr>
          <a:xfrm>
            <a:off x="467544" y="3789040"/>
            <a:ext cx="187220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Debugging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942B50-C27F-4BB7-9EA8-8C88FD4CDCFE}"/>
              </a:ext>
            </a:extLst>
          </p:cNvPr>
          <p:cNvSpPr/>
          <p:nvPr/>
        </p:nvSpPr>
        <p:spPr>
          <a:xfrm>
            <a:off x="3275856" y="5517232"/>
            <a:ext cx="2016224" cy="36004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6000">
                <a:srgbClr val="FFFFCC"/>
              </a:gs>
              <a:gs pos="75000">
                <a:srgbClr val="CCFFCC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Style and Formatting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C8FC067-C91F-4D4B-A8E8-A9D34858F381}"/>
              </a:ext>
            </a:extLst>
          </p:cNvPr>
          <p:cNvSpPr/>
          <p:nvPr/>
        </p:nvSpPr>
        <p:spPr>
          <a:xfrm>
            <a:off x="3131840" y="2924944"/>
            <a:ext cx="151216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94F5E1B-07CA-4E22-AE6F-6E1FF878C6A0}"/>
              </a:ext>
            </a:extLst>
          </p:cNvPr>
          <p:cNvSpPr/>
          <p:nvPr/>
        </p:nvSpPr>
        <p:spPr>
          <a:xfrm>
            <a:off x="467544" y="5157192"/>
            <a:ext cx="115212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Stopwatch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33A8FEF-9646-4BDB-B562-59D2A2C44155}"/>
              </a:ext>
            </a:extLst>
          </p:cNvPr>
          <p:cNvSpPr/>
          <p:nvPr/>
        </p:nvSpPr>
        <p:spPr>
          <a:xfrm>
            <a:off x="2987824" y="1700808"/>
            <a:ext cx="208823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Defining User-Defined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2639A60-30AD-424D-AE8A-139647044A4A}"/>
              </a:ext>
            </a:extLst>
          </p:cNvPr>
          <p:cNvSpPr/>
          <p:nvPr/>
        </p:nvSpPr>
        <p:spPr>
          <a:xfrm>
            <a:off x="1691680" y="5661248"/>
            <a:ext cx="136815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Console I/O</a:t>
            </a:r>
          </a:p>
        </p:txBody>
      </p:sp>
    </p:spTree>
    <p:extLst>
      <p:ext uri="{BB962C8B-B14F-4D97-AF65-F5344CB8AC3E}">
        <p14:creationId xmlns:p14="http://schemas.microsoft.com/office/powerpoint/2010/main" val="286867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Procedures and Functions to Process Tables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9415D09-EFBF-4DFE-BF08-A27E653F41E7}"/>
              </a:ext>
            </a:extLst>
          </p:cNvPr>
          <p:cNvSpPr/>
          <p:nvPr/>
        </p:nvSpPr>
        <p:spPr>
          <a:xfrm>
            <a:off x="1547664" y="1772816"/>
            <a:ext cx="280831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Creating, Initializing Tables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620A064-93D3-4177-9A14-EE898463A028}"/>
              </a:ext>
            </a:extLst>
          </p:cNvPr>
          <p:cNvSpPr/>
          <p:nvPr/>
        </p:nvSpPr>
        <p:spPr>
          <a:xfrm>
            <a:off x="1835696" y="2636912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Deleting Tables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61BC94-D3E3-4946-95A6-2B95CD180F68}"/>
              </a:ext>
            </a:extLst>
          </p:cNvPr>
          <p:cNvSpPr/>
          <p:nvPr/>
        </p:nvSpPr>
        <p:spPr>
          <a:xfrm>
            <a:off x="5220072" y="2348880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Loading and Saving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4DDA258-248D-4D38-92DF-3ECDEF2A52C9}"/>
              </a:ext>
            </a:extLst>
          </p:cNvPr>
          <p:cNvSpPr/>
          <p:nvPr/>
        </p:nvSpPr>
        <p:spPr>
          <a:xfrm>
            <a:off x="5580112" y="1412776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Accessing Contents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936E2B1-23A3-4B36-BD70-B98A682AF77F}"/>
              </a:ext>
            </a:extLst>
          </p:cNvPr>
          <p:cNvSpPr/>
          <p:nvPr/>
        </p:nvSpPr>
        <p:spPr>
          <a:xfrm>
            <a:off x="4245576" y="3614155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Row Functions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DFF9A9E-FA66-402E-879F-0BE6CC173401}"/>
              </a:ext>
            </a:extLst>
          </p:cNvPr>
          <p:cNvSpPr/>
          <p:nvPr/>
        </p:nvSpPr>
        <p:spPr>
          <a:xfrm>
            <a:off x="4572000" y="4221088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Column Functions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8314940-9AE5-4360-9540-16D61AC6ABE5}"/>
              </a:ext>
            </a:extLst>
          </p:cNvPr>
          <p:cNvSpPr/>
          <p:nvPr/>
        </p:nvSpPr>
        <p:spPr>
          <a:xfrm>
            <a:off x="5940152" y="3140968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Search Functions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509F886-D3FB-4911-9F7C-02C1037DA880}"/>
              </a:ext>
            </a:extLst>
          </p:cNvPr>
          <p:cNvSpPr/>
          <p:nvPr/>
        </p:nvSpPr>
        <p:spPr>
          <a:xfrm>
            <a:off x="3779912" y="2852936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 Verification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0B63EFC-94F0-4586-9592-225E8A3422DF}"/>
              </a:ext>
            </a:extLst>
          </p:cNvPr>
          <p:cNvSpPr/>
          <p:nvPr/>
        </p:nvSpPr>
        <p:spPr>
          <a:xfrm>
            <a:off x="6300192" y="3645024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 Cell Functions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63CA9F-548D-435E-BF44-AE3A0319F40B}"/>
              </a:ext>
            </a:extLst>
          </p:cNvPr>
          <p:cNvSpPr/>
          <p:nvPr/>
        </p:nvSpPr>
        <p:spPr>
          <a:xfrm>
            <a:off x="1763688" y="3573016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Pivot Functions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02ABDC8-DBD9-4654-8DDF-B3364CB7C883}"/>
              </a:ext>
            </a:extLst>
          </p:cNvPr>
          <p:cNvSpPr/>
          <p:nvPr/>
        </p:nvSpPr>
        <p:spPr>
          <a:xfrm>
            <a:off x="539552" y="4221088"/>
            <a:ext cx="223224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Copy, Split, Rename Tables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ED413DE-1C60-41D6-A96E-C8A56B9267DB}"/>
              </a:ext>
            </a:extLst>
          </p:cNvPr>
          <p:cNvSpPr/>
          <p:nvPr/>
        </p:nvSpPr>
        <p:spPr>
          <a:xfrm>
            <a:off x="7032104" y="4365104"/>
            <a:ext cx="250844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Combine Tables in many ways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2C2DFA2-C7D0-4027-BFB0-9F4609CDF08C}"/>
              </a:ext>
            </a:extLst>
          </p:cNvPr>
          <p:cNvSpPr/>
          <p:nvPr/>
        </p:nvSpPr>
        <p:spPr>
          <a:xfrm>
            <a:off x="7032104" y="4725144"/>
            <a:ext cx="2508448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Fully proficient in relational algebra: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art of combining tables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C925E07-9086-46E1-8247-D300421C221E}"/>
              </a:ext>
            </a:extLst>
          </p:cNvPr>
          <p:cNvSpPr/>
          <p:nvPr/>
        </p:nvSpPr>
        <p:spPr>
          <a:xfrm>
            <a:off x="3563888" y="5013176"/>
            <a:ext cx="2232248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Compare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40414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Flow Control Functions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CC8CFE-7300-4F28-A32D-3745D54B7C69}"/>
              </a:ext>
            </a:extLst>
          </p:cNvPr>
          <p:cNvSpPr/>
          <p:nvPr/>
        </p:nvSpPr>
        <p:spPr>
          <a:xfrm>
            <a:off x="1775520" y="1700808"/>
            <a:ext cx="1224136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 … else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unless … else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once … else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21E6055-AC3D-4792-8FDA-F23201E47E55}"/>
              </a:ext>
            </a:extLst>
          </p:cNvPr>
          <p:cNvSpPr/>
          <p:nvPr/>
        </p:nvSpPr>
        <p:spPr>
          <a:xfrm>
            <a:off x="767408" y="2636912"/>
            <a:ext cx="172819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switch … case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check … case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FB3D46-23F7-41D9-99CC-54698405DDBA}"/>
              </a:ext>
            </a:extLst>
          </p:cNvPr>
          <p:cNvSpPr/>
          <p:nvPr/>
        </p:nvSpPr>
        <p:spPr>
          <a:xfrm>
            <a:off x="1415480" y="3284984"/>
            <a:ext cx="1728192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while … – Loops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until … – Loops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04E9BC3-451D-4644-A885-DE31767016E5}"/>
              </a:ext>
            </a:extLst>
          </p:cNvPr>
          <p:cNvSpPr/>
          <p:nvPr/>
        </p:nvSpPr>
        <p:spPr>
          <a:xfrm>
            <a:off x="3431704" y="1412776"/>
            <a:ext cx="1728192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- Loops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F9D1D48-2D68-4148-82D8-1C8AFDC34A42}"/>
              </a:ext>
            </a:extLst>
          </p:cNvPr>
          <p:cNvSpPr/>
          <p:nvPr/>
        </p:nvSpPr>
        <p:spPr>
          <a:xfrm>
            <a:off x="3359696" y="2132856"/>
            <a:ext cx="2232248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table rows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table selected rows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table columns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1453C79-4B10-4DEC-883E-A1F7D4BDD83B}"/>
              </a:ext>
            </a:extLst>
          </p:cNvPr>
          <p:cNvSpPr/>
          <p:nvPr/>
        </p:nvSpPr>
        <p:spPr>
          <a:xfrm>
            <a:off x="3359696" y="2852936"/>
            <a:ext cx="2232248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variables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variables if existing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A71547F-B32D-480D-B6C3-A517F117E5D7}"/>
              </a:ext>
            </a:extLst>
          </p:cNvPr>
          <p:cNvSpPr/>
          <p:nvPr/>
        </p:nvSpPr>
        <p:spPr>
          <a:xfrm>
            <a:off x="3659560" y="3573016"/>
            <a:ext cx="1728192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parameters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A18F36-A840-40D8-A590-35D6B79B6047}"/>
              </a:ext>
            </a:extLst>
          </p:cNvPr>
          <p:cNvSpPr/>
          <p:nvPr/>
        </p:nvSpPr>
        <p:spPr>
          <a:xfrm>
            <a:off x="695400" y="4005064"/>
            <a:ext cx="1728192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 … while – Loops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do … until – Loops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A73BE61-8DD6-439F-A7B3-9CAC9CE82764}"/>
              </a:ext>
            </a:extLst>
          </p:cNvPr>
          <p:cNvSpPr/>
          <p:nvPr/>
        </p:nvSpPr>
        <p:spPr>
          <a:xfrm>
            <a:off x="5879976" y="2420888"/>
            <a:ext cx="2232248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table columns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current table columns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F4E45E5-7F41-451B-889B-0DE4731BC194}"/>
              </a:ext>
            </a:extLst>
          </p:cNvPr>
          <p:cNvSpPr/>
          <p:nvPr/>
        </p:nvSpPr>
        <p:spPr>
          <a:xfrm>
            <a:off x="3935760" y="4221088"/>
            <a:ext cx="1728192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break …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2AFCBEB-838B-4837-BDD2-F7C6018CEAA1}"/>
              </a:ext>
            </a:extLst>
          </p:cNvPr>
          <p:cNvSpPr/>
          <p:nvPr/>
        </p:nvSpPr>
        <p:spPr>
          <a:xfrm>
            <a:off x="4655840" y="4869160"/>
            <a:ext cx="1728192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continue …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4258044-2FEC-4E04-8BBC-9AF87B582D67}"/>
              </a:ext>
            </a:extLst>
          </p:cNvPr>
          <p:cNvSpPr/>
          <p:nvPr/>
        </p:nvSpPr>
        <p:spPr>
          <a:xfrm>
            <a:off x="6096000" y="3717032"/>
            <a:ext cx="1728192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start, include</a:t>
            </a:r>
          </a:p>
        </p:txBody>
      </p:sp>
    </p:spTree>
    <p:extLst>
      <p:ext uri="{BB962C8B-B14F-4D97-AF65-F5344CB8AC3E}">
        <p14:creationId xmlns:p14="http://schemas.microsoft.com/office/powerpoint/2010/main" val="408766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E1E8-E6D2-4A24-8D9D-267DCFDB7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Beyond4P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chemeClr val="tx1"/>
                </a:solidFill>
              </a:rPr>
              <a:t>Good Luck with Beyond4P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BB2C9-A5DF-43E7-AD2C-427EEDCF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093F8A-CA15-4AE9-B0A9-13E9F88FE3EA}"/>
              </a:ext>
            </a:extLst>
          </p:cNvPr>
          <p:cNvSpPr/>
          <p:nvPr/>
        </p:nvSpPr>
        <p:spPr>
          <a:xfrm>
            <a:off x="5231904" y="2132856"/>
            <a:ext cx="4908376" cy="10081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Interested in </a:t>
            </a:r>
            <a:r>
              <a:rPr lang="en-US" sz="24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Beyond</a:t>
            </a:r>
            <a:r>
              <a:rPr lang="en-US" sz="2400" b="1" dirty="0" err="1">
                <a:solidFill>
                  <a:srgbClr val="003399"/>
                </a:solidFill>
                <a:latin typeface="Arial Black" panose="020B0A04020102020204" pitchFamily="34" charset="0"/>
              </a:rPr>
              <a:t>4P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?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Please contact Georg zur Bonsen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+41 79 529 45 12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AF6613-C02A-48D8-93CB-F5BA0E6F815C}"/>
              </a:ext>
            </a:extLst>
          </p:cNvPr>
          <p:cNvSpPr/>
          <p:nvPr/>
        </p:nvSpPr>
        <p:spPr>
          <a:xfrm>
            <a:off x="5231904" y="6525344"/>
            <a:ext cx="4908376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Copyright © 2007 – 2020 by Georg zur Bonsen, Baden / Switzerland</a:t>
            </a:r>
          </a:p>
        </p:txBody>
      </p:sp>
    </p:spTree>
    <p:extLst>
      <p:ext uri="{BB962C8B-B14F-4D97-AF65-F5344CB8AC3E}">
        <p14:creationId xmlns:p14="http://schemas.microsoft.com/office/powerpoint/2010/main" val="36191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6C5F3-A4C3-4666-8F65-97165AC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The Programming Language – Unparalleled Compactness and Easy to Read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67B9F-B2E9-4E77-8AB0-94FFB8638E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29CF4C-02C3-41AB-859A-1B6D16421032}"/>
              </a:ext>
            </a:extLst>
          </p:cNvPr>
          <p:cNvSpPr/>
          <p:nvPr/>
        </p:nvSpPr>
        <p:spPr>
          <a:xfrm>
            <a:off x="479376" y="2636912"/>
            <a:ext cx="1008112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(Office Library); // Needed if you want to load Excel files, as it is implemented in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B4P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language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 excel file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football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Football Membership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List.xlsx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Soccer Membership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List.csv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// Beginners are Novices here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rename column headers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football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{Family Name, City}, {Last Name, Town} );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process selected rows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[Level]==Novice, [Level]=Beginner );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merge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football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{Last Name, First Name}, {Level, Town}, append, " or " );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sort rows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{Level, Last Name, First Name});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rearrange columns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{Level, First Name, Last Name, Town} );</a:t>
            </a:r>
          </a:p>
          <a:p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save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soccer club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 Soccer Club Membership 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List.xls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EXCEL );</a:t>
            </a:r>
          </a:p>
          <a:p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("New soccer club has ", table length( soccer club ), " members. Enjoy playing.");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D3C9B0-96FE-4862-8D37-1AFD20E2F4F5}"/>
              </a:ext>
            </a:extLst>
          </p:cNvPr>
          <p:cNvSpPr/>
          <p:nvPr/>
        </p:nvSpPr>
        <p:spPr>
          <a:xfrm>
            <a:off x="479376" y="1052736"/>
            <a:ext cx="1008112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In the example below, only 10 lines of code are needed to combine membership lists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of two clubs which plan to merge into one society.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DF3948-FABC-425E-9086-0154E06848FE}"/>
              </a:ext>
            </a:extLst>
          </p:cNvPr>
          <p:cNvSpPr/>
          <p:nvPr/>
        </p:nvSpPr>
        <p:spPr>
          <a:xfrm>
            <a:off x="479376" y="1844824"/>
            <a:ext cx="2242864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Simple statements </a:t>
            </a:r>
            <a:r>
              <a:rPr lang="en-US" sz="1400" dirty="0">
                <a:solidFill>
                  <a:schemeClr val="tx1"/>
                </a:solidFill>
              </a:rPr>
              <a:t>non-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programmer can already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understand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AD36DE4-03DB-4CE7-84ED-E0C5D5AF913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343472" y="2564904"/>
            <a:ext cx="257336" cy="4320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97D139-5380-4D42-ACF5-1667A5C59581}"/>
              </a:ext>
            </a:extLst>
          </p:cNvPr>
          <p:cNvSpPr/>
          <p:nvPr/>
        </p:nvSpPr>
        <p:spPr>
          <a:xfrm>
            <a:off x="3431704" y="5085184"/>
            <a:ext cx="2520280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Change the table contents using 1 simple statement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b="1" dirty="0">
                <a:solidFill>
                  <a:schemeClr val="tx1"/>
                </a:solidFill>
              </a:rPr>
              <a:t>No loops</a:t>
            </a:r>
            <a:r>
              <a:rPr lang="en-US" sz="1400" dirty="0">
                <a:solidFill>
                  <a:schemeClr val="tx1"/>
                </a:solidFill>
              </a:rPr>
              <a:t> to be coded)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FF4C8E5-2C07-4C59-9BCC-25CCAB2FB315}"/>
              </a:ext>
            </a:extLst>
          </p:cNvPr>
          <p:cNvCxnSpPr>
            <a:cxnSpLocks/>
          </p:cNvCxnSpPr>
          <p:nvPr/>
        </p:nvCxnSpPr>
        <p:spPr>
          <a:xfrm flipH="1" flipV="1">
            <a:off x="2783632" y="3645024"/>
            <a:ext cx="1224136" cy="1440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CA310000-C667-4F98-8AB3-D0D37778C4FC}"/>
              </a:ext>
            </a:extLst>
          </p:cNvPr>
          <p:cNvSpPr/>
          <p:nvPr/>
        </p:nvSpPr>
        <p:spPr>
          <a:xfrm>
            <a:off x="479376" y="5085184"/>
            <a:ext cx="2448272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Compact </a:t>
            </a:r>
            <a:r>
              <a:rPr lang="en-US" sz="1400" dirty="0">
                <a:solidFill>
                  <a:schemeClr val="tx1"/>
                </a:solidFill>
              </a:rPr>
              <a:t>- One statement:</a:t>
            </a:r>
          </a:p>
          <a:p>
            <a:r>
              <a:rPr lang="en-US" sz="1400" dirty="0">
                <a:solidFill>
                  <a:schemeClr val="tx1"/>
                </a:solidFill>
              </a:rPr>
              <a:t>Merge 2 tables, with matching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up on full names.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D5134E-175A-47AE-BDEB-64DD0862374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559496" y="3789040"/>
            <a:ext cx="144016" cy="12961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0EE2B55-6E0D-4CCA-A38D-5A903AE385C5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240016" y="4509120"/>
            <a:ext cx="1440160" cy="5760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B1627C51-2B1E-4C10-9D62-E3084374C51F}"/>
              </a:ext>
            </a:extLst>
          </p:cNvPr>
          <p:cNvSpPr/>
          <p:nvPr/>
        </p:nvSpPr>
        <p:spPr>
          <a:xfrm>
            <a:off x="6456040" y="5085184"/>
            <a:ext cx="2448272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Save file in Excel format</a:t>
            </a:r>
          </a:p>
          <a:p>
            <a:r>
              <a:rPr lang="fr-CH" sz="1400" b="1" dirty="0">
                <a:solidFill>
                  <a:schemeClr val="tx1"/>
                </a:solidFill>
              </a:rPr>
              <a:t>«Prêt-à-présenter»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E337BD-109D-43D2-92C4-AF5B4AB1D469}"/>
              </a:ext>
            </a:extLst>
          </p:cNvPr>
          <p:cNvSpPr/>
          <p:nvPr/>
        </p:nvSpPr>
        <p:spPr>
          <a:xfrm>
            <a:off x="2855640" y="1844824"/>
            <a:ext cx="4824536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Variable names, table names, column header names and function names may consist of </a:t>
            </a:r>
            <a:r>
              <a:rPr lang="en-US" sz="1400" b="1" dirty="0">
                <a:solidFill>
                  <a:schemeClr val="tx1"/>
                </a:solidFill>
              </a:rPr>
              <a:t>multiple words!</a:t>
            </a:r>
          </a:p>
          <a:p>
            <a:r>
              <a:rPr lang="en-US" sz="1400" dirty="0">
                <a:solidFill>
                  <a:schemeClr val="tx1"/>
                </a:solidFill>
              </a:rPr>
              <a:t>Easy to read !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C1D96F7-751A-446B-9C7A-453D392B1BF3}"/>
              </a:ext>
            </a:extLst>
          </p:cNvPr>
          <p:cNvCxnSpPr>
            <a:cxnSpLocks/>
          </p:cNvCxnSpPr>
          <p:nvPr/>
        </p:nvCxnSpPr>
        <p:spPr>
          <a:xfrm>
            <a:off x="3359696" y="2564904"/>
            <a:ext cx="360040" cy="4320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4F1B3B-0769-46A4-A28E-8EDF160993D4}"/>
              </a:ext>
            </a:extLst>
          </p:cNvPr>
          <p:cNvCxnSpPr>
            <a:cxnSpLocks/>
          </p:cNvCxnSpPr>
          <p:nvPr/>
        </p:nvCxnSpPr>
        <p:spPr>
          <a:xfrm>
            <a:off x="4799856" y="2564904"/>
            <a:ext cx="288032" cy="7920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D4137A9D-AC23-4DE4-A3FF-5A9084B69CB7}"/>
              </a:ext>
            </a:extLst>
          </p:cNvPr>
          <p:cNvSpPr/>
          <p:nvPr/>
        </p:nvSpPr>
        <p:spPr>
          <a:xfrm>
            <a:off x="7968208" y="1844824"/>
            <a:ext cx="2592288" cy="72008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EXCEL Sheets </a:t>
            </a:r>
            <a:r>
              <a:rPr lang="en-US" sz="1400" dirty="0">
                <a:solidFill>
                  <a:schemeClr val="tx1"/>
                </a:solidFill>
              </a:rPr>
              <a:t>are loaded directly.  Visible sheet is taken if not specified otherwise.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6FD826F-B4F5-4E10-914F-75298D130AC9}"/>
              </a:ext>
            </a:extLst>
          </p:cNvPr>
          <p:cNvCxnSpPr>
            <a:cxnSpLocks/>
          </p:cNvCxnSpPr>
          <p:nvPr/>
        </p:nvCxnSpPr>
        <p:spPr>
          <a:xfrm flipH="1">
            <a:off x="6528048" y="2564904"/>
            <a:ext cx="2088232" cy="5040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6C5F3-A4C3-4666-8F65-97165AC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Input and output of the soccer and football club program example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67B9F-B2E9-4E77-8AB0-94FFB8638E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C5940A-7793-4583-877B-C3EF850D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40768"/>
            <a:ext cx="3248025" cy="2305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632232C-EF94-4553-89D8-CA83F666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1340768"/>
            <a:ext cx="3086100" cy="24955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76EA28-7D02-4D80-AAA4-C07C7B2CE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6" y="1340768"/>
            <a:ext cx="4591050" cy="440055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ACFAB363-B4E5-4116-8D40-585916C4162B}"/>
              </a:ext>
            </a:extLst>
          </p:cNvPr>
          <p:cNvSpPr/>
          <p:nvPr/>
        </p:nvSpPr>
        <p:spPr>
          <a:xfrm>
            <a:off x="407368" y="980728"/>
            <a:ext cx="32403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Football Club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E900F7A-C025-49E1-8B28-DC7DA6471F99}"/>
              </a:ext>
            </a:extLst>
          </p:cNvPr>
          <p:cNvSpPr/>
          <p:nvPr/>
        </p:nvSpPr>
        <p:spPr>
          <a:xfrm>
            <a:off x="3935760" y="980728"/>
            <a:ext cx="309634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Soccer Club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D4557-983C-46A0-9223-8ADCA4EA6441}"/>
              </a:ext>
            </a:extLst>
          </p:cNvPr>
          <p:cNvSpPr/>
          <p:nvPr/>
        </p:nvSpPr>
        <p:spPr>
          <a:xfrm>
            <a:off x="7320136" y="980728"/>
            <a:ext cx="460851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New Soccer Club Membership List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B5EB935-EC37-4C99-844C-FC412977C17A}"/>
              </a:ext>
            </a:extLst>
          </p:cNvPr>
          <p:cNvSpPr/>
          <p:nvPr/>
        </p:nvSpPr>
        <p:spPr>
          <a:xfrm>
            <a:off x="407368" y="5229200"/>
            <a:ext cx="59046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Note: The function </a:t>
            </a:r>
            <a:r>
              <a:rPr lang="en-US" sz="1200" b="1" dirty="0">
                <a:solidFill>
                  <a:schemeClr val="tx1"/>
                </a:solidFill>
              </a:rPr>
              <a:t>table merge</a:t>
            </a:r>
            <a:r>
              <a:rPr lang="en-US" sz="1200" dirty="0">
                <a:solidFill>
                  <a:schemeClr val="tx1"/>
                </a:solidFill>
              </a:rPr>
              <a:t> (...) contains some rules how to resolve overlapping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data which is the case with Karl Karlsson with different info on town and level.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5A06E32-177E-4543-A514-B2476E3E6ADE}"/>
              </a:ext>
            </a:extLst>
          </p:cNvPr>
          <p:cNvSpPr/>
          <p:nvPr/>
        </p:nvSpPr>
        <p:spPr>
          <a:xfrm>
            <a:off x="407368" y="4149080"/>
            <a:ext cx="590465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No need to worry about actual location or arrangements of the columns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 the original table if referenced with column header names and not numbers.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C794356-844E-49BD-9475-2819FD0A92E3}"/>
              </a:ext>
            </a:extLst>
          </p:cNvPr>
          <p:cNvCxnSpPr/>
          <p:nvPr/>
        </p:nvCxnSpPr>
        <p:spPr>
          <a:xfrm>
            <a:off x="6312024" y="558924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Language Basics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Interpreted Language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</a:t>
            </a:r>
            <a:r>
              <a:rPr lang="en-US" sz="1600" dirty="0" err="1"/>
              <a:t>Beyond4P</a:t>
            </a:r>
            <a:r>
              <a:rPr lang="en-US" sz="1600" dirty="0"/>
              <a:t> source code is loaded into the run time machine and interpreted.  Detailed and understandable error messages will be given out if errors are encountered.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You will not recognize any cumbersome compilation and linking activities.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sz="1800" b="1" dirty="0"/>
              <a:t>Interactive Mode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Beyond4P</a:t>
            </a:r>
            <a:r>
              <a:rPr lang="en-US" sz="1600" dirty="0"/>
              <a:t> also provides an interactive mode where you can enter </a:t>
            </a:r>
            <a:r>
              <a:rPr lang="en-US" dirty="0"/>
              <a:t>language statements which are then executed directly.  Very useful for debugging and inspecting variables.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Interactive mode comes into effect if </a:t>
            </a:r>
            <a:r>
              <a:rPr lang="en-US" dirty="0"/>
              <a:t>(syntax) errors are encountered, or the </a:t>
            </a:r>
            <a:r>
              <a:rPr lang="en-US" b="1" dirty="0"/>
              <a:t>interactive </a:t>
            </a:r>
            <a:r>
              <a:rPr lang="en-US" dirty="0"/>
              <a:t>procedure is called.</a:t>
            </a:r>
            <a:endParaRPr lang="en-US" sz="16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de-CH" dirty="0"/>
          </a:p>
          <a:p>
            <a:r>
              <a:rPr lang="en-US" sz="1800" b="1" dirty="0"/>
              <a:t>Case Sensitivity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Beyond4P</a:t>
            </a:r>
            <a:r>
              <a:rPr lang="en-US" sz="1600" dirty="0"/>
              <a:t> is case sensitive.  Some features are supported to enforce case-insensitive text comparisons.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68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Language Framework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Similar like in C / C++:  All statements are separated with semicolons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Code blocks can be put into braces {... } 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Comments like in C / C++:</a:t>
            </a:r>
            <a:br>
              <a:rPr lang="en-US" dirty="0"/>
            </a:br>
            <a:r>
              <a:rPr lang="en-US" dirty="0"/>
              <a:t>echo (hello world); // This is a line </a:t>
            </a:r>
            <a:r>
              <a:rPr lang="en-US" dirty="0" err="1"/>
              <a:t>coment</a:t>
            </a:r>
            <a:br>
              <a:rPr lang="en-US" dirty="0"/>
            </a:br>
            <a:r>
              <a:rPr lang="en-US" dirty="0"/>
              <a:t>/* This comment spans</a:t>
            </a:r>
            <a:br>
              <a:rPr lang="en-US" dirty="0"/>
            </a:br>
            <a:r>
              <a:rPr lang="en-US" dirty="0"/>
              <a:t>    over multiple lines */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In other languages, simple expressions are considered variables.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Beyond4P</a:t>
            </a:r>
            <a:r>
              <a:rPr lang="en-US" dirty="0"/>
              <a:t>, simple expressions are text, even if they consist</a:t>
            </a:r>
            <a:br>
              <a:rPr lang="en-US" dirty="0"/>
            </a:br>
            <a:r>
              <a:rPr lang="en-US" dirty="0"/>
              <a:t>of multiple words. To enforce including additional spaces or special</a:t>
            </a:r>
            <a:br>
              <a:rPr lang="en-US" dirty="0"/>
            </a:br>
            <a:r>
              <a:rPr lang="en-US" dirty="0"/>
              <a:t>symbols, put them into single or double quotation marks.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C31C82-E267-485C-AA6F-9CF2BDE5F81C}"/>
              </a:ext>
            </a:extLst>
          </p:cNvPr>
          <p:cNvSpPr/>
          <p:nvPr/>
        </p:nvSpPr>
        <p:spPr>
          <a:xfrm>
            <a:off x="7248128" y="1268760"/>
            <a:ext cx="446449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(a[] = 5)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'variable a is five'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EF3F74-0140-4499-BF04-508F8B139542}"/>
              </a:ext>
            </a:extLst>
          </p:cNvPr>
          <p:cNvSpPr/>
          <p:nvPr/>
        </p:nvSpPr>
        <p:spPr>
          <a:xfrm>
            <a:off x="7248128" y="3212976"/>
            <a:ext cx="4464496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Hello  World;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a[]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Hello   World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 Hello   World"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______________________________________________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  World</a:t>
            </a:r>
          </a:p>
        </p:txBody>
      </p:sp>
    </p:spTree>
    <p:extLst>
      <p:ext uri="{BB962C8B-B14F-4D97-AF65-F5344CB8AC3E}">
        <p14:creationId xmlns:p14="http://schemas.microsoft.com/office/powerpoint/2010/main" val="232147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Reserved Keywords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980728"/>
            <a:ext cx="11196980" cy="4896544"/>
          </a:xfrm>
        </p:spPr>
        <p:txBody>
          <a:bodyPr>
            <a:normAutofit/>
          </a:bodyPr>
          <a:lstStyle/>
          <a:p>
            <a:r>
              <a:rPr lang="en-US" sz="1400" dirty="0" err="1"/>
              <a:t>Beyond4P</a:t>
            </a:r>
            <a:r>
              <a:rPr lang="en-US" sz="1400" dirty="0"/>
              <a:t> has only six reserved keywords.  All must be in lower case letters.</a:t>
            </a:r>
          </a:p>
          <a:p>
            <a:endParaRPr lang="en-US" sz="1400" dirty="0"/>
          </a:p>
          <a:p>
            <a:r>
              <a:rPr lang="en-US" sz="1400" b="1" dirty="0"/>
              <a:t>true</a:t>
            </a:r>
            <a:r>
              <a:rPr lang="en-US" sz="1400" dirty="0"/>
              <a:t>		Boolean true</a:t>
            </a:r>
          </a:p>
          <a:p>
            <a:r>
              <a:rPr lang="en-US" sz="1400" b="1" dirty="0"/>
              <a:t>false</a:t>
            </a:r>
            <a:r>
              <a:rPr lang="en-US" sz="1400" dirty="0"/>
              <a:t>		Boolean false</a:t>
            </a:r>
          </a:p>
          <a:p>
            <a:r>
              <a:rPr lang="en-US" sz="1400" b="1" dirty="0"/>
              <a:t>new line</a:t>
            </a:r>
            <a:r>
              <a:rPr lang="en-US" sz="1400" dirty="0"/>
              <a:t>		Corresponds to new line symbol</a:t>
            </a:r>
          </a:p>
          <a:p>
            <a:r>
              <a:rPr lang="en-US" sz="1400" b="1" dirty="0"/>
              <a:t>escape</a:t>
            </a:r>
            <a:r>
              <a:rPr lang="en-US" sz="1400" dirty="0"/>
              <a:t>		Escape character</a:t>
            </a:r>
          </a:p>
          <a:p>
            <a:r>
              <a:rPr lang="en-US" sz="1400" b="1" dirty="0"/>
              <a:t>tab</a:t>
            </a:r>
            <a:r>
              <a:rPr lang="en-US" sz="1400" dirty="0"/>
              <a:t>		Tab symbol</a:t>
            </a:r>
          </a:p>
          <a:p>
            <a:r>
              <a:rPr lang="en-US" sz="1400" b="1" dirty="0"/>
              <a:t>else</a:t>
            </a:r>
            <a:r>
              <a:rPr lang="en-US" sz="1400" dirty="0"/>
              <a:t>		The else statement (an exception to 'if', etc. 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Are you missing while, if, for, ... ?</a:t>
            </a:r>
          </a:p>
          <a:p>
            <a:r>
              <a:rPr lang="en-US" sz="1400" dirty="0"/>
              <a:t>They are actually procedures and functions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653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Data Types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5C4BA-9B89-4419-B522-D5BEEB0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 ½ Basic Types: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Numeral</a:t>
            </a:r>
            <a:r>
              <a:rPr lang="en-US" sz="1600" dirty="0"/>
              <a:t>	Takes integers and values with decimal point</a:t>
            </a:r>
            <a:br>
              <a:rPr lang="en-US" sz="1600" dirty="0"/>
            </a:br>
            <a:r>
              <a:rPr lang="en-US" sz="1600" dirty="0"/>
              <a:t>  Numeral	Numeric representation with equivalent text representation (e.g. read from table)</a:t>
            </a:r>
            <a:br>
              <a:rPr lang="en-US" sz="1600" dirty="0"/>
            </a:br>
            <a:r>
              <a:rPr lang="en-US" sz="1600" dirty="0"/>
              <a:t>  Plain numeral	Purely a number.  No text representation memorized.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Literal	</a:t>
            </a:r>
            <a:r>
              <a:rPr lang="en-US" sz="1600" dirty="0"/>
              <a:t>	Text string.  </a:t>
            </a:r>
            <a:r>
              <a:rPr lang="en-US" sz="1600" dirty="0" err="1"/>
              <a:t>Beyond4P</a:t>
            </a:r>
            <a:r>
              <a:rPr lang="en-US" sz="1600" dirty="0"/>
              <a:t> distinguishes between</a:t>
            </a:r>
            <a:br>
              <a:rPr lang="en-US" sz="1600" dirty="0"/>
            </a:br>
            <a:r>
              <a:rPr lang="en-US" sz="1600" dirty="0"/>
              <a:t>  Quoted Literal	Text inside double quotation marks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 err="1"/>
              <a:t>Softquoted</a:t>
            </a:r>
            <a:r>
              <a:rPr lang="en-US" sz="1600" dirty="0"/>
              <a:t> Literal	Text inside single quotation marks (special rules apply on comparing contents)</a:t>
            </a:r>
            <a:br>
              <a:rPr lang="en-US" sz="1600" dirty="0"/>
            </a:br>
            <a:r>
              <a:rPr lang="en-US" sz="1600" dirty="0"/>
              <a:t>  Unquoted Literal	Text without quotation marks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Date</a:t>
            </a:r>
            <a:r>
              <a:rPr lang="en-US" sz="1600" dirty="0"/>
              <a:t>		Date and time (may contain just date, just time, both or blank)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Boolean</a:t>
            </a:r>
            <a:r>
              <a:rPr lang="en-US" sz="1600" dirty="0"/>
              <a:t>	true and false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Parameter set</a:t>
            </a:r>
            <a:r>
              <a:rPr lang="en-US" sz="1600" dirty="0"/>
              <a:t>	Set of 0, 1 or any number of values of the types listed above, including</a:t>
            </a:r>
            <a:br>
              <a:rPr lang="en-US" sz="1600" dirty="0"/>
            </a:br>
            <a:r>
              <a:rPr lang="en-US" sz="1600" dirty="0"/>
              <a:t>		nested parameter sets.</a:t>
            </a:r>
            <a:br>
              <a:rPr lang="en-US" sz="1600" dirty="0"/>
            </a:br>
            <a:r>
              <a:rPr lang="en-US" sz="1600" dirty="0"/>
              <a:t>		Very useful in many functions where you have choice to supply either one</a:t>
            </a:r>
            <a:br>
              <a:rPr lang="en-US" sz="1600" dirty="0"/>
            </a:br>
            <a:r>
              <a:rPr lang="en-US" sz="1600" dirty="0"/>
              <a:t>		or multiple values.  Also useful when reading out entire rows or columns from</a:t>
            </a:r>
            <a:br>
              <a:rPr lang="en-US" sz="1600" dirty="0"/>
            </a:br>
            <a:r>
              <a:rPr lang="en-US" sz="1600" dirty="0"/>
              <a:t>		tables.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Void</a:t>
            </a:r>
            <a:r>
              <a:rPr lang="en-US" sz="1600" dirty="0"/>
              <a:t>		Indicates invalid contents.  </a:t>
            </a:r>
            <a:r>
              <a:rPr lang="en-US" sz="1600" dirty="0" err="1"/>
              <a:t>Exampel</a:t>
            </a:r>
            <a:r>
              <a:rPr lang="en-US" sz="1600" dirty="0"/>
              <a:t>:   </a:t>
            </a:r>
            <a:r>
              <a:rPr lang="en-US" sz="1600" b="1" dirty="0"/>
              <a:t>null</a:t>
            </a:r>
            <a:r>
              <a:rPr lang="en-US" sz="1600" dirty="0"/>
              <a:t>() returns void.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Dedicated functions are available to convert between these types.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50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8557-E39A-434E-A558-356E0C5B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Beyond</a:t>
            </a:r>
            <a:r>
              <a:rPr lang="en-US" dirty="0" err="1">
                <a:solidFill>
                  <a:srgbClr val="003399"/>
                </a:solidFill>
              </a:rPr>
              <a:t>4P</a:t>
            </a:r>
            <a:br>
              <a:rPr lang="en-US" dirty="0"/>
            </a:br>
            <a:r>
              <a:rPr lang="en-US" dirty="0"/>
              <a:t>Basic Data Types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ED1D3-B21C-4475-9AEF-B3B44469C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668B8F39-6027-4BD8-BBBF-C45B03F67E27}"/>
              </a:ext>
            </a:extLst>
          </p:cNvPr>
          <p:cNvSpPr txBox="1">
            <a:spLocks/>
          </p:cNvSpPr>
          <p:nvPr/>
        </p:nvSpPr>
        <p:spPr>
          <a:xfrm>
            <a:off x="359532" y="980728"/>
            <a:ext cx="8397735" cy="4896544"/>
          </a:xfrm>
          <a:prstGeom prst="rect">
            <a:avLst/>
          </a:prstGeom>
        </p:spPr>
        <p:txBody>
          <a:bodyPr vert="horz" lIns="72000" tIns="45720" rIns="7200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808D97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144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buSzPct val="80000"/>
              <a:buFont typeface="Arial" pitchFamily="34" charset="0"/>
              <a:buChar char="&gt;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5 ½ Basic Types - Example:			Output: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You may have seen that bracket symbols [ ] are required to reference variables. If they are forgotten, then variable names are considered as plain literals.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B21CBB-E85F-4014-9D97-59E16BB3C31E}"/>
              </a:ext>
            </a:extLst>
          </p:cNvPr>
          <p:cNvSpPr/>
          <p:nvPr/>
        </p:nvSpPr>
        <p:spPr>
          <a:xfrm>
            <a:off x="407368" y="1412776"/>
            <a:ext cx="4248472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lit1[] =   This  is   not a trick;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lit2[] = ' This  is   not a trick';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lit3[] = " This  is   not a trick";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num1[] = 001.23;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num2[] = 001.23 + 1;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date[] = date( "14.Juillet.2017 20:15"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bool[] = true;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para[] = { 1, 2, 3,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date(today), true, {4, 5}};</a:t>
            </a:r>
          </a:p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(lit1)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(lit1[]);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(lit2[]);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(lit3[]);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(num1[]);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(num2[]);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(bool[]);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(para[]);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979F02-F90F-4329-8F8B-31F2AB9D5EA2}"/>
              </a:ext>
            </a:extLst>
          </p:cNvPr>
          <p:cNvSpPr/>
          <p:nvPr/>
        </p:nvSpPr>
        <p:spPr>
          <a:xfrm>
            <a:off x="5076056" y="3573016"/>
            <a:ext cx="3672408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lit1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not a trick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 is   not a trick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 is   not a trick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001.23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2.23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14.07.2017 20:15:00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{1,2,3,abc,def,09.07.2017,true,{4,5}}</a:t>
            </a:r>
          </a:p>
        </p:txBody>
      </p:sp>
    </p:spTree>
    <p:extLst>
      <p:ext uri="{BB962C8B-B14F-4D97-AF65-F5344CB8AC3E}">
        <p14:creationId xmlns:p14="http://schemas.microsoft.com/office/powerpoint/2010/main" val="3287859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zmclMY7VUi8cOeK9Rr1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BT PPC Smart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4080</Words>
  <Application>Microsoft Office PowerPoint</Application>
  <PresentationFormat>Breitbild</PresentationFormat>
  <Paragraphs>501</Paragraphs>
  <Slides>24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Wingdings</vt:lpstr>
      <vt:lpstr>BT PPC Smart</vt:lpstr>
      <vt:lpstr>think-cell Slide</vt:lpstr>
      <vt:lpstr>Beyond4P Beyond Former Expectations of  Performance, Productivity, Predictability and Professionalism  Language Basics   A programming language developed on the basis of long term experience manipulating with large and sophisticated data structures aiming to derive results which are easy to understand.  Key language facts: - Very compact - Very powerful - Easy to learn and understand - Writing a short application script substitutes a sophisticated   programming project - Big potential to save precious time and money   </vt:lpstr>
      <vt:lpstr>Beyond4P Automate your processes to overcome all Hassles</vt:lpstr>
      <vt:lpstr>Beyond4P The Programming Language – Unparalleled Compactness and Easy to Read</vt:lpstr>
      <vt:lpstr>Beyond4P Input and output of the soccer and football club program example</vt:lpstr>
      <vt:lpstr>Beyond4P Language Basics</vt:lpstr>
      <vt:lpstr>Beyond4P Basic Language Framework</vt:lpstr>
      <vt:lpstr>Beyond4P Reserved Keywords</vt:lpstr>
      <vt:lpstr>Beyond4P Basic Data Types</vt:lpstr>
      <vt:lpstr>Beyond4P Basic Data Types</vt:lpstr>
      <vt:lpstr>Beyond4P Basic Data Types – Parameter Sets</vt:lpstr>
      <vt:lpstr>Beyond4P Basic Data Types – Parameter Sets</vt:lpstr>
      <vt:lpstr>Beyond4P Variable Names</vt:lpstr>
      <vt:lpstr>Beyond4P Variable Names</vt:lpstr>
      <vt:lpstr>Beyond4P Variable Scopes</vt:lpstr>
      <vt:lpstr>Beyond4P Tables</vt:lpstr>
      <vt:lpstr>Beyond4P Tables - Example</vt:lpstr>
      <vt:lpstr>Beyond4P Tables - Example</vt:lpstr>
      <vt:lpstr>Beyond4P Tables - Example</vt:lpstr>
      <vt:lpstr>Beyond4P Procedures and Functions</vt:lpstr>
      <vt:lpstr>Beyond4P Procedures and Functions</vt:lpstr>
      <vt:lpstr>Beyond4P General Procedures and Functions</vt:lpstr>
      <vt:lpstr>Beyond4P Procedures and Functions to Process Tables</vt:lpstr>
      <vt:lpstr>Beyond4P Flow Control Functions</vt:lpstr>
      <vt:lpstr>Beyond4P  Good Luck with Beyond4P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Beyond4P Beyond former expectations of Performance, Productivity, Predictability and Professionalism  An unparalleled programming language for high performance data and table processing</dc:title>
  <dc:creator>Georg zur Bonsen</dc:creator>
  <cp:lastModifiedBy>zur bonsen georg</cp:lastModifiedBy>
  <cp:revision>193</cp:revision>
  <cp:lastPrinted>2012-05-04T14:30:29Z</cp:lastPrinted>
  <dcterms:created xsi:type="dcterms:W3CDTF">2016-02-06T20:40:56Z</dcterms:created>
  <dcterms:modified xsi:type="dcterms:W3CDTF">2020-07-08T21:14:40Z</dcterms:modified>
</cp:coreProperties>
</file>