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Lst>
  <p:sldSz cx="32918400" cy="219456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0" autoAdjust="0"/>
    <p:restoredTop sz="94632"/>
  </p:normalViewPr>
  <p:slideViewPr>
    <p:cSldViewPr snapToGrid="0" snapToObjects="1" showGuides="1">
      <p:cViewPr>
        <p:scale>
          <a:sx n="45" d="100"/>
          <a:sy n="45" d="100"/>
        </p:scale>
        <p:origin x="-944" y="-1256"/>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7A4150-A100-A946-AD1F-05821EF144ED}"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7A4150-A100-A946-AD1F-05821EF144ED}"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7A4150-A100-A946-AD1F-05821EF144ED}"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7A4150-A100-A946-AD1F-05821EF144ED}"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7A4150-A100-A946-AD1F-05821EF144ED}"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7A4150-A100-A946-AD1F-05821EF144ED}"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7A4150-A100-A946-AD1F-05821EF144ED}" type="datetimeFigureOut">
              <a:rPr lang="en-US" smtClean="0"/>
              <a:t>12/7/17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7A4150-A100-A946-AD1F-05821EF144ED}" type="datetimeFigureOut">
              <a:rPr lang="en-US" smtClean="0"/>
              <a:t>12/7/17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7A4150-A100-A946-AD1F-05821EF144ED}" type="datetimeFigureOut">
              <a:rPr lang="en-US" smtClean="0"/>
              <a:t>12/7/17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7A4150-A100-A946-AD1F-05821EF144ED}"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7A4150-A100-A946-AD1F-05821EF144ED}"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87A4150-A100-A946-AD1F-05821EF144ED}" type="datetimeFigureOut">
              <a:rPr lang="en-US" smtClean="0"/>
              <a:t>12/7/17</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CA228DAA-1978-5644-A67D-C91C4D909D2D}" type="slidenum">
              <a:rPr lang="en-US" smtClean="0"/>
              <a:t>‹#›</a:t>
            </a:fld>
            <a:endParaRPr lang="en-US"/>
          </a:p>
        </p:txBody>
      </p:sp>
    </p:spTree>
    <p:extLst>
      <p:ext uri="{BB962C8B-B14F-4D97-AF65-F5344CB8AC3E}">
        <p14:creationId xmlns:p14="http://schemas.microsoft.com/office/powerpoint/2010/main" val="16672584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4175" y="9621963"/>
            <a:ext cx="9128439" cy="6361859"/>
          </a:xfrm>
          <a:prstGeom prst="rect">
            <a:avLst/>
          </a:prstGeom>
          <a:effectLst>
            <a:softEdge rad="29210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3149" y="9605658"/>
            <a:ext cx="9151834" cy="637816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02524" y="3903073"/>
            <a:ext cx="9614558" cy="6700651"/>
          </a:xfrm>
          <a:prstGeom prst="rect">
            <a:avLst/>
          </a:prstGeom>
          <a:effectLst>
            <a:softEdge rad="127000"/>
          </a:effec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29620" y="3903073"/>
            <a:ext cx="9662837" cy="6734296"/>
          </a:xfrm>
          <a:prstGeom prst="rect">
            <a:avLst/>
          </a:prstGeom>
          <a:effectLst>
            <a:softEdge rad="127000"/>
          </a:effectLst>
        </p:spPr>
      </p:pic>
      <p:sp>
        <p:nvSpPr>
          <p:cNvPr id="12" name="TextBox 11"/>
          <p:cNvSpPr txBox="1"/>
          <p:nvPr/>
        </p:nvSpPr>
        <p:spPr>
          <a:xfrm>
            <a:off x="914186" y="599076"/>
            <a:ext cx="31176685" cy="2720488"/>
          </a:xfrm>
          <a:prstGeom prst="rect">
            <a:avLst/>
          </a:prstGeom>
          <a:noFill/>
        </p:spPr>
        <p:txBody>
          <a:bodyPr wrap="square" rtlCol="0">
            <a:spAutoFit/>
          </a:bodyPr>
          <a:lstStyle/>
          <a:p>
            <a:pPr algn="ctr"/>
            <a:r>
              <a:rPr lang="en-US" b="1" dirty="0" smtClean="0"/>
              <a:t>Exploring the Relationship Between Socioeconomic Status and Long Term Treatment Outcomes in the 2015 National Survey on Drug Use and Health</a:t>
            </a:r>
          </a:p>
          <a:p>
            <a:pPr algn="ctr"/>
            <a:r>
              <a:rPr lang="en-US" sz="3600" dirty="0" smtClean="0"/>
              <a:t>George Rhodes</a:t>
            </a:r>
            <a:endParaRPr lang="en-US" sz="3600" dirty="0"/>
          </a:p>
        </p:txBody>
      </p:sp>
      <p:sp>
        <p:nvSpPr>
          <p:cNvPr id="15" name="TextBox 14"/>
          <p:cNvSpPr txBox="1"/>
          <p:nvPr/>
        </p:nvSpPr>
        <p:spPr>
          <a:xfrm>
            <a:off x="11629620" y="20083018"/>
            <a:ext cx="21663038" cy="923330"/>
          </a:xfrm>
          <a:prstGeom prst="rect">
            <a:avLst/>
          </a:prstGeom>
          <a:noFill/>
        </p:spPr>
        <p:txBody>
          <a:bodyPr wrap="square" rtlCol="0">
            <a:spAutoFit/>
          </a:bodyPr>
          <a:lstStyle/>
          <a:p>
            <a:r>
              <a:rPr lang="en-US" sz="1800" b="1" u="sng" dirty="0"/>
              <a:t>Sources: </a:t>
            </a:r>
            <a:r>
              <a:rPr lang="en-US" sz="1800" dirty="0" smtClean="0"/>
              <a:t>2015 </a:t>
            </a:r>
            <a:r>
              <a:rPr lang="en-US" sz="1800" dirty="0" smtClean="0"/>
              <a:t>National Survey on Drug Use and Health, public use data set from </a:t>
            </a:r>
            <a:r>
              <a:rPr lang="en-US" sz="1800" dirty="0" smtClean="0"/>
              <a:t>SAMHDA</a:t>
            </a:r>
          </a:p>
          <a:p>
            <a:r>
              <a:rPr lang="en-US" sz="1800" dirty="0" err="1" smtClean="0"/>
              <a:t>Pampel</a:t>
            </a:r>
            <a:r>
              <a:rPr lang="en-US" sz="1800" dirty="0"/>
              <a:t>, F. C., Krueger, P. M., &amp; Denney, J. T. (2010). Socioeconomic Disparities in Health Behaviors. </a:t>
            </a:r>
            <a:r>
              <a:rPr lang="en-US" sz="1800" i="1" dirty="0"/>
              <a:t>Annual Review of Sociology</a:t>
            </a:r>
            <a:r>
              <a:rPr lang="en-US" sz="1800" dirty="0"/>
              <a:t>, </a:t>
            </a:r>
            <a:r>
              <a:rPr lang="en-US" sz="1800" i="1" dirty="0"/>
              <a:t>36</a:t>
            </a:r>
            <a:r>
              <a:rPr lang="en-US" sz="1800" dirty="0"/>
              <a:t>, 349–370.</a:t>
            </a:r>
          </a:p>
          <a:p>
            <a:r>
              <a:rPr lang="en-US" sz="1800" dirty="0"/>
              <a:t>Phelan, J. C., Link, B. G., &amp; </a:t>
            </a:r>
            <a:r>
              <a:rPr lang="en-US" sz="1800" dirty="0" err="1"/>
              <a:t>Tehranifar</a:t>
            </a:r>
            <a:r>
              <a:rPr lang="en-US" sz="1800" dirty="0"/>
              <a:t>, P. (2010). Social conditions as fundamental causes of health inequalities: theory, evidence, and policy implications. </a:t>
            </a:r>
            <a:r>
              <a:rPr lang="en-US" sz="1800" i="1" dirty="0"/>
              <a:t>Journal of Health and Social Behavior</a:t>
            </a:r>
            <a:r>
              <a:rPr lang="en-US" sz="1800" dirty="0"/>
              <a:t>, </a:t>
            </a:r>
            <a:r>
              <a:rPr lang="en-US" sz="1800" i="1" dirty="0"/>
              <a:t>51 </a:t>
            </a:r>
            <a:r>
              <a:rPr lang="en-US" sz="1800" i="1" dirty="0" err="1"/>
              <a:t>Suppl</a:t>
            </a:r>
            <a:r>
              <a:rPr lang="en-US" sz="1800" dirty="0"/>
              <a:t>, S28-40</a:t>
            </a:r>
            <a:endParaRPr lang="en-US" sz="1800" dirty="0"/>
          </a:p>
        </p:txBody>
      </p:sp>
      <p:sp>
        <p:nvSpPr>
          <p:cNvPr id="16" name="TextBox 15"/>
          <p:cNvSpPr txBox="1"/>
          <p:nvPr/>
        </p:nvSpPr>
        <p:spPr>
          <a:xfrm>
            <a:off x="934345" y="3252406"/>
            <a:ext cx="9539200" cy="18220373"/>
          </a:xfrm>
          <a:prstGeom prst="rect">
            <a:avLst/>
          </a:prstGeom>
          <a:noFill/>
          <a:ln>
            <a:noFill/>
          </a:ln>
        </p:spPr>
        <p:txBody>
          <a:bodyPr wrap="square" rtlCol="0">
            <a:spAutoFit/>
          </a:bodyPr>
          <a:lstStyle/>
          <a:p>
            <a:pPr algn="just"/>
            <a:r>
              <a:rPr lang="en-US" sz="3800" b="1" u="sng" dirty="0" smtClean="0"/>
              <a:t>Background:</a:t>
            </a:r>
            <a:endParaRPr lang="en-US" sz="3800" b="1" u="sng" dirty="0" smtClean="0"/>
          </a:p>
          <a:p>
            <a:pPr algn="just"/>
            <a:r>
              <a:rPr lang="en-US" sz="3000" dirty="0" smtClean="0"/>
              <a:t>The Substance Abuse and Mental Health Services Administration (SAMHSA) claims that 21.6 million Americans age 12 and over struggled with a substance use disorder (SUD) in 2013. Since health disparities across socioeconomic statuses (SES) influence the availability, utilization, and impact of health services, attempts to treat the addicted population must take SES into account. But what role does SES play on the ability to recover from addiction? </a:t>
            </a:r>
          </a:p>
          <a:p>
            <a:pPr algn="just"/>
            <a:endParaRPr lang="en-US" sz="3200" dirty="0" smtClean="0"/>
          </a:p>
          <a:p>
            <a:pPr algn="just"/>
            <a:r>
              <a:rPr lang="en-US" sz="3800" b="1" u="sng" dirty="0"/>
              <a:t>Data:</a:t>
            </a:r>
          </a:p>
          <a:p>
            <a:pPr algn="just"/>
            <a:r>
              <a:rPr lang="en-US" sz="3000" dirty="0"/>
              <a:t>Public use data from the 2015 National Survey on Drug Use and Health (NSDUH) downloaded from </a:t>
            </a:r>
            <a:r>
              <a:rPr lang="en-US" sz="3000" dirty="0" smtClean="0"/>
              <a:t>the SAMHSA. </a:t>
            </a:r>
            <a:endParaRPr lang="en-US" sz="3000" dirty="0"/>
          </a:p>
          <a:p>
            <a:pPr algn="just"/>
            <a:endParaRPr lang="en-US" sz="3200" dirty="0" smtClean="0"/>
          </a:p>
          <a:p>
            <a:pPr algn="just"/>
            <a:r>
              <a:rPr lang="en-US" sz="3800" b="1" u="sng" dirty="0" smtClean="0"/>
              <a:t>Research </a:t>
            </a:r>
            <a:r>
              <a:rPr lang="en-US" sz="3800" b="1" u="sng" dirty="0"/>
              <a:t>Question:</a:t>
            </a:r>
          </a:p>
          <a:p>
            <a:pPr algn="just"/>
            <a:r>
              <a:rPr lang="en-US" sz="3000" dirty="0" smtClean="0"/>
              <a:t>Does SES impact treatment outcomes among respondents to the 2015 NSDUH age 18 and older? </a:t>
            </a:r>
          </a:p>
          <a:p>
            <a:pPr algn="just"/>
            <a:endParaRPr lang="en-US" sz="3200" dirty="0" smtClean="0"/>
          </a:p>
          <a:p>
            <a:pPr algn="just"/>
            <a:r>
              <a:rPr lang="en-US" sz="3800" b="1" u="sng" dirty="0" smtClean="0"/>
              <a:t>Methods:</a:t>
            </a:r>
          </a:p>
          <a:p>
            <a:pPr marL="457200" indent="-457200" algn="just">
              <a:buFont typeface="Wingdings" charset="2"/>
              <a:buChar char="§"/>
            </a:pPr>
            <a:r>
              <a:rPr lang="en-US" sz="3000" dirty="0" smtClean="0"/>
              <a:t>Used R and </a:t>
            </a:r>
            <a:r>
              <a:rPr lang="en-US" sz="3000" dirty="0" err="1" smtClean="0"/>
              <a:t>RStudio</a:t>
            </a:r>
            <a:r>
              <a:rPr lang="en-US" sz="3000" dirty="0" smtClean="0"/>
              <a:t> to clean and recode relevant variables.</a:t>
            </a:r>
          </a:p>
          <a:p>
            <a:pPr marL="457200" indent="-457200" algn="just">
              <a:buFont typeface="Wingdings" charset="2"/>
              <a:buChar char="§"/>
            </a:pPr>
            <a:r>
              <a:rPr lang="en-US" sz="3000" dirty="0" smtClean="0"/>
              <a:t>Chose Family Income and Level of Education as SES measures.</a:t>
            </a:r>
          </a:p>
          <a:p>
            <a:pPr marL="457200" indent="-457200" algn="just">
              <a:buFont typeface="Wingdings" charset="2"/>
              <a:buChar char="§"/>
            </a:pPr>
            <a:r>
              <a:rPr lang="en-US" sz="3000" dirty="0" smtClean="0"/>
              <a:t>Created a new nominal variable named “</a:t>
            </a:r>
            <a:r>
              <a:rPr lang="en-US" sz="3000" dirty="0" err="1"/>
              <a:t>treated_sober</a:t>
            </a:r>
            <a:r>
              <a:rPr lang="en-US" sz="3000" dirty="0"/>
              <a:t>” </a:t>
            </a:r>
            <a:r>
              <a:rPr lang="en-US" sz="3000" dirty="0" smtClean="0"/>
              <a:t>to form three subgroups of sample.</a:t>
            </a:r>
          </a:p>
          <a:p>
            <a:pPr marL="968375" lvl="1" indent="-509588" algn="just">
              <a:buFont typeface="Arial"/>
              <a:buChar char="•"/>
            </a:pPr>
            <a:r>
              <a:rPr lang="en-US" sz="3000" dirty="0" err="1" smtClean="0"/>
              <a:t>no_treatment</a:t>
            </a:r>
            <a:r>
              <a:rPr lang="en-US" sz="3000" dirty="0" smtClean="0"/>
              <a:t> = has not received addiction treatment.</a:t>
            </a:r>
          </a:p>
          <a:p>
            <a:pPr marL="968375" lvl="1" indent="-509588" algn="just">
              <a:buFont typeface="Arial"/>
              <a:buChar char="•"/>
            </a:pPr>
            <a:r>
              <a:rPr lang="en-US" sz="3000" dirty="0" err="1" smtClean="0"/>
              <a:t>treated_drinking</a:t>
            </a:r>
            <a:r>
              <a:rPr lang="en-US" sz="3000" dirty="0" smtClean="0"/>
              <a:t> = received treatment and has drank in the past year.</a:t>
            </a:r>
          </a:p>
          <a:p>
            <a:pPr marL="968375" lvl="1" indent="-509588" algn="just">
              <a:buFont typeface="Arial"/>
              <a:buChar char="•"/>
            </a:pPr>
            <a:r>
              <a:rPr lang="en-US" sz="3000" dirty="0" err="1"/>
              <a:t>t</a:t>
            </a:r>
            <a:r>
              <a:rPr lang="en-US" sz="3000" dirty="0" err="1" smtClean="0"/>
              <a:t>reated_sober</a:t>
            </a:r>
            <a:r>
              <a:rPr lang="en-US" sz="3000" dirty="0" smtClean="0"/>
              <a:t> = received treatment and has not drank in past year. </a:t>
            </a:r>
          </a:p>
          <a:p>
            <a:pPr marL="457200" indent="-457200" algn="just">
              <a:buFont typeface="Wingdings" charset="2"/>
              <a:buChar char="§"/>
            </a:pPr>
            <a:r>
              <a:rPr lang="en-US" sz="3000" dirty="0" smtClean="0"/>
              <a:t>Calculated the proportions based off of the population within each subgroup to compare SES profiles across the three subgroups.</a:t>
            </a:r>
          </a:p>
          <a:p>
            <a:pPr marL="457200" indent="-457200" algn="just">
              <a:buFont typeface="Wingdings" charset="2"/>
              <a:buChar char="§"/>
            </a:pPr>
            <a:r>
              <a:rPr lang="en-US" sz="3000" dirty="0" smtClean="0"/>
              <a:t>Ran chi-squared test and created mosaic plots to understand and display the differences between the expected and observed frequencies. </a:t>
            </a:r>
          </a:p>
        </p:txBody>
      </p:sp>
      <p:sp>
        <p:nvSpPr>
          <p:cNvPr id="19" name="TextBox 18"/>
          <p:cNvSpPr txBox="1"/>
          <p:nvPr/>
        </p:nvSpPr>
        <p:spPr>
          <a:xfrm>
            <a:off x="22402524" y="15428785"/>
            <a:ext cx="9688347" cy="4832092"/>
          </a:xfrm>
          <a:prstGeom prst="rect">
            <a:avLst/>
          </a:prstGeom>
          <a:noFill/>
        </p:spPr>
        <p:txBody>
          <a:bodyPr wrap="square" rtlCol="0">
            <a:spAutoFit/>
          </a:bodyPr>
          <a:lstStyle/>
          <a:p>
            <a:pPr algn="just"/>
            <a:r>
              <a:rPr lang="en-US" sz="3800" b="1" u="sng" dirty="0" smtClean="0"/>
              <a:t>Limitations</a:t>
            </a:r>
            <a:r>
              <a:rPr lang="en-US" sz="3800" b="1" u="sng" dirty="0" smtClean="0"/>
              <a:t>:</a:t>
            </a:r>
            <a:endParaRPr lang="en-US" sz="3800" b="1" u="sng" dirty="0" smtClean="0"/>
          </a:p>
          <a:p>
            <a:pPr marL="457200" indent="-457200" algn="just">
              <a:buFont typeface="Wingdings" charset="2"/>
              <a:buChar char="§"/>
            </a:pPr>
            <a:r>
              <a:rPr lang="en-US" sz="3000" dirty="0" smtClean="0"/>
              <a:t>Fails to answer research question. </a:t>
            </a:r>
          </a:p>
          <a:p>
            <a:pPr marL="457200" indent="-457200" algn="just">
              <a:buFont typeface="Wingdings" charset="2"/>
              <a:buChar char="§"/>
            </a:pPr>
            <a:r>
              <a:rPr lang="en-US" sz="3000" dirty="0" smtClean="0"/>
              <a:t>Positive treatment outcome defined as abstaining from alcohol for 12 months which fails to capture reduction in either consumption or consequences. </a:t>
            </a:r>
          </a:p>
          <a:p>
            <a:pPr marL="457200" indent="-457200" algn="just">
              <a:buFont typeface="Wingdings" charset="2"/>
              <a:buChar char="§"/>
            </a:pPr>
            <a:r>
              <a:rPr lang="en-US" sz="3000" dirty="0"/>
              <a:t>Treatment </a:t>
            </a:r>
            <a:r>
              <a:rPr lang="en-US" sz="3000" dirty="0" smtClean="0"/>
              <a:t>could be for drugs or alcohol while the outcome is measured by abstinence from alcohol. </a:t>
            </a:r>
            <a:endParaRPr lang="en-US" sz="3000" dirty="0"/>
          </a:p>
          <a:p>
            <a:pPr marL="457200" indent="-457200" algn="just">
              <a:buFont typeface="Wingdings" charset="2"/>
              <a:buChar char="§"/>
            </a:pPr>
            <a:r>
              <a:rPr lang="en-US" sz="3000" dirty="0"/>
              <a:t>H</a:t>
            </a:r>
            <a:r>
              <a:rPr lang="en-US" sz="3000" dirty="0" smtClean="0"/>
              <a:t>ousehold </a:t>
            </a:r>
            <a:r>
              <a:rPr lang="en-US" sz="3000" dirty="0"/>
              <a:t>makeup </a:t>
            </a:r>
            <a:r>
              <a:rPr lang="en-US" sz="3000" dirty="0" smtClean="0"/>
              <a:t>omitted and measures of SES have upper limits of $75k and undergraduate degree. </a:t>
            </a:r>
          </a:p>
          <a:p>
            <a:pPr marL="457200" indent="-457200" algn="just">
              <a:buFont typeface="Wingdings" charset="2"/>
              <a:buChar char="§"/>
            </a:pPr>
            <a:r>
              <a:rPr lang="en-US" sz="3000" dirty="0" smtClean="0"/>
              <a:t>Type of treatment not yet explored. </a:t>
            </a:r>
            <a:endParaRPr lang="en-US" sz="3000" dirty="0"/>
          </a:p>
        </p:txBody>
      </p:sp>
      <p:sp>
        <p:nvSpPr>
          <p:cNvPr id="22" name="TextBox 21"/>
          <p:cNvSpPr txBox="1"/>
          <p:nvPr/>
        </p:nvSpPr>
        <p:spPr>
          <a:xfrm>
            <a:off x="11629621" y="15164264"/>
            <a:ext cx="9485362" cy="4832092"/>
          </a:xfrm>
          <a:prstGeom prst="rect">
            <a:avLst/>
          </a:prstGeom>
          <a:noFill/>
        </p:spPr>
        <p:txBody>
          <a:bodyPr wrap="square" rtlCol="0">
            <a:spAutoFit/>
          </a:bodyPr>
          <a:lstStyle/>
          <a:p>
            <a:pPr algn="just"/>
            <a:r>
              <a:rPr lang="en-US" sz="3800" b="1" u="sng" dirty="0" smtClean="0"/>
              <a:t>Findings</a:t>
            </a:r>
            <a:r>
              <a:rPr lang="en-US" sz="3800" b="1" u="sng" dirty="0" smtClean="0"/>
              <a:t>:</a:t>
            </a:r>
          </a:p>
          <a:p>
            <a:pPr marL="457200" indent="-457200" algn="just">
              <a:buFont typeface="Wingdings" charset="2"/>
              <a:buChar char="§"/>
            </a:pPr>
            <a:r>
              <a:rPr lang="en-US" sz="3000" dirty="0" err="1" smtClean="0"/>
              <a:t>Treated_sober</a:t>
            </a:r>
            <a:r>
              <a:rPr lang="en-US" sz="3000" dirty="0" smtClean="0"/>
              <a:t> and family income:</a:t>
            </a:r>
          </a:p>
          <a:p>
            <a:pPr algn="just"/>
            <a:r>
              <a:rPr lang="en-US" sz="3000" dirty="0"/>
              <a:t> </a:t>
            </a:r>
            <a:r>
              <a:rPr lang="en-US" sz="3000" dirty="0" smtClean="0"/>
              <a:t>         X-squared = 172.07, </a:t>
            </a:r>
            <a:r>
              <a:rPr lang="en-US" sz="3000" dirty="0" err="1" smtClean="0"/>
              <a:t>df</a:t>
            </a:r>
            <a:r>
              <a:rPr lang="en-US" sz="3000" dirty="0" smtClean="0"/>
              <a:t> = 12, p-value &lt; 2.2e-16</a:t>
            </a:r>
          </a:p>
          <a:p>
            <a:pPr marL="457200" indent="-457200" algn="just">
              <a:buFont typeface="Wingdings" charset="2"/>
              <a:buChar char="§"/>
            </a:pPr>
            <a:r>
              <a:rPr lang="en-US" sz="3000" dirty="0" err="1" smtClean="0"/>
              <a:t>Treated_sober</a:t>
            </a:r>
            <a:r>
              <a:rPr lang="en-US" sz="3000" dirty="0" smtClean="0"/>
              <a:t> education level:</a:t>
            </a:r>
          </a:p>
          <a:p>
            <a:pPr algn="just"/>
            <a:r>
              <a:rPr lang="en-US" sz="3000" dirty="0"/>
              <a:t> </a:t>
            </a:r>
            <a:r>
              <a:rPr lang="en-US" sz="3000" dirty="0" smtClean="0"/>
              <a:t>         X-squared = 206.56, </a:t>
            </a:r>
            <a:r>
              <a:rPr lang="en-US" sz="3000" dirty="0" err="1" smtClean="0"/>
              <a:t>df</a:t>
            </a:r>
            <a:r>
              <a:rPr lang="en-US" sz="3000" dirty="0" smtClean="0"/>
              <a:t> = 6, p-value &lt; 2.2e-16</a:t>
            </a:r>
          </a:p>
          <a:p>
            <a:pPr marL="457200" indent="-457200" algn="just">
              <a:buFont typeface="Wingdings" charset="2"/>
              <a:buChar char="§"/>
            </a:pPr>
            <a:r>
              <a:rPr lang="en-US" sz="3000" dirty="0" smtClean="0"/>
              <a:t>Higher measures of SES are overrepresented in the </a:t>
            </a:r>
            <a:r>
              <a:rPr lang="en-US" sz="3000" dirty="0" err="1" smtClean="0"/>
              <a:t>no_treatment</a:t>
            </a:r>
            <a:r>
              <a:rPr lang="en-US" sz="3000" dirty="0" smtClean="0"/>
              <a:t> group. </a:t>
            </a:r>
          </a:p>
          <a:p>
            <a:pPr marL="457200" indent="-457200" algn="just">
              <a:buFont typeface="Wingdings" charset="2"/>
              <a:buChar char="§"/>
            </a:pPr>
            <a:r>
              <a:rPr lang="en-US" sz="3000" dirty="0" smtClean="0"/>
              <a:t>Lower measures of SES are overrepresented and higher measures of SES are underrepresented in both the </a:t>
            </a:r>
            <a:r>
              <a:rPr lang="en-US" sz="3000" dirty="0" err="1" smtClean="0"/>
              <a:t>treated_drinking</a:t>
            </a:r>
            <a:r>
              <a:rPr lang="en-US" sz="3000" dirty="0" smtClean="0"/>
              <a:t> and </a:t>
            </a:r>
            <a:r>
              <a:rPr lang="en-US" sz="3000" dirty="0" err="1" smtClean="0"/>
              <a:t>treated_sober</a:t>
            </a:r>
            <a:r>
              <a:rPr lang="en-US" sz="3000" dirty="0" smtClean="0"/>
              <a:t> groups. </a:t>
            </a:r>
          </a:p>
        </p:txBody>
      </p:sp>
    </p:spTree>
    <p:extLst>
      <p:ext uri="{BB962C8B-B14F-4D97-AF65-F5344CB8AC3E}">
        <p14:creationId xmlns:p14="http://schemas.microsoft.com/office/powerpoint/2010/main" val="13000399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2124</TotalTime>
  <Words>522</Words>
  <Application>Microsoft Macintosh PowerPoint</Application>
  <PresentationFormat>Custom</PresentationFormat>
  <Paragraphs>36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George Rhodes</dc:creator>
  <cp:keywords/>
  <dc:description/>
  <cp:lastModifiedBy>George Rhodes</cp:lastModifiedBy>
  <cp:revision>45</cp:revision>
  <cp:lastPrinted>2017-12-08T08:23:50Z</cp:lastPrinted>
  <dcterms:created xsi:type="dcterms:W3CDTF">2017-12-07T05:21:58Z</dcterms:created>
  <dcterms:modified xsi:type="dcterms:W3CDTF">2017-12-08T22:58:50Z</dcterms:modified>
  <cp:category/>
</cp:coreProperties>
</file>