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8" r:id="rId1"/>
  </p:sldMasterIdLst>
  <p:sldIdLst>
    <p:sldId id="256" r:id="rId2"/>
    <p:sldId id="259" r:id="rId3"/>
    <p:sldId id="262" r:id="rId4"/>
    <p:sldId id="264" r:id="rId5"/>
    <p:sldId id="265" r:id="rId6"/>
    <p:sldId id="266" r:id="rId7"/>
    <p:sldId id="267" r:id="rId8"/>
    <p:sldId id="258" r:id="rId9"/>
    <p:sldId id="263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496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l-GR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5CEC3902-9E96-F64E-A9B9-EEEC747C36AA}" type="datetimeFigureOut">
              <a:rPr lang="en-US" smtClean="0"/>
              <a:t>5/04/12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857AE272-A083-7441-894F-86210E9D7F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brid-images.t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6600" dirty="0" smtClean="0">
                <a:latin typeface="Noteworthy Light"/>
                <a:cs typeface="Noteworthy Light"/>
              </a:rPr>
              <a:t>Υβριδικές εικόνες</a:t>
            </a:r>
            <a:endParaRPr lang="en-US" sz="6600" dirty="0">
              <a:latin typeface="Noteworthy Light"/>
              <a:cs typeface="Noteworthy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809640"/>
            <a:ext cx="7583487" cy="1219560"/>
          </a:xfrm>
        </p:spPr>
        <p:txBody>
          <a:bodyPr>
            <a:noAutofit/>
          </a:bodyPr>
          <a:lstStyle/>
          <a:p>
            <a:r>
              <a:rPr lang="el-GR" sz="4000" dirty="0" smtClean="0">
                <a:latin typeface="Noteworthy Light"/>
                <a:cs typeface="Noteworthy Light"/>
              </a:rPr>
              <a:t>Γεώργιος Λαμπριανίδης</a:t>
            </a:r>
            <a:endParaRPr lang="en-US" sz="4000" dirty="0">
              <a:latin typeface="Noteworthy Light"/>
              <a:cs typeface="Noteworthy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623754"/>
            <a:ext cx="4522595" cy="1234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2400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 smtClean="0">
                <a:latin typeface="Noteworthy Light"/>
                <a:cs typeface="Noteworthy Light"/>
              </a:rPr>
              <a:t>Εθνικ</a:t>
            </a:r>
            <a:r>
              <a:rPr lang="el-GR" sz="1600" dirty="0" smtClean="0">
                <a:latin typeface="Noteworthy Light"/>
                <a:cs typeface="Noteworthy Light"/>
              </a:rPr>
              <a:t>ό Μετσόβιο Πολυτεχνείο.</a:t>
            </a:r>
          </a:p>
          <a:p>
            <a:pPr algn="l"/>
            <a:r>
              <a:rPr lang="el-GR" sz="1600" dirty="0" smtClean="0">
                <a:latin typeface="Noteworthy Light"/>
                <a:cs typeface="Noteworthy Light"/>
              </a:rPr>
              <a:t>Εργαστήριο Πολυμέσων.</a:t>
            </a:r>
          </a:p>
          <a:p>
            <a:pPr algn="l"/>
            <a:r>
              <a:rPr lang="el-GR" sz="1600" dirty="0" smtClean="0">
                <a:latin typeface="Noteworthy Light"/>
                <a:cs typeface="Noteworthy Light"/>
              </a:rPr>
              <a:t>Τεχνολογία της Επικοινωνίας.</a:t>
            </a:r>
            <a:endParaRPr lang="en-US" sz="1600" dirty="0">
              <a:latin typeface="Noteworthy Light"/>
              <a:cs typeface="Noteworthy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22595" y="5623754"/>
            <a:ext cx="4621405" cy="1234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2400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l-GR" sz="1600" dirty="0" smtClean="0">
                <a:latin typeface="Noteworthy Light"/>
                <a:cs typeface="Noteworthy Light"/>
              </a:rPr>
              <a:t>Απρ</a:t>
            </a:r>
            <a:r>
              <a:rPr lang="el-GR" sz="1600" dirty="0" smtClean="0">
                <a:latin typeface="Noteworthy Light"/>
                <a:cs typeface="Noteworthy Light"/>
              </a:rPr>
              <a:t>ίλιος 2012</a:t>
            </a:r>
            <a:endParaRPr lang="en-US" sz="1600" dirty="0">
              <a:latin typeface="Noteworthy Light"/>
              <a:cs typeface="Noteworthy Light"/>
            </a:endParaRPr>
          </a:p>
        </p:txBody>
      </p:sp>
    </p:spTree>
    <p:extLst>
      <p:ext uri="{BB962C8B-B14F-4D97-AF65-F5344CB8AC3E}">
        <p14:creationId xmlns:p14="http://schemas.microsoft.com/office/powerpoint/2010/main" val="74752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2" y="602349"/>
            <a:ext cx="6743114" cy="43721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23" y="5549893"/>
            <a:ext cx="5486400" cy="346565"/>
          </a:xfrm>
        </p:spPr>
        <p:txBody>
          <a:bodyPr>
            <a:normAutofit fontScale="90000"/>
          </a:bodyPr>
          <a:lstStyle/>
          <a:p>
            <a:r>
              <a:rPr lang="el-GR" dirty="0" smtClean="0">
                <a:latin typeface="Verdana"/>
                <a:cs typeface="Verdana"/>
              </a:rPr>
              <a:t>Δελφ</a:t>
            </a:r>
            <a:r>
              <a:rPr lang="el-GR" dirty="0" smtClean="0">
                <a:latin typeface="Verdana"/>
                <a:cs typeface="Verdana"/>
              </a:rPr>
              <a:t>ίνι και Αυτοκίνητο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5952325"/>
            <a:ext cx="8095556" cy="804862"/>
          </a:xfrm>
        </p:spPr>
        <p:txBody>
          <a:bodyPr>
            <a:normAutofit fontScale="85000" lnSpcReduction="20000"/>
          </a:bodyPr>
          <a:lstStyle/>
          <a:p>
            <a:r>
              <a:rPr lang="el-GR" dirty="0" smtClean="0">
                <a:latin typeface="Verdana"/>
                <a:cs typeface="Verdana"/>
              </a:rPr>
              <a:t>Εδ</a:t>
            </a:r>
            <a:r>
              <a:rPr lang="el-GR" dirty="0" smtClean="0">
                <a:latin typeface="Verdana"/>
                <a:cs typeface="Verdana"/>
              </a:rPr>
              <a:t>ώ τα χρώματα αλλά και οι ακμές συνδυάζονται προσφέροντας ένα πολύ ικανοποιητικό οπτικό αποτέλεσμα.</a:t>
            </a:r>
          </a:p>
          <a:p>
            <a:r>
              <a:rPr lang="el-GR" dirty="0" smtClean="0">
                <a:latin typeface="Verdana"/>
                <a:cs typeface="Verdana"/>
              </a:rPr>
              <a:t>Ένα δελφίνι που παίζει με τα κύματα μεταμορφώνεται σε ένα μπλε αυτοκίνητο.</a:t>
            </a: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5443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9" y="602349"/>
            <a:ext cx="6365639" cy="43721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23" y="5549893"/>
            <a:ext cx="5486400" cy="346565"/>
          </a:xfrm>
        </p:spPr>
        <p:txBody>
          <a:bodyPr>
            <a:normAutofit fontScale="90000"/>
          </a:bodyPr>
          <a:lstStyle/>
          <a:p>
            <a:r>
              <a:rPr lang="el-GR" dirty="0" smtClean="0">
                <a:latin typeface="Verdana"/>
                <a:cs typeface="Verdana"/>
              </a:rPr>
              <a:t>Ελ</a:t>
            </a:r>
            <a:r>
              <a:rPr lang="el-GR" dirty="0" smtClean="0">
                <a:latin typeface="Verdana"/>
                <a:cs typeface="Verdana"/>
              </a:rPr>
              <a:t>έφαντας και λεοπάρδαλη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5952325"/>
            <a:ext cx="8095556" cy="804862"/>
          </a:xfrm>
        </p:spPr>
        <p:txBody>
          <a:bodyPr>
            <a:normAutofit fontScale="85000" lnSpcReduction="20000"/>
          </a:bodyPr>
          <a:lstStyle/>
          <a:p>
            <a:r>
              <a:rPr lang="el-GR" dirty="0" smtClean="0">
                <a:latin typeface="Verdana"/>
                <a:cs typeface="Verdana"/>
              </a:rPr>
              <a:t>Εδ</a:t>
            </a:r>
            <a:r>
              <a:rPr lang="el-GR" dirty="0" smtClean="0">
                <a:latin typeface="Verdana"/>
                <a:cs typeface="Verdana"/>
              </a:rPr>
              <a:t>ώ τα χρώματα αλλά και οι ακμές συνδυάζονται προσφέροντας ένα πολύ ικανοποιητικό οπτικό αποτέλεσμα.</a:t>
            </a:r>
          </a:p>
          <a:p>
            <a:r>
              <a:rPr lang="el-GR" dirty="0" smtClean="0">
                <a:latin typeface="Verdana"/>
                <a:cs typeface="Verdana"/>
              </a:rPr>
              <a:t>Μία λεοπάρδαλη μεταμορφώνεται σε έναν ελέφαντα.</a:t>
            </a: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9437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26" y="602349"/>
            <a:ext cx="5329285" cy="43721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23" y="5549893"/>
            <a:ext cx="5486400" cy="346565"/>
          </a:xfrm>
        </p:spPr>
        <p:txBody>
          <a:bodyPr>
            <a:normAutofit fontScale="90000"/>
          </a:bodyPr>
          <a:lstStyle/>
          <a:p>
            <a:r>
              <a:rPr lang="el-GR" dirty="0" smtClean="0">
                <a:latin typeface="Verdana"/>
                <a:cs typeface="Verdana"/>
              </a:rPr>
              <a:t>Εξαφ</a:t>
            </a:r>
            <a:r>
              <a:rPr lang="el-GR" dirty="0" smtClean="0">
                <a:latin typeface="Verdana"/>
                <a:cs typeface="Verdana"/>
              </a:rPr>
              <a:t>άνιση στο γραφείο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5952325"/>
            <a:ext cx="8095556" cy="804862"/>
          </a:xfrm>
        </p:spPr>
        <p:txBody>
          <a:bodyPr>
            <a:normAutofit fontScale="85000" lnSpcReduction="20000"/>
          </a:bodyPr>
          <a:lstStyle/>
          <a:p>
            <a:r>
              <a:rPr lang="el-GR" dirty="0" smtClean="0">
                <a:latin typeface="Verdana"/>
                <a:cs typeface="Verdana"/>
              </a:rPr>
              <a:t>Εδ</a:t>
            </a:r>
            <a:r>
              <a:rPr lang="el-GR" dirty="0" smtClean="0">
                <a:latin typeface="Verdana"/>
                <a:cs typeface="Verdana"/>
              </a:rPr>
              <a:t>ώ χρησιμοποιείται χρώμα μόνο στις υψηλές συχνότητες.</a:t>
            </a:r>
          </a:p>
          <a:p>
            <a:r>
              <a:rPr lang="el-GR" dirty="0" smtClean="0">
                <a:latin typeface="Verdana"/>
                <a:cs typeface="Verdana"/>
              </a:rPr>
              <a:t>Η ακαταστασία στο γραφείο και η κοπέλα εξαφανίζονται μόλις απομακρυνθούμε λίγο από την εικόνα.</a:t>
            </a: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354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2036980"/>
            <a:ext cx="8937686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/>
                <a:cs typeface="Verdana"/>
              </a:rPr>
              <a:t>Demo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07504" y="3179980"/>
            <a:ext cx="893768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Verdana"/>
                <a:cs typeface="Verdana"/>
                <a:hlinkClick r:id="rId2"/>
              </a:rPr>
              <a:t>http://hybrid-images.tk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632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23" y="5549893"/>
            <a:ext cx="5486400" cy="34656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Marylin</a:t>
            </a:r>
            <a:r>
              <a:rPr lang="en-US" dirty="0" smtClean="0"/>
              <a:t> Monroe – Albert Einstein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271" y="5896458"/>
            <a:ext cx="8784976" cy="860729"/>
          </a:xfrm>
        </p:spPr>
        <p:txBody>
          <a:bodyPr>
            <a:normAutofit fontScale="85000" lnSpcReduction="10000"/>
          </a:bodyPr>
          <a:lstStyle/>
          <a:p>
            <a:r>
              <a:rPr lang="el-GR" dirty="0" smtClean="0">
                <a:latin typeface="Verdana"/>
                <a:cs typeface="Verdana"/>
              </a:rPr>
              <a:t>Ίσως η πιο διαδεδομένη υβριδική εικόνα.</a:t>
            </a:r>
          </a:p>
          <a:p>
            <a:r>
              <a:rPr lang="el-GR" dirty="0" smtClean="0">
                <a:latin typeface="Verdana"/>
                <a:cs typeface="Verdana"/>
              </a:rPr>
              <a:t>Η παραπ</a:t>
            </a:r>
            <a:r>
              <a:rPr lang="el-GR" dirty="0" smtClean="0">
                <a:latin typeface="Verdana"/>
                <a:cs typeface="Verdana"/>
              </a:rPr>
              <a:t>άνω υβριδική εικόνα δημιουργήθηκε από τον </a:t>
            </a:r>
            <a:r>
              <a:rPr lang="en-US" dirty="0" smtClean="0">
                <a:latin typeface="Verdana"/>
                <a:cs typeface="Verdana"/>
              </a:rPr>
              <a:t>Dr</a:t>
            </a:r>
            <a:r>
              <a:rPr lang="en-US" dirty="0" smtClean="0">
                <a:latin typeface="Verdana"/>
                <a:cs typeface="Verdana"/>
              </a:rPr>
              <a:t>. </a:t>
            </a:r>
            <a:r>
              <a:rPr lang="en-US" dirty="0" err="1" smtClean="0">
                <a:latin typeface="Verdana"/>
                <a:cs typeface="Verdana"/>
              </a:rPr>
              <a:t>Aude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Oliva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l-GR" dirty="0" smtClean="0">
                <a:latin typeface="Verdana"/>
                <a:cs typeface="Verdana"/>
              </a:rPr>
              <a:t>για το τε</a:t>
            </a:r>
            <a:r>
              <a:rPr lang="el-GR" dirty="0" smtClean="0">
                <a:latin typeface="Verdana"/>
                <a:cs typeface="Verdana"/>
              </a:rPr>
              <a:t>ύχος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l-GR" dirty="0" smtClean="0">
                <a:latin typeface="Verdana"/>
                <a:cs typeface="Verdana"/>
              </a:rPr>
              <a:t>της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l-GR" dirty="0" smtClean="0">
                <a:latin typeface="Verdana"/>
                <a:cs typeface="Verdana"/>
              </a:rPr>
              <a:t>31</a:t>
            </a:r>
            <a:r>
              <a:rPr lang="el-GR" baseline="30000" dirty="0" smtClean="0">
                <a:latin typeface="Verdana"/>
                <a:cs typeface="Verdana"/>
              </a:rPr>
              <a:t>ης</a:t>
            </a:r>
            <a:r>
              <a:rPr lang="el-GR" dirty="0" smtClean="0">
                <a:latin typeface="Verdana"/>
                <a:cs typeface="Verdana"/>
              </a:rPr>
              <a:t> Μαρτ</a:t>
            </a:r>
            <a:r>
              <a:rPr lang="el-GR" dirty="0" smtClean="0">
                <a:latin typeface="Verdana"/>
                <a:cs typeface="Verdana"/>
              </a:rPr>
              <a:t>ίου </a:t>
            </a:r>
            <a:r>
              <a:rPr lang="en-US" dirty="0" smtClean="0">
                <a:latin typeface="Verdana"/>
                <a:cs typeface="Verdana"/>
              </a:rPr>
              <a:t>2007 </a:t>
            </a:r>
            <a:r>
              <a:rPr lang="el-GR" dirty="0" smtClean="0">
                <a:latin typeface="Verdana"/>
                <a:cs typeface="Verdana"/>
              </a:rPr>
              <a:t>του περιοδικο</a:t>
            </a:r>
            <a:r>
              <a:rPr lang="el-GR" dirty="0" smtClean="0">
                <a:latin typeface="Verdana"/>
                <a:cs typeface="Verdana"/>
              </a:rPr>
              <a:t>ύ </a:t>
            </a:r>
            <a:r>
              <a:rPr lang="en-US" dirty="0" smtClean="0">
                <a:latin typeface="Verdana"/>
                <a:cs typeface="Verdana"/>
              </a:rPr>
              <a:t>New Scientist. 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89"/>
          <a:stretch/>
        </p:blipFill>
        <p:spPr>
          <a:xfrm>
            <a:off x="2567109" y="176374"/>
            <a:ext cx="4024241" cy="52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89647"/>
            <a:ext cx="8937686" cy="1143000"/>
          </a:xfrm>
        </p:spPr>
        <p:txBody>
          <a:bodyPr>
            <a:normAutofit fontScale="90000"/>
          </a:bodyPr>
          <a:lstStyle/>
          <a:p>
            <a:r>
              <a:rPr lang="el-GR" dirty="0" smtClean="0">
                <a:latin typeface="Verdana"/>
                <a:cs typeface="Verdana"/>
              </a:rPr>
              <a:t>Τι ε</a:t>
            </a:r>
            <a:r>
              <a:rPr lang="el-GR" dirty="0" smtClean="0">
                <a:latin typeface="Verdana"/>
                <a:cs typeface="Verdana"/>
              </a:rPr>
              <a:t>ίναι οι υβριδικές εικόνες;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dirty="0" smtClean="0">
                <a:latin typeface="Verdana"/>
                <a:cs typeface="Verdana"/>
              </a:rPr>
              <a:t>Πρ</a:t>
            </a:r>
            <a:r>
              <a:rPr lang="el-GR" dirty="0" smtClean="0">
                <a:latin typeface="Verdana"/>
                <a:cs typeface="Verdana"/>
              </a:rPr>
              <a:t>όκειται για εικόνες που το ανθρώπινο μάτι αντιλαμβάνεται διαφορετικά ως συνάρτηση της απόστασης από την οποία τις κοιτάζει.</a:t>
            </a:r>
          </a:p>
          <a:p>
            <a:r>
              <a:rPr lang="el-GR" dirty="0" smtClean="0">
                <a:latin typeface="Verdana"/>
                <a:cs typeface="Verdana"/>
              </a:rPr>
              <a:t>Προκύπτουν από συνδυασμό 2 διαφορετικών εικόνων αφού έχουν υποστεί επεξεργασία.</a:t>
            </a:r>
          </a:p>
          <a:p>
            <a:r>
              <a:rPr lang="el-GR" dirty="0" smtClean="0">
                <a:latin typeface="Verdana"/>
                <a:cs typeface="Verdana"/>
              </a:rPr>
              <a:t>Παρατηρούμενες από κοντινή απόσταση αντιλαμβανόμαστε την μία από τις δύο εικόνες, ενώ από μακρινή απόσταση τη δεύτερη</a:t>
            </a:r>
          </a:p>
        </p:txBody>
      </p:sp>
    </p:spTree>
    <p:extLst>
      <p:ext uri="{BB962C8B-B14F-4D97-AF65-F5344CB8AC3E}">
        <p14:creationId xmlns:p14="http://schemas.microsoft.com/office/powerpoint/2010/main" val="30892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89647"/>
            <a:ext cx="8937686" cy="1143000"/>
          </a:xfrm>
        </p:spPr>
        <p:txBody>
          <a:bodyPr>
            <a:normAutofit/>
          </a:bodyPr>
          <a:lstStyle/>
          <a:p>
            <a:r>
              <a:rPr lang="el-GR" dirty="0" smtClean="0">
                <a:latin typeface="Verdana"/>
                <a:cs typeface="Verdana"/>
              </a:rPr>
              <a:t>Πως δημιουργο</a:t>
            </a:r>
            <a:r>
              <a:rPr lang="el-GR" dirty="0" smtClean="0">
                <a:latin typeface="Verdana"/>
                <a:cs typeface="Verdana"/>
              </a:rPr>
              <a:t>ύνται;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dirty="0" smtClean="0">
                <a:latin typeface="Verdana"/>
                <a:cs typeface="Verdana"/>
              </a:rPr>
              <a:t>Δημιουργούνται με υπέρθεση δύο εικόνων:</a:t>
            </a:r>
          </a:p>
          <a:p>
            <a:pPr lvl="1"/>
            <a:r>
              <a:rPr lang="el-GR" dirty="0" smtClean="0">
                <a:latin typeface="Verdana"/>
                <a:cs typeface="Verdana"/>
              </a:rPr>
              <a:t>Η πρώτη έχει φιλτραριστεί με ένα χαμηλοπερατό φίλτρο (εφέ θολούρας)</a:t>
            </a:r>
          </a:p>
          <a:p>
            <a:pPr lvl="1"/>
            <a:r>
              <a:rPr lang="el-GR" dirty="0" smtClean="0">
                <a:latin typeface="Verdana"/>
                <a:cs typeface="Verdana"/>
              </a:rPr>
              <a:t>Η δεύτερη έχει φιλτραριστεί με ένα υψιπερατό φίλτρο (ενίσχυση ακμών)</a:t>
            </a:r>
            <a:endParaRPr lang="el-GR" dirty="0">
              <a:latin typeface="Verdana"/>
              <a:cs typeface="Verdana"/>
            </a:endParaRPr>
          </a:p>
          <a:p>
            <a:r>
              <a:rPr lang="el-GR" dirty="0" smtClean="0">
                <a:latin typeface="Verdana"/>
                <a:cs typeface="Verdana"/>
              </a:rPr>
              <a:t>Στην υβριδική εικόνα (αποτέλεσμα):</a:t>
            </a:r>
          </a:p>
          <a:p>
            <a:pPr lvl="1"/>
            <a:r>
              <a:rPr lang="el-GR" dirty="0" smtClean="0">
                <a:latin typeface="Verdana"/>
                <a:cs typeface="Verdana"/>
              </a:rPr>
              <a:t>Η θολή εικόνα εμφανίζεται από μακρινή απόσταση</a:t>
            </a:r>
          </a:p>
          <a:p>
            <a:pPr lvl="1"/>
            <a:r>
              <a:rPr lang="el-GR" dirty="0" smtClean="0">
                <a:latin typeface="Verdana"/>
                <a:cs typeface="Verdana"/>
              </a:rPr>
              <a:t>Η εικόνα με τις έντονες ακμές εμφανίζεται από κοντινή απόσταση</a:t>
            </a:r>
            <a:endParaRPr lang="el-G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986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89647"/>
            <a:ext cx="8937686" cy="1143000"/>
          </a:xfrm>
        </p:spPr>
        <p:txBody>
          <a:bodyPr>
            <a:normAutofit/>
          </a:bodyPr>
          <a:lstStyle/>
          <a:p>
            <a:r>
              <a:rPr lang="el-GR" dirty="0" smtClean="0">
                <a:latin typeface="Verdana"/>
                <a:cs typeface="Verdana"/>
              </a:rPr>
              <a:t>Φιλτρ</a:t>
            </a:r>
            <a:r>
              <a:rPr lang="el-GR" dirty="0" smtClean="0">
                <a:latin typeface="Verdana"/>
                <a:cs typeface="Verdana"/>
              </a:rPr>
              <a:t>άρισμα εικόνων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dirty="0" smtClean="0">
                <a:latin typeface="Verdana"/>
                <a:cs typeface="Verdana"/>
              </a:rPr>
              <a:t>Ευθύς και αντίστροφος μετασχηματισμός </a:t>
            </a:r>
            <a:r>
              <a:rPr lang="en-US" dirty="0" smtClean="0">
                <a:latin typeface="Verdana"/>
                <a:cs typeface="Verdana"/>
              </a:rPr>
              <a:t>Fourier </a:t>
            </a:r>
            <a:r>
              <a:rPr lang="el-GR" dirty="0" smtClean="0">
                <a:latin typeface="Verdana"/>
                <a:cs typeface="Verdana"/>
              </a:rPr>
              <a:t>εικόνων, μετά την εφαρμογή του φίλτρου</a:t>
            </a:r>
            <a:endParaRPr lang="el-GR" dirty="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8" y="2874418"/>
            <a:ext cx="16002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407" t="4468" r="12778" b="9681"/>
          <a:stretch/>
        </p:blipFill>
        <p:spPr>
          <a:xfrm>
            <a:off x="2022468" y="2874418"/>
            <a:ext cx="1606021" cy="16040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2552" t="4474" r="12494" b="9568"/>
          <a:stretch/>
        </p:blipFill>
        <p:spPr>
          <a:xfrm>
            <a:off x="3780886" y="2874418"/>
            <a:ext cx="1586971" cy="1603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2469" t="4468" r="13108" b="9771"/>
          <a:stretch/>
        </p:blipFill>
        <p:spPr>
          <a:xfrm>
            <a:off x="5537187" y="2874418"/>
            <a:ext cx="1591733" cy="1596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12716" t="4752" r="13951" b="10992"/>
          <a:stretch/>
        </p:blipFill>
        <p:spPr>
          <a:xfrm>
            <a:off x="7332117" y="2874418"/>
            <a:ext cx="1596462" cy="1596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38" y="4783653"/>
            <a:ext cx="1600200" cy="160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12824" t="4751" r="12717" b="9583"/>
          <a:stretch/>
        </p:blipFill>
        <p:spPr>
          <a:xfrm>
            <a:off x="2022469" y="4783653"/>
            <a:ext cx="1606020" cy="16081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l="12823" t="5036" r="12716" b="9565"/>
          <a:stretch/>
        </p:blipFill>
        <p:spPr>
          <a:xfrm>
            <a:off x="5537187" y="4783654"/>
            <a:ext cx="1586971" cy="16081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/>
          <a:srcRect l="12824" t="5319" r="12785" b="9359"/>
          <a:stretch/>
        </p:blipFill>
        <p:spPr>
          <a:xfrm>
            <a:off x="3780887" y="4783654"/>
            <a:ext cx="1602996" cy="16001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/>
          <a:srcRect l="12824" t="4751" r="12785" b="9928"/>
          <a:stretch/>
        </p:blipFill>
        <p:spPr>
          <a:xfrm>
            <a:off x="7332116" y="4783653"/>
            <a:ext cx="1596463" cy="160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/>
          <a:srcRect l="12824" t="5035" r="12785" b="9381"/>
          <a:stretch/>
        </p:blipFill>
        <p:spPr>
          <a:xfrm>
            <a:off x="7332116" y="4783654"/>
            <a:ext cx="1596463" cy="15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4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89647"/>
            <a:ext cx="8937686" cy="1143000"/>
          </a:xfrm>
        </p:spPr>
        <p:txBody>
          <a:bodyPr>
            <a:normAutofit/>
          </a:bodyPr>
          <a:lstStyle/>
          <a:p>
            <a:r>
              <a:rPr lang="el-GR" dirty="0" smtClean="0">
                <a:latin typeface="Verdana"/>
                <a:cs typeface="Verdana"/>
              </a:rPr>
              <a:t>Συνδυασμ</a:t>
            </a:r>
            <a:r>
              <a:rPr lang="el-GR" dirty="0" smtClean="0">
                <a:latin typeface="Verdana"/>
                <a:cs typeface="Verdana"/>
              </a:rPr>
              <a:t>ός εικόνων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2716" t="4752" r="13951" b="10992"/>
          <a:stretch/>
        </p:blipFill>
        <p:spPr>
          <a:xfrm>
            <a:off x="338650" y="1418151"/>
            <a:ext cx="3217349" cy="32173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2824" t="5035" r="12785" b="9381"/>
          <a:stretch/>
        </p:blipFill>
        <p:spPr>
          <a:xfrm>
            <a:off x="5600189" y="1418151"/>
            <a:ext cx="3213034" cy="32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28889 -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0.28628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89647"/>
            <a:ext cx="8937686" cy="1143000"/>
          </a:xfrm>
        </p:spPr>
        <p:txBody>
          <a:bodyPr>
            <a:noAutofit/>
          </a:bodyPr>
          <a:lstStyle/>
          <a:p>
            <a:r>
              <a:rPr lang="el-GR" sz="3600" dirty="0" smtClean="0">
                <a:latin typeface="Verdana"/>
                <a:cs typeface="Verdana"/>
              </a:rPr>
              <a:t>Στοιχεία που επηρεάζουν την ποιότητα της υβριδικής εικόνας</a:t>
            </a:r>
            <a:endParaRPr lang="en-US" sz="3600" dirty="0">
              <a:latin typeface="Verdana"/>
              <a:cs typeface="Verdan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5674" y="1600200"/>
            <a:ext cx="8089515" cy="4291013"/>
          </a:xfrm>
        </p:spPr>
        <p:txBody>
          <a:bodyPr>
            <a:noAutofit/>
          </a:bodyPr>
          <a:lstStyle/>
          <a:p>
            <a:r>
              <a:rPr lang="el-GR" dirty="0" smtClean="0">
                <a:latin typeface="Verdana"/>
                <a:cs typeface="Verdana"/>
              </a:rPr>
              <a:t>Συμμετρία - </a:t>
            </a:r>
            <a:r>
              <a:rPr lang="el-GR" dirty="0" err="1" smtClean="0">
                <a:latin typeface="Verdana"/>
                <a:cs typeface="Verdana"/>
              </a:rPr>
              <a:t>Επαναληπτικότητα</a:t>
            </a:r>
            <a:endParaRPr lang="el-GR" dirty="0" smtClean="0">
              <a:latin typeface="Verdana"/>
              <a:cs typeface="Verdana"/>
            </a:endParaRPr>
          </a:p>
          <a:p>
            <a:pPr lvl="1">
              <a:spcBef>
                <a:spcPts val="400"/>
              </a:spcBef>
            </a:pPr>
            <a:r>
              <a:rPr lang="el-GR" sz="1600" dirty="0" smtClean="0">
                <a:latin typeface="Verdana"/>
                <a:cs typeface="Verdana"/>
              </a:rPr>
              <a:t>Αν υπάρχει στην εικόνα με τις χαμηλές συχνότητες την καθιστά εύκολα αντιληπτή ανεξαρτήτως απόστασης θέασης.</a:t>
            </a:r>
          </a:p>
          <a:p>
            <a:pPr>
              <a:spcBef>
                <a:spcPts val="1400"/>
              </a:spcBef>
            </a:pPr>
            <a:r>
              <a:rPr lang="el-GR" dirty="0" smtClean="0">
                <a:latin typeface="Verdana"/>
                <a:cs typeface="Verdana"/>
              </a:rPr>
              <a:t>Ευθυγράμμιση ακμών</a:t>
            </a:r>
          </a:p>
          <a:p>
            <a:pPr lvl="1">
              <a:spcBef>
                <a:spcPts val="400"/>
              </a:spcBef>
            </a:pPr>
            <a:r>
              <a:rPr lang="el-GR" sz="1600" dirty="0" smtClean="0">
                <a:latin typeface="Verdana"/>
                <a:cs typeface="Verdana"/>
              </a:rPr>
              <a:t>Δημιουργεί μια αίσθηση ομαλούς μετάβασης από τη μία εικόνα στην άλλη, και μειώνει την αλληλεπίδραση μεταξύ τους.</a:t>
            </a:r>
          </a:p>
          <a:p>
            <a:pPr>
              <a:spcBef>
                <a:spcPts val="1400"/>
              </a:spcBef>
            </a:pPr>
            <a:r>
              <a:rPr lang="el-GR" dirty="0" smtClean="0">
                <a:latin typeface="Verdana"/>
                <a:cs typeface="Verdana"/>
              </a:rPr>
              <a:t>Χρώμα</a:t>
            </a:r>
          </a:p>
          <a:p>
            <a:pPr lvl="1">
              <a:spcBef>
                <a:spcPts val="400"/>
              </a:spcBef>
            </a:pPr>
            <a:r>
              <a:rPr lang="el-GR" sz="1600" dirty="0" smtClean="0">
                <a:latin typeface="Verdana"/>
                <a:cs typeface="Verdana"/>
              </a:rPr>
              <a:t>Δημιουργεί μια αίσθηση ομαδοποίησης και μπορεί επίσης να υπάρχει μόνο στη μία εικόνα.</a:t>
            </a:r>
          </a:p>
          <a:p>
            <a:pPr>
              <a:spcBef>
                <a:spcPts val="1400"/>
              </a:spcBef>
            </a:pPr>
            <a:r>
              <a:rPr lang="el-GR" dirty="0" smtClean="0">
                <a:latin typeface="Verdana"/>
                <a:cs typeface="Verdana"/>
              </a:rPr>
              <a:t>Συχνότητες αποκοπής</a:t>
            </a:r>
          </a:p>
          <a:p>
            <a:pPr lvl="1">
              <a:spcBef>
                <a:spcPts val="400"/>
              </a:spcBef>
            </a:pPr>
            <a:r>
              <a:rPr lang="el-GR" sz="1600" dirty="0" smtClean="0">
                <a:latin typeface="Verdana"/>
                <a:cs typeface="Verdana"/>
              </a:rPr>
              <a:t>Πρέπει να επιλεγούν ώστε τα φίλτρα να έχουν μικρή επικάλυψη.</a:t>
            </a:r>
          </a:p>
          <a:p>
            <a:pPr>
              <a:spcBef>
                <a:spcPts val="1400"/>
              </a:spcBef>
            </a:pPr>
            <a:r>
              <a:rPr lang="el-GR" dirty="0" smtClean="0">
                <a:latin typeface="Verdana"/>
                <a:cs typeface="Verdana"/>
              </a:rPr>
              <a:t>Μέχρι δύο εικόνες</a:t>
            </a:r>
          </a:p>
          <a:p>
            <a:pPr lvl="1">
              <a:spcBef>
                <a:spcPts val="400"/>
              </a:spcBef>
            </a:pPr>
            <a:r>
              <a:rPr lang="el-GR" sz="1600" dirty="0" smtClean="0">
                <a:latin typeface="Verdana"/>
                <a:cs typeface="Verdana"/>
              </a:rPr>
              <a:t>Περισσότερες της μία εικόνας ορατές ανά πάσα στιγμή (απόσταση). Αποτελεί ακόμα ανοιχτό θέμα.</a:t>
            </a:r>
            <a:endParaRPr lang="el-GR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724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23" y="5549893"/>
            <a:ext cx="5486400" cy="346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Superman &amp; Clark Kent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251" r="3251"/>
          <a:stretch/>
        </p:blipFill>
        <p:spPr>
          <a:xfrm>
            <a:off x="700088" y="274638"/>
            <a:ext cx="6837362" cy="5027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7" y="5952324"/>
            <a:ext cx="8443913" cy="905675"/>
          </a:xfrm>
        </p:spPr>
        <p:txBody>
          <a:bodyPr>
            <a:normAutofit fontScale="62500" lnSpcReduction="20000"/>
          </a:bodyPr>
          <a:lstStyle/>
          <a:p>
            <a:r>
              <a:rPr lang="el-GR" dirty="0" smtClean="0">
                <a:latin typeface="Verdana"/>
                <a:cs typeface="Verdana"/>
              </a:rPr>
              <a:t>Ο δι</a:t>
            </a:r>
            <a:r>
              <a:rPr lang="el-GR" dirty="0" smtClean="0">
                <a:latin typeface="Verdana"/>
                <a:cs typeface="Verdana"/>
              </a:rPr>
              <a:t>άσημος υπέρ-ήρωας με τη διπλή προσωπικότητα.</a:t>
            </a:r>
          </a:p>
          <a:p>
            <a:r>
              <a:rPr lang="el-GR" dirty="0" smtClean="0">
                <a:latin typeface="Verdana"/>
                <a:cs typeface="Verdana"/>
              </a:rPr>
              <a:t>Από κοντά φαίνεται ο ήρεμος δημοσιογράφος </a:t>
            </a:r>
            <a:r>
              <a:rPr lang="en-US" dirty="0" smtClean="0">
                <a:latin typeface="Verdana"/>
                <a:cs typeface="Verdana"/>
              </a:rPr>
              <a:t>Clark Kent, </a:t>
            </a:r>
            <a:r>
              <a:rPr lang="el-GR" dirty="0" smtClean="0">
                <a:latin typeface="Verdana"/>
                <a:cs typeface="Verdana"/>
              </a:rPr>
              <a:t>να κρατάει ένα μπουκέτο λουλούδια για τη </a:t>
            </a:r>
            <a:r>
              <a:rPr lang="en-US" dirty="0" smtClean="0">
                <a:latin typeface="Verdana"/>
                <a:cs typeface="Verdana"/>
              </a:rPr>
              <a:t>Lois.</a:t>
            </a:r>
          </a:p>
          <a:p>
            <a:r>
              <a:rPr lang="el-GR" dirty="0" smtClean="0">
                <a:latin typeface="Verdana"/>
                <a:cs typeface="Verdana"/>
              </a:rPr>
              <a:t>Από μερικά μέτρα απόσταση όμως αρχίζει να εμφανίζεται ο γνω</a:t>
            </a:r>
            <a:r>
              <a:rPr lang="el-GR" dirty="0" smtClean="0">
                <a:latin typeface="Verdana"/>
                <a:cs typeface="Verdana"/>
              </a:rPr>
              <a:t>στός μας ήρωας με τη μπλε στολή.</a:t>
            </a:r>
            <a:r>
              <a:rPr lang="el-GR" dirty="0" smtClean="0">
                <a:latin typeface="Verdana"/>
                <a:cs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47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23" y="5549893"/>
            <a:ext cx="5486400" cy="346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Moto-cycle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2" y="274638"/>
            <a:ext cx="6743114" cy="5027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5952325"/>
            <a:ext cx="8095556" cy="804862"/>
          </a:xfrm>
        </p:spPr>
        <p:txBody>
          <a:bodyPr>
            <a:normAutofit fontScale="55000" lnSpcReduction="20000"/>
          </a:bodyPr>
          <a:lstStyle/>
          <a:p>
            <a:r>
              <a:rPr lang="el-GR" dirty="0" smtClean="0">
                <a:latin typeface="Verdana"/>
                <a:cs typeface="Verdana"/>
              </a:rPr>
              <a:t>Μορφ</a:t>
            </a:r>
            <a:r>
              <a:rPr lang="el-GR" dirty="0" smtClean="0">
                <a:latin typeface="Verdana"/>
                <a:cs typeface="Verdana"/>
              </a:rPr>
              <a:t>ές όπως οι σκιές λειτουργούν πλεονεκτικά για την υβριδική εικόνα.</a:t>
            </a:r>
          </a:p>
          <a:p>
            <a:r>
              <a:rPr lang="el-GR" dirty="0" smtClean="0">
                <a:latin typeface="Verdana"/>
                <a:cs typeface="Verdana"/>
              </a:rPr>
              <a:t>Σε κοντινή απόσταση, μέρη της μοτοσυκλέτας φαίνεται να ανήκουν στη σκιά του ποδηλάτου.</a:t>
            </a:r>
            <a:br>
              <a:rPr lang="el-GR" dirty="0" smtClean="0">
                <a:latin typeface="Verdana"/>
                <a:cs typeface="Verdana"/>
              </a:rPr>
            </a:br>
            <a:r>
              <a:rPr lang="el-GR" dirty="0" smtClean="0">
                <a:latin typeface="Verdana"/>
                <a:cs typeface="Verdana"/>
              </a:rPr>
              <a:t>Μόλις απομακρυνθούμε λίγο οι σκιές ενώνονται για να σχηματίσουν τη μοτοσυκλέτα.</a:t>
            </a:r>
          </a:p>
          <a:p>
            <a:r>
              <a:rPr lang="el-GR" dirty="0" smtClean="0">
                <a:latin typeface="Verdana"/>
                <a:cs typeface="Verdana"/>
              </a:rPr>
              <a:t>Αυτ</a:t>
            </a:r>
            <a:r>
              <a:rPr lang="el-GR" dirty="0" smtClean="0">
                <a:latin typeface="Verdana"/>
                <a:cs typeface="Verdana"/>
              </a:rPr>
              <a:t>ή η αντιληπτική ομαδοποίηση επιτρέπει μια άνετη μετάβαση από το ένα αντικείμενο στο άλλο.</a:t>
            </a: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778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360</TotalTime>
  <Words>443</Words>
  <Application>Microsoft Macintosh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Summer</vt:lpstr>
      <vt:lpstr>Υβριδικές εικόνες</vt:lpstr>
      <vt:lpstr>Marylin Monroe – Albert Einstein</vt:lpstr>
      <vt:lpstr>Τι είναι οι υβριδικές εικόνες;</vt:lpstr>
      <vt:lpstr>Πως δημιουργούνται;</vt:lpstr>
      <vt:lpstr>Φιλτράρισμα εικόνων</vt:lpstr>
      <vt:lpstr>Συνδυασμός εικόνων</vt:lpstr>
      <vt:lpstr>Στοιχεία που επηρεάζουν την ποιότητα της υβριδικής εικόνας</vt:lpstr>
      <vt:lpstr>Superman &amp; Clark Kent</vt:lpstr>
      <vt:lpstr>Moto-cycle</vt:lpstr>
      <vt:lpstr>Δελφίνι και Αυτοκίνητο</vt:lpstr>
      <vt:lpstr>Ελέφαντας και λεοπάρδαλη</vt:lpstr>
      <vt:lpstr>Εξαφάνιση στο γραφείο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Giorgos Lamprianidis</dc:creator>
  <cp:lastModifiedBy>Giorgos Lamprianidis</cp:lastModifiedBy>
  <cp:revision>24</cp:revision>
  <dcterms:created xsi:type="dcterms:W3CDTF">2012-03-28T21:41:05Z</dcterms:created>
  <dcterms:modified xsi:type="dcterms:W3CDTF">2012-04-05T15:49:56Z</dcterms:modified>
</cp:coreProperties>
</file>