
<file path=[Content_Types].xml><?xml version="1.0" encoding="utf-8"?>
<Types xmlns="http://schemas.openxmlformats.org/package/2006/content-types">
  <Default Extension="png" ContentType="image/png"/>
  <Default Extension="m4a" ContentType="audio/mp4"/>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7"/>
  </p:notesMasterIdLst>
  <p:sldIdLst>
    <p:sldId id="256" r:id="rId3"/>
    <p:sldId id="257" r:id="rId4"/>
    <p:sldId id="259" r:id="rId5"/>
    <p:sldId id="260" r:id="rId6"/>
    <p:sldId id="261" r:id="rId7"/>
    <p:sldId id="262" r:id="rId8"/>
    <p:sldId id="269" r:id="rId9"/>
    <p:sldId id="263" r:id="rId10"/>
    <p:sldId id="264" r:id="rId11"/>
    <p:sldId id="265" r:id="rId12"/>
    <p:sldId id="266" r:id="rId13"/>
    <p:sldId id="268" r:id="rId14"/>
    <p:sldId id="267" r:id="rId15"/>
    <p:sldId id="25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56" d="100"/>
          <a:sy n="56" d="100"/>
        </p:scale>
        <p:origin x="78"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87439C-C7CD-480F-88A6-F1887F62B78D}" type="datetimeFigureOut">
              <a:rPr lang="en-US" smtClean="0"/>
              <a:t>12/16/2020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1595BE-9BB3-49F5-923F-D2FEEC1AB78E}" type="slidenum">
              <a:rPr lang="en-US" smtClean="0"/>
              <a:t>‹#›</a:t>
            </a:fld>
            <a:endParaRPr lang="en-US"/>
          </a:p>
        </p:txBody>
      </p:sp>
    </p:spTree>
    <p:extLst>
      <p:ext uri="{BB962C8B-B14F-4D97-AF65-F5344CB8AC3E}">
        <p14:creationId xmlns:p14="http://schemas.microsoft.com/office/powerpoint/2010/main" val="1045751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C6BBA5B-8DB3-40FA-8633-FB6E1C71FA0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2405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only a few exceptions,</a:t>
            </a:r>
            <a:r>
              <a:rPr lang="en-US" baseline="0" dirty="0" smtClean="0"/>
              <a:t> all metadata elements in the legacy CSDGM format are in ISO. They have been reorganized and the element names have changed but the usage and meaning is generally the same. There is documentation that maps between the element names and locations in CSDGM and ISO.</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68F6F14-C075-489C-84DE-11C033F3820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8671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nice example of </a:t>
            </a:r>
            <a:r>
              <a:rPr lang="en-US" dirty="0" err="1" smtClean="0"/>
              <a:t>nilReason</a:t>
            </a:r>
            <a:r>
              <a:rPr lang="en-US" dirty="0" smtClean="0"/>
              <a:t> usage is for the date range for the data. There is a </a:t>
            </a:r>
            <a:r>
              <a:rPr lang="en-US" dirty="0" err="1" smtClean="0"/>
              <a:t>nilReason</a:t>
            </a:r>
            <a:r>
              <a:rPr lang="en-US" baseline="0" dirty="0" smtClean="0"/>
              <a:t> of XXX to indicate that data is continuing to be collected so there is no valid end date value.</a:t>
            </a:r>
          </a:p>
          <a:p>
            <a:endParaRPr lang="en-US" baseline="0" dirty="0" smtClean="0"/>
          </a:p>
          <a:p>
            <a:r>
              <a:rPr lang="en-US" baseline="0" dirty="0" smtClean="0"/>
              <a:t>Controlled vocabulary examples: FIPS codes, USDA Agency and organizational units, watershed (HUC) codes, National Agricultural Library Thesaurus (NALT). </a:t>
            </a:r>
          </a:p>
          <a:p>
            <a:r>
              <a:rPr lang="en-US" baseline="0" dirty="0" smtClean="0"/>
              <a:t>NALT uses “precipitation, atmospheric” and “precipitation, chemical” This improves search results by not including the “wrong” type of precipitation. The clear distinction also benefits machine learning, artificial intelligence and other emerging technologies.</a:t>
            </a:r>
            <a:endParaRPr lang="en-US" dirty="0"/>
          </a:p>
        </p:txBody>
      </p:sp>
      <p:sp>
        <p:nvSpPr>
          <p:cNvPr id="4" name="Slide Number Placeholder 3"/>
          <p:cNvSpPr>
            <a:spLocks noGrp="1"/>
          </p:cNvSpPr>
          <p:nvPr>
            <p:ph type="sldNum" sz="quarter" idx="10"/>
          </p:nvPr>
        </p:nvSpPr>
        <p:spPr/>
        <p:txBody>
          <a:bodyPr/>
          <a:lstStyle/>
          <a:p>
            <a:fld id="{EB1595BE-9BB3-49F5-923F-D2FEEC1AB78E}" type="slidenum">
              <a:rPr lang="en-US" smtClean="0"/>
              <a:t>4</a:t>
            </a:fld>
            <a:endParaRPr lang="en-US"/>
          </a:p>
        </p:txBody>
      </p:sp>
    </p:spTree>
    <p:extLst>
      <p:ext uri="{BB962C8B-B14F-4D97-AF65-F5344CB8AC3E}">
        <p14:creationId xmlns:p14="http://schemas.microsoft.com/office/powerpoint/2010/main" val="3159290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2">
                    <a:lumMod val="50000"/>
                  </a:schemeClr>
                </a:solidFill>
              </a:rPr>
              <a:t>Note: Exporting a valid standard metadata record is different from fully supporting the standard. (If something is not in the proprietary format, it could not be exported)</a:t>
            </a:r>
          </a:p>
          <a:p>
            <a:endParaRPr lang="en-US" dirty="0"/>
          </a:p>
        </p:txBody>
      </p:sp>
      <p:sp>
        <p:nvSpPr>
          <p:cNvPr id="4" name="Slide Number Placeholder 3"/>
          <p:cNvSpPr>
            <a:spLocks noGrp="1"/>
          </p:cNvSpPr>
          <p:nvPr>
            <p:ph type="sldNum" sz="quarter" idx="10"/>
          </p:nvPr>
        </p:nvSpPr>
        <p:spPr/>
        <p:txBody>
          <a:bodyPr/>
          <a:lstStyle/>
          <a:p>
            <a:fld id="{EB1595BE-9BB3-49F5-923F-D2FEEC1AB78E}" type="slidenum">
              <a:rPr lang="en-US" smtClean="0"/>
              <a:t>5</a:t>
            </a:fld>
            <a:endParaRPr lang="en-US"/>
          </a:p>
        </p:txBody>
      </p:sp>
    </p:spTree>
    <p:extLst>
      <p:ext uri="{BB962C8B-B14F-4D97-AF65-F5344CB8AC3E}">
        <p14:creationId xmlns:p14="http://schemas.microsoft.com/office/powerpoint/2010/main" val="3946989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2">
                    <a:lumMod val="50000"/>
                  </a:schemeClr>
                </a:solidFill>
              </a:rPr>
              <a:t>We anticipate that the default metadata in GeoData will be in the newest version of ISO 19115 but easily saved as the original version (which is still most widely used).  Esri</a:t>
            </a:r>
            <a:r>
              <a:rPr lang="en-US" baseline="0" dirty="0" smtClean="0">
                <a:solidFill>
                  <a:schemeClr val="tx2">
                    <a:lumMod val="50000"/>
                  </a:schemeClr>
                </a:solidFill>
              </a:rPr>
              <a:t> apparently has future plans to create metadata in the newest format.</a:t>
            </a:r>
            <a:endParaRPr lang="en-US" dirty="0" smtClean="0">
              <a:solidFill>
                <a:schemeClr val="tx2">
                  <a:lumMod val="50000"/>
                </a:schemeClr>
              </a:solidFill>
            </a:endParaRPr>
          </a:p>
          <a:p>
            <a:endParaRPr lang="en-US" dirty="0"/>
          </a:p>
        </p:txBody>
      </p:sp>
      <p:sp>
        <p:nvSpPr>
          <p:cNvPr id="4" name="Slide Number Placeholder 3"/>
          <p:cNvSpPr>
            <a:spLocks noGrp="1"/>
          </p:cNvSpPr>
          <p:nvPr>
            <p:ph type="sldNum" sz="quarter" idx="10"/>
          </p:nvPr>
        </p:nvSpPr>
        <p:spPr/>
        <p:txBody>
          <a:bodyPr/>
          <a:lstStyle/>
          <a:p>
            <a:fld id="{EB1595BE-9BB3-49F5-923F-D2FEEC1AB78E}" type="slidenum">
              <a:rPr lang="en-US" smtClean="0"/>
              <a:t>12</a:t>
            </a:fld>
            <a:endParaRPr lang="en-US"/>
          </a:p>
        </p:txBody>
      </p:sp>
    </p:spTree>
    <p:extLst>
      <p:ext uri="{BB962C8B-B14F-4D97-AF65-F5344CB8AC3E}">
        <p14:creationId xmlns:p14="http://schemas.microsoft.com/office/powerpoint/2010/main" val="188510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8F6F14-C075-489C-84DE-11C033F38202}" type="slidenum">
              <a:rPr lang="en-US" smtClean="0"/>
              <a:t>14</a:t>
            </a:fld>
            <a:endParaRPr lang="en-US" dirty="0"/>
          </a:p>
        </p:txBody>
      </p:sp>
    </p:spTree>
    <p:extLst>
      <p:ext uri="{BB962C8B-B14F-4D97-AF65-F5344CB8AC3E}">
        <p14:creationId xmlns:p14="http://schemas.microsoft.com/office/powerpoint/2010/main" val="2116865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75E373-8CF8-4A16-B4AD-AC84D335639D}" type="datetimeFigureOut">
              <a:rPr lang="en-US" smtClean="0"/>
              <a:t>12/16/2020</a:t>
            </a:fld>
            <a:endParaRPr lang="en-US"/>
          </a:p>
        </p:txBody>
      </p:sp>
      <p:sp>
        <p:nvSpPr>
          <p:cNvPr id="5" name="Footer Placeholder 4"/>
          <p:cNvSpPr>
            <a:spLocks noGrp="1"/>
          </p:cNvSpPr>
          <p:nvPr>
            <p:ph type="ftr" sz="quarter" idx="11"/>
          </p:nvPr>
        </p:nvSpPr>
        <p:spPr/>
        <p:txBody>
          <a:bodyPr/>
          <a:lstStyle/>
          <a:p>
            <a:r>
              <a:rPr lang="en-US" dirty="0" smtClean="0"/>
              <a:t>DRAFT – For </a:t>
            </a:r>
            <a:r>
              <a:rPr lang="en-US" dirty="0" err="1" smtClean="0"/>
              <a:t>Disussion</a:t>
            </a:r>
            <a:r>
              <a:rPr lang="en-US" dirty="0" smtClean="0"/>
              <a:t> Purposes Only – DO NOT Distribute</a:t>
            </a:r>
          </a:p>
        </p:txBody>
      </p:sp>
      <p:sp>
        <p:nvSpPr>
          <p:cNvPr id="6" name="Slide Number Placeholder 5"/>
          <p:cNvSpPr>
            <a:spLocks noGrp="1"/>
          </p:cNvSpPr>
          <p:nvPr>
            <p:ph type="sldNum" sz="quarter" idx="12"/>
          </p:nvPr>
        </p:nvSpPr>
        <p:spPr/>
        <p:txBody>
          <a:bodyPr/>
          <a:lstStyle/>
          <a:p>
            <a:fld id="{DEE16DBF-2CF9-4212-93D5-FA2790CD8AD5}" type="slidenum">
              <a:rPr lang="en-US" smtClean="0"/>
              <a:t>‹#›</a:t>
            </a:fld>
            <a:endParaRPr lang="en-US"/>
          </a:p>
        </p:txBody>
      </p:sp>
    </p:spTree>
    <p:extLst>
      <p:ext uri="{BB962C8B-B14F-4D97-AF65-F5344CB8AC3E}">
        <p14:creationId xmlns:p14="http://schemas.microsoft.com/office/powerpoint/2010/main" val="40824218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75E373-8CF8-4A16-B4AD-AC84D335639D}" type="datetimeFigureOut">
              <a:rPr lang="en-US" smtClean="0"/>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E16DBF-2CF9-4212-93D5-FA2790CD8AD5}" type="slidenum">
              <a:rPr lang="en-US" smtClean="0"/>
              <a:t>‹#›</a:t>
            </a:fld>
            <a:endParaRPr lang="en-US"/>
          </a:p>
        </p:txBody>
      </p:sp>
    </p:spTree>
    <p:extLst>
      <p:ext uri="{BB962C8B-B14F-4D97-AF65-F5344CB8AC3E}">
        <p14:creationId xmlns:p14="http://schemas.microsoft.com/office/powerpoint/2010/main" val="3982402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75E373-8CF8-4A16-B4AD-AC84D335639D}" type="datetimeFigureOut">
              <a:rPr lang="en-US" smtClean="0"/>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E16DBF-2CF9-4212-93D5-FA2790CD8AD5}" type="slidenum">
              <a:rPr lang="en-US" smtClean="0"/>
              <a:t>‹#›</a:t>
            </a:fld>
            <a:endParaRPr lang="en-US"/>
          </a:p>
        </p:txBody>
      </p:sp>
    </p:spTree>
    <p:extLst>
      <p:ext uri="{BB962C8B-B14F-4D97-AF65-F5344CB8AC3E}">
        <p14:creationId xmlns:p14="http://schemas.microsoft.com/office/powerpoint/2010/main" val="34617472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E94DEEB-BE22-C349-AEB3-F58915B927E6}"/>
              </a:ext>
            </a:extLst>
          </p:cNvPr>
          <p:cNvSpPr>
            <a:spLocks noGrp="1"/>
          </p:cNvSpPr>
          <p:nvPr>
            <p:ph type="subTitle" idx="1"/>
          </p:nvPr>
        </p:nvSpPr>
        <p:spPr>
          <a:xfrm>
            <a:off x="1524000" y="3602038"/>
            <a:ext cx="9144000" cy="1655762"/>
          </a:xfrm>
        </p:spPr>
        <p:txBody>
          <a:bodyPr/>
          <a:lstStyle>
            <a:lvl1pPr marL="0" indent="0" algn="ctr">
              <a:buNone/>
              <a:defRPr sz="2400">
                <a:latin typeface="Calibri Light" panose="020F0302020204030204" pitchFamily="34" charset="0"/>
                <a:cs typeface="Calibri Light" panose="020F03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7" name="Date Placeholder 6">
            <a:extLst>
              <a:ext uri="{FF2B5EF4-FFF2-40B4-BE49-F238E27FC236}">
                <a16:creationId xmlns:a16="http://schemas.microsoft.com/office/drawing/2014/main" id="{B6E2265D-5F5E-E047-8509-2A54CB844B7B}"/>
              </a:ext>
            </a:extLst>
          </p:cNvPr>
          <p:cNvSpPr>
            <a:spLocks noGrp="1"/>
          </p:cNvSpPr>
          <p:nvPr>
            <p:ph type="dt" sz="half" idx="10"/>
          </p:nvPr>
        </p:nvSpPr>
        <p:spPr/>
        <p:txBody>
          <a:bodyPr/>
          <a:lstStyle/>
          <a:p>
            <a:fld id="{DAEFBB3A-9297-4A1B-AD98-0A2F4425A7BD}" type="datetimeFigureOut">
              <a:rPr lang="en-US" smtClean="0"/>
              <a:t>12/16/2020</a:t>
            </a:fld>
            <a:endParaRPr lang="en-US" dirty="0"/>
          </a:p>
        </p:txBody>
      </p:sp>
      <p:sp>
        <p:nvSpPr>
          <p:cNvPr id="8" name="Slide Number Placeholder 7">
            <a:extLst>
              <a:ext uri="{FF2B5EF4-FFF2-40B4-BE49-F238E27FC236}">
                <a16:creationId xmlns:a16="http://schemas.microsoft.com/office/drawing/2014/main" id="{EB2A4A70-A233-1B4A-8B1E-C4DE5C5ED017}"/>
              </a:ext>
            </a:extLst>
          </p:cNvPr>
          <p:cNvSpPr>
            <a:spLocks noGrp="1"/>
          </p:cNvSpPr>
          <p:nvPr>
            <p:ph type="sldNum" sz="quarter" idx="11"/>
          </p:nvPr>
        </p:nvSpPr>
        <p:spPr/>
        <p:txBody>
          <a:bodyPr/>
          <a:lstStyle/>
          <a:p>
            <a:fld id="{5AD3158E-F6A4-4770-8822-DAF180D2CABF}" type="slidenum">
              <a:rPr lang="en-US" smtClean="0"/>
              <a:t>‹#›</a:t>
            </a:fld>
            <a:endParaRPr lang="en-US" dirty="0"/>
          </a:p>
        </p:txBody>
      </p:sp>
      <p:sp>
        <p:nvSpPr>
          <p:cNvPr id="4" name="Title 3"/>
          <p:cNvSpPr>
            <a:spLocks noGrp="1"/>
          </p:cNvSpPr>
          <p:nvPr>
            <p:ph type="title"/>
          </p:nvPr>
        </p:nvSpPr>
        <p:spPr/>
        <p:txBody>
          <a:bodyPr/>
          <a:lstStyle>
            <a:lvl1pPr>
              <a:defRPr>
                <a:latin typeface="Calibri Light" panose="020F0302020204030204" pitchFamily="34" charset="0"/>
                <a:cs typeface="Calibri Light" panose="020F030202020403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58921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4" name="Hexagon 3">
            <a:extLst>
              <a:ext uri="{FF2B5EF4-FFF2-40B4-BE49-F238E27FC236}">
                <a16:creationId xmlns:a16="http://schemas.microsoft.com/office/drawing/2014/main" id="{7A1E18D6-31A0-2041-B423-9E68D441B797}"/>
              </a:ext>
            </a:extLst>
          </p:cNvPr>
          <p:cNvSpPr/>
          <p:nvPr/>
        </p:nvSpPr>
        <p:spPr>
          <a:xfrm>
            <a:off x="498475" y="954088"/>
            <a:ext cx="11195050" cy="5295900"/>
          </a:xfrm>
          <a:prstGeom prst="hex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B5A7B28-D504-E24A-96BF-677469624336}"/>
              </a:ext>
            </a:extLst>
          </p:cNvPr>
          <p:cNvSpPr>
            <a:spLocks noGrp="1"/>
          </p:cNvSpPr>
          <p:nvPr>
            <p:ph type="ctrTitle"/>
          </p:nvPr>
        </p:nvSpPr>
        <p:spPr>
          <a:xfrm>
            <a:off x="1524000" y="1427163"/>
            <a:ext cx="9144000" cy="2387600"/>
          </a:xfrm>
          <a:prstGeom prst="rect">
            <a:avLst/>
          </a:prstGeom>
        </p:spPr>
        <p:txBody>
          <a:bodyPr anchor="b"/>
          <a:lstStyle>
            <a:lvl1pPr algn="ctr">
              <a:defRPr sz="6000">
                <a:solidFill>
                  <a:schemeClr val="bg1"/>
                </a:solidFill>
                <a:effectLst>
                  <a:outerShdw blurRad="50800" dist="38100" dir="5400000" algn="t" rotWithShape="0">
                    <a:prstClr val="black">
                      <a:alpha val="40000"/>
                    </a:prstClr>
                  </a:outerShdw>
                </a:effectLst>
              </a:defRPr>
            </a:lvl1pPr>
          </a:lstStyle>
          <a:p>
            <a:r>
              <a:rPr lang="en-US" dirty="0" smtClean="0"/>
              <a:t>Click to edit Master title style</a:t>
            </a:r>
            <a:endParaRPr lang="en-US" dirty="0"/>
          </a:p>
        </p:txBody>
      </p:sp>
      <p:sp>
        <p:nvSpPr>
          <p:cNvPr id="3" name="Subtitle 2">
            <a:extLst>
              <a:ext uri="{FF2B5EF4-FFF2-40B4-BE49-F238E27FC236}">
                <a16:creationId xmlns:a16="http://schemas.microsoft.com/office/drawing/2014/main" id="{8E94DEEB-BE22-C349-AEB3-F58915B927E6}"/>
              </a:ext>
            </a:extLst>
          </p:cNvPr>
          <p:cNvSpPr>
            <a:spLocks noGrp="1"/>
          </p:cNvSpPr>
          <p:nvPr>
            <p:ph type="subTitle" idx="1"/>
          </p:nvPr>
        </p:nvSpPr>
        <p:spPr>
          <a:xfrm>
            <a:off x="1524000" y="3906838"/>
            <a:ext cx="9144000" cy="1655762"/>
          </a:xfrm>
        </p:spPr>
        <p:txBody>
          <a:bodyPr/>
          <a:lstStyle>
            <a:lvl1pPr marL="0" indent="0" algn="ctr">
              <a:buNone/>
              <a:defRPr sz="2400">
                <a:solidFill>
                  <a:schemeClr val="bg1"/>
                </a:solidFill>
                <a:effectLst>
                  <a:outerShdw blurRad="50800" dist="38100" dir="5400000" algn="t" rotWithShape="0">
                    <a:prstClr val="black">
                      <a:alpha val="40000"/>
                    </a:prstClr>
                  </a:outerShdw>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a:extLst>
              <a:ext uri="{FF2B5EF4-FFF2-40B4-BE49-F238E27FC236}">
                <a16:creationId xmlns:a16="http://schemas.microsoft.com/office/drawing/2014/main" id="{B6E2265D-5F5E-E047-8509-2A54CB844B7B}"/>
              </a:ext>
            </a:extLst>
          </p:cNvPr>
          <p:cNvSpPr>
            <a:spLocks noGrp="1"/>
          </p:cNvSpPr>
          <p:nvPr>
            <p:ph type="dt" sz="half" idx="10"/>
          </p:nvPr>
        </p:nvSpPr>
        <p:spPr/>
        <p:txBody>
          <a:bodyPr/>
          <a:lstStyle/>
          <a:p>
            <a:fld id="{DAEFBB3A-9297-4A1B-AD98-0A2F4425A7BD}" type="datetimeFigureOut">
              <a:rPr lang="en-US" smtClean="0"/>
              <a:t>12/16/2020</a:t>
            </a:fld>
            <a:endParaRPr lang="en-US" dirty="0"/>
          </a:p>
        </p:txBody>
      </p:sp>
      <p:sp>
        <p:nvSpPr>
          <p:cNvPr id="8" name="Slide Number Placeholder 7">
            <a:extLst>
              <a:ext uri="{FF2B5EF4-FFF2-40B4-BE49-F238E27FC236}">
                <a16:creationId xmlns:a16="http://schemas.microsoft.com/office/drawing/2014/main" id="{EB2A4A70-A233-1B4A-8B1E-C4DE5C5ED017}"/>
              </a:ext>
            </a:extLst>
          </p:cNvPr>
          <p:cNvSpPr>
            <a:spLocks noGrp="1"/>
          </p:cNvSpPr>
          <p:nvPr>
            <p:ph type="sldNum" sz="quarter" idx="11"/>
          </p:nvPr>
        </p:nvSpPr>
        <p:spPr/>
        <p:txBody>
          <a:bodyPr/>
          <a:lstStyle/>
          <a:p>
            <a:fld id="{5AD3158E-F6A4-4770-8822-DAF180D2CABF}" type="slidenum">
              <a:rPr lang="en-US" smtClean="0"/>
              <a:t>‹#›</a:t>
            </a:fld>
            <a:endParaRPr lang="en-US" dirty="0"/>
          </a:p>
        </p:txBody>
      </p:sp>
    </p:spTree>
    <p:extLst>
      <p:ext uri="{BB962C8B-B14F-4D97-AF65-F5344CB8AC3E}">
        <p14:creationId xmlns:p14="http://schemas.microsoft.com/office/powerpoint/2010/main" val="4214869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DDB86-47BE-ED4D-84D1-01422AEDFE56}"/>
              </a:ext>
            </a:extLst>
          </p:cNvPr>
          <p:cNvSpPr>
            <a:spLocks noGrp="1"/>
          </p:cNvSpPr>
          <p:nvPr>
            <p:ph type="title"/>
          </p:nvPr>
        </p:nvSpPr>
        <p:spPr>
          <a:xfrm>
            <a:off x="838200" y="681037"/>
            <a:ext cx="10515600" cy="1009651"/>
          </a:xfrm>
          <a:prstGeom prst="rect">
            <a:avLst/>
          </a:prstGeom>
        </p:spPr>
        <p:txBody>
          <a:bodyPr/>
          <a:lstStyle>
            <a:lvl1pPr>
              <a:defRPr>
                <a:latin typeface="Calibri Light" panose="020F0302020204030204" pitchFamily="34" charset="0"/>
                <a:cs typeface="Calibri Light" panose="020F0302020204030204" pitchFamily="34" charset="0"/>
              </a:defRPr>
            </a:lvl1pPr>
          </a:lstStyle>
          <a:p>
            <a:r>
              <a:rPr lang="en-US" dirty="0" smtClean="0"/>
              <a:t>Click to edit Master title style</a:t>
            </a:r>
            <a:endParaRPr lang="en-US" dirty="0"/>
          </a:p>
        </p:txBody>
      </p:sp>
      <p:sp>
        <p:nvSpPr>
          <p:cNvPr id="3" name="Content Placeholder 2">
            <a:extLst>
              <a:ext uri="{FF2B5EF4-FFF2-40B4-BE49-F238E27FC236}">
                <a16:creationId xmlns:a16="http://schemas.microsoft.com/office/drawing/2014/main" id="{03D7F930-459C-5E41-90B9-EAA8620FDF33}"/>
              </a:ext>
            </a:extLst>
          </p:cNvPr>
          <p:cNvSpPr>
            <a:spLocks noGrp="1"/>
          </p:cNvSpPr>
          <p:nvPr>
            <p:ph idx="1"/>
          </p:nvPr>
        </p:nvSpPr>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a:extLst>
              <a:ext uri="{FF2B5EF4-FFF2-40B4-BE49-F238E27FC236}">
                <a16:creationId xmlns:a16="http://schemas.microsoft.com/office/drawing/2014/main" id="{EF88CD5F-CA2E-6049-89C5-E427F7D27F2A}"/>
              </a:ext>
            </a:extLst>
          </p:cNvPr>
          <p:cNvSpPr>
            <a:spLocks noGrp="1"/>
          </p:cNvSpPr>
          <p:nvPr>
            <p:ph type="dt" sz="half" idx="10"/>
          </p:nvPr>
        </p:nvSpPr>
        <p:spPr/>
        <p:txBody>
          <a:bodyPr/>
          <a:lstStyle/>
          <a:p>
            <a:fld id="{DAEFBB3A-9297-4A1B-AD98-0A2F4425A7BD}" type="datetimeFigureOut">
              <a:rPr lang="en-US" smtClean="0"/>
              <a:t>12/16/2020</a:t>
            </a:fld>
            <a:endParaRPr lang="en-US" dirty="0"/>
          </a:p>
        </p:txBody>
      </p:sp>
      <p:sp>
        <p:nvSpPr>
          <p:cNvPr id="8" name="Slide Number Placeholder 7">
            <a:extLst>
              <a:ext uri="{FF2B5EF4-FFF2-40B4-BE49-F238E27FC236}">
                <a16:creationId xmlns:a16="http://schemas.microsoft.com/office/drawing/2014/main" id="{5724EA9A-E0A4-8F4D-A5BE-C358762A5922}"/>
              </a:ext>
            </a:extLst>
          </p:cNvPr>
          <p:cNvSpPr>
            <a:spLocks noGrp="1"/>
          </p:cNvSpPr>
          <p:nvPr>
            <p:ph type="sldNum" sz="quarter" idx="11"/>
          </p:nvPr>
        </p:nvSpPr>
        <p:spPr/>
        <p:txBody>
          <a:bodyPr/>
          <a:lstStyle/>
          <a:p>
            <a:fld id="{5AD3158E-F6A4-4770-8822-DAF180D2CABF}" type="slidenum">
              <a:rPr lang="en-US" smtClean="0"/>
              <a:t>‹#›</a:t>
            </a:fld>
            <a:endParaRPr lang="en-US" dirty="0"/>
          </a:p>
        </p:txBody>
      </p:sp>
      <p:cxnSp>
        <p:nvCxnSpPr>
          <p:cNvPr id="6" name="Straight Connector 5">
            <a:extLst>
              <a:ext uri="{FF2B5EF4-FFF2-40B4-BE49-F238E27FC236}">
                <a16:creationId xmlns:a16="http://schemas.microsoft.com/office/drawing/2014/main" id="{D6806DF8-6F0D-0546-80D3-F356EBDFE6FE}"/>
              </a:ext>
            </a:extLst>
          </p:cNvPr>
          <p:cNvCxnSpPr>
            <a:cxnSpLocks/>
          </p:cNvCxnSpPr>
          <p:nvPr/>
        </p:nvCxnSpPr>
        <p:spPr>
          <a:xfrm>
            <a:off x="609600" y="1745724"/>
            <a:ext cx="10972800" cy="0"/>
          </a:xfrm>
          <a:prstGeom prst="line">
            <a:avLst/>
          </a:prstGeom>
          <a:ln w="12700">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4349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96AF3-2260-E44C-81B8-D984827603FA}"/>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1475C64F-C2C2-2B48-81EB-BEDE31CF09FC}"/>
              </a:ext>
            </a:extLst>
          </p:cNvPr>
          <p:cNvSpPr>
            <a:spLocks noGrp="1"/>
          </p:cNvSpPr>
          <p:nvPr>
            <p:ph type="body" idx="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a:extLst>
              <a:ext uri="{FF2B5EF4-FFF2-40B4-BE49-F238E27FC236}">
                <a16:creationId xmlns:a16="http://schemas.microsoft.com/office/drawing/2014/main" id="{3271D1FC-B4FE-2D44-AD87-190CA3310CAF}"/>
              </a:ext>
            </a:extLst>
          </p:cNvPr>
          <p:cNvSpPr>
            <a:spLocks noGrp="1"/>
          </p:cNvSpPr>
          <p:nvPr>
            <p:ph type="dt" sz="half" idx="10"/>
          </p:nvPr>
        </p:nvSpPr>
        <p:spPr/>
        <p:txBody>
          <a:bodyPr/>
          <a:lstStyle/>
          <a:p>
            <a:fld id="{DAEFBB3A-9297-4A1B-AD98-0A2F4425A7BD}" type="datetimeFigureOut">
              <a:rPr lang="en-US" smtClean="0"/>
              <a:t>12/16/2020</a:t>
            </a:fld>
            <a:endParaRPr lang="en-US" dirty="0"/>
          </a:p>
        </p:txBody>
      </p:sp>
      <p:sp>
        <p:nvSpPr>
          <p:cNvPr id="8" name="Slide Number Placeholder 7">
            <a:extLst>
              <a:ext uri="{FF2B5EF4-FFF2-40B4-BE49-F238E27FC236}">
                <a16:creationId xmlns:a16="http://schemas.microsoft.com/office/drawing/2014/main" id="{3145CDA1-56F2-EB4E-80DB-1854CD5600AF}"/>
              </a:ext>
            </a:extLst>
          </p:cNvPr>
          <p:cNvSpPr>
            <a:spLocks noGrp="1"/>
          </p:cNvSpPr>
          <p:nvPr>
            <p:ph type="sldNum" sz="quarter" idx="11"/>
          </p:nvPr>
        </p:nvSpPr>
        <p:spPr/>
        <p:txBody>
          <a:bodyPr/>
          <a:lstStyle/>
          <a:p>
            <a:fld id="{5AD3158E-F6A4-4770-8822-DAF180D2CABF}" type="slidenum">
              <a:rPr lang="en-US" smtClean="0"/>
              <a:t>‹#›</a:t>
            </a:fld>
            <a:endParaRPr lang="en-US" dirty="0"/>
          </a:p>
        </p:txBody>
      </p:sp>
    </p:spTree>
    <p:extLst>
      <p:ext uri="{BB962C8B-B14F-4D97-AF65-F5344CB8AC3E}">
        <p14:creationId xmlns:p14="http://schemas.microsoft.com/office/powerpoint/2010/main" val="1688856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348E0-8FA5-4245-8A32-CD8D448A9BAD}"/>
              </a:ext>
            </a:extLst>
          </p:cNvPr>
          <p:cNvSpPr>
            <a:spLocks noGrp="1"/>
          </p:cNvSpPr>
          <p:nvPr>
            <p:ph type="title"/>
          </p:nvPr>
        </p:nvSpPr>
        <p:spPr>
          <a:xfrm>
            <a:off x="838200" y="681037"/>
            <a:ext cx="10515600" cy="1009651"/>
          </a:xfrm>
          <a:prstGeom prst="rect">
            <a:avLst/>
          </a:prstGeo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B12864ED-D482-E449-BC29-27DB85EE04A5}"/>
              </a:ext>
            </a:extLst>
          </p:cNvPr>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a16="http://schemas.microsoft.com/office/drawing/2014/main" id="{98E0BF2C-7F8B-4947-A22F-9F5FD7801503}"/>
              </a:ext>
            </a:extLst>
          </p:cNvPr>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a16="http://schemas.microsoft.com/office/drawing/2014/main" id="{0490C060-E699-0042-A955-EE42951CEB75}"/>
              </a:ext>
            </a:extLst>
          </p:cNvPr>
          <p:cNvSpPr>
            <a:spLocks noGrp="1"/>
          </p:cNvSpPr>
          <p:nvPr>
            <p:ph type="dt" sz="half" idx="10"/>
          </p:nvPr>
        </p:nvSpPr>
        <p:spPr/>
        <p:txBody>
          <a:bodyPr/>
          <a:lstStyle/>
          <a:p>
            <a:fld id="{DAEFBB3A-9297-4A1B-AD98-0A2F4425A7BD}" type="datetimeFigureOut">
              <a:rPr lang="en-US" smtClean="0"/>
              <a:t>12/16/2020</a:t>
            </a:fld>
            <a:endParaRPr lang="en-US" dirty="0"/>
          </a:p>
        </p:txBody>
      </p:sp>
      <p:sp>
        <p:nvSpPr>
          <p:cNvPr id="7" name="Slide Number Placeholder 6">
            <a:extLst>
              <a:ext uri="{FF2B5EF4-FFF2-40B4-BE49-F238E27FC236}">
                <a16:creationId xmlns:a16="http://schemas.microsoft.com/office/drawing/2014/main" id="{ADB9D331-2907-BA49-B216-C1663979E9D9}"/>
              </a:ext>
            </a:extLst>
          </p:cNvPr>
          <p:cNvSpPr>
            <a:spLocks noGrp="1"/>
          </p:cNvSpPr>
          <p:nvPr>
            <p:ph type="sldNum" sz="quarter" idx="12"/>
          </p:nvPr>
        </p:nvSpPr>
        <p:spPr/>
        <p:txBody>
          <a:bodyPr/>
          <a:lstStyle/>
          <a:p>
            <a:fld id="{5AD3158E-F6A4-4770-8822-DAF180D2CABF}" type="slidenum">
              <a:rPr lang="en-US" smtClean="0"/>
              <a:t>‹#›</a:t>
            </a:fld>
            <a:endParaRPr lang="en-US" dirty="0"/>
          </a:p>
        </p:txBody>
      </p:sp>
      <p:cxnSp>
        <p:nvCxnSpPr>
          <p:cNvPr id="8" name="Straight Connector 7">
            <a:extLst>
              <a:ext uri="{FF2B5EF4-FFF2-40B4-BE49-F238E27FC236}">
                <a16:creationId xmlns:a16="http://schemas.microsoft.com/office/drawing/2014/main" id="{E90D65C9-7E39-7E46-A571-001112D80026}"/>
              </a:ext>
            </a:extLst>
          </p:cNvPr>
          <p:cNvCxnSpPr>
            <a:cxnSpLocks/>
          </p:cNvCxnSpPr>
          <p:nvPr/>
        </p:nvCxnSpPr>
        <p:spPr>
          <a:xfrm>
            <a:off x="609600" y="1745724"/>
            <a:ext cx="10972800" cy="0"/>
          </a:xfrm>
          <a:prstGeom prst="line">
            <a:avLst/>
          </a:prstGeom>
          <a:ln w="12700">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1485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C5D1E-ED82-0448-BE3B-FAD3FB8D062A}"/>
              </a:ext>
            </a:extLst>
          </p:cNvPr>
          <p:cNvSpPr>
            <a:spLocks noGrp="1"/>
          </p:cNvSpPr>
          <p:nvPr>
            <p:ph type="title"/>
          </p:nvPr>
        </p:nvSpPr>
        <p:spPr>
          <a:xfrm>
            <a:off x="839788" y="668337"/>
            <a:ext cx="10515600" cy="1022351"/>
          </a:xfrm>
          <a:prstGeom prst="rect">
            <a:avLst/>
          </a:prstGeo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B3949C6A-DAF8-DF4A-A914-B39011064EC7}"/>
              </a:ext>
            </a:extLst>
          </p:cNvPr>
          <p:cNvSpPr>
            <a:spLocks noGrp="1"/>
          </p:cNvSpPr>
          <p:nvPr>
            <p:ph type="body" idx="1"/>
          </p:nvPr>
        </p:nvSpPr>
        <p:spPr>
          <a:xfrm>
            <a:off x="839788" y="1775637"/>
            <a:ext cx="5157787" cy="7294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B4D8D3BF-BCCF-8C4A-A509-2F281F50BA40}"/>
              </a:ext>
            </a:extLst>
          </p:cNvPr>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a16="http://schemas.microsoft.com/office/drawing/2014/main" id="{E7A7F3A4-DBE4-7C4A-ACB7-ECAC7D89B1F5}"/>
              </a:ext>
            </a:extLst>
          </p:cNvPr>
          <p:cNvSpPr>
            <a:spLocks noGrp="1"/>
          </p:cNvSpPr>
          <p:nvPr>
            <p:ph type="body" sz="quarter" idx="3"/>
          </p:nvPr>
        </p:nvSpPr>
        <p:spPr>
          <a:xfrm>
            <a:off x="6172200" y="1775635"/>
            <a:ext cx="5183188" cy="72943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28D3CFEB-1C70-C642-8F14-FD37433ED645}"/>
              </a:ext>
            </a:extLst>
          </p:cNvPr>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a16="http://schemas.microsoft.com/office/drawing/2014/main" id="{A8093855-A881-504D-99CC-D3A61A2BC622}"/>
              </a:ext>
            </a:extLst>
          </p:cNvPr>
          <p:cNvSpPr>
            <a:spLocks noGrp="1"/>
          </p:cNvSpPr>
          <p:nvPr>
            <p:ph type="dt" sz="half" idx="10"/>
          </p:nvPr>
        </p:nvSpPr>
        <p:spPr/>
        <p:txBody>
          <a:bodyPr/>
          <a:lstStyle/>
          <a:p>
            <a:fld id="{DAEFBB3A-9297-4A1B-AD98-0A2F4425A7BD}" type="datetimeFigureOut">
              <a:rPr lang="en-US" smtClean="0"/>
              <a:t>12/16/2020</a:t>
            </a:fld>
            <a:endParaRPr lang="en-US" dirty="0"/>
          </a:p>
        </p:txBody>
      </p:sp>
      <p:sp>
        <p:nvSpPr>
          <p:cNvPr id="9" name="Slide Number Placeholder 8">
            <a:extLst>
              <a:ext uri="{FF2B5EF4-FFF2-40B4-BE49-F238E27FC236}">
                <a16:creationId xmlns:a16="http://schemas.microsoft.com/office/drawing/2014/main" id="{B4FB3202-0A94-8844-B73F-E57B2BBB8AB6}"/>
              </a:ext>
            </a:extLst>
          </p:cNvPr>
          <p:cNvSpPr>
            <a:spLocks noGrp="1"/>
          </p:cNvSpPr>
          <p:nvPr>
            <p:ph type="sldNum" sz="quarter" idx="12"/>
          </p:nvPr>
        </p:nvSpPr>
        <p:spPr/>
        <p:txBody>
          <a:bodyPr/>
          <a:lstStyle/>
          <a:p>
            <a:fld id="{5AD3158E-F6A4-4770-8822-DAF180D2CABF}" type="slidenum">
              <a:rPr lang="en-US" smtClean="0"/>
              <a:t>‹#›</a:t>
            </a:fld>
            <a:endParaRPr lang="en-US" dirty="0"/>
          </a:p>
        </p:txBody>
      </p:sp>
      <p:cxnSp>
        <p:nvCxnSpPr>
          <p:cNvPr id="10" name="Straight Connector 9">
            <a:extLst>
              <a:ext uri="{FF2B5EF4-FFF2-40B4-BE49-F238E27FC236}">
                <a16:creationId xmlns:a16="http://schemas.microsoft.com/office/drawing/2014/main" id="{D2A2BD6B-7599-ED4F-9688-B7344F0F2D9F}"/>
              </a:ext>
            </a:extLst>
          </p:cNvPr>
          <p:cNvCxnSpPr>
            <a:cxnSpLocks/>
          </p:cNvCxnSpPr>
          <p:nvPr/>
        </p:nvCxnSpPr>
        <p:spPr>
          <a:xfrm>
            <a:off x="609600" y="1745724"/>
            <a:ext cx="10972800" cy="0"/>
          </a:xfrm>
          <a:prstGeom prst="line">
            <a:avLst/>
          </a:prstGeom>
          <a:ln w="12700">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29089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DD70C-E4D0-CD42-9F2C-4DA0DDDF6E4F}"/>
              </a:ext>
            </a:extLst>
          </p:cNvPr>
          <p:cNvSpPr>
            <a:spLocks noGrp="1"/>
          </p:cNvSpPr>
          <p:nvPr>
            <p:ph type="title"/>
          </p:nvPr>
        </p:nvSpPr>
        <p:spPr>
          <a:xfrm>
            <a:off x="838200" y="712382"/>
            <a:ext cx="10515600" cy="978306"/>
          </a:xfrm>
          <a:prstGeom prst="rect">
            <a:avLst/>
          </a:prstGeom>
        </p:spPr>
        <p:txBody>
          <a:bodyPr/>
          <a:lstStyle/>
          <a:p>
            <a:r>
              <a:rPr lang="en-US" smtClean="0"/>
              <a:t>Click to edit Master title style</a:t>
            </a:r>
            <a:endParaRPr lang="en-US"/>
          </a:p>
        </p:txBody>
      </p:sp>
      <p:sp>
        <p:nvSpPr>
          <p:cNvPr id="3" name="Date Placeholder 2">
            <a:extLst>
              <a:ext uri="{FF2B5EF4-FFF2-40B4-BE49-F238E27FC236}">
                <a16:creationId xmlns:a16="http://schemas.microsoft.com/office/drawing/2014/main" id="{38363A75-BF9D-0441-B697-A02EDA20F686}"/>
              </a:ext>
            </a:extLst>
          </p:cNvPr>
          <p:cNvSpPr>
            <a:spLocks noGrp="1"/>
          </p:cNvSpPr>
          <p:nvPr>
            <p:ph type="dt" sz="half" idx="10"/>
          </p:nvPr>
        </p:nvSpPr>
        <p:spPr/>
        <p:txBody>
          <a:bodyPr/>
          <a:lstStyle/>
          <a:p>
            <a:fld id="{DAEFBB3A-9297-4A1B-AD98-0A2F4425A7BD}" type="datetimeFigureOut">
              <a:rPr lang="en-US" smtClean="0"/>
              <a:t>12/16/2020</a:t>
            </a:fld>
            <a:endParaRPr lang="en-US" dirty="0"/>
          </a:p>
        </p:txBody>
      </p:sp>
      <p:sp>
        <p:nvSpPr>
          <p:cNvPr id="5" name="Slide Number Placeholder 4">
            <a:extLst>
              <a:ext uri="{FF2B5EF4-FFF2-40B4-BE49-F238E27FC236}">
                <a16:creationId xmlns:a16="http://schemas.microsoft.com/office/drawing/2014/main" id="{511E5BE9-ADA5-3C41-9BA2-60229DE5AEA8}"/>
              </a:ext>
            </a:extLst>
          </p:cNvPr>
          <p:cNvSpPr>
            <a:spLocks noGrp="1"/>
          </p:cNvSpPr>
          <p:nvPr>
            <p:ph type="sldNum" sz="quarter" idx="12"/>
          </p:nvPr>
        </p:nvSpPr>
        <p:spPr/>
        <p:txBody>
          <a:bodyPr/>
          <a:lstStyle/>
          <a:p>
            <a:fld id="{5AD3158E-F6A4-4770-8822-DAF180D2CABF}" type="slidenum">
              <a:rPr lang="en-US" smtClean="0"/>
              <a:t>‹#›</a:t>
            </a:fld>
            <a:endParaRPr lang="en-US" dirty="0"/>
          </a:p>
        </p:txBody>
      </p:sp>
      <p:cxnSp>
        <p:nvCxnSpPr>
          <p:cNvPr id="6" name="Straight Connector 5">
            <a:extLst>
              <a:ext uri="{FF2B5EF4-FFF2-40B4-BE49-F238E27FC236}">
                <a16:creationId xmlns:a16="http://schemas.microsoft.com/office/drawing/2014/main" id="{F39E4BF5-4A00-3D47-BC4D-1B8CBC4F7ED5}"/>
              </a:ext>
            </a:extLst>
          </p:cNvPr>
          <p:cNvCxnSpPr>
            <a:cxnSpLocks/>
          </p:cNvCxnSpPr>
          <p:nvPr/>
        </p:nvCxnSpPr>
        <p:spPr>
          <a:xfrm>
            <a:off x="609600" y="1745724"/>
            <a:ext cx="10972800" cy="0"/>
          </a:xfrm>
          <a:prstGeom prst="line">
            <a:avLst/>
          </a:prstGeom>
          <a:ln w="12700">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3407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AED289-49D2-F349-B5B4-38E994DFD909}"/>
              </a:ext>
            </a:extLst>
          </p:cNvPr>
          <p:cNvSpPr>
            <a:spLocks noGrp="1"/>
          </p:cNvSpPr>
          <p:nvPr>
            <p:ph type="dt" sz="half" idx="10"/>
          </p:nvPr>
        </p:nvSpPr>
        <p:spPr/>
        <p:txBody>
          <a:bodyPr/>
          <a:lstStyle/>
          <a:p>
            <a:fld id="{DAEFBB3A-9297-4A1B-AD98-0A2F4425A7BD}" type="datetimeFigureOut">
              <a:rPr lang="en-US" smtClean="0"/>
              <a:t>12/16/2020</a:t>
            </a:fld>
            <a:endParaRPr lang="en-US" dirty="0"/>
          </a:p>
        </p:txBody>
      </p:sp>
      <p:sp>
        <p:nvSpPr>
          <p:cNvPr id="4" name="Slide Number Placeholder 3">
            <a:extLst>
              <a:ext uri="{FF2B5EF4-FFF2-40B4-BE49-F238E27FC236}">
                <a16:creationId xmlns:a16="http://schemas.microsoft.com/office/drawing/2014/main" id="{F61C3B13-0E62-984D-8BEB-F16B58C5371D}"/>
              </a:ext>
            </a:extLst>
          </p:cNvPr>
          <p:cNvSpPr>
            <a:spLocks noGrp="1"/>
          </p:cNvSpPr>
          <p:nvPr>
            <p:ph type="sldNum" sz="quarter" idx="12"/>
          </p:nvPr>
        </p:nvSpPr>
        <p:spPr/>
        <p:txBody>
          <a:bodyPr/>
          <a:lstStyle/>
          <a:p>
            <a:fld id="{5AD3158E-F6A4-4770-8822-DAF180D2CABF}" type="slidenum">
              <a:rPr lang="en-US" smtClean="0"/>
              <a:t>‹#›</a:t>
            </a:fld>
            <a:endParaRPr lang="en-US" dirty="0"/>
          </a:p>
        </p:txBody>
      </p:sp>
    </p:spTree>
    <p:extLst>
      <p:ext uri="{BB962C8B-B14F-4D97-AF65-F5344CB8AC3E}">
        <p14:creationId xmlns:p14="http://schemas.microsoft.com/office/powerpoint/2010/main" val="405334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8B75E373-8CF8-4A16-B4AD-AC84D335639D}" type="datetimeFigureOut">
              <a:rPr lang="en-US" smtClean="0"/>
              <a:t>12/16/2020</a:t>
            </a:fld>
            <a:endParaRPr lang="en-US"/>
          </a:p>
        </p:txBody>
      </p:sp>
      <p:sp>
        <p:nvSpPr>
          <p:cNvPr id="5" name="Footer Placeholder 4"/>
          <p:cNvSpPr>
            <a:spLocks noGrp="1"/>
          </p:cNvSpPr>
          <p:nvPr>
            <p:ph type="ftr" sz="quarter" idx="11"/>
          </p:nvPr>
        </p:nvSpPr>
        <p:spPr/>
        <p:txBody>
          <a:bodyPr/>
          <a:lstStyle/>
          <a:p>
            <a:r>
              <a:rPr lang="en-US" dirty="0" smtClean="0"/>
              <a:t>DRAFT For discussion only  Do NOT Distribute</a:t>
            </a:r>
            <a:endParaRPr lang="en-US" dirty="0"/>
          </a:p>
        </p:txBody>
      </p:sp>
      <p:sp>
        <p:nvSpPr>
          <p:cNvPr id="6" name="Slide Number Placeholder 5"/>
          <p:cNvSpPr>
            <a:spLocks noGrp="1"/>
          </p:cNvSpPr>
          <p:nvPr>
            <p:ph type="sldNum" sz="quarter" idx="12"/>
          </p:nvPr>
        </p:nvSpPr>
        <p:spPr/>
        <p:txBody>
          <a:bodyPr/>
          <a:lstStyle/>
          <a:p>
            <a:fld id="{DEE16DBF-2CF9-4212-93D5-FA2790CD8AD5}" type="slidenum">
              <a:rPr lang="en-US" smtClean="0"/>
              <a:t>‹#›</a:t>
            </a:fld>
            <a:endParaRPr lang="en-US"/>
          </a:p>
        </p:txBody>
      </p:sp>
    </p:spTree>
    <p:extLst>
      <p:ext uri="{BB962C8B-B14F-4D97-AF65-F5344CB8AC3E}">
        <p14:creationId xmlns:p14="http://schemas.microsoft.com/office/powerpoint/2010/main" val="395529035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06817-138E-7B40-9BA9-33349CBCC2CC}"/>
              </a:ext>
            </a:extLst>
          </p:cNvPr>
          <p:cNvSpPr>
            <a:spLocks noGrp="1"/>
          </p:cNvSpPr>
          <p:nvPr>
            <p:ph type="title"/>
          </p:nvPr>
        </p:nvSpPr>
        <p:spPr>
          <a:xfrm>
            <a:off x="839788" y="987424"/>
            <a:ext cx="3932237" cy="1069975"/>
          </a:xfrm>
          <a:prstGeom prst="rect">
            <a:avLst/>
          </a:prstGeo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495B95A0-739F-7341-BC64-2FA9EB83FD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id="{09EC3C99-B517-274D-BBE9-1C7D5B84EF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a:extLst>
              <a:ext uri="{FF2B5EF4-FFF2-40B4-BE49-F238E27FC236}">
                <a16:creationId xmlns:a16="http://schemas.microsoft.com/office/drawing/2014/main" id="{D0AC5052-FBDA-F645-8599-FF2FE66D159A}"/>
              </a:ext>
            </a:extLst>
          </p:cNvPr>
          <p:cNvSpPr>
            <a:spLocks noGrp="1"/>
          </p:cNvSpPr>
          <p:nvPr>
            <p:ph type="dt" sz="half" idx="10"/>
          </p:nvPr>
        </p:nvSpPr>
        <p:spPr/>
        <p:txBody>
          <a:bodyPr/>
          <a:lstStyle/>
          <a:p>
            <a:fld id="{DAEFBB3A-9297-4A1B-AD98-0A2F4425A7BD}" type="datetimeFigureOut">
              <a:rPr lang="en-US" smtClean="0"/>
              <a:t>12/16/2020</a:t>
            </a:fld>
            <a:endParaRPr lang="en-US" dirty="0"/>
          </a:p>
        </p:txBody>
      </p:sp>
      <p:sp>
        <p:nvSpPr>
          <p:cNvPr id="7" name="Slide Number Placeholder 6">
            <a:extLst>
              <a:ext uri="{FF2B5EF4-FFF2-40B4-BE49-F238E27FC236}">
                <a16:creationId xmlns:a16="http://schemas.microsoft.com/office/drawing/2014/main" id="{437D9229-9089-D24A-8B6B-3AEF7BF8BF82}"/>
              </a:ext>
            </a:extLst>
          </p:cNvPr>
          <p:cNvSpPr>
            <a:spLocks noGrp="1"/>
          </p:cNvSpPr>
          <p:nvPr>
            <p:ph type="sldNum" sz="quarter" idx="12"/>
          </p:nvPr>
        </p:nvSpPr>
        <p:spPr/>
        <p:txBody>
          <a:bodyPr/>
          <a:lstStyle/>
          <a:p>
            <a:fld id="{5AD3158E-F6A4-4770-8822-DAF180D2CABF}" type="slidenum">
              <a:rPr lang="en-US" smtClean="0"/>
              <a:t>‹#›</a:t>
            </a:fld>
            <a:endParaRPr lang="en-US" dirty="0"/>
          </a:p>
        </p:txBody>
      </p:sp>
    </p:spTree>
    <p:extLst>
      <p:ext uri="{BB962C8B-B14F-4D97-AF65-F5344CB8AC3E}">
        <p14:creationId xmlns:p14="http://schemas.microsoft.com/office/powerpoint/2010/main" val="1768411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35731-D2CE-334B-821F-63E9470183CD}"/>
              </a:ext>
            </a:extLst>
          </p:cNvPr>
          <p:cNvSpPr>
            <a:spLocks noGrp="1"/>
          </p:cNvSpPr>
          <p:nvPr>
            <p:ph type="title"/>
          </p:nvPr>
        </p:nvSpPr>
        <p:spPr>
          <a:xfrm>
            <a:off x="839788" y="987424"/>
            <a:ext cx="3932237" cy="1069975"/>
          </a:xfrm>
          <a:prstGeom prst="rect">
            <a:avLst/>
          </a:prstGeo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a16="http://schemas.microsoft.com/office/drawing/2014/main" id="{76995B82-CDAD-7649-B2CF-FC73D2149A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a:extLst>
              <a:ext uri="{FF2B5EF4-FFF2-40B4-BE49-F238E27FC236}">
                <a16:creationId xmlns:a16="http://schemas.microsoft.com/office/drawing/2014/main" id="{E7BB33DD-CA20-F24C-9778-0DD9FFE374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a:extLst>
              <a:ext uri="{FF2B5EF4-FFF2-40B4-BE49-F238E27FC236}">
                <a16:creationId xmlns:a16="http://schemas.microsoft.com/office/drawing/2014/main" id="{5E58F1A5-5A72-5945-A212-5C8202EFE2A1}"/>
              </a:ext>
            </a:extLst>
          </p:cNvPr>
          <p:cNvSpPr>
            <a:spLocks noGrp="1"/>
          </p:cNvSpPr>
          <p:nvPr>
            <p:ph type="dt" sz="half" idx="10"/>
          </p:nvPr>
        </p:nvSpPr>
        <p:spPr/>
        <p:txBody>
          <a:bodyPr/>
          <a:lstStyle/>
          <a:p>
            <a:fld id="{DAEFBB3A-9297-4A1B-AD98-0A2F4425A7BD}" type="datetimeFigureOut">
              <a:rPr lang="en-US" smtClean="0"/>
              <a:t>12/16/2020</a:t>
            </a:fld>
            <a:endParaRPr lang="en-US" dirty="0"/>
          </a:p>
        </p:txBody>
      </p:sp>
      <p:sp>
        <p:nvSpPr>
          <p:cNvPr id="7" name="Slide Number Placeholder 6">
            <a:extLst>
              <a:ext uri="{FF2B5EF4-FFF2-40B4-BE49-F238E27FC236}">
                <a16:creationId xmlns:a16="http://schemas.microsoft.com/office/drawing/2014/main" id="{6FC30825-B2BF-264C-A5D3-AAA1ED3EE5BE}"/>
              </a:ext>
            </a:extLst>
          </p:cNvPr>
          <p:cNvSpPr>
            <a:spLocks noGrp="1"/>
          </p:cNvSpPr>
          <p:nvPr>
            <p:ph type="sldNum" sz="quarter" idx="12"/>
          </p:nvPr>
        </p:nvSpPr>
        <p:spPr/>
        <p:txBody>
          <a:bodyPr/>
          <a:lstStyle/>
          <a:p>
            <a:fld id="{5AD3158E-F6A4-4770-8822-DAF180D2CABF}" type="slidenum">
              <a:rPr lang="en-US" smtClean="0"/>
              <a:t>‹#›</a:t>
            </a:fld>
            <a:endParaRPr lang="en-US" dirty="0"/>
          </a:p>
        </p:txBody>
      </p:sp>
    </p:spTree>
    <p:extLst>
      <p:ext uri="{BB962C8B-B14F-4D97-AF65-F5344CB8AC3E}">
        <p14:creationId xmlns:p14="http://schemas.microsoft.com/office/powerpoint/2010/main" val="2835439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Image or Video Only">
    <p:spTree>
      <p:nvGrpSpPr>
        <p:cNvPr id="1" name=""/>
        <p:cNvGrpSpPr/>
        <p:nvPr/>
      </p:nvGrpSpPr>
      <p:grpSpPr>
        <a:xfrm>
          <a:off x="0" y="0"/>
          <a:ext cx="0" cy="0"/>
          <a:chOff x="0" y="0"/>
          <a:chExt cx="0" cy="0"/>
        </a:xfrm>
      </p:grpSpPr>
      <p:sp>
        <p:nvSpPr>
          <p:cNvPr id="7" name="Rectangle 6"/>
          <p:cNvSpPr/>
          <p:nvPr/>
        </p:nvSpPr>
        <p:spPr>
          <a:xfrm>
            <a:off x="-1" y="1512846"/>
            <a:ext cx="12192001" cy="43891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4" name="Date Placeholder 3">
            <a:extLst>
              <a:ext uri="{FF2B5EF4-FFF2-40B4-BE49-F238E27FC236}">
                <a16:creationId xmlns:a16="http://schemas.microsoft.com/office/drawing/2014/main" id="{5035825F-E69D-CD45-848F-B5BA9C2A6D6E}"/>
              </a:ext>
            </a:extLst>
          </p:cNvPr>
          <p:cNvSpPr>
            <a:spLocks noGrp="1"/>
          </p:cNvSpPr>
          <p:nvPr>
            <p:ph type="dt" sz="half" idx="10"/>
          </p:nvPr>
        </p:nvSpPr>
        <p:spPr/>
        <p:txBody>
          <a:bodyPr/>
          <a:lstStyle/>
          <a:p>
            <a:fld id="{DAEFBB3A-9297-4A1B-AD98-0A2F4425A7BD}" type="datetimeFigureOut">
              <a:rPr lang="en-US" smtClean="0"/>
              <a:t>12/16/2020</a:t>
            </a:fld>
            <a:endParaRPr lang="en-US" dirty="0"/>
          </a:p>
        </p:txBody>
      </p:sp>
      <p:sp>
        <p:nvSpPr>
          <p:cNvPr id="8" name="Slide Number Placeholder 7">
            <a:extLst>
              <a:ext uri="{FF2B5EF4-FFF2-40B4-BE49-F238E27FC236}">
                <a16:creationId xmlns:a16="http://schemas.microsoft.com/office/drawing/2014/main" id="{61200CAD-7BFE-8C47-A67E-2CD49CB3CE3F}"/>
              </a:ext>
            </a:extLst>
          </p:cNvPr>
          <p:cNvSpPr>
            <a:spLocks noGrp="1"/>
          </p:cNvSpPr>
          <p:nvPr>
            <p:ph type="sldNum" sz="quarter" idx="11"/>
          </p:nvPr>
        </p:nvSpPr>
        <p:spPr/>
        <p:txBody>
          <a:bodyPr/>
          <a:lstStyle/>
          <a:p>
            <a:fld id="{5AD3158E-F6A4-4770-8822-DAF180D2CABF}" type="slidenum">
              <a:rPr lang="en-US" smtClean="0"/>
              <a:t>‹#›</a:t>
            </a:fld>
            <a:endParaRPr lang="en-US" dirty="0"/>
          </a:p>
        </p:txBody>
      </p:sp>
      <p:sp>
        <p:nvSpPr>
          <p:cNvPr id="5" name="Picture Placeholder 4">
            <a:extLst>
              <a:ext uri="{FF2B5EF4-FFF2-40B4-BE49-F238E27FC236}">
                <a16:creationId xmlns:a16="http://schemas.microsoft.com/office/drawing/2014/main" id="{87820D47-9B24-7C49-8D5B-FE2FE2666B20}"/>
              </a:ext>
            </a:extLst>
          </p:cNvPr>
          <p:cNvSpPr>
            <a:spLocks noGrp="1"/>
          </p:cNvSpPr>
          <p:nvPr>
            <p:ph type="pic" sz="quarter" idx="12"/>
          </p:nvPr>
        </p:nvSpPr>
        <p:spPr>
          <a:xfrm>
            <a:off x="838200" y="1143000"/>
            <a:ext cx="10515600" cy="4873625"/>
          </a:xfrm>
          <a:effectLst>
            <a:outerShdw blurRad="50800" dist="38100" dir="5400000" algn="t" rotWithShape="0">
              <a:prstClr val="black">
                <a:alpha val="40000"/>
              </a:prstClr>
            </a:outerShdw>
          </a:effectLst>
        </p:spPr>
        <p:txBody>
          <a:bodyPr/>
          <a:lstStyle/>
          <a:p>
            <a:r>
              <a:rPr lang="en-US" dirty="0" smtClean="0"/>
              <a:t>Click icon to add picture</a:t>
            </a:r>
            <a:endParaRPr lang="en-US" dirty="0"/>
          </a:p>
        </p:txBody>
      </p:sp>
    </p:spTree>
    <p:extLst>
      <p:ext uri="{BB962C8B-B14F-4D97-AF65-F5344CB8AC3E}">
        <p14:creationId xmlns:p14="http://schemas.microsoft.com/office/powerpoint/2010/main" val="17736958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Image or Video Only - Hexagon">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035825F-E69D-CD45-848F-B5BA9C2A6D6E}"/>
              </a:ext>
            </a:extLst>
          </p:cNvPr>
          <p:cNvSpPr>
            <a:spLocks noGrp="1"/>
          </p:cNvSpPr>
          <p:nvPr>
            <p:ph type="dt" sz="half" idx="10"/>
          </p:nvPr>
        </p:nvSpPr>
        <p:spPr/>
        <p:txBody>
          <a:bodyPr/>
          <a:lstStyle/>
          <a:p>
            <a:fld id="{DAEFBB3A-9297-4A1B-AD98-0A2F4425A7BD}" type="datetimeFigureOut">
              <a:rPr lang="en-US" smtClean="0"/>
              <a:t>12/16/2020</a:t>
            </a:fld>
            <a:endParaRPr lang="en-US" dirty="0"/>
          </a:p>
        </p:txBody>
      </p:sp>
      <p:sp>
        <p:nvSpPr>
          <p:cNvPr id="8" name="Slide Number Placeholder 7">
            <a:extLst>
              <a:ext uri="{FF2B5EF4-FFF2-40B4-BE49-F238E27FC236}">
                <a16:creationId xmlns:a16="http://schemas.microsoft.com/office/drawing/2014/main" id="{61200CAD-7BFE-8C47-A67E-2CD49CB3CE3F}"/>
              </a:ext>
            </a:extLst>
          </p:cNvPr>
          <p:cNvSpPr>
            <a:spLocks noGrp="1"/>
          </p:cNvSpPr>
          <p:nvPr>
            <p:ph type="sldNum" sz="quarter" idx="11"/>
          </p:nvPr>
        </p:nvSpPr>
        <p:spPr/>
        <p:txBody>
          <a:bodyPr/>
          <a:lstStyle/>
          <a:p>
            <a:fld id="{5AD3158E-F6A4-4770-8822-DAF180D2CABF}" type="slidenum">
              <a:rPr lang="en-US" smtClean="0"/>
              <a:t>‹#›</a:t>
            </a:fld>
            <a:endParaRPr lang="en-US" dirty="0"/>
          </a:p>
        </p:txBody>
      </p:sp>
      <p:sp>
        <p:nvSpPr>
          <p:cNvPr id="5" name="Picture Placeholder 4">
            <a:extLst>
              <a:ext uri="{FF2B5EF4-FFF2-40B4-BE49-F238E27FC236}">
                <a16:creationId xmlns:a16="http://schemas.microsoft.com/office/drawing/2014/main" id="{87820D47-9B24-7C49-8D5B-FE2FE2666B20}"/>
              </a:ext>
            </a:extLst>
          </p:cNvPr>
          <p:cNvSpPr>
            <a:spLocks noGrp="1"/>
          </p:cNvSpPr>
          <p:nvPr>
            <p:ph type="pic" sz="quarter" idx="12"/>
          </p:nvPr>
        </p:nvSpPr>
        <p:spPr>
          <a:xfrm>
            <a:off x="838200" y="1143000"/>
            <a:ext cx="10515600" cy="4873625"/>
          </a:xfrm>
          <a:prstGeom prst="hexagon">
            <a:avLst/>
          </a:prstGeom>
          <a:effectLst>
            <a:outerShdw blurRad="50800" dist="38100" dir="5400000" algn="t" rotWithShape="0">
              <a:prstClr val="black">
                <a:alpha val="40000"/>
              </a:prstClr>
            </a:outerShdw>
          </a:effectLst>
        </p:spPr>
        <p:txBody>
          <a:bodyPr/>
          <a:lstStyle/>
          <a:p>
            <a:r>
              <a:rPr lang="en-US" dirty="0" smtClean="0"/>
              <a:t>Click icon to add picture</a:t>
            </a:r>
            <a:endParaRPr lang="en-US" dirty="0"/>
          </a:p>
        </p:txBody>
      </p:sp>
    </p:spTree>
    <p:extLst>
      <p:ext uri="{BB962C8B-B14F-4D97-AF65-F5344CB8AC3E}">
        <p14:creationId xmlns:p14="http://schemas.microsoft.com/office/powerpoint/2010/main" val="1271054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B75E373-8CF8-4A16-B4AD-AC84D335639D}" type="datetimeFigureOut">
              <a:rPr lang="en-US" smtClean="0"/>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E16DBF-2CF9-4212-93D5-FA2790CD8AD5}" type="slidenum">
              <a:rPr lang="en-US" smtClean="0"/>
              <a:t>‹#›</a:t>
            </a:fld>
            <a:endParaRPr lang="en-US"/>
          </a:p>
        </p:txBody>
      </p:sp>
    </p:spTree>
    <p:extLst>
      <p:ext uri="{BB962C8B-B14F-4D97-AF65-F5344CB8AC3E}">
        <p14:creationId xmlns:p14="http://schemas.microsoft.com/office/powerpoint/2010/main" val="4075934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B75E373-8CF8-4A16-B4AD-AC84D335639D}" type="datetimeFigureOut">
              <a:rPr lang="en-US" smtClean="0"/>
              <a:t>12/16/2020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E16DBF-2CF9-4212-93D5-FA2790CD8AD5}" type="slidenum">
              <a:rPr lang="en-US" smtClean="0"/>
              <a:t>‹#›</a:t>
            </a:fld>
            <a:endParaRPr lang="en-US"/>
          </a:p>
        </p:txBody>
      </p:sp>
    </p:spTree>
    <p:extLst>
      <p:ext uri="{BB962C8B-B14F-4D97-AF65-F5344CB8AC3E}">
        <p14:creationId xmlns:p14="http://schemas.microsoft.com/office/powerpoint/2010/main" val="2335511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75E373-8CF8-4A16-B4AD-AC84D335639D}" type="datetimeFigureOut">
              <a:rPr lang="en-US" smtClean="0"/>
              <a:t>12/16/2020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E16DBF-2CF9-4212-93D5-FA2790CD8AD5}" type="slidenum">
              <a:rPr lang="en-US" smtClean="0"/>
              <a:t>‹#›</a:t>
            </a:fld>
            <a:endParaRPr lang="en-US"/>
          </a:p>
        </p:txBody>
      </p:sp>
    </p:spTree>
    <p:extLst>
      <p:ext uri="{BB962C8B-B14F-4D97-AF65-F5344CB8AC3E}">
        <p14:creationId xmlns:p14="http://schemas.microsoft.com/office/powerpoint/2010/main" val="458163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B75E373-8CF8-4A16-B4AD-AC84D335639D}" type="datetimeFigureOut">
              <a:rPr lang="en-US" smtClean="0"/>
              <a:t>12/16/2020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E16DBF-2CF9-4212-93D5-FA2790CD8AD5}" type="slidenum">
              <a:rPr lang="en-US" smtClean="0"/>
              <a:t>‹#›</a:t>
            </a:fld>
            <a:endParaRPr lang="en-US"/>
          </a:p>
        </p:txBody>
      </p:sp>
    </p:spTree>
    <p:extLst>
      <p:ext uri="{BB962C8B-B14F-4D97-AF65-F5344CB8AC3E}">
        <p14:creationId xmlns:p14="http://schemas.microsoft.com/office/powerpoint/2010/main" val="3590894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75E373-8CF8-4A16-B4AD-AC84D335639D}" type="datetimeFigureOut">
              <a:rPr lang="en-US" smtClean="0"/>
              <a:t>12/16/2020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E16DBF-2CF9-4212-93D5-FA2790CD8AD5}" type="slidenum">
              <a:rPr lang="en-US" smtClean="0"/>
              <a:t>‹#›</a:t>
            </a:fld>
            <a:endParaRPr lang="en-US"/>
          </a:p>
        </p:txBody>
      </p:sp>
    </p:spTree>
    <p:extLst>
      <p:ext uri="{BB962C8B-B14F-4D97-AF65-F5344CB8AC3E}">
        <p14:creationId xmlns:p14="http://schemas.microsoft.com/office/powerpoint/2010/main" val="4057242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B75E373-8CF8-4A16-B4AD-AC84D335639D}" type="datetimeFigureOut">
              <a:rPr lang="en-US" smtClean="0"/>
              <a:t>12/16/2020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E16DBF-2CF9-4212-93D5-FA2790CD8AD5}" type="slidenum">
              <a:rPr lang="en-US" smtClean="0"/>
              <a:t>‹#›</a:t>
            </a:fld>
            <a:endParaRPr lang="en-US"/>
          </a:p>
        </p:txBody>
      </p:sp>
    </p:spTree>
    <p:extLst>
      <p:ext uri="{BB962C8B-B14F-4D97-AF65-F5344CB8AC3E}">
        <p14:creationId xmlns:p14="http://schemas.microsoft.com/office/powerpoint/2010/main" val="514619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B75E373-8CF8-4A16-B4AD-AC84D335639D}" type="datetimeFigureOut">
              <a:rPr lang="en-US" smtClean="0"/>
              <a:t>12/16/2020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E16DBF-2CF9-4212-93D5-FA2790CD8AD5}" type="slidenum">
              <a:rPr lang="en-US" smtClean="0"/>
              <a:t>‹#›</a:t>
            </a:fld>
            <a:endParaRPr lang="en-US"/>
          </a:p>
        </p:txBody>
      </p:sp>
    </p:spTree>
    <p:extLst>
      <p:ext uri="{BB962C8B-B14F-4D97-AF65-F5344CB8AC3E}">
        <p14:creationId xmlns:p14="http://schemas.microsoft.com/office/powerpoint/2010/main" val="99084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75E373-8CF8-4A16-B4AD-AC84D335639D}" type="datetimeFigureOut">
              <a:rPr lang="en-US" smtClean="0"/>
              <a:t>12/16/2020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E16DBF-2CF9-4212-93D5-FA2790CD8AD5}" type="slidenum">
              <a:rPr lang="en-US" smtClean="0"/>
              <a:t>‹#›</a:t>
            </a:fld>
            <a:endParaRPr lang="en-US"/>
          </a:p>
        </p:txBody>
      </p:sp>
    </p:spTree>
    <p:extLst>
      <p:ext uri="{BB962C8B-B14F-4D97-AF65-F5344CB8AC3E}">
        <p14:creationId xmlns:p14="http://schemas.microsoft.com/office/powerpoint/2010/main" val="727082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3990F09-7DCA-5248-9313-46BCEABF1E04}"/>
              </a:ext>
            </a:extLst>
          </p:cNvPr>
          <p:cNvSpPr/>
          <p:nvPr/>
        </p:nvSpPr>
        <p:spPr>
          <a:xfrm>
            <a:off x="0" y="6477827"/>
            <a:ext cx="12192000" cy="39225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13006AD4-C38D-DD47-B96B-521148D3368B}"/>
              </a:ext>
            </a:extLst>
          </p:cNvPr>
          <p:cNvSpPr>
            <a:spLocks noGrp="1"/>
          </p:cNvSpPr>
          <p:nvPr>
            <p:ph type="sldNum" sz="quarter" idx="4"/>
          </p:nvPr>
        </p:nvSpPr>
        <p:spPr>
          <a:xfrm>
            <a:off x="10441858" y="6490162"/>
            <a:ext cx="911942" cy="365125"/>
          </a:xfrm>
          <a:prstGeom prst="rect">
            <a:avLst/>
          </a:prstGeom>
        </p:spPr>
        <p:txBody>
          <a:bodyPr vert="horz" lIns="91440" tIns="45720" rIns="91440" bIns="45720" rtlCol="0" anchor="ctr"/>
          <a:lstStyle>
            <a:lvl1pPr algn="r">
              <a:defRPr sz="1200">
                <a:solidFill>
                  <a:schemeClr val="tx1"/>
                </a:solidFill>
              </a:defRPr>
            </a:lvl1pPr>
          </a:lstStyle>
          <a:p>
            <a:fld id="{5AD3158E-F6A4-4770-8822-DAF180D2CABF}" type="slidenum">
              <a:rPr lang="en-US" smtClean="0"/>
              <a:pPr/>
              <a:t>‹#›</a:t>
            </a:fld>
            <a:endParaRPr lang="en-US" dirty="0"/>
          </a:p>
        </p:txBody>
      </p:sp>
      <p:sp>
        <p:nvSpPr>
          <p:cNvPr id="4" name="Date Placeholder 3">
            <a:extLst>
              <a:ext uri="{FF2B5EF4-FFF2-40B4-BE49-F238E27FC236}">
                <a16:creationId xmlns:a16="http://schemas.microsoft.com/office/drawing/2014/main" id="{7F063534-34E2-694B-AE94-331DF002D8FF}"/>
              </a:ext>
            </a:extLst>
          </p:cNvPr>
          <p:cNvSpPr>
            <a:spLocks noGrp="1"/>
          </p:cNvSpPr>
          <p:nvPr>
            <p:ph type="dt" sz="half" idx="2"/>
          </p:nvPr>
        </p:nvSpPr>
        <p:spPr>
          <a:xfrm>
            <a:off x="9358604" y="6490162"/>
            <a:ext cx="950516" cy="365125"/>
          </a:xfrm>
          <a:prstGeom prst="rect">
            <a:avLst/>
          </a:prstGeom>
        </p:spPr>
        <p:txBody>
          <a:bodyPr vert="horz" lIns="91440" tIns="45720" rIns="91440" bIns="45720" rtlCol="0" anchor="ctr"/>
          <a:lstStyle>
            <a:lvl1pPr algn="l">
              <a:defRPr sz="1200">
                <a:solidFill>
                  <a:schemeClr val="tx1"/>
                </a:solidFill>
              </a:defRPr>
            </a:lvl1pPr>
          </a:lstStyle>
          <a:p>
            <a:fld id="{DAEFBB3A-9297-4A1B-AD98-0A2F4425A7BD}" type="datetimeFigureOut">
              <a:rPr lang="en-US" smtClean="0"/>
              <a:pPr/>
              <a:t>12/16/2020</a:t>
            </a:fld>
            <a:endParaRPr lang="en-US" dirty="0"/>
          </a:p>
        </p:txBody>
      </p:sp>
      <p:sp>
        <p:nvSpPr>
          <p:cNvPr id="22" name="Rectangle 21">
            <a:extLst>
              <a:ext uri="{FF2B5EF4-FFF2-40B4-BE49-F238E27FC236}">
                <a16:creationId xmlns:a16="http://schemas.microsoft.com/office/drawing/2014/main" id="{8515C34F-3EE9-A248-9C31-655B020881A6}"/>
              </a:ext>
            </a:extLst>
          </p:cNvPr>
          <p:cNvSpPr/>
          <p:nvPr/>
        </p:nvSpPr>
        <p:spPr>
          <a:xfrm>
            <a:off x="0" y="0"/>
            <a:ext cx="12192000" cy="616226"/>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4BAAB0A8-AE70-4640-AD16-BA664E01F260}"/>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38200" y="118453"/>
            <a:ext cx="558800" cy="385572"/>
          </a:xfrm>
          <a:prstGeom prst="rect">
            <a:avLst/>
          </a:prstGeom>
        </p:spPr>
      </p:pic>
      <p:sp>
        <p:nvSpPr>
          <p:cNvPr id="11" name="TextBox 10">
            <a:extLst>
              <a:ext uri="{FF2B5EF4-FFF2-40B4-BE49-F238E27FC236}">
                <a16:creationId xmlns:a16="http://schemas.microsoft.com/office/drawing/2014/main" id="{80240DB1-9E5E-E941-B521-3F8B4C395B03}"/>
              </a:ext>
            </a:extLst>
          </p:cNvPr>
          <p:cNvSpPr txBox="1"/>
          <p:nvPr/>
        </p:nvSpPr>
        <p:spPr>
          <a:xfrm>
            <a:off x="1447009" y="66085"/>
            <a:ext cx="3339184" cy="492443"/>
          </a:xfrm>
          <a:prstGeom prst="rect">
            <a:avLst/>
          </a:prstGeom>
          <a:noFill/>
        </p:spPr>
        <p:txBody>
          <a:bodyPr wrap="none" rtlCol="0">
            <a:spAutoFit/>
          </a:bodyPr>
          <a:lstStyle/>
          <a:p>
            <a:r>
              <a:rPr lang="en-US" sz="1400" b="0" i="0" u="none" strike="noStrike" kern="1200" dirty="0">
                <a:solidFill>
                  <a:schemeClr val="bg1"/>
                </a:solidFill>
                <a:effectLst/>
                <a:latin typeface="Helvetica" pitchFamily="2" charset="0"/>
                <a:ea typeface="+mn-ea"/>
                <a:cs typeface="Arial" charset="0"/>
              </a:rPr>
              <a:t>United States Department of Agriculture</a:t>
            </a:r>
            <a:endParaRPr lang="en-US" sz="1400" b="1" i="0" u="none" strike="noStrike" kern="1200" dirty="0">
              <a:solidFill>
                <a:schemeClr val="bg1"/>
              </a:solidFill>
              <a:effectLst/>
              <a:latin typeface="Helvetica" pitchFamily="2" charset="0"/>
              <a:ea typeface="+mn-ea"/>
              <a:cs typeface="Arial" charset="0"/>
            </a:endParaRPr>
          </a:p>
          <a:p>
            <a:r>
              <a:rPr lang="en-US" sz="1200" b="0" i="0" u="none" strike="noStrike" kern="1200" dirty="0">
                <a:solidFill>
                  <a:schemeClr val="bg1"/>
                </a:solidFill>
                <a:effectLst/>
                <a:latin typeface="Helvetica" pitchFamily="2" charset="0"/>
                <a:ea typeface="+mn-ea"/>
                <a:cs typeface="Arial" charset="0"/>
              </a:rPr>
              <a:t>National Agricultural Library</a:t>
            </a:r>
            <a:endParaRPr lang="en-US" sz="1200" b="1" i="0" u="none" strike="noStrike" kern="1200" dirty="0">
              <a:solidFill>
                <a:schemeClr val="bg1"/>
              </a:solidFill>
              <a:effectLst/>
              <a:latin typeface="Helvetica" pitchFamily="2" charset="0"/>
              <a:ea typeface="+mn-ea"/>
              <a:cs typeface="Arial" charset="0"/>
            </a:endParaRPr>
          </a:p>
        </p:txBody>
      </p:sp>
      <p:sp>
        <p:nvSpPr>
          <p:cNvPr id="17" name="TextBox 16">
            <a:extLst>
              <a:ext uri="{FF2B5EF4-FFF2-40B4-BE49-F238E27FC236}">
                <a16:creationId xmlns:a16="http://schemas.microsoft.com/office/drawing/2014/main" id="{D8B6105B-C62B-7640-B71E-69216D12F8D4}"/>
              </a:ext>
            </a:extLst>
          </p:cNvPr>
          <p:cNvSpPr txBox="1"/>
          <p:nvPr/>
        </p:nvSpPr>
        <p:spPr>
          <a:xfrm>
            <a:off x="793126" y="6526744"/>
            <a:ext cx="1957587" cy="246221"/>
          </a:xfrm>
          <a:prstGeom prst="rect">
            <a:avLst/>
          </a:prstGeom>
          <a:noFill/>
        </p:spPr>
        <p:txBody>
          <a:bodyPr wrap="none" rtlCol="0">
            <a:spAutoFit/>
          </a:bodyPr>
          <a:lstStyle/>
          <a:p>
            <a:pPr algn="l"/>
            <a:r>
              <a:rPr lang="en-US" sz="1000" dirty="0">
                <a:solidFill>
                  <a:schemeClr val="tx1"/>
                </a:solidFill>
                <a:latin typeface="Helvetica"/>
                <a:cs typeface="Helvetica"/>
              </a:rPr>
              <a:t>U.S. Department of Agriculture</a:t>
            </a:r>
          </a:p>
        </p:txBody>
      </p:sp>
      <p:sp>
        <p:nvSpPr>
          <p:cNvPr id="3" name="Text Placeholder 2">
            <a:extLst>
              <a:ext uri="{FF2B5EF4-FFF2-40B4-BE49-F238E27FC236}">
                <a16:creationId xmlns:a16="http://schemas.microsoft.com/office/drawing/2014/main" id="{8D2BCAFD-E972-4440-BCF0-814509F481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Placeholder 7">
            <a:extLst>
              <a:ext uri="{FF2B5EF4-FFF2-40B4-BE49-F238E27FC236}">
                <a16:creationId xmlns:a16="http://schemas.microsoft.com/office/drawing/2014/main" id="{D3E457E6-3378-3547-B550-9807613EC5DA}"/>
              </a:ext>
            </a:extLst>
          </p:cNvPr>
          <p:cNvSpPr>
            <a:spLocks noGrp="1"/>
          </p:cNvSpPr>
          <p:nvPr>
            <p:ph type="title"/>
          </p:nvPr>
        </p:nvSpPr>
        <p:spPr>
          <a:xfrm>
            <a:off x="838200" y="847243"/>
            <a:ext cx="10515600" cy="843445"/>
          </a:xfrm>
          <a:prstGeom prst="rect">
            <a:avLst/>
          </a:prstGeom>
        </p:spPr>
        <p:txBody>
          <a:bodyPr vert="horz" lIns="91440" tIns="45720" rIns="91440" bIns="45720" rtlCol="0" anchor="b">
            <a:normAutofit/>
          </a:bodyPr>
          <a:lstStyle/>
          <a:p>
            <a:r>
              <a:rPr lang="en-US" smtClean="0"/>
              <a:t>Click to edit Master title style</a:t>
            </a:r>
            <a:endParaRPr lang="en-US" dirty="0"/>
          </a:p>
        </p:txBody>
      </p:sp>
    </p:spTree>
    <p:extLst>
      <p:ext uri="{BB962C8B-B14F-4D97-AF65-F5344CB8AC3E}">
        <p14:creationId xmlns:p14="http://schemas.microsoft.com/office/powerpoint/2010/main" val="21395836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600" b="1" i="0" kern="1200">
          <a:solidFill>
            <a:srgbClr val="112E51"/>
          </a:solidFill>
          <a:latin typeface="Source Sans Pro" panose="020B0503030403020204" pitchFamily="34" charset="77"/>
          <a:ea typeface="+mj-ea"/>
          <a:cs typeface="+mj-cs"/>
        </a:defRPr>
      </a:lvl1pPr>
    </p:titleStyle>
    <p:bodyStyle>
      <a:lvl1pPr marL="228600" indent="-228600" algn="l" defTabSz="914400" rtl="0" eaLnBrk="1" latinLnBrk="0" hangingPunct="1">
        <a:lnSpc>
          <a:spcPct val="90000"/>
        </a:lnSpc>
        <a:spcBef>
          <a:spcPts val="1000"/>
        </a:spcBef>
        <a:buClr>
          <a:srgbClr val="2B6419"/>
        </a:buClr>
        <a:buFont typeface="Arial" panose="020B0604020202020204" pitchFamily="34" charset="0"/>
        <a:buChar char="•"/>
        <a:defRPr sz="2800" kern="1200">
          <a:solidFill>
            <a:schemeClr val="tx1"/>
          </a:solidFill>
          <a:latin typeface="Source Sans Pro" panose="020B0503030403020204" pitchFamily="34" charset="77"/>
          <a:ea typeface="+mn-ea"/>
          <a:cs typeface="+mn-cs"/>
        </a:defRPr>
      </a:lvl1pPr>
      <a:lvl2pPr marL="685800" indent="-228600" algn="l" defTabSz="914400" rtl="0" eaLnBrk="1" latinLnBrk="0" hangingPunct="1">
        <a:lnSpc>
          <a:spcPct val="90000"/>
        </a:lnSpc>
        <a:spcBef>
          <a:spcPts val="500"/>
        </a:spcBef>
        <a:buClr>
          <a:srgbClr val="2B6419"/>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B6419"/>
        </a:buClr>
        <a:buFont typeface="Arial" panose="020B0604020202020204" pitchFamily="34" charset="0"/>
        <a:buChar char="•"/>
        <a:defRPr sz="2000" kern="1200">
          <a:solidFill>
            <a:schemeClr val="tx1"/>
          </a:solidFill>
          <a:latin typeface="Source Sans Pro" panose="020B0503030403020204" pitchFamily="34" charset="77"/>
          <a:ea typeface="+mn-ea"/>
          <a:cs typeface="+mn-cs"/>
        </a:defRPr>
      </a:lvl3pPr>
      <a:lvl4pPr marL="1600200" indent="-228600" algn="l" defTabSz="914400" rtl="0" eaLnBrk="1" latinLnBrk="0" hangingPunct="1">
        <a:lnSpc>
          <a:spcPct val="90000"/>
        </a:lnSpc>
        <a:spcBef>
          <a:spcPts val="500"/>
        </a:spcBef>
        <a:buClr>
          <a:srgbClr val="2B6419"/>
        </a:buClr>
        <a:buFont typeface="Arial" panose="020B0604020202020204" pitchFamily="34" charset="0"/>
        <a:buChar char="•"/>
        <a:defRPr sz="1800" kern="1200">
          <a:solidFill>
            <a:schemeClr val="tx1"/>
          </a:solidFill>
          <a:latin typeface="Source Sans Pro" panose="020B0503030403020204" pitchFamily="34" charset="77"/>
          <a:ea typeface="+mn-ea"/>
          <a:cs typeface="+mn-cs"/>
        </a:defRPr>
      </a:lvl4pPr>
      <a:lvl5pPr marL="2057400" indent="-228600" algn="l" defTabSz="914400" rtl="0" eaLnBrk="1" latinLnBrk="0" hangingPunct="1">
        <a:lnSpc>
          <a:spcPct val="90000"/>
        </a:lnSpc>
        <a:spcBef>
          <a:spcPts val="500"/>
        </a:spcBef>
        <a:buClr>
          <a:srgbClr val="2B6419"/>
        </a:buClr>
        <a:buFont typeface="Arial" panose="020B0604020202020204" pitchFamily="34" charset="0"/>
        <a:buChar char="•"/>
        <a:defRPr sz="1800" kern="1200">
          <a:solidFill>
            <a:schemeClr val="tx1"/>
          </a:solidFill>
          <a:latin typeface="Source Sans Pro" panose="020B0503030403020204"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4.png"/><Relationship Id="rId4" Type="http://schemas.openxmlformats.org/officeDocument/2006/relationships/notesSlide" Target="../notesSlides/notesSlide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5549"/>
            <a:ext cx="9144000" cy="1714414"/>
          </a:xfrm>
        </p:spPr>
        <p:txBody>
          <a:bodyPr>
            <a:normAutofit fontScale="90000"/>
          </a:bodyPr>
          <a:lstStyle/>
          <a:p>
            <a:r>
              <a:rPr lang="en-US" sz="4000" dirty="0" smtClean="0"/>
              <a:t/>
            </a:r>
            <a:br>
              <a:rPr lang="en-US" sz="4000" dirty="0" smtClean="0"/>
            </a:br>
            <a:r>
              <a:rPr lang="en-US" sz="4000" dirty="0" smtClean="0"/>
              <a:t/>
            </a:r>
            <a:br>
              <a:rPr lang="en-US" sz="4000" dirty="0" smtClean="0"/>
            </a:br>
            <a:r>
              <a:rPr lang="en-US" sz="4000" dirty="0" smtClean="0"/>
              <a:t>Metadata from CSDGM to ISO 19115</a:t>
            </a:r>
            <a:br>
              <a:rPr lang="en-US" sz="4000" dirty="0" smtClean="0"/>
            </a:br>
            <a:r>
              <a:rPr lang="en-US" sz="4000" dirty="0" smtClean="0"/>
              <a:t/>
            </a:r>
            <a:br>
              <a:rPr lang="en-US" sz="4000" dirty="0" smtClean="0"/>
            </a:br>
            <a:endParaRPr lang="en-US" sz="4000" dirty="0"/>
          </a:p>
        </p:txBody>
      </p:sp>
      <p:sp>
        <p:nvSpPr>
          <p:cNvPr id="3" name="Subtitle 2"/>
          <p:cNvSpPr>
            <a:spLocks noGrp="1"/>
          </p:cNvSpPr>
          <p:nvPr>
            <p:ph type="subTitle" idx="1"/>
          </p:nvPr>
        </p:nvSpPr>
        <p:spPr>
          <a:xfrm>
            <a:off x="5929236" y="3027644"/>
            <a:ext cx="4876800" cy="1655762"/>
          </a:xfrm>
        </p:spPr>
        <p:txBody>
          <a:bodyPr>
            <a:normAutofit fontScale="77500" lnSpcReduction="20000"/>
          </a:bodyPr>
          <a:lstStyle/>
          <a:p>
            <a:r>
              <a:rPr lang="en-US" dirty="0" smtClean="0"/>
              <a:t>National Agricultural Library</a:t>
            </a:r>
          </a:p>
          <a:p>
            <a:r>
              <a:rPr lang="en-US" dirty="0" smtClean="0"/>
              <a:t>Introduction to ISO Metadata Series</a:t>
            </a:r>
          </a:p>
          <a:p>
            <a:endParaRPr lang="en-US" dirty="0" smtClean="0"/>
          </a:p>
          <a:p>
            <a:r>
              <a:rPr lang="en-US" dirty="0" smtClean="0"/>
              <a:t>Jeffrey Campbell</a:t>
            </a:r>
          </a:p>
          <a:p>
            <a:r>
              <a:rPr lang="en-US" dirty="0" smtClean="0"/>
              <a:t>Jeffrey.Campbell@usda.gov</a:t>
            </a:r>
            <a:endParaRPr lang="en-US" dirty="0"/>
          </a:p>
        </p:txBody>
      </p:sp>
      <p:sp>
        <p:nvSpPr>
          <p:cNvPr id="5" name="TextBox 4"/>
          <p:cNvSpPr txBox="1"/>
          <p:nvPr/>
        </p:nvSpPr>
        <p:spPr>
          <a:xfrm>
            <a:off x="1524000" y="1080655"/>
            <a:ext cx="9144000" cy="369332"/>
          </a:xfrm>
          <a:prstGeom prst="rect">
            <a:avLst/>
          </a:prstGeom>
          <a:noFill/>
        </p:spPr>
        <p:txBody>
          <a:bodyPr wrap="square" rtlCol="0">
            <a:spAutoFit/>
          </a:bodyPr>
          <a:lstStyle/>
          <a:p>
            <a:r>
              <a:rPr lang="en-US" u="sng" dirty="0"/>
              <a:t>Metadata Alchemy 101</a:t>
            </a:r>
          </a:p>
        </p:txBody>
      </p:sp>
      <p:pic>
        <p:nvPicPr>
          <p:cNvPr id="6" name="Picture 5"/>
          <p:cNvPicPr>
            <a:picLocks noChangeAspect="1"/>
          </p:cNvPicPr>
          <p:nvPr/>
        </p:nvPicPr>
        <p:blipFill>
          <a:blip r:embed="rId2"/>
          <a:stretch>
            <a:fillRect/>
          </a:stretch>
        </p:blipFill>
        <p:spPr>
          <a:xfrm>
            <a:off x="1827223" y="2764723"/>
            <a:ext cx="4056006" cy="3487551"/>
          </a:xfrm>
          <a:prstGeom prst="rect">
            <a:avLst/>
          </a:prstGeom>
        </p:spPr>
      </p:pic>
      <p:sp>
        <p:nvSpPr>
          <p:cNvPr id="8" name="TextBox 7"/>
          <p:cNvSpPr txBox="1"/>
          <p:nvPr/>
        </p:nvSpPr>
        <p:spPr>
          <a:xfrm>
            <a:off x="5676181" y="4928835"/>
            <a:ext cx="5923472" cy="1323439"/>
          </a:xfrm>
          <a:prstGeom prst="rect">
            <a:avLst/>
          </a:prstGeom>
          <a:noFill/>
        </p:spPr>
        <p:txBody>
          <a:bodyPr wrap="square" rtlCol="0">
            <a:spAutoFit/>
          </a:bodyPr>
          <a:lstStyle/>
          <a:p>
            <a:pPr algn="ctr"/>
            <a:r>
              <a:rPr lang="en-US" sz="4000" dirty="0" smtClean="0">
                <a:solidFill>
                  <a:srgbClr val="FF0000"/>
                </a:solidFill>
              </a:rPr>
              <a:t>First Draft</a:t>
            </a:r>
            <a:br>
              <a:rPr lang="en-US" sz="4000" dirty="0" smtClean="0">
                <a:solidFill>
                  <a:srgbClr val="FF0000"/>
                </a:solidFill>
              </a:rPr>
            </a:br>
            <a:r>
              <a:rPr lang="en-US" sz="4000" dirty="0" smtClean="0">
                <a:solidFill>
                  <a:srgbClr val="FF0000"/>
                </a:solidFill>
              </a:rPr>
              <a:t>Not ready for distribution</a:t>
            </a:r>
            <a:endParaRPr lang="en-US" sz="4000" dirty="0">
              <a:solidFill>
                <a:srgbClr val="FF0000"/>
              </a:solidFill>
            </a:endParaRPr>
          </a:p>
        </p:txBody>
      </p:sp>
    </p:spTree>
    <p:extLst>
      <p:ext uri="{BB962C8B-B14F-4D97-AF65-F5344CB8AC3E}">
        <p14:creationId xmlns:p14="http://schemas.microsoft.com/office/powerpoint/2010/main" val="42104771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Non-CSDGM standard Conversion Strategies</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solidFill>
                  <a:schemeClr val="tx2">
                    <a:lumMod val="50000"/>
                  </a:schemeClr>
                </a:solidFill>
              </a:rPr>
              <a:t>Various Design Approaches</a:t>
            </a:r>
          </a:p>
          <a:p>
            <a:pPr fontAlgn="t"/>
            <a:r>
              <a:rPr lang="en-US" dirty="0" smtClean="0">
                <a:solidFill>
                  <a:schemeClr val="tx2">
                    <a:lumMod val="50000"/>
                  </a:schemeClr>
                </a:solidFill>
              </a:rPr>
              <a:t>Extract metadata using OGC web services</a:t>
            </a:r>
          </a:p>
          <a:p>
            <a:pPr lvl="1" fontAlgn="t"/>
            <a:r>
              <a:rPr lang="en-US" dirty="0" smtClean="0">
                <a:solidFill>
                  <a:schemeClr val="tx2">
                    <a:lumMod val="50000"/>
                  </a:schemeClr>
                </a:solidFill>
              </a:rPr>
              <a:t>Probably most useful for creating ISO Feature Catalogs (enhanced version of CSDGM entity attribute section)</a:t>
            </a:r>
          </a:p>
          <a:p>
            <a:pPr fontAlgn="t"/>
            <a:r>
              <a:rPr lang="en-US" dirty="0" smtClean="0">
                <a:solidFill>
                  <a:schemeClr val="tx2">
                    <a:lumMod val="50000"/>
                  </a:schemeClr>
                </a:solidFill>
              </a:rPr>
              <a:t>Extract geospatial critical information (</a:t>
            </a:r>
            <a:r>
              <a:rPr lang="en-US" dirty="0">
                <a:solidFill>
                  <a:schemeClr val="tx2">
                    <a:lumMod val="50000"/>
                  </a:schemeClr>
                </a:solidFill>
              </a:rPr>
              <a:t>(EPSG code, bounding box, etc.) </a:t>
            </a:r>
            <a:endParaRPr lang="en-US" dirty="0" smtClean="0">
              <a:solidFill>
                <a:schemeClr val="tx2">
                  <a:lumMod val="50000"/>
                </a:schemeClr>
              </a:solidFill>
            </a:endParaRPr>
          </a:p>
          <a:p>
            <a:pPr lvl="1" fontAlgn="t"/>
            <a:r>
              <a:rPr lang="en-US" dirty="0" smtClean="0">
                <a:solidFill>
                  <a:schemeClr val="tx2">
                    <a:lumMod val="50000"/>
                  </a:schemeClr>
                </a:solidFill>
              </a:rPr>
              <a:t>Note, we wrote (or found) a transform that will extract this information from ArcGIS 10 metadata.</a:t>
            </a:r>
            <a:endParaRPr lang="en-US" dirty="0">
              <a:solidFill>
                <a:schemeClr val="tx2">
                  <a:lumMod val="50000"/>
                </a:schemeClr>
              </a:solidFill>
            </a:endParaRPr>
          </a:p>
          <a:p>
            <a:pPr fontAlgn="t"/>
            <a:r>
              <a:rPr lang="en-US" dirty="0" smtClean="0">
                <a:solidFill>
                  <a:schemeClr val="tx2">
                    <a:lumMod val="50000"/>
                  </a:schemeClr>
                </a:solidFill>
              </a:rPr>
              <a:t>OGC Catalog Services for the Web (</a:t>
            </a:r>
            <a:r>
              <a:rPr lang="en-US" dirty="0" err="1" smtClean="0">
                <a:solidFill>
                  <a:schemeClr val="tx2">
                    <a:lumMod val="50000"/>
                  </a:schemeClr>
                </a:solidFill>
              </a:rPr>
              <a:t>csw</a:t>
            </a:r>
            <a:r>
              <a:rPr lang="en-US" dirty="0" smtClean="0">
                <a:solidFill>
                  <a:schemeClr val="tx2">
                    <a:lumMod val="50000"/>
                  </a:schemeClr>
                </a:solidFill>
              </a:rPr>
              <a:t>) </a:t>
            </a:r>
          </a:p>
          <a:p>
            <a:pPr lvl="1" fontAlgn="t"/>
            <a:r>
              <a:rPr lang="en-US" dirty="0" smtClean="0">
                <a:solidFill>
                  <a:schemeClr val="tx2">
                    <a:lumMod val="50000"/>
                  </a:schemeClr>
                </a:solidFill>
              </a:rPr>
              <a:t>Can obtain metadata from other portals/catalogs that support queries using </a:t>
            </a:r>
            <a:r>
              <a:rPr lang="en-US" dirty="0" err="1" smtClean="0">
                <a:solidFill>
                  <a:schemeClr val="tx2">
                    <a:lumMod val="50000"/>
                  </a:schemeClr>
                </a:solidFill>
              </a:rPr>
              <a:t>csw</a:t>
            </a:r>
            <a:endParaRPr lang="en-US" dirty="0" smtClean="0">
              <a:solidFill>
                <a:schemeClr val="tx2">
                  <a:lumMod val="50000"/>
                </a:schemeClr>
              </a:solidFill>
            </a:endParaRPr>
          </a:p>
          <a:p>
            <a:pPr fontAlgn="t"/>
            <a:r>
              <a:rPr lang="en-US" dirty="0" smtClean="0">
                <a:solidFill>
                  <a:schemeClr val="tx2">
                    <a:lumMod val="50000"/>
                  </a:schemeClr>
                </a:solidFill>
              </a:rPr>
              <a:t>Search for other tools that support a different metadata standard to identify direct or indirect conversions to ISO</a:t>
            </a:r>
          </a:p>
          <a:p>
            <a:pPr lvl="1" fontAlgn="t"/>
            <a:r>
              <a:rPr lang="en-US" dirty="0" smtClean="0">
                <a:solidFill>
                  <a:schemeClr val="tx2">
                    <a:lumMod val="50000"/>
                  </a:schemeClr>
                </a:solidFill>
              </a:rPr>
              <a:t>GeoData can support various other metadata standards including many basic bibliographic and general data interchange standards.</a:t>
            </a:r>
          </a:p>
          <a:p>
            <a:pPr lvl="1" fontAlgn="t"/>
            <a:r>
              <a:rPr lang="en-US" dirty="0" smtClean="0">
                <a:solidFill>
                  <a:schemeClr val="tx2">
                    <a:lumMod val="50000"/>
                  </a:schemeClr>
                </a:solidFill>
              </a:rPr>
              <a:t>NAL has transformations in GeoData to support ingest and conversion of Ecological Metadata Language (of potential </a:t>
            </a:r>
            <a:r>
              <a:rPr lang="en-US" dirty="0" err="1" smtClean="0">
                <a:solidFill>
                  <a:schemeClr val="tx2">
                    <a:lumMod val="50000"/>
                  </a:schemeClr>
                </a:solidFill>
              </a:rPr>
              <a:t>interst</a:t>
            </a:r>
            <a:r>
              <a:rPr lang="en-US" dirty="0" smtClean="0">
                <a:solidFill>
                  <a:schemeClr val="tx2">
                    <a:lumMod val="50000"/>
                  </a:schemeClr>
                </a:solidFill>
              </a:rPr>
              <a:t> to ARS and FS researchers)</a:t>
            </a:r>
          </a:p>
          <a:p>
            <a:pPr fontAlgn="t"/>
            <a:r>
              <a:rPr lang="en-US" dirty="0" smtClean="0">
                <a:solidFill>
                  <a:schemeClr val="tx2">
                    <a:lumMod val="50000"/>
                  </a:schemeClr>
                </a:solidFill>
              </a:rPr>
              <a:t>If the data has a DOI: (Digital Object Identifier), the metadata submitted with the DOI request should include at least the bounding box.</a:t>
            </a:r>
          </a:p>
        </p:txBody>
      </p:sp>
    </p:spTree>
    <p:extLst>
      <p:ext uri="{BB962C8B-B14F-4D97-AF65-F5344CB8AC3E}">
        <p14:creationId xmlns:p14="http://schemas.microsoft.com/office/powerpoint/2010/main" val="2773359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could possibly go wrong?</a:t>
            </a:r>
            <a:endParaRPr lang="en-US" dirty="0"/>
          </a:p>
        </p:txBody>
      </p:sp>
      <p:sp>
        <p:nvSpPr>
          <p:cNvPr id="3" name="Content Placeholder 2"/>
          <p:cNvSpPr>
            <a:spLocks noGrp="1"/>
          </p:cNvSpPr>
          <p:nvPr>
            <p:ph idx="1"/>
          </p:nvPr>
        </p:nvSpPr>
        <p:spPr/>
        <p:txBody>
          <a:bodyPr>
            <a:normAutofit lnSpcReduction="10000"/>
          </a:bodyPr>
          <a:lstStyle/>
          <a:p>
            <a:r>
              <a:rPr lang="en-US" dirty="0" smtClean="0">
                <a:solidFill>
                  <a:schemeClr val="tx2">
                    <a:lumMod val="50000"/>
                  </a:schemeClr>
                </a:solidFill>
              </a:rPr>
              <a:t>The output ISO metadata record is only as good as the source content.</a:t>
            </a:r>
          </a:p>
          <a:p>
            <a:r>
              <a:rPr lang="en-US" dirty="0" smtClean="0">
                <a:solidFill>
                  <a:schemeClr val="tx2">
                    <a:lumMod val="50000"/>
                  </a:schemeClr>
                </a:solidFill>
              </a:rPr>
              <a:t>XML file transformation relies upon “well-formed” (quotation marks match, blocks of xml properly marked with open and close symbols) and valid (follow all the rules for elements and contents).</a:t>
            </a:r>
          </a:p>
          <a:p>
            <a:pPr lvl="1"/>
            <a:r>
              <a:rPr lang="en-US" dirty="0" smtClean="0">
                <a:solidFill>
                  <a:schemeClr val="tx2">
                    <a:lumMod val="50000"/>
                  </a:schemeClr>
                </a:solidFill>
              </a:rPr>
              <a:t>CSDGM intended for web display with HTML markup generally is invalid</a:t>
            </a:r>
          </a:p>
          <a:p>
            <a:r>
              <a:rPr lang="en-US" dirty="0" smtClean="0">
                <a:solidFill>
                  <a:schemeClr val="tx2">
                    <a:lumMod val="50000"/>
                  </a:schemeClr>
                </a:solidFill>
              </a:rPr>
              <a:t>Variability in usage of CSDGM metadata elements</a:t>
            </a:r>
          </a:p>
          <a:p>
            <a:pPr lvl="1"/>
            <a:r>
              <a:rPr lang="en-US" dirty="0" smtClean="0">
                <a:solidFill>
                  <a:schemeClr val="tx2">
                    <a:lumMod val="50000"/>
                  </a:schemeClr>
                </a:solidFill>
              </a:rPr>
              <a:t>Agency/location/person putting information in different elements makes a transform much more complex</a:t>
            </a:r>
          </a:p>
          <a:p>
            <a:pPr lvl="1"/>
            <a:r>
              <a:rPr lang="en-US" dirty="0" smtClean="0">
                <a:solidFill>
                  <a:schemeClr val="tx2">
                    <a:lumMod val="50000"/>
                  </a:schemeClr>
                </a:solidFill>
              </a:rPr>
              <a:t>Variation in content (e.g. disclaimer) that is outdated</a:t>
            </a:r>
          </a:p>
          <a:p>
            <a:pPr lvl="1"/>
            <a:r>
              <a:rPr lang="en-US" dirty="0" smtClean="0">
                <a:solidFill>
                  <a:schemeClr val="tx2">
                    <a:lumMod val="50000"/>
                  </a:schemeClr>
                </a:solidFill>
              </a:rPr>
              <a:t>Inconsistent names for thesauri identifying term sources in CSDGM</a:t>
            </a:r>
            <a:endParaRPr lang="en-US" dirty="0">
              <a:solidFill>
                <a:schemeClr val="tx2">
                  <a:lumMod val="50000"/>
                </a:schemeClr>
              </a:solidFill>
            </a:endParaRPr>
          </a:p>
        </p:txBody>
      </p:sp>
    </p:spTree>
    <p:extLst>
      <p:ext uri="{BB962C8B-B14F-4D97-AF65-F5344CB8AC3E}">
        <p14:creationId xmlns:p14="http://schemas.microsoft.com/office/powerpoint/2010/main" val="213492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else could possibly go wrong?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solidFill>
                  <a:schemeClr val="tx2">
                    <a:lumMod val="50000"/>
                  </a:schemeClr>
                </a:solidFill>
              </a:rPr>
              <a:t>How standard is a standard?</a:t>
            </a:r>
          </a:p>
          <a:p>
            <a:pPr lvl="1"/>
            <a:r>
              <a:rPr lang="en-US" dirty="0" smtClean="0">
                <a:solidFill>
                  <a:schemeClr val="tx2">
                    <a:lumMod val="50000"/>
                  </a:schemeClr>
                </a:solidFill>
              </a:rPr>
              <a:t>CSDGM has two main versions, plus Biological, Remote Sensing, and XXX enhancements. Most transforms only handle one variety.</a:t>
            </a:r>
          </a:p>
          <a:p>
            <a:pPr lvl="1"/>
            <a:r>
              <a:rPr lang="en-US" dirty="0" smtClean="0">
                <a:solidFill>
                  <a:schemeClr val="tx2">
                    <a:lumMod val="50000"/>
                  </a:schemeClr>
                </a:solidFill>
              </a:rPr>
              <a:t>ISO 19115 also has multiple versions. Our current approach is to make the differences transparent to most people using GeoData. </a:t>
            </a:r>
          </a:p>
          <a:p>
            <a:pPr lvl="1"/>
            <a:r>
              <a:rPr lang="en-US" dirty="0" smtClean="0">
                <a:solidFill>
                  <a:schemeClr val="tx2">
                    <a:lumMod val="50000"/>
                  </a:schemeClr>
                </a:solidFill>
              </a:rPr>
              <a:t>XML file transformation relies upon “well-formed” (quotation marks match, blocks of xml properly marked with open and close symbols) and valid (follow all the rules for elements and contents).</a:t>
            </a:r>
          </a:p>
          <a:p>
            <a:r>
              <a:rPr lang="en-US" dirty="0" smtClean="0">
                <a:solidFill>
                  <a:schemeClr val="tx2">
                    <a:lumMod val="50000"/>
                  </a:schemeClr>
                </a:solidFill>
              </a:rPr>
              <a:t>CSDGM catch-all element abuse</a:t>
            </a:r>
          </a:p>
          <a:p>
            <a:pPr lvl="1"/>
            <a:r>
              <a:rPr lang="en-US" dirty="0" smtClean="0">
                <a:solidFill>
                  <a:schemeClr val="tx2">
                    <a:lumMod val="50000"/>
                  </a:schemeClr>
                </a:solidFill>
              </a:rPr>
              <a:t>Information in the catch-all element is quite difficult to process with a transform. For example, a record with the EA info as free text will not be detected by the transform extracting EA info in the proper location to create and ISO Feature Catalog.</a:t>
            </a:r>
          </a:p>
          <a:p>
            <a:pPr lvl="1"/>
            <a:r>
              <a:rPr lang="en-US" dirty="0" smtClean="0">
                <a:solidFill>
                  <a:schemeClr val="tx2">
                    <a:lumMod val="50000"/>
                  </a:schemeClr>
                </a:solidFill>
              </a:rPr>
              <a:t>Catch all info is at risk of getting lost in translation.</a:t>
            </a:r>
          </a:p>
        </p:txBody>
      </p:sp>
    </p:spTree>
    <p:extLst>
      <p:ext uri="{BB962C8B-B14F-4D97-AF65-F5344CB8AC3E}">
        <p14:creationId xmlns:p14="http://schemas.microsoft.com/office/powerpoint/2010/main" val="2013022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6355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47198"/>
            <a:ext cx="10515600" cy="1009651"/>
          </a:xfrm>
        </p:spPr>
        <p:txBody>
          <a:bodyPr>
            <a:normAutofit fontScale="90000"/>
          </a:bodyPr>
          <a:lstStyle/>
          <a:p>
            <a:r>
              <a:rPr lang="en-US" dirty="0" smtClean="0"/>
              <a:t>Metadata alchemy - Convert Legacy to golden ISO Metadata</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98401578"/>
              </p:ext>
            </p:extLst>
          </p:nvPr>
        </p:nvGraphicFramePr>
        <p:xfrm>
          <a:off x="838200" y="1498897"/>
          <a:ext cx="10515600" cy="387604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274623744"/>
                    </a:ext>
                  </a:extLst>
                </a:gridCol>
                <a:gridCol w="5257800">
                  <a:extLst>
                    <a:ext uri="{9D8B030D-6E8A-4147-A177-3AD203B41FA5}">
                      <a16:colId xmlns:a16="http://schemas.microsoft.com/office/drawing/2014/main" val="4057713813"/>
                    </a:ext>
                  </a:extLst>
                </a:gridCol>
              </a:tblGrid>
              <a:tr h="370840">
                <a:tc>
                  <a:txBody>
                    <a:bodyPr/>
                    <a:lstStyle/>
                    <a:p>
                      <a:pPr algn="ctr"/>
                      <a:r>
                        <a:rPr lang="en-US" dirty="0" smtClean="0">
                          <a:solidFill>
                            <a:schemeClr val="tx1"/>
                          </a:solidFill>
                        </a:rPr>
                        <a:t>Legacy</a:t>
                      </a:r>
                      <a:r>
                        <a:rPr lang="en-US" baseline="0" dirty="0" smtClean="0">
                          <a:solidFill>
                            <a:schemeClr val="tx1"/>
                          </a:solidFill>
                        </a:rPr>
                        <a:t> format</a:t>
                      </a:r>
                      <a:endParaRPr lang="en-US" dirty="0">
                        <a:solidFill>
                          <a:schemeClr val="tx1"/>
                        </a:solidFill>
                      </a:endParaRPr>
                    </a:p>
                  </a:txBody>
                  <a:tcPr/>
                </a:tc>
                <a:tc>
                  <a:txBody>
                    <a:bodyPr/>
                    <a:lstStyle/>
                    <a:p>
                      <a:pPr algn="ctr"/>
                      <a:r>
                        <a:rPr lang="en-US" dirty="0" smtClean="0">
                          <a:solidFill>
                            <a:schemeClr val="tx1"/>
                          </a:solidFill>
                        </a:rPr>
                        <a:t>Strategy</a:t>
                      </a:r>
                      <a:endParaRPr lang="en-US" dirty="0">
                        <a:solidFill>
                          <a:schemeClr val="tx1"/>
                        </a:solidFill>
                      </a:endParaRPr>
                    </a:p>
                  </a:txBody>
                  <a:tcPr/>
                </a:tc>
                <a:extLst>
                  <a:ext uri="{0D108BD9-81ED-4DB2-BD59-A6C34878D82A}">
                    <a16:rowId xmlns:a16="http://schemas.microsoft.com/office/drawing/2014/main" val="3289123567"/>
                  </a:ext>
                </a:extLst>
              </a:tr>
              <a:tr h="370840">
                <a:tc>
                  <a:txBody>
                    <a:bodyPr/>
                    <a:lstStyle/>
                    <a:p>
                      <a:r>
                        <a:rPr lang="en-US" dirty="0" smtClean="0">
                          <a:solidFill>
                            <a:schemeClr val="tx2">
                              <a:lumMod val="50000"/>
                            </a:schemeClr>
                          </a:solidFill>
                        </a:rPr>
                        <a:t>Esri</a:t>
                      </a:r>
                      <a:r>
                        <a:rPr lang="en-US" baseline="0" dirty="0" smtClean="0">
                          <a:solidFill>
                            <a:schemeClr val="tx2">
                              <a:lumMod val="50000"/>
                            </a:schemeClr>
                          </a:solidFill>
                        </a:rPr>
                        <a:t> metadata (product and version specific)</a:t>
                      </a:r>
                      <a:endParaRPr lang="en-US" dirty="0">
                        <a:solidFill>
                          <a:schemeClr val="tx2">
                            <a:lumMod val="50000"/>
                          </a:schemeClr>
                        </a:solidFill>
                      </a:endParaRPr>
                    </a:p>
                  </a:txBody>
                  <a:tcPr/>
                </a:tc>
                <a:tc>
                  <a:txBody>
                    <a:bodyPr/>
                    <a:lstStyle/>
                    <a:p>
                      <a:r>
                        <a:rPr lang="en-US" dirty="0" smtClean="0">
                          <a:solidFill>
                            <a:schemeClr val="tx2">
                              <a:lumMod val="50000"/>
                            </a:schemeClr>
                          </a:solidFill>
                        </a:rPr>
                        <a:t>Use Esri</a:t>
                      </a:r>
                      <a:r>
                        <a:rPr lang="en-US" baseline="0" dirty="0" smtClean="0">
                          <a:solidFill>
                            <a:schemeClr val="tx2">
                              <a:lumMod val="50000"/>
                            </a:schemeClr>
                          </a:solidFill>
                        </a:rPr>
                        <a:t> to extract ISO from internal metadata</a:t>
                      </a:r>
                      <a:endParaRPr lang="en-US" dirty="0">
                        <a:solidFill>
                          <a:schemeClr val="tx2">
                            <a:lumMod val="50000"/>
                          </a:schemeClr>
                        </a:solidFill>
                      </a:endParaRPr>
                    </a:p>
                  </a:txBody>
                  <a:tcPr/>
                </a:tc>
                <a:extLst>
                  <a:ext uri="{0D108BD9-81ED-4DB2-BD59-A6C34878D82A}">
                    <a16:rowId xmlns:a16="http://schemas.microsoft.com/office/drawing/2014/main" val="867369362"/>
                  </a:ext>
                </a:extLst>
              </a:tr>
              <a:tr h="370840">
                <a:tc>
                  <a:txBody>
                    <a:bodyPr/>
                    <a:lstStyle/>
                    <a:p>
                      <a:r>
                        <a:rPr lang="en-US" dirty="0" smtClean="0">
                          <a:solidFill>
                            <a:schemeClr val="tx2">
                              <a:lumMod val="50000"/>
                            </a:schemeClr>
                          </a:solidFill>
                        </a:rPr>
                        <a:t>FGDC (CSDGM)</a:t>
                      </a:r>
                      <a:r>
                        <a:rPr lang="en-US" baseline="0" dirty="0" smtClean="0">
                          <a:solidFill>
                            <a:schemeClr val="tx2">
                              <a:lumMod val="50000"/>
                            </a:schemeClr>
                          </a:solidFill>
                        </a:rPr>
                        <a:t> (in valid XML format)</a:t>
                      </a:r>
                      <a:endParaRPr lang="en-US" dirty="0">
                        <a:solidFill>
                          <a:schemeClr val="tx2">
                            <a:lumMod val="50000"/>
                          </a:schemeClr>
                        </a:solidFill>
                      </a:endParaRPr>
                    </a:p>
                  </a:txBody>
                  <a:tcPr/>
                </a:tc>
                <a:tc>
                  <a:txBody>
                    <a:bodyPr/>
                    <a:lstStyle/>
                    <a:p>
                      <a:r>
                        <a:rPr lang="en-US" dirty="0" smtClean="0">
                          <a:solidFill>
                            <a:schemeClr val="tx2">
                              <a:lumMod val="50000"/>
                            </a:schemeClr>
                          </a:solidFill>
                        </a:rPr>
                        <a:t>XML transform moves</a:t>
                      </a:r>
                      <a:r>
                        <a:rPr lang="en-US" baseline="0" dirty="0" smtClean="0">
                          <a:solidFill>
                            <a:schemeClr val="tx2">
                              <a:lumMod val="50000"/>
                            </a:schemeClr>
                          </a:solidFill>
                        </a:rPr>
                        <a:t> CSDGM elements to ISO format</a:t>
                      </a:r>
                      <a:endParaRPr lang="en-US" dirty="0">
                        <a:solidFill>
                          <a:schemeClr val="tx2">
                            <a:lumMod val="50000"/>
                          </a:schemeClr>
                        </a:solidFill>
                      </a:endParaRPr>
                    </a:p>
                  </a:txBody>
                  <a:tcPr/>
                </a:tc>
                <a:extLst>
                  <a:ext uri="{0D108BD9-81ED-4DB2-BD59-A6C34878D82A}">
                    <a16:rowId xmlns:a16="http://schemas.microsoft.com/office/drawing/2014/main" val="214011381"/>
                  </a:ext>
                </a:extLst>
              </a:tr>
              <a:tr h="370840">
                <a:tc>
                  <a:txBody>
                    <a:bodyPr/>
                    <a:lstStyle/>
                    <a:p>
                      <a:r>
                        <a:rPr lang="en-US" dirty="0" smtClean="0">
                          <a:solidFill>
                            <a:schemeClr val="tx2">
                              <a:lumMod val="50000"/>
                            </a:schemeClr>
                          </a:solidFill>
                        </a:rPr>
                        <a:t>FGDC</a:t>
                      </a:r>
                      <a:r>
                        <a:rPr lang="en-US" baseline="0" dirty="0" smtClean="0">
                          <a:solidFill>
                            <a:schemeClr val="tx2">
                              <a:lumMod val="50000"/>
                            </a:schemeClr>
                          </a:solidFill>
                        </a:rPr>
                        <a:t> (CSDGM) text only or non-standard format</a:t>
                      </a:r>
                      <a:endParaRPr lang="en-US" dirty="0">
                        <a:solidFill>
                          <a:schemeClr val="tx2">
                            <a:lumMod val="50000"/>
                          </a:schemeClr>
                        </a:solidFill>
                      </a:endParaRPr>
                    </a:p>
                  </a:txBody>
                  <a:tcPr/>
                </a:tc>
                <a:tc>
                  <a:txBody>
                    <a:bodyPr/>
                    <a:lstStyle/>
                    <a:p>
                      <a:r>
                        <a:rPr lang="en-US" dirty="0" smtClean="0">
                          <a:solidFill>
                            <a:schemeClr val="tx2">
                              <a:lumMod val="50000"/>
                            </a:schemeClr>
                          </a:solidFill>
                        </a:rPr>
                        <a:t>Manual</a:t>
                      </a:r>
                      <a:r>
                        <a:rPr lang="en-US" baseline="0" dirty="0" smtClean="0">
                          <a:solidFill>
                            <a:schemeClr val="tx2">
                              <a:lumMod val="50000"/>
                            </a:schemeClr>
                          </a:solidFill>
                        </a:rPr>
                        <a:t> or code correction then transform</a:t>
                      </a:r>
                      <a:endParaRPr lang="en-US" dirty="0">
                        <a:solidFill>
                          <a:schemeClr val="tx2">
                            <a:lumMod val="50000"/>
                          </a:schemeClr>
                        </a:solidFill>
                      </a:endParaRPr>
                    </a:p>
                  </a:txBody>
                  <a:tcPr/>
                </a:tc>
                <a:extLst>
                  <a:ext uri="{0D108BD9-81ED-4DB2-BD59-A6C34878D82A}">
                    <a16:rowId xmlns:a16="http://schemas.microsoft.com/office/drawing/2014/main" val="3795526423"/>
                  </a:ext>
                </a:extLst>
              </a:tr>
              <a:tr h="370840">
                <a:tc>
                  <a:txBody>
                    <a:bodyPr/>
                    <a:lstStyle/>
                    <a:p>
                      <a:r>
                        <a:rPr lang="en-US" dirty="0" smtClean="0">
                          <a:solidFill>
                            <a:schemeClr val="tx2">
                              <a:lumMod val="50000"/>
                            </a:schemeClr>
                          </a:solidFill>
                        </a:rPr>
                        <a:t>Metadata assembled from database/files</a:t>
                      </a:r>
                      <a:endParaRPr lang="en-US" dirty="0">
                        <a:solidFill>
                          <a:schemeClr val="tx2">
                            <a:lumMod val="50000"/>
                          </a:schemeClr>
                        </a:solidFill>
                      </a:endParaRPr>
                    </a:p>
                  </a:txBody>
                  <a:tcPr/>
                </a:tc>
                <a:tc>
                  <a:txBody>
                    <a:bodyPr/>
                    <a:lstStyle/>
                    <a:p>
                      <a:r>
                        <a:rPr lang="en-US" dirty="0" smtClean="0">
                          <a:solidFill>
                            <a:schemeClr val="tx2">
                              <a:lumMod val="50000"/>
                            </a:schemeClr>
                          </a:solidFill>
                        </a:rPr>
                        <a:t>Fill-in-the-blank</a:t>
                      </a:r>
                      <a:r>
                        <a:rPr lang="en-US" baseline="0" dirty="0" smtClean="0">
                          <a:solidFill>
                            <a:schemeClr val="tx2">
                              <a:lumMod val="50000"/>
                            </a:schemeClr>
                          </a:solidFill>
                        </a:rPr>
                        <a:t> (search &amp; replace) logic in ISO template</a:t>
                      </a:r>
                      <a:endParaRPr lang="en-US" dirty="0">
                        <a:solidFill>
                          <a:schemeClr val="tx2">
                            <a:lumMod val="50000"/>
                          </a:schemeClr>
                        </a:solidFill>
                      </a:endParaRPr>
                    </a:p>
                  </a:txBody>
                  <a:tcPr/>
                </a:tc>
                <a:extLst>
                  <a:ext uri="{0D108BD9-81ED-4DB2-BD59-A6C34878D82A}">
                    <a16:rowId xmlns:a16="http://schemas.microsoft.com/office/drawing/2014/main" val="468388389"/>
                  </a:ext>
                </a:extLst>
              </a:tr>
              <a:tr h="370840">
                <a:tc>
                  <a:txBody>
                    <a:bodyPr/>
                    <a:lstStyle/>
                    <a:p>
                      <a:r>
                        <a:rPr lang="en-US" dirty="0" smtClean="0">
                          <a:solidFill>
                            <a:schemeClr val="tx2">
                              <a:lumMod val="50000"/>
                            </a:schemeClr>
                          </a:solidFill>
                        </a:rPr>
                        <a:t>Other metadata standards  (for example, Ecological Metadata</a:t>
                      </a:r>
                      <a:r>
                        <a:rPr lang="en-US" baseline="0" dirty="0" smtClean="0">
                          <a:solidFill>
                            <a:schemeClr val="tx2">
                              <a:lumMod val="50000"/>
                            </a:schemeClr>
                          </a:solidFill>
                        </a:rPr>
                        <a:t> Language</a:t>
                      </a:r>
                      <a:endParaRPr lang="en-US" dirty="0">
                        <a:solidFill>
                          <a:schemeClr val="tx2">
                            <a:lumMod val="50000"/>
                          </a:schemeClr>
                        </a:solidFill>
                      </a:endParaRPr>
                    </a:p>
                  </a:txBody>
                  <a:tcPr/>
                </a:tc>
                <a:tc>
                  <a:txBody>
                    <a:bodyPr/>
                    <a:lstStyle/>
                    <a:p>
                      <a:r>
                        <a:rPr lang="en-US" dirty="0" smtClean="0">
                          <a:solidFill>
                            <a:schemeClr val="tx2">
                              <a:lumMod val="50000"/>
                            </a:schemeClr>
                          </a:solidFill>
                        </a:rPr>
                        <a:t>Find</a:t>
                      </a:r>
                      <a:r>
                        <a:rPr lang="en-US" baseline="0" dirty="0" smtClean="0">
                          <a:solidFill>
                            <a:schemeClr val="tx2">
                              <a:lumMod val="50000"/>
                            </a:schemeClr>
                          </a:solidFill>
                        </a:rPr>
                        <a:t> or create an existing conversion program or transform if effort is less than manual conversion</a:t>
                      </a:r>
                      <a:endParaRPr lang="en-US" dirty="0">
                        <a:solidFill>
                          <a:schemeClr val="tx2">
                            <a:lumMod val="50000"/>
                          </a:schemeClr>
                        </a:solidFill>
                      </a:endParaRPr>
                    </a:p>
                  </a:txBody>
                  <a:tcPr/>
                </a:tc>
                <a:extLst>
                  <a:ext uri="{0D108BD9-81ED-4DB2-BD59-A6C34878D82A}">
                    <a16:rowId xmlns:a16="http://schemas.microsoft.com/office/drawing/2014/main" val="2181749395"/>
                  </a:ext>
                </a:extLst>
              </a:tr>
              <a:tr h="370840">
                <a:tc>
                  <a:txBody>
                    <a:bodyPr/>
                    <a:lstStyle/>
                    <a:p>
                      <a:endParaRPr lang="en-US" dirty="0">
                        <a:solidFill>
                          <a:schemeClr val="tx2">
                            <a:lumMod val="50000"/>
                          </a:schemeClr>
                        </a:solidFill>
                      </a:endParaRPr>
                    </a:p>
                  </a:txBody>
                  <a:tcPr/>
                </a:tc>
                <a:tc>
                  <a:txBody>
                    <a:bodyPr/>
                    <a:lstStyle/>
                    <a:p>
                      <a:endParaRPr lang="en-US" dirty="0">
                        <a:solidFill>
                          <a:schemeClr val="tx2">
                            <a:lumMod val="50000"/>
                          </a:schemeClr>
                        </a:solidFill>
                      </a:endParaRPr>
                    </a:p>
                  </a:txBody>
                  <a:tcPr/>
                </a:tc>
                <a:extLst>
                  <a:ext uri="{0D108BD9-81ED-4DB2-BD59-A6C34878D82A}">
                    <a16:rowId xmlns:a16="http://schemas.microsoft.com/office/drawing/2014/main" val="3777395347"/>
                  </a:ext>
                </a:extLst>
              </a:tr>
              <a:tr h="370840">
                <a:tc>
                  <a:txBody>
                    <a:bodyPr/>
                    <a:lstStyle/>
                    <a:p>
                      <a:endParaRPr lang="en-US" dirty="0">
                        <a:solidFill>
                          <a:schemeClr val="tx2">
                            <a:lumMod val="50000"/>
                          </a:schemeClr>
                        </a:solidFill>
                      </a:endParaRPr>
                    </a:p>
                  </a:txBody>
                  <a:tcPr/>
                </a:tc>
                <a:tc>
                  <a:txBody>
                    <a:bodyPr/>
                    <a:lstStyle/>
                    <a:p>
                      <a:endParaRPr lang="en-US" dirty="0">
                        <a:solidFill>
                          <a:schemeClr val="tx2">
                            <a:lumMod val="50000"/>
                          </a:schemeClr>
                        </a:solidFill>
                      </a:endParaRPr>
                    </a:p>
                  </a:txBody>
                  <a:tcPr/>
                </a:tc>
                <a:extLst>
                  <a:ext uri="{0D108BD9-81ED-4DB2-BD59-A6C34878D82A}">
                    <a16:rowId xmlns:a16="http://schemas.microsoft.com/office/drawing/2014/main" val="2349027817"/>
                  </a:ext>
                </a:extLst>
              </a:tr>
              <a:tr h="370840">
                <a:tc>
                  <a:txBody>
                    <a:bodyPr/>
                    <a:lstStyle/>
                    <a:p>
                      <a:endParaRPr lang="en-US" dirty="0">
                        <a:solidFill>
                          <a:schemeClr val="tx2">
                            <a:lumMod val="50000"/>
                          </a:schemeClr>
                        </a:solidFill>
                      </a:endParaRPr>
                    </a:p>
                  </a:txBody>
                  <a:tcPr/>
                </a:tc>
                <a:tc>
                  <a:txBody>
                    <a:bodyPr/>
                    <a:lstStyle/>
                    <a:p>
                      <a:endParaRPr lang="en-US" dirty="0">
                        <a:solidFill>
                          <a:schemeClr val="tx2">
                            <a:lumMod val="50000"/>
                          </a:schemeClr>
                        </a:solidFill>
                      </a:endParaRPr>
                    </a:p>
                  </a:txBody>
                  <a:tcPr/>
                </a:tc>
                <a:extLst>
                  <a:ext uri="{0D108BD9-81ED-4DB2-BD59-A6C34878D82A}">
                    <a16:rowId xmlns:a16="http://schemas.microsoft.com/office/drawing/2014/main" val="4172326913"/>
                  </a:ext>
                </a:extLst>
              </a:tr>
            </a:tbl>
          </a:graphicData>
        </a:graphic>
      </p:graphicFrame>
      <p:sp>
        <p:nvSpPr>
          <p:cNvPr id="6" name="TextBox 5"/>
          <p:cNvSpPr txBox="1"/>
          <p:nvPr/>
        </p:nvSpPr>
        <p:spPr>
          <a:xfrm>
            <a:off x="945078" y="5374937"/>
            <a:ext cx="10110849" cy="923330"/>
          </a:xfrm>
          <a:prstGeom prst="rect">
            <a:avLst/>
          </a:prstGeom>
          <a:noFill/>
        </p:spPr>
        <p:txBody>
          <a:bodyPr wrap="square" rtlCol="0">
            <a:spAutoFit/>
          </a:bodyPr>
          <a:lstStyle/>
          <a:p>
            <a:r>
              <a:rPr lang="en-US" dirty="0" smtClean="0">
                <a:solidFill>
                  <a:schemeClr val="bg1"/>
                </a:solidFill>
              </a:rPr>
              <a:t>Main point: There are many approaches to turning legacy metadata into ISO.</a:t>
            </a:r>
          </a:p>
          <a:p>
            <a:r>
              <a:rPr lang="en-US" dirty="0" smtClean="0">
                <a:solidFill>
                  <a:schemeClr val="bg1"/>
                </a:solidFill>
              </a:rPr>
              <a:t>Disclaimer: Kids don’t try this at home. Your mileage will vary. These are general approaches that NAL has prototyped to varying extents. Results of automated conversion depends upon legacy file contents. </a:t>
            </a:r>
            <a:endParaRPr lang="en-US" dirty="0">
              <a:solidFill>
                <a:schemeClr val="bg1"/>
              </a:solidFill>
            </a:endParaRPr>
          </a:p>
        </p:txBody>
      </p:sp>
      <p:pic>
        <p:nvPicPr>
          <p:cNvPr id="5" name="Audio 4">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430000" y="6096000"/>
            <a:ext cx="609600" cy="609600"/>
          </a:xfrm>
          <a:prstGeom prst="rect">
            <a:avLst/>
          </a:prstGeom>
        </p:spPr>
      </p:pic>
    </p:spTree>
    <p:extLst>
      <p:ext uri="{BB962C8B-B14F-4D97-AF65-F5344CB8AC3E}">
        <p14:creationId xmlns:p14="http://schemas.microsoft.com/office/powerpoint/2010/main" val="1024124899"/>
      </p:ext>
    </p:extLst>
  </p:cSld>
  <p:clrMapOvr>
    <a:masterClrMapping/>
  </p:clrMapOvr>
  <mc:AlternateContent xmlns:mc="http://schemas.openxmlformats.org/markup-compatibility/2006" xmlns:p14="http://schemas.microsoft.com/office/powerpoint/2010/main">
    <mc:Choice Requires="p14">
      <p:transition spd="med" p14:dur="700" advTm="97200">
        <p:fade/>
      </p:transition>
    </mc:Choice>
    <mc:Fallback xmlns="">
      <p:transition spd="med" advTm="972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2">
                    <a:lumMod val="50000"/>
                  </a:schemeClr>
                </a:solidFill>
              </a:rPr>
              <a:t>Agenda</a:t>
            </a:r>
            <a:endParaRPr lang="en-US" dirty="0">
              <a:solidFill>
                <a:schemeClr val="tx2">
                  <a:lumMod val="50000"/>
                </a:schemeClr>
              </a:solidFill>
            </a:endParaRPr>
          </a:p>
        </p:txBody>
      </p:sp>
      <p:sp>
        <p:nvSpPr>
          <p:cNvPr id="3" name="Content Placeholder 2"/>
          <p:cNvSpPr>
            <a:spLocks noGrp="1"/>
          </p:cNvSpPr>
          <p:nvPr>
            <p:ph idx="1"/>
          </p:nvPr>
        </p:nvSpPr>
        <p:spPr/>
        <p:txBody>
          <a:bodyPr>
            <a:normAutofit/>
          </a:bodyPr>
          <a:lstStyle/>
          <a:p>
            <a:pPr lvl="1"/>
            <a:r>
              <a:rPr lang="en-US" sz="3600" dirty="0" smtClean="0">
                <a:solidFill>
                  <a:schemeClr val="tx1">
                    <a:lumMod val="75000"/>
                  </a:schemeClr>
                </a:solidFill>
              </a:rPr>
              <a:t>Core ISO concepts</a:t>
            </a:r>
            <a:endParaRPr lang="en-US" sz="3600" dirty="0">
              <a:solidFill>
                <a:schemeClr val="tx1">
                  <a:lumMod val="75000"/>
                </a:schemeClr>
              </a:solidFill>
            </a:endParaRPr>
          </a:p>
          <a:p>
            <a:pPr lvl="1"/>
            <a:r>
              <a:rPr lang="en-US" sz="3600" dirty="0" smtClean="0">
                <a:solidFill>
                  <a:schemeClr val="tx1">
                    <a:lumMod val="75000"/>
                  </a:schemeClr>
                </a:solidFill>
              </a:rPr>
              <a:t>Conversion strategies</a:t>
            </a:r>
          </a:p>
          <a:p>
            <a:pPr lvl="1"/>
            <a:r>
              <a:rPr lang="en-US" sz="3600" dirty="0" smtClean="0">
                <a:solidFill>
                  <a:schemeClr val="tx1">
                    <a:lumMod val="75000"/>
                  </a:schemeClr>
                </a:solidFill>
              </a:rPr>
              <a:t>“What can possibly go wrong?”</a:t>
            </a:r>
          </a:p>
          <a:p>
            <a:endParaRPr lang="en-US" dirty="0">
              <a:solidFill>
                <a:schemeClr val="bg1"/>
              </a:solidFill>
            </a:endParaRPr>
          </a:p>
        </p:txBody>
      </p:sp>
    </p:spTree>
    <p:extLst>
      <p:ext uri="{BB962C8B-B14F-4D97-AF65-F5344CB8AC3E}">
        <p14:creationId xmlns:p14="http://schemas.microsoft.com/office/powerpoint/2010/main" val="553756762"/>
      </p:ext>
    </p:extLst>
  </p:cSld>
  <p:clrMapOvr>
    <a:masterClrMapping/>
  </p:clrMapOvr>
  <mc:AlternateContent xmlns:mc="http://schemas.openxmlformats.org/markup-compatibility/2006" xmlns:p14="http://schemas.microsoft.com/office/powerpoint/2010/main">
    <mc:Choice Requires="p14">
      <p:transition spd="med" p14:dur="700" advTm="31310">
        <p:fade/>
      </p:transition>
    </mc:Choice>
    <mc:Fallback xmlns="">
      <p:transition spd="med" advTm="3131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CSDGM content remains in ISO 19115</a:t>
            </a:r>
            <a:endParaRPr lang="en-US" dirty="0"/>
          </a:p>
        </p:txBody>
      </p:sp>
      <p:pic>
        <p:nvPicPr>
          <p:cNvPr id="9" name="Content Placeholder 8"/>
          <p:cNvPicPr>
            <a:picLocks noGrp="1" noChangeAspect="1"/>
          </p:cNvPicPr>
          <p:nvPr>
            <p:ph idx="1"/>
          </p:nvPr>
        </p:nvPicPr>
        <p:blipFill>
          <a:blip r:embed="rId3"/>
          <a:stretch>
            <a:fillRect/>
          </a:stretch>
        </p:blipFill>
        <p:spPr>
          <a:xfrm>
            <a:off x="1553014" y="1935984"/>
            <a:ext cx="8686578" cy="4351338"/>
          </a:xfrm>
          <a:prstGeom prst="rect">
            <a:avLst/>
          </a:prstGeom>
        </p:spPr>
      </p:pic>
    </p:spTree>
    <p:extLst>
      <p:ext uri="{BB962C8B-B14F-4D97-AF65-F5344CB8AC3E}">
        <p14:creationId xmlns:p14="http://schemas.microsoft.com/office/powerpoint/2010/main" val="3242362369"/>
      </p:ext>
    </p:extLst>
  </p:cSld>
  <p:clrMapOvr>
    <a:masterClrMapping/>
  </p:clrMapOvr>
  <mc:AlternateContent xmlns:mc="http://schemas.openxmlformats.org/markup-compatibility/2006" xmlns:p14="http://schemas.microsoft.com/office/powerpoint/2010/main">
    <mc:Choice Requires="p14">
      <p:transition spd="med" p14:dur="700" advTm="55886">
        <p:fade/>
      </p:transition>
    </mc:Choice>
    <mc:Fallback xmlns="">
      <p:transition spd="med" advTm="55886">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 Geospatial Metadata Structure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solidFill>
                  <a:schemeClr val="tx2">
                    <a:lumMod val="50000"/>
                  </a:schemeClr>
                </a:solidFill>
              </a:rPr>
              <a:t>ISO reuses elements in many places. For example, a </a:t>
            </a:r>
            <a:r>
              <a:rPr lang="en-US" dirty="0" err="1" smtClean="0">
                <a:solidFill>
                  <a:schemeClr val="tx2">
                    <a:lumMod val="50000"/>
                  </a:schemeClr>
                </a:solidFill>
              </a:rPr>
              <a:t>ResponsibleParty</a:t>
            </a:r>
            <a:r>
              <a:rPr lang="en-US" dirty="0" smtClean="0">
                <a:solidFill>
                  <a:schemeClr val="tx2">
                    <a:lumMod val="50000"/>
                  </a:schemeClr>
                </a:solidFill>
              </a:rPr>
              <a:t> could identify the author of the metadata, an organizational point of contact, or other places where person/organization/position is needed.</a:t>
            </a:r>
          </a:p>
          <a:p>
            <a:r>
              <a:rPr lang="en-US" dirty="0" smtClean="0">
                <a:solidFill>
                  <a:schemeClr val="tx2">
                    <a:lumMod val="50000"/>
                  </a:schemeClr>
                </a:solidFill>
              </a:rPr>
              <a:t>Metadata are stored in XML files, not plain text allowed for CSDGM.</a:t>
            </a:r>
          </a:p>
          <a:p>
            <a:pPr lvl="1"/>
            <a:r>
              <a:rPr lang="en-US" dirty="0" smtClean="0">
                <a:solidFill>
                  <a:schemeClr val="tx2">
                    <a:lumMod val="50000"/>
                  </a:schemeClr>
                </a:solidFill>
              </a:rPr>
              <a:t>XML strictly enforces the format of the metadata file.  </a:t>
            </a:r>
            <a:r>
              <a:rPr lang="en-US" i="1" dirty="0" smtClean="0">
                <a:solidFill>
                  <a:schemeClr val="tx2">
                    <a:lumMod val="50000"/>
                  </a:schemeClr>
                </a:solidFill>
              </a:rPr>
              <a:t>(Validation with schema)</a:t>
            </a:r>
          </a:p>
          <a:p>
            <a:r>
              <a:rPr lang="en-US" dirty="0" smtClean="0">
                <a:solidFill>
                  <a:schemeClr val="tx2">
                    <a:lumMod val="50000"/>
                  </a:schemeClr>
                </a:solidFill>
              </a:rPr>
              <a:t>Fewer required metadata elements, but</a:t>
            </a:r>
          </a:p>
          <a:p>
            <a:pPr lvl="1"/>
            <a:r>
              <a:rPr lang="en-US" dirty="0" smtClean="0">
                <a:solidFill>
                  <a:schemeClr val="tx2">
                    <a:lumMod val="50000"/>
                  </a:schemeClr>
                </a:solidFill>
              </a:rPr>
              <a:t>“Mandatory if applicable” is a new category of elements</a:t>
            </a:r>
          </a:p>
          <a:p>
            <a:pPr lvl="1"/>
            <a:r>
              <a:rPr lang="en-US" dirty="0" smtClean="0">
                <a:solidFill>
                  <a:schemeClr val="tx2">
                    <a:lumMod val="50000"/>
                  </a:schemeClr>
                </a:solidFill>
              </a:rPr>
              <a:t>“</a:t>
            </a:r>
            <a:r>
              <a:rPr lang="en-US" dirty="0" err="1" smtClean="0">
                <a:solidFill>
                  <a:schemeClr val="tx2">
                    <a:lumMod val="50000"/>
                  </a:schemeClr>
                </a:solidFill>
              </a:rPr>
              <a:t>nilReason</a:t>
            </a:r>
            <a:r>
              <a:rPr lang="en-US" dirty="0" smtClean="0">
                <a:solidFill>
                  <a:schemeClr val="tx2">
                    <a:lumMod val="50000"/>
                  </a:schemeClr>
                </a:solidFill>
              </a:rPr>
              <a:t>” (unknown, missing, not applicable…) can be explain why there is no value. </a:t>
            </a:r>
            <a:r>
              <a:rPr lang="en-US" dirty="0" err="1" smtClean="0">
                <a:solidFill>
                  <a:schemeClr val="tx2">
                    <a:lumMod val="50000"/>
                  </a:schemeClr>
                </a:solidFill>
              </a:rPr>
              <a:t>nilReason</a:t>
            </a:r>
            <a:r>
              <a:rPr lang="en-US" dirty="0" smtClean="0">
                <a:solidFill>
                  <a:schemeClr val="tx2">
                    <a:lumMod val="50000"/>
                  </a:schemeClr>
                </a:solidFill>
              </a:rPr>
              <a:t> is not allowed for all metadata elements.</a:t>
            </a:r>
          </a:p>
          <a:p>
            <a:r>
              <a:rPr lang="en-US" dirty="0" smtClean="0">
                <a:solidFill>
                  <a:schemeClr val="tx2">
                    <a:lumMod val="50000"/>
                  </a:schemeClr>
                </a:solidFill>
              </a:rPr>
              <a:t>Controlled vocabulary can (should) be associated with the source.  This improves search results looking for particular types of data.</a:t>
            </a:r>
          </a:p>
          <a:p>
            <a:pPr lvl="1"/>
            <a:endParaRPr lang="en-US" dirty="0">
              <a:solidFill>
                <a:schemeClr val="tx2">
                  <a:lumMod val="50000"/>
                </a:schemeClr>
              </a:solidFill>
            </a:endParaRPr>
          </a:p>
        </p:txBody>
      </p:sp>
    </p:spTree>
    <p:extLst>
      <p:ext uri="{BB962C8B-B14F-4D97-AF65-F5344CB8AC3E}">
        <p14:creationId xmlns:p14="http://schemas.microsoft.com/office/powerpoint/2010/main" val="1452263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Esri Conversion Strategies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solidFill>
                  <a:schemeClr val="tx2">
                    <a:lumMod val="50000"/>
                  </a:schemeClr>
                </a:solidFill>
              </a:rPr>
              <a:t>Probably best if the metadata is already written in Esri products:</a:t>
            </a:r>
          </a:p>
          <a:p>
            <a:r>
              <a:rPr lang="en-US" dirty="0" smtClean="0">
                <a:solidFill>
                  <a:schemeClr val="tx2">
                    <a:lumMod val="50000"/>
                  </a:schemeClr>
                </a:solidFill>
              </a:rPr>
              <a:t>ESRI originally stored metadata internally in a format that did not correspond to any open standard, but the software could export the information in open standard(s), including CSDGM and ISO 19115.</a:t>
            </a:r>
          </a:p>
          <a:p>
            <a:pPr marL="0" indent="0">
              <a:buNone/>
            </a:pPr>
            <a:r>
              <a:rPr lang="en-US" dirty="0" smtClean="0">
                <a:solidFill>
                  <a:schemeClr val="tx2">
                    <a:lumMod val="50000"/>
                  </a:schemeClr>
                </a:solidFill>
              </a:rPr>
              <a:t>Potential Complexity and Variability</a:t>
            </a:r>
          </a:p>
          <a:p>
            <a:pPr fontAlgn="t"/>
            <a:r>
              <a:rPr lang="en-US" dirty="0" smtClean="0">
                <a:solidFill>
                  <a:schemeClr val="tx2">
                    <a:lumMod val="50000"/>
                  </a:schemeClr>
                </a:solidFill>
              </a:rPr>
              <a:t>Esri’s internal metadata format varies between products (desktop, pro, AGOL and versions/releases (e.g., 9.x, 10.1, 10.2))</a:t>
            </a:r>
          </a:p>
          <a:p>
            <a:pPr lvl="1" fontAlgn="t"/>
            <a:r>
              <a:rPr lang="en-US" dirty="0" err="1" smtClean="0">
                <a:solidFill>
                  <a:schemeClr val="tx2">
                    <a:lumMod val="50000"/>
                  </a:schemeClr>
                </a:solidFill>
              </a:rPr>
              <a:t>GeoPackages</a:t>
            </a:r>
            <a:r>
              <a:rPr lang="en-US" dirty="0" smtClean="0">
                <a:solidFill>
                  <a:schemeClr val="tx2">
                    <a:lumMod val="50000"/>
                  </a:schemeClr>
                </a:solidFill>
              </a:rPr>
              <a:t> from the current ArcGIS Pro do NOT include metadata.</a:t>
            </a:r>
          </a:p>
          <a:p>
            <a:pPr lvl="1" fontAlgn="t"/>
            <a:r>
              <a:rPr lang="en-US" dirty="0" smtClean="0">
                <a:solidFill>
                  <a:schemeClr val="tx2">
                    <a:lumMod val="50000"/>
                  </a:schemeClr>
                </a:solidFill>
              </a:rPr>
              <a:t>Metadata may not always transfer between products (For a time, metadata was lost going from desktop to AGOL.)</a:t>
            </a:r>
          </a:p>
          <a:p>
            <a:pPr fontAlgn="t"/>
            <a:r>
              <a:rPr lang="en-US" dirty="0" smtClean="0">
                <a:solidFill>
                  <a:schemeClr val="tx2">
                    <a:lumMod val="50000"/>
                  </a:schemeClr>
                </a:solidFill>
              </a:rPr>
              <a:t>At least for the newer versions, opening a GIS layer in a newer version will update the format of the metadata for that layer.</a:t>
            </a:r>
          </a:p>
          <a:p>
            <a:pPr fontAlgn="t"/>
            <a:r>
              <a:rPr lang="en-US" dirty="0" smtClean="0">
                <a:solidFill>
                  <a:schemeClr val="tx2">
                    <a:lumMod val="50000"/>
                  </a:schemeClr>
                </a:solidFill>
              </a:rPr>
              <a:t>In some products (early 10.x?) the user had to select a metadata style (standard).  This had some impact on the user interface and/or mapping between the UI and the internal metadata format.</a:t>
            </a:r>
          </a:p>
          <a:p>
            <a:pPr fontAlgn="t"/>
            <a:r>
              <a:rPr lang="en-US" dirty="0" smtClean="0">
                <a:solidFill>
                  <a:schemeClr val="tx2">
                    <a:lumMod val="50000"/>
                  </a:schemeClr>
                </a:solidFill>
              </a:rPr>
              <a:t>The internal format is proprietary (full definition apparently not public). However, there are XML transforms in Esri open source code.</a:t>
            </a:r>
          </a:p>
          <a:p>
            <a:pPr fontAlgn="t"/>
            <a:r>
              <a:rPr lang="en-US" dirty="0" smtClean="0">
                <a:solidFill>
                  <a:schemeClr val="tx2">
                    <a:lumMod val="50000"/>
                  </a:schemeClr>
                </a:solidFill>
              </a:rPr>
              <a:t>Disclaimer: Based on current knowledge and understanding. Their approach to metadata has been fairly dynamic over the last few years so investigate particular details to select conversion strategy.</a:t>
            </a:r>
            <a:endParaRPr lang="en-US" dirty="0">
              <a:solidFill>
                <a:schemeClr val="tx2">
                  <a:lumMod val="50000"/>
                </a:schemeClr>
              </a:solidFill>
            </a:endParaRPr>
          </a:p>
        </p:txBody>
      </p:sp>
    </p:spTree>
    <p:extLst>
      <p:ext uri="{BB962C8B-B14F-4D97-AF65-F5344CB8AC3E}">
        <p14:creationId xmlns:p14="http://schemas.microsoft.com/office/powerpoint/2010/main" val="714005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CSDGM (XML) Conversion Strategies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solidFill>
                  <a:schemeClr val="tx2">
                    <a:lumMod val="50000"/>
                  </a:schemeClr>
                </a:solidFill>
              </a:rPr>
              <a:t>Use XML Transforms – one to create base ISO 19115 and another for the Feature Catalog (ISO version of CSDGM entity-attribute section).</a:t>
            </a:r>
          </a:p>
          <a:p>
            <a:pPr fontAlgn="t"/>
            <a:r>
              <a:rPr lang="en-US" dirty="0" smtClean="0">
                <a:solidFill>
                  <a:schemeClr val="tx2">
                    <a:lumMod val="50000"/>
                  </a:schemeClr>
                </a:solidFill>
              </a:rPr>
              <a:t>XML Transform (.</a:t>
            </a:r>
            <a:r>
              <a:rPr lang="en-US" dirty="0" err="1" smtClean="0">
                <a:solidFill>
                  <a:schemeClr val="tx2">
                    <a:lumMod val="50000"/>
                  </a:schemeClr>
                </a:solidFill>
              </a:rPr>
              <a:t>xsl</a:t>
            </a:r>
            <a:r>
              <a:rPr lang="en-US" dirty="0" smtClean="0">
                <a:solidFill>
                  <a:schemeClr val="tx2">
                    <a:lumMod val="50000"/>
                  </a:schemeClr>
                </a:solidFill>
              </a:rPr>
              <a:t>, .</a:t>
            </a:r>
            <a:r>
              <a:rPr lang="en-US" dirty="0" err="1" smtClean="0">
                <a:solidFill>
                  <a:schemeClr val="tx2">
                    <a:lumMod val="50000"/>
                  </a:schemeClr>
                </a:solidFill>
              </a:rPr>
              <a:t>xslt</a:t>
            </a:r>
            <a:r>
              <a:rPr lang="en-US" dirty="0" smtClean="0">
                <a:solidFill>
                  <a:schemeClr val="tx2">
                    <a:lumMod val="50000"/>
                  </a:schemeClr>
                </a:solidFill>
              </a:rPr>
              <a:t>) is a coding language that selects elements from an XML file and outputs another file. Output to an XML file based on another definition (</a:t>
            </a:r>
            <a:r>
              <a:rPr lang="en-US" i="1" dirty="0" smtClean="0">
                <a:solidFill>
                  <a:schemeClr val="tx2">
                    <a:lumMod val="50000"/>
                  </a:schemeClr>
                </a:solidFill>
              </a:rPr>
              <a:t>schema</a:t>
            </a:r>
            <a:r>
              <a:rPr lang="en-US" dirty="0" smtClean="0">
                <a:solidFill>
                  <a:schemeClr val="tx2">
                    <a:lumMod val="50000"/>
                  </a:schemeClr>
                </a:solidFill>
              </a:rPr>
              <a:t>) is the way to convert from one xml format to another.</a:t>
            </a:r>
          </a:p>
          <a:p>
            <a:pPr lvl="1" fontAlgn="t"/>
            <a:r>
              <a:rPr lang="en-US" dirty="0" smtClean="0">
                <a:solidFill>
                  <a:schemeClr val="tx2">
                    <a:lumMod val="50000"/>
                  </a:schemeClr>
                </a:solidFill>
              </a:rPr>
              <a:t>The file could also be output as HTML or even plain text, csv file depending upon the </a:t>
            </a:r>
            <a:r>
              <a:rPr lang="en-US" dirty="0" err="1" smtClean="0">
                <a:solidFill>
                  <a:schemeClr val="tx2">
                    <a:lumMod val="50000"/>
                  </a:schemeClr>
                </a:solidFill>
              </a:rPr>
              <a:t>xsl</a:t>
            </a:r>
            <a:r>
              <a:rPr lang="en-US" dirty="0" smtClean="0">
                <a:solidFill>
                  <a:schemeClr val="tx2">
                    <a:lumMod val="50000"/>
                  </a:schemeClr>
                </a:solidFill>
              </a:rPr>
              <a:t> code written.</a:t>
            </a:r>
          </a:p>
          <a:p>
            <a:pPr fontAlgn="t"/>
            <a:r>
              <a:rPr lang="en-US" dirty="0" smtClean="0">
                <a:solidFill>
                  <a:schemeClr val="tx2">
                    <a:lumMod val="50000"/>
                  </a:schemeClr>
                </a:solidFill>
              </a:rPr>
              <a:t>There are existing transform code to convert from CSDGM to ISO.</a:t>
            </a:r>
          </a:p>
          <a:p>
            <a:pPr fontAlgn="t"/>
            <a:r>
              <a:rPr lang="en-US" dirty="0" smtClean="0">
                <a:solidFill>
                  <a:schemeClr val="tx2">
                    <a:lumMod val="50000"/>
                  </a:schemeClr>
                </a:solidFill>
              </a:rPr>
              <a:t>The transform can be modified to add static information (for example, to add controlled vocabulary terms, such as the Federal Bureau code or other administrative information required by data.gov but not specifically in CSDGM or ISO.</a:t>
            </a:r>
          </a:p>
          <a:p>
            <a:endParaRPr lang="en-US" dirty="0"/>
          </a:p>
        </p:txBody>
      </p:sp>
    </p:spTree>
    <p:extLst>
      <p:ext uri="{BB962C8B-B14F-4D97-AF65-F5344CB8AC3E}">
        <p14:creationId xmlns:p14="http://schemas.microsoft.com/office/powerpoint/2010/main" val="720274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CSDGM (XML) </a:t>
            </a:r>
            <a:r>
              <a:rPr lang="en-US" dirty="0" smtClean="0"/>
              <a:t>Transforms at NAL</a:t>
            </a:r>
            <a:endParaRPr lang="en-US" dirty="0"/>
          </a:p>
        </p:txBody>
      </p:sp>
      <p:sp>
        <p:nvSpPr>
          <p:cNvPr id="3" name="Content Placeholder 2"/>
          <p:cNvSpPr>
            <a:spLocks noGrp="1"/>
          </p:cNvSpPr>
          <p:nvPr>
            <p:ph idx="1"/>
          </p:nvPr>
        </p:nvSpPr>
        <p:spPr>
          <a:xfrm>
            <a:off x="838200" y="1825624"/>
            <a:ext cx="10515600" cy="4742229"/>
          </a:xfrm>
        </p:spPr>
        <p:txBody>
          <a:bodyPr>
            <a:normAutofit fontScale="62500" lnSpcReduction="20000"/>
          </a:bodyPr>
          <a:lstStyle/>
          <a:p>
            <a:pPr marL="0" indent="0">
              <a:buNone/>
            </a:pPr>
            <a:r>
              <a:rPr lang="en-US" sz="3800" dirty="0">
                <a:solidFill>
                  <a:schemeClr val="bg1"/>
                </a:solidFill>
              </a:rPr>
              <a:t>CSDGM to Feature </a:t>
            </a:r>
            <a:r>
              <a:rPr lang="en-US" sz="3800" dirty="0" smtClean="0">
                <a:solidFill>
                  <a:schemeClr val="bg1"/>
                </a:solidFill>
              </a:rPr>
              <a:t>Catalog</a:t>
            </a:r>
            <a:endParaRPr lang="en-US" sz="3800" dirty="0">
              <a:solidFill>
                <a:schemeClr val="bg1"/>
              </a:solidFill>
            </a:endParaRPr>
          </a:p>
          <a:p>
            <a:r>
              <a:rPr lang="en-US" dirty="0" smtClean="0">
                <a:solidFill>
                  <a:schemeClr val="bg1"/>
                </a:solidFill>
              </a:rPr>
              <a:t>File Name: </a:t>
            </a:r>
            <a:r>
              <a:rPr lang="en-US" i="1" dirty="0" smtClean="0">
                <a:solidFill>
                  <a:schemeClr val="bg1"/>
                </a:solidFill>
              </a:rPr>
              <a:t>CSDGM-to-ISO19110.xsl</a:t>
            </a:r>
          </a:p>
          <a:p>
            <a:r>
              <a:rPr lang="en-US" dirty="0" smtClean="0">
                <a:solidFill>
                  <a:schemeClr val="bg1"/>
                </a:solidFill>
              </a:rPr>
              <a:t>GeoData import process </a:t>
            </a:r>
            <a:r>
              <a:rPr lang="en-US" dirty="0">
                <a:solidFill>
                  <a:schemeClr val="bg1"/>
                </a:solidFill>
              </a:rPr>
              <a:t>name</a:t>
            </a:r>
            <a:r>
              <a:rPr lang="en-US" dirty="0" smtClean="0">
                <a:solidFill>
                  <a:schemeClr val="bg1"/>
                </a:solidFill>
              </a:rPr>
              <a:t>: FGDC </a:t>
            </a:r>
            <a:r>
              <a:rPr lang="en-US" dirty="0">
                <a:solidFill>
                  <a:schemeClr val="bg1"/>
                </a:solidFill>
              </a:rPr>
              <a:t>CSDGM to Feature Catalog</a:t>
            </a:r>
            <a:endParaRPr lang="en-US" i="1" dirty="0">
              <a:solidFill>
                <a:schemeClr val="bg1"/>
              </a:solidFill>
            </a:endParaRPr>
          </a:p>
          <a:p>
            <a:pPr lvl="1"/>
            <a:r>
              <a:rPr lang="en-US" dirty="0">
                <a:solidFill>
                  <a:schemeClr val="bg1"/>
                </a:solidFill>
              </a:rPr>
              <a:t>This transform </a:t>
            </a:r>
            <a:r>
              <a:rPr lang="en-US" dirty="0" smtClean="0">
                <a:solidFill>
                  <a:schemeClr val="bg1"/>
                </a:solidFill>
              </a:rPr>
              <a:t>reads </a:t>
            </a:r>
            <a:r>
              <a:rPr lang="en-US" dirty="0">
                <a:solidFill>
                  <a:schemeClr val="bg1"/>
                </a:solidFill>
              </a:rPr>
              <a:t>CSDGM metadata in xml format, and generates the </a:t>
            </a:r>
            <a:r>
              <a:rPr lang="en-US" dirty="0" smtClean="0">
                <a:solidFill>
                  <a:schemeClr val="bg1"/>
                </a:solidFill>
              </a:rPr>
              <a:t>ISO Feature Catalog (ISO 19110, part of the 19115 standards family) from information in the CSDGM Entity Attribute (</a:t>
            </a:r>
            <a:r>
              <a:rPr lang="en-US" dirty="0" err="1" smtClean="0">
                <a:solidFill>
                  <a:schemeClr val="bg1"/>
                </a:solidFill>
              </a:rPr>
              <a:t>eainfo</a:t>
            </a:r>
            <a:r>
              <a:rPr lang="en-US" dirty="0" smtClean="0">
                <a:solidFill>
                  <a:schemeClr val="bg1"/>
                </a:solidFill>
              </a:rPr>
              <a:t>) element.</a:t>
            </a:r>
            <a:endParaRPr lang="en-US" dirty="0">
              <a:solidFill>
                <a:schemeClr val="bg1"/>
              </a:solidFill>
            </a:endParaRPr>
          </a:p>
          <a:p>
            <a:pPr marL="0" indent="0">
              <a:buNone/>
            </a:pPr>
            <a:r>
              <a:rPr lang="en-US" sz="3800" dirty="0" smtClean="0">
                <a:solidFill>
                  <a:schemeClr val="bg1"/>
                </a:solidFill>
              </a:rPr>
              <a:t>CSDGM </a:t>
            </a:r>
            <a:r>
              <a:rPr lang="en-US" sz="3800" dirty="0">
                <a:solidFill>
                  <a:schemeClr val="bg1"/>
                </a:solidFill>
              </a:rPr>
              <a:t>to </a:t>
            </a:r>
            <a:r>
              <a:rPr lang="en-US" sz="3800" dirty="0" smtClean="0">
                <a:solidFill>
                  <a:schemeClr val="bg1"/>
                </a:solidFill>
              </a:rPr>
              <a:t>ISO 19115</a:t>
            </a:r>
          </a:p>
          <a:p>
            <a:r>
              <a:rPr lang="en-US" dirty="0" smtClean="0">
                <a:solidFill>
                  <a:schemeClr val="bg1"/>
                </a:solidFill>
              </a:rPr>
              <a:t>File name: </a:t>
            </a:r>
            <a:r>
              <a:rPr lang="en-US" i="1" dirty="0" smtClean="0">
                <a:solidFill>
                  <a:schemeClr val="bg1"/>
                </a:solidFill>
              </a:rPr>
              <a:t>CSDGM-to-ISO19115-3.xsl</a:t>
            </a:r>
          </a:p>
          <a:p>
            <a:r>
              <a:rPr lang="en-US" dirty="0">
                <a:solidFill>
                  <a:schemeClr val="bg1"/>
                </a:solidFill>
              </a:rPr>
              <a:t>GeoData import process name: </a:t>
            </a:r>
            <a:r>
              <a:rPr lang="en-US" i="1" dirty="0" smtClean="0">
                <a:solidFill>
                  <a:schemeClr val="bg1"/>
                </a:solidFill>
              </a:rPr>
              <a:t>FGDC-to-19115-3 </a:t>
            </a:r>
            <a:r>
              <a:rPr lang="en-US" i="1" dirty="0" smtClean="0">
                <a:solidFill>
                  <a:schemeClr val="bg1"/>
                </a:solidFill>
              </a:rPr>
              <a:t>(will be updated in the next release)</a:t>
            </a:r>
            <a:endParaRPr lang="en-US" i="1" dirty="0">
              <a:solidFill>
                <a:schemeClr val="bg1"/>
              </a:solidFill>
            </a:endParaRPr>
          </a:p>
          <a:p>
            <a:r>
              <a:rPr lang="en-US" dirty="0" smtClean="0">
                <a:solidFill>
                  <a:schemeClr val="bg1"/>
                </a:solidFill>
              </a:rPr>
              <a:t>The generally available transform from CSDGM to ISO creates an ISO 19115-2 file since -2 includes remote sensing enhancements that were not available in the original ISO 19115 standard. The newest ISO, 19115-3 includes all of -2 plus some other additions.</a:t>
            </a:r>
          </a:p>
          <a:p>
            <a:r>
              <a:rPr lang="en-US" dirty="0" smtClean="0">
                <a:solidFill>
                  <a:schemeClr val="bg1"/>
                </a:solidFill>
              </a:rPr>
              <a:t>The NAL recommendation that it makes more sense to convert to the newest ISO version. This </a:t>
            </a:r>
            <a:r>
              <a:rPr lang="en-US" dirty="0">
                <a:solidFill>
                  <a:schemeClr val="bg1"/>
                </a:solidFill>
              </a:rPr>
              <a:t>transform </a:t>
            </a:r>
            <a:r>
              <a:rPr lang="en-US" dirty="0" smtClean="0">
                <a:solidFill>
                  <a:schemeClr val="bg1"/>
                </a:solidFill>
              </a:rPr>
              <a:t>accomplishes this in two steps. The first transforms CSDGM </a:t>
            </a:r>
            <a:r>
              <a:rPr lang="en-US" dirty="0">
                <a:solidFill>
                  <a:schemeClr val="bg1"/>
                </a:solidFill>
              </a:rPr>
              <a:t>to ISO </a:t>
            </a:r>
            <a:r>
              <a:rPr lang="en-US" dirty="0" smtClean="0">
                <a:solidFill>
                  <a:schemeClr val="bg1"/>
                </a:solidFill>
              </a:rPr>
              <a:t>19115-2 </a:t>
            </a:r>
            <a:r>
              <a:rPr lang="en-US" dirty="0">
                <a:solidFill>
                  <a:schemeClr val="bg1"/>
                </a:solidFill>
              </a:rPr>
              <a:t>(CSDGM-to-ISO19115-2.xsl) </a:t>
            </a:r>
            <a:r>
              <a:rPr lang="en-US" dirty="0" smtClean="0">
                <a:solidFill>
                  <a:schemeClr val="bg1"/>
                </a:solidFill>
              </a:rPr>
              <a:t>and the second transform </a:t>
            </a:r>
            <a:r>
              <a:rPr lang="en-US" dirty="0">
                <a:solidFill>
                  <a:schemeClr val="bg1"/>
                </a:solidFill>
              </a:rPr>
              <a:t>(ISO19115-2-to-ISO19115-3.xsl) </a:t>
            </a:r>
            <a:r>
              <a:rPr lang="en-US" dirty="0" smtClean="0">
                <a:solidFill>
                  <a:schemeClr val="bg1"/>
                </a:solidFill>
              </a:rPr>
              <a:t>is the official -2 to -3 transform. Official in the sense of being provided by ISO</a:t>
            </a:r>
            <a:endParaRPr lang="en-US" dirty="0">
              <a:solidFill>
                <a:schemeClr val="bg1"/>
              </a:solidFill>
            </a:endParaRPr>
          </a:p>
          <a:p>
            <a:pPr lvl="1"/>
            <a:r>
              <a:rPr lang="en-US" dirty="0">
                <a:solidFill>
                  <a:schemeClr val="bg1"/>
                </a:solidFill>
              </a:rPr>
              <a:t>Note: </a:t>
            </a:r>
            <a:r>
              <a:rPr lang="en-US" dirty="0" smtClean="0">
                <a:solidFill>
                  <a:schemeClr val="bg1"/>
                </a:solidFill>
              </a:rPr>
              <a:t>the -2 to </a:t>
            </a:r>
            <a:r>
              <a:rPr lang="en-US" dirty="0" smtClean="0">
                <a:solidFill>
                  <a:schemeClr val="bg1"/>
                </a:solidFill>
              </a:rPr>
              <a:t>-3 </a:t>
            </a:r>
            <a:r>
              <a:rPr lang="en-US" dirty="0" smtClean="0">
                <a:solidFill>
                  <a:schemeClr val="bg1"/>
                </a:solidFill>
              </a:rPr>
              <a:t>conversion??? </a:t>
            </a:r>
            <a:r>
              <a:rPr lang="en-US" dirty="0" smtClean="0">
                <a:solidFill>
                  <a:schemeClr val="bg1"/>
                </a:solidFill>
              </a:rPr>
              <a:t>requires </a:t>
            </a:r>
            <a:r>
              <a:rPr lang="en-US" dirty="0" smtClean="0">
                <a:solidFill>
                  <a:schemeClr val="bg1"/>
                </a:solidFill>
              </a:rPr>
              <a:t>XSL </a:t>
            </a:r>
            <a:r>
              <a:rPr lang="en-US" dirty="0">
                <a:solidFill>
                  <a:schemeClr val="bg1"/>
                </a:solidFill>
              </a:rPr>
              <a:t>Transformations (XSLT) Version </a:t>
            </a:r>
            <a:r>
              <a:rPr lang="en-US" dirty="0" smtClean="0">
                <a:solidFill>
                  <a:schemeClr val="bg1"/>
                </a:solidFill>
              </a:rPr>
              <a:t>2.0. Python uses open license XSLT 1.0, so running the transform of python is not successful with the usual libraries. Open source XSLT 2.0 has not had a suitable open license. It is possible this will change in the future.</a:t>
            </a:r>
            <a:endParaRPr lang="en-US" dirty="0">
              <a:solidFill>
                <a:schemeClr val="bg1"/>
              </a:solidFill>
            </a:endParaRPr>
          </a:p>
          <a:p>
            <a:endParaRPr lang="en-US" dirty="0" smtClean="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2639127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CSDGM (non-XML) Conversion Strategies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solidFill>
                  <a:schemeClr val="tx2">
                    <a:lumMod val="50000"/>
                  </a:schemeClr>
                </a:solidFill>
              </a:rPr>
              <a:t>Convert to XML than transform from there</a:t>
            </a:r>
          </a:p>
          <a:p>
            <a:pPr fontAlgn="t"/>
            <a:r>
              <a:rPr lang="en-US" dirty="0" smtClean="0">
                <a:solidFill>
                  <a:schemeClr val="tx2">
                    <a:lumMod val="50000"/>
                  </a:schemeClr>
                </a:solidFill>
              </a:rPr>
              <a:t>The USGS tools for CSDGM management have a program that interprets the indentation of lines in the metadata record to create an XML file.</a:t>
            </a:r>
          </a:p>
          <a:p>
            <a:pPr lvl="1" fontAlgn="t"/>
            <a:r>
              <a:rPr lang="en-US" dirty="0" smtClean="0">
                <a:solidFill>
                  <a:schemeClr val="tx2">
                    <a:lumMod val="50000"/>
                  </a:schemeClr>
                </a:solidFill>
              </a:rPr>
              <a:t>The tool works best with CSDGM that was written in text format using their software.</a:t>
            </a:r>
          </a:p>
          <a:p>
            <a:pPr lvl="1" fontAlgn="t"/>
            <a:r>
              <a:rPr lang="en-US" dirty="0" smtClean="0">
                <a:solidFill>
                  <a:schemeClr val="tx2">
                    <a:lumMod val="50000"/>
                  </a:schemeClr>
                </a:solidFill>
              </a:rPr>
              <a:t>We have not conducted tests to evaluate sensitivity to variations in the text format. Our general understanding is that it is fairly sensitive.</a:t>
            </a:r>
          </a:p>
          <a:p>
            <a:endParaRPr lang="en-US" dirty="0"/>
          </a:p>
        </p:txBody>
      </p:sp>
    </p:spTree>
    <p:extLst>
      <p:ext uri="{BB962C8B-B14F-4D97-AF65-F5344CB8AC3E}">
        <p14:creationId xmlns:p14="http://schemas.microsoft.com/office/powerpoint/2010/main" val="1497362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Non-file (Database, etc.) Conversion Strategies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solidFill>
                  <a:schemeClr val="tx2">
                    <a:lumMod val="50000"/>
                  </a:schemeClr>
                </a:solidFill>
              </a:rPr>
              <a:t>Various Design Approaches</a:t>
            </a:r>
          </a:p>
          <a:p>
            <a:pPr fontAlgn="t"/>
            <a:r>
              <a:rPr lang="en-US" dirty="0" smtClean="0">
                <a:solidFill>
                  <a:schemeClr val="tx2">
                    <a:lumMod val="50000"/>
                  </a:schemeClr>
                </a:solidFill>
              </a:rPr>
              <a:t>If there is a current system that creates CSDGM, output the CSDGM and transform to ISO</a:t>
            </a:r>
          </a:p>
          <a:p>
            <a:pPr lvl="1" fontAlgn="t"/>
            <a:r>
              <a:rPr lang="en-US" dirty="0" smtClean="0">
                <a:solidFill>
                  <a:schemeClr val="tx2">
                    <a:lumMod val="50000"/>
                  </a:schemeClr>
                </a:solidFill>
              </a:rPr>
              <a:t>If there is substantial similarity in content (e.g. NAIP) consider creating metadata snippets (standalone metadata elements) that can be reused in many metadata records. GeoData supports such reuse. The underlying </a:t>
            </a:r>
            <a:r>
              <a:rPr lang="en-US" dirty="0" err="1" smtClean="0">
                <a:solidFill>
                  <a:schemeClr val="tx2">
                    <a:lumMod val="50000"/>
                  </a:schemeClr>
                </a:solidFill>
              </a:rPr>
              <a:t>xlink</a:t>
            </a:r>
            <a:r>
              <a:rPr lang="en-US" dirty="0" smtClean="0">
                <a:solidFill>
                  <a:schemeClr val="tx2">
                    <a:lumMod val="50000"/>
                  </a:schemeClr>
                </a:solidFill>
              </a:rPr>
              <a:t> technology could be accomplished using other code if needed.</a:t>
            </a:r>
          </a:p>
          <a:p>
            <a:pPr fontAlgn="t"/>
            <a:r>
              <a:rPr lang="en-US" dirty="0" smtClean="0">
                <a:solidFill>
                  <a:schemeClr val="tx2">
                    <a:lumMod val="50000"/>
                  </a:schemeClr>
                </a:solidFill>
              </a:rPr>
              <a:t>Create ISO metadata template with replaceable parameters with values provided from the database. (search/replace or </a:t>
            </a:r>
            <a:r>
              <a:rPr lang="en-US" i="1" dirty="0" smtClean="0">
                <a:solidFill>
                  <a:schemeClr val="tx2">
                    <a:lumMod val="50000"/>
                  </a:schemeClr>
                </a:solidFill>
              </a:rPr>
              <a:t>regular expressions</a:t>
            </a:r>
            <a:r>
              <a:rPr lang="en-US" dirty="0" smtClean="0">
                <a:solidFill>
                  <a:schemeClr val="tx2">
                    <a:lumMod val="50000"/>
                  </a:schemeClr>
                </a:solidFill>
              </a:rPr>
              <a:t>.)</a:t>
            </a:r>
          </a:p>
          <a:p>
            <a:pPr lvl="1" fontAlgn="t"/>
            <a:r>
              <a:rPr lang="en-US" dirty="0" smtClean="0">
                <a:solidFill>
                  <a:schemeClr val="tx2">
                    <a:lumMod val="50000"/>
                  </a:schemeClr>
                </a:solidFill>
              </a:rPr>
              <a:t>Worked well for pilot test at NAL for aerial imagery where there was a spreadsheet of details about each image and processing. </a:t>
            </a:r>
          </a:p>
          <a:p>
            <a:pPr lvl="1" fontAlgn="t"/>
            <a:r>
              <a:rPr lang="en-US" dirty="0" smtClean="0">
                <a:solidFill>
                  <a:schemeClr val="tx2">
                    <a:lumMod val="50000"/>
                  </a:schemeClr>
                </a:solidFill>
              </a:rPr>
              <a:t>This was a simple test since it did not involve repeating elements with different values in a single record.  </a:t>
            </a:r>
          </a:p>
          <a:p>
            <a:pPr lvl="2" fontAlgn="t"/>
            <a:r>
              <a:rPr lang="en-US" dirty="0" smtClean="0">
                <a:solidFill>
                  <a:schemeClr val="tx2">
                    <a:lumMod val="50000"/>
                  </a:schemeClr>
                </a:solidFill>
              </a:rPr>
              <a:t>For example, we put the county FIPS code in the spreadsheet and it worked well. The simple search/replace would not have worked for multiple FIPS codes for a single image.</a:t>
            </a:r>
            <a:endParaRPr lang="en-US" dirty="0">
              <a:solidFill>
                <a:schemeClr val="tx2">
                  <a:lumMod val="50000"/>
                </a:schemeClr>
              </a:solidFill>
            </a:endParaRPr>
          </a:p>
          <a:p>
            <a:pPr fontAlgn="t"/>
            <a:r>
              <a:rPr lang="en-US" dirty="0" smtClean="0">
                <a:solidFill>
                  <a:schemeClr val="tx2">
                    <a:lumMod val="50000"/>
                  </a:schemeClr>
                </a:solidFill>
              </a:rPr>
              <a:t>Write code to generate XML element chunks and assemble them in the proper (ISO schema) sequence.</a:t>
            </a:r>
          </a:p>
          <a:p>
            <a:pPr lvl="1" fontAlgn="t"/>
            <a:r>
              <a:rPr lang="en-US" dirty="0" smtClean="0">
                <a:solidFill>
                  <a:schemeClr val="tx2">
                    <a:lumMod val="50000"/>
                  </a:schemeClr>
                </a:solidFill>
              </a:rPr>
              <a:t>Reconsider other alternatives, this is euphemistically called “non-trivial.:</a:t>
            </a:r>
          </a:p>
          <a:p>
            <a:pPr lvl="1" fontAlgn="t"/>
            <a:r>
              <a:rPr lang="en-US" dirty="0" smtClean="0">
                <a:solidFill>
                  <a:schemeClr val="tx2">
                    <a:lumMod val="50000"/>
                  </a:schemeClr>
                </a:solidFill>
              </a:rPr>
              <a:t>There are some open source code projects that have taken this type of approach using various code languages.</a:t>
            </a:r>
          </a:p>
          <a:p>
            <a:pPr fontAlgn="t"/>
            <a:r>
              <a:rPr lang="en-US" dirty="0" smtClean="0">
                <a:solidFill>
                  <a:schemeClr val="tx2">
                    <a:lumMod val="50000"/>
                  </a:schemeClr>
                </a:solidFill>
              </a:rPr>
              <a:t>NAL can provide additional information</a:t>
            </a:r>
          </a:p>
        </p:txBody>
      </p:sp>
    </p:spTree>
    <p:extLst>
      <p:ext uri="{BB962C8B-B14F-4D97-AF65-F5344CB8AC3E}">
        <p14:creationId xmlns:p14="http://schemas.microsoft.com/office/powerpoint/2010/main" val="1217644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NAL PPT Template">
  <a:themeElements>
    <a:clrScheme name="Custom 1">
      <a:dk1>
        <a:srgbClr val="FFFFFF"/>
      </a:dk1>
      <a:lt1>
        <a:srgbClr val="000000"/>
      </a:lt1>
      <a:dk2>
        <a:srgbClr val="112E51"/>
      </a:dk2>
      <a:lt2>
        <a:srgbClr val="E7E6E6"/>
      </a:lt2>
      <a:accent1>
        <a:srgbClr val="00519B"/>
      </a:accent1>
      <a:accent2>
        <a:srgbClr val="005941"/>
      </a:accent2>
      <a:accent3>
        <a:srgbClr val="A5A5A5"/>
      </a:accent3>
      <a:accent4>
        <a:srgbClr val="FFC000"/>
      </a:accent4>
      <a:accent5>
        <a:srgbClr val="5B9BD5"/>
      </a:accent5>
      <a:accent6>
        <a:srgbClr val="70AD47"/>
      </a:accent6>
      <a:hlink>
        <a:srgbClr val="0071B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AL PPT Template" id="{3940EF8A-0946-4E07-BC88-F9D01783CDF2}" vid="{6E80B7FC-01BF-40C8-840E-B5CF716D25F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625</TotalTime>
  <Words>1952</Words>
  <Application>Microsoft Office PowerPoint</Application>
  <PresentationFormat>Widescreen</PresentationFormat>
  <Paragraphs>122</Paragraphs>
  <Slides>14</Slides>
  <Notes>6</Notes>
  <HiddenSlides>0</HiddenSlides>
  <MMClips>1</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14</vt:i4>
      </vt:variant>
    </vt:vector>
  </HeadingPairs>
  <TitlesOfParts>
    <vt:vector size="21" baseType="lpstr">
      <vt:lpstr>Arial</vt:lpstr>
      <vt:lpstr>Calibri</vt:lpstr>
      <vt:lpstr>Calibri Light</vt:lpstr>
      <vt:lpstr>Helvetica</vt:lpstr>
      <vt:lpstr>Source Sans Pro</vt:lpstr>
      <vt:lpstr>Office Theme</vt:lpstr>
      <vt:lpstr>NAL PPT Template</vt:lpstr>
      <vt:lpstr>  Metadata from CSDGM to ISO 19115  </vt:lpstr>
      <vt:lpstr>Agenda</vt:lpstr>
      <vt:lpstr>CSDGM content remains in ISO 19115</vt:lpstr>
      <vt:lpstr>ISO Geospatial Metadata Structure</vt:lpstr>
      <vt:lpstr>Esri Conversion Strategies</vt:lpstr>
      <vt:lpstr>CSDGM (XML) Conversion Strategies</vt:lpstr>
      <vt:lpstr>CSDGM (XML) Transforms at NAL</vt:lpstr>
      <vt:lpstr>CSDGM (non-XML) Conversion Strategies</vt:lpstr>
      <vt:lpstr>Non-file (Database, etc.) Conversion Strategies</vt:lpstr>
      <vt:lpstr>Non-CSDGM standard Conversion Strategies</vt:lpstr>
      <vt:lpstr>What could possibly go wrong?</vt:lpstr>
      <vt:lpstr>What else could possibly go wrong?</vt:lpstr>
      <vt:lpstr>PowerPoint Presentation</vt:lpstr>
      <vt:lpstr>Metadata alchemy - Convert Legacy to golden ISO Metadata</vt:lpstr>
    </vt:vector>
  </TitlesOfParts>
  <Company>USDA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Metadata from CSDGM to ISO 19115</dc:title>
  <dc:creator>Campbell, Jeffrey - ARS</dc:creator>
  <cp:lastModifiedBy>Campbell, Jeffrey - ARS</cp:lastModifiedBy>
  <cp:revision>32</cp:revision>
  <dcterms:created xsi:type="dcterms:W3CDTF">2020-12-10T16:51:03Z</dcterms:created>
  <dcterms:modified xsi:type="dcterms:W3CDTF">2020-12-16T21:32:09Z</dcterms:modified>
</cp:coreProperties>
</file>