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88" r:id="rId5"/>
    <p:sldId id="274" r:id="rId6"/>
    <p:sldId id="275" r:id="rId7"/>
    <p:sldId id="276" r:id="rId8"/>
    <p:sldId id="282" r:id="rId9"/>
    <p:sldId id="295" r:id="rId10"/>
    <p:sldId id="283" r:id="rId11"/>
    <p:sldId id="286" r:id="rId12"/>
    <p:sldId id="287" r:id="rId13"/>
    <p:sldId id="289" r:id="rId14"/>
    <p:sldId id="296" r:id="rId15"/>
    <p:sldId id="297" r:id="rId16"/>
    <p:sldId id="290" r:id="rId17"/>
    <p:sldId id="291" r:id="rId18"/>
    <p:sldId id="299" r:id="rId19"/>
    <p:sldId id="29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&#1042;&#1080;&#1076;&#1080;&#1084;_&#1089;&#1087;&#1077;&#1082;&#1090;&#1098;&#1088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S04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Цветове и светлини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276600"/>
            <a:ext cx="1976859" cy="137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1" y="3276600"/>
            <a:ext cx="1976859" cy="137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1976858" cy="137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4800600"/>
            <a:ext cx="197685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2" y="4800600"/>
            <a:ext cx="197685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1"/>
            <a:ext cx="197685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Цветни светлини</a:t>
            </a:r>
          </a:p>
          <a:p>
            <a:pPr lvl="1"/>
            <a:r>
              <a:rPr lang="bg-BG" dirty="0"/>
              <a:t>Н</a:t>
            </a:r>
            <a:r>
              <a:rPr lang="bg-BG" dirty="0" smtClean="0"/>
              <a:t>аправете движещите се сфери да са точкови светлинни източници</a:t>
            </a:r>
          </a:p>
          <a:p>
            <a:pPr lvl="1"/>
            <a:r>
              <a:rPr lang="bg-BG" dirty="0" smtClean="0"/>
              <a:t>Светлината им да е със съответния цвят на сферата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Работа с няколко светлини едновременно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Сенки</a:t>
            </a:r>
            <a:endParaRPr lang="ru-RU" dirty="0" smtClean="0"/>
          </a:p>
          <a:p>
            <a:pPr lvl="1"/>
            <a:r>
              <a:rPr lang="bg-BG" dirty="0" smtClean="0"/>
              <a:t>Труден ефект в графиката – сложни и бавни алгоритми</a:t>
            </a:r>
          </a:p>
          <a:p>
            <a:pPr lvl="1"/>
            <a:r>
              <a:rPr lang="bg-BG" dirty="0" smtClean="0"/>
              <a:t>По подразбиране са изключени</a:t>
            </a:r>
          </a:p>
          <a:p>
            <a:pPr lvl="1"/>
            <a:r>
              <a:rPr lang="bg-BG" dirty="0" smtClean="0"/>
              <a:t>Включват се само за най-необходимите обекти – колкото по-малко, толкова е по-бързо генерирането на кадър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</a:p>
          <a:p>
            <a:pPr lvl="1"/>
            <a:r>
              <a:rPr lang="bg-BG" dirty="0" smtClean="0"/>
              <a:t>Дадена е въртящ се тор и подвижна светлина – да се направи сянка на тора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научите как се правят сенки</a:t>
            </a:r>
          </a:p>
          <a:p>
            <a:r>
              <a:rPr lang="bg-BG" dirty="0" smtClean="0"/>
              <a:t>Подсказки</a:t>
            </a:r>
          </a:p>
          <a:p>
            <a:pPr lvl="1"/>
            <a:r>
              <a:rPr lang="bg-BG" dirty="0" smtClean="0"/>
              <a:t>В </a:t>
            </a:r>
            <a:r>
              <a:rPr lang="en-US" dirty="0" smtClean="0">
                <a:solidFill>
                  <a:schemeClr val="tx1"/>
                </a:solidFill>
              </a:rPr>
              <a:t>renderer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bg-BG" dirty="0" smtClean="0"/>
              <a:t>трябва да се включи правенето на сенки (вж. </a:t>
            </a:r>
            <a:r>
              <a:rPr lang="en-US" dirty="0" err="1" smtClean="0">
                <a:solidFill>
                  <a:schemeClr val="tx1"/>
                </a:solidFill>
              </a:rPr>
              <a:t>shadowMap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На тора трябва да му казано, че хвърля сянка на други обекти (вж. </a:t>
            </a:r>
            <a:r>
              <a:rPr lang="en-GB" dirty="0" err="1" smtClean="0">
                <a:solidFill>
                  <a:schemeClr val="tx1"/>
                </a:solidFill>
              </a:rPr>
              <a:t>castShadow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76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 smtClean="0"/>
              <a:t>Платформата трябва да приема върху нея да има сенки (вж. </a:t>
            </a:r>
            <a:r>
              <a:rPr lang="en-GB" dirty="0" err="1" smtClean="0">
                <a:solidFill>
                  <a:schemeClr val="tx1"/>
                </a:solidFill>
              </a:rPr>
              <a:t>receiveShadow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Светлината трябва да е такава, че да поддържа сенки (това е сменено – вж. </a:t>
            </a:r>
            <a:r>
              <a:rPr lang="en-GB" dirty="0" err="1" smtClean="0">
                <a:solidFill>
                  <a:schemeClr val="tx1"/>
                </a:solidFill>
              </a:rPr>
              <a:t>SpotLight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На светлината трябва да ѝ е казано, че създава сянка (</a:t>
            </a:r>
            <a:r>
              <a:rPr lang="bg-BG" dirty="0"/>
              <a:t>вж. </a:t>
            </a:r>
            <a:r>
              <a:rPr lang="en-GB" dirty="0" err="1">
                <a:solidFill>
                  <a:schemeClr val="tx1"/>
                </a:solidFill>
              </a:rPr>
              <a:t>castShadow</a:t>
            </a:r>
            <a:r>
              <a:rPr lang="bg-BG" dirty="0"/>
              <a:t>)</a:t>
            </a:r>
          </a:p>
          <a:p>
            <a:pPr lvl="1"/>
            <a:endParaRPr lang="bg-BG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61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</a:t>
            </a:r>
            <a:r>
              <a:rPr lang="bg-BG" dirty="0" smtClean="0"/>
              <a:t>6**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Кристална планета</a:t>
            </a:r>
            <a:endParaRPr lang="ru-RU" dirty="0" smtClean="0"/>
          </a:p>
          <a:p>
            <a:pPr lvl="1"/>
            <a:r>
              <a:rPr lang="bg-BG" dirty="0" smtClean="0"/>
              <a:t>Направете полет над кристална планета</a:t>
            </a:r>
          </a:p>
          <a:p>
            <a:pPr lvl="1"/>
            <a:r>
              <a:rPr lang="bg-BG" dirty="0" smtClean="0"/>
              <a:t>Кристалите да са ръбести и лъскави</a:t>
            </a:r>
          </a:p>
          <a:p>
            <a:r>
              <a:rPr lang="bg-BG" dirty="0" smtClean="0"/>
              <a:t>Защо</a:t>
            </a:r>
            <a:r>
              <a:rPr lang="bg-BG" dirty="0"/>
              <a:t>?</a:t>
            </a:r>
          </a:p>
          <a:p>
            <a:pPr lvl="1"/>
            <a:r>
              <a:rPr lang="bg-BG" dirty="0" smtClean="0"/>
              <a:t>За да видите какво означава задача със две звездички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Подсказки</a:t>
            </a:r>
          </a:p>
          <a:p>
            <a:pPr lvl="1"/>
            <a:r>
              <a:rPr lang="bg-BG" dirty="0" smtClean="0"/>
              <a:t>Използвайте няколко светлини</a:t>
            </a:r>
          </a:p>
          <a:p>
            <a:pPr lvl="1"/>
            <a:r>
              <a:rPr lang="bg-BG" dirty="0" smtClean="0"/>
              <a:t>Използвайте сферичен обект, но не сфера (напр. вижте </a:t>
            </a:r>
            <a:r>
              <a:rPr lang="bg-BG" dirty="0" err="1" smtClean="0"/>
              <a:t>платоновите</a:t>
            </a:r>
            <a:r>
              <a:rPr lang="bg-BG" dirty="0" smtClean="0"/>
              <a:t> тела)</a:t>
            </a:r>
          </a:p>
          <a:p>
            <a:pPr lvl="1"/>
            <a:r>
              <a:rPr lang="bg-BG" dirty="0" smtClean="0"/>
              <a:t>Както преди променяхме цветовете на стени, по подобен начин могат да се променят и координатите на върхове</a:t>
            </a:r>
          </a:p>
          <a:p>
            <a:pPr lvl="1"/>
            <a:r>
              <a:rPr lang="bg-BG" dirty="0" smtClean="0"/>
              <a:t>Полетът е само чрез ротация около ос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36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13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Цветове в </a:t>
            </a:r>
            <a:r>
              <a:rPr lang="en-US" dirty="0" smtClean="0"/>
              <a:t>Three.js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Инстанции на класа </a:t>
            </a:r>
            <a:r>
              <a:rPr lang="en-US" dirty="0" smtClean="0"/>
              <a:t>Color</a:t>
            </a:r>
            <a:endParaRPr lang="bg-BG" dirty="0" smtClean="0"/>
          </a:p>
          <a:p>
            <a:pPr lvl="1"/>
            <a:r>
              <a:rPr lang="bg-BG" dirty="0" smtClean="0"/>
              <a:t>Червена, зелена и синя компонента</a:t>
            </a:r>
          </a:p>
          <a:p>
            <a:pPr lvl="1"/>
            <a:r>
              <a:rPr lang="bg-BG" dirty="0" smtClean="0"/>
              <a:t>От 0 (липсва) до 1 (присъства)</a:t>
            </a:r>
          </a:p>
          <a:p>
            <a:r>
              <a:rPr lang="bg-BG" dirty="0" smtClean="0"/>
              <a:t>Алтернативно задаване</a:t>
            </a:r>
          </a:p>
          <a:p>
            <a:pPr lvl="1"/>
            <a:r>
              <a:rPr lang="bg-BG" dirty="0" smtClean="0"/>
              <a:t>Шестнадесетично число</a:t>
            </a:r>
            <a:r>
              <a:rPr lang="en-US" dirty="0" smtClean="0"/>
              <a:t>: 0x00FF00</a:t>
            </a:r>
          </a:p>
          <a:p>
            <a:pPr lvl="1"/>
            <a:r>
              <a:rPr lang="en-US" dirty="0" err="1" smtClean="0"/>
              <a:t>RGB</a:t>
            </a:r>
            <a:r>
              <a:rPr lang="en-US" dirty="0" smtClean="0"/>
              <a:t> </a:t>
            </a:r>
            <a:r>
              <a:rPr lang="bg-BG" dirty="0" smtClean="0"/>
              <a:t>стринг с три байта: </a:t>
            </a:r>
            <a:r>
              <a:rPr lang="en-US" dirty="0" smtClean="0"/>
              <a:t>'</a:t>
            </a:r>
            <a:r>
              <a:rPr lang="en-US" dirty="0" err="1" smtClean="0"/>
              <a:t>rgb</a:t>
            </a:r>
            <a:r>
              <a:rPr lang="en-US" dirty="0" smtClean="0"/>
              <a:t>(0,255,0)'</a:t>
            </a:r>
            <a:endParaRPr lang="bg-BG" dirty="0" smtClean="0"/>
          </a:p>
          <a:p>
            <a:pPr lvl="1"/>
            <a:r>
              <a:rPr lang="en-US" dirty="0" err="1" smtClean="0"/>
              <a:t>RGB</a:t>
            </a:r>
            <a:r>
              <a:rPr lang="en-US" dirty="0" smtClean="0"/>
              <a:t> </a:t>
            </a:r>
            <a:r>
              <a:rPr lang="bg-BG" dirty="0" smtClean="0"/>
              <a:t>стринг с проценти: </a:t>
            </a:r>
            <a:r>
              <a:rPr lang="en-US" dirty="0" smtClean="0"/>
              <a:t>'</a:t>
            </a:r>
            <a:r>
              <a:rPr lang="en-US" dirty="0" err="1" smtClean="0"/>
              <a:t>rgb</a:t>
            </a:r>
            <a:r>
              <a:rPr lang="en-US" dirty="0" smtClean="0"/>
              <a:t>(0%,100%,0%)‘</a:t>
            </a:r>
          </a:p>
          <a:p>
            <a:pPr lvl="1"/>
            <a:r>
              <a:rPr lang="bg-BG" dirty="0" smtClean="0"/>
              <a:t>Име на цвят и т.н.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цвят</a:t>
            </a:r>
          </a:p>
          <a:p>
            <a:pPr lvl="1"/>
            <a:r>
              <a:rPr lang="bg-BG" dirty="0" smtClean="0"/>
              <a:t>Чрез </a:t>
            </a:r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 err="1" smtClean="0">
                <a:solidFill>
                  <a:schemeClr val="tx1"/>
                </a:solidFill>
              </a:rPr>
              <a:t>THREE.Color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bg-BG" i="1" dirty="0" smtClean="0">
                <a:solidFill>
                  <a:schemeClr val="tx1"/>
                </a:solidFill>
              </a:rPr>
              <a:t>стойност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bg-BG" dirty="0" smtClean="0"/>
              <a:t>Ако </a:t>
            </a:r>
            <a:r>
              <a:rPr lang="bg-BG" i="1" dirty="0" smtClean="0">
                <a:solidFill>
                  <a:schemeClr val="tx1"/>
                </a:solidFill>
              </a:rPr>
              <a:t>стойност</a:t>
            </a:r>
            <a:r>
              <a:rPr lang="bg-BG" dirty="0" smtClean="0"/>
              <a:t> е едно число или един стринг, може да се зададе директно</a:t>
            </a:r>
          </a:p>
          <a:p>
            <a:r>
              <a:rPr lang="bg-BG" dirty="0" smtClean="0"/>
              <a:t>Цвят на обект</a:t>
            </a:r>
          </a:p>
          <a:p>
            <a:pPr lvl="1"/>
            <a:r>
              <a:rPr lang="bg-BG" dirty="0" smtClean="0"/>
              <a:t>Закача се отначало към материала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THREE.MeshPhongMaterial</a:t>
            </a:r>
            <a:r>
              <a:rPr lang="en-US" dirty="0">
                <a:solidFill>
                  <a:schemeClr val="tx1"/>
                </a:solidFill>
              </a:rPr>
              <a:t>({color</a:t>
            </a:r>
            <a:r>
              <a:rPr lang="en-US" dirty="0" smtClean="0">
                <a:solidFill>
                  <a:schemeClr val="tx1"/>
                </a:solidFill>
              </a:rPr>
              <a:t>:…});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Закача се по-късно към материала:</a:t>
            </a:r>
            <a:br>
              <a:rPr lang="bg-BG" dirty="0" smtClean="0"/>
            </a:br>
            <a:r>
              <a:rPr lang="en-US" dirty="0" err="1" smtClean="0">
                <a:solidFill>
                  <a:schemeClr val="tx1"/>
                </a:solidFill>
              </a:rPr>
              <a:t>material.color.set</a:t>
            </a:r>
            <a:r>
              <a:rPr lang="en-US" dirty="0" smtClean="0">
                <a:solidFill>
                  <a:schemeClr val="tx1"/>
                </a:solidFill>
              </a:rPr>
              <a:t>(…)</a:t>
            </a:r>
          </a:p>
          <a:p>
            <a:r>
              <a:rPr lang="bg-BG" dirty="0" smtClean="0"/>
              <a:t>Цвят на фона – в обекта </a:t>
            </a:r>
            <a:r>
              <a:rPr lang="en-US" dirty="0" smtClean="0"/>
              <a:t>renderer</a:t>
            </a:r>
          </a:p>
          <a:p>
            <a:pPr lvl="1"/>
            <a:r>
              <a:rPr lang="bg-BG" dirty="0" smtClean="0"/>
              <a:t>Чрез </a:t>
            </a:r>
            <a:r>
              <a:rPr lang="en-US" dirty="0" err="1" smtClean="0">
                <a:solidFill>
                  <a:schemeClr val="tx1"/>
                </a:solidFill>
              </a:rPr>
              <a:t>renderer.setClearColor</a:t>
            </a:r>
            <a:r>
              <a:rPr lang="en-US" dirty="0" smtClean="0">
                <a:solidFill>
                  <a:schemeClr val="tx1"/>
                </a:solidFill>
              </a:rPr>
              <a:t>(…)</a:t>
            </a:r>
            <a:endParaRPr lang="bg-B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S04 E01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Оцветете</a:t>
            </a:r>
          </a:p>
          <a:p>
            <a:pPr lvl="1"/>
            <a:r>
              <a:rPr lang="bg-BG" dirty="0" smtClean="0"/>
              <a:t>Фона и четирите куба</a:t>
            </a:r>
          </a:p>
          <a:p>
            <a:pPr lvl="1"/>
            <a:r>
              <a:rPr lang="bg-BG" dirty="0" smtClean="0"/>
              <a:t>Чрез пет различни начина на задаване на цвят – с име, с числа от 0 до 1, с числа в шестнадесетична бройна система, със стринг от </a:t>
            </a:r>
            <a:r>
              <a:rPr lang="en-US" dirty="0" err="1" smtClean="0"/>
              <a:t>RGB</a:t>
            </a:r>
            <a:r>
              <a:rPr lang="bg-BG" dirty="0" smtClean="0"/>
              <a:t> байтове и </a:t>
            </a:r>
            <a:r>
              <a:rPr lang="en-US" dirty="0" err="1" smtClean="0"/>
              <a:t>RGB</a:t>
            </a:r>
            <a:r>
              <a:rPr lang="bg-BG" dirty="0" smtClean="0"/>
              <a:t> проценти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Трениране на оцветяване на обекти</a:t>
            </a:r>
          </a:p>
          <a:p>
            <a:pPr marL="457200" lvl="1" indent="0">
              <a:buNone/>
            </a:pPr>
            <a:endParaRPr lang="bg-BG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Спектър</a:t>
            </a:r>
          </a:p>
          <a:p>
            <a:pPr lvl="1"/>
            <a:r>
              <a:rPr lang="bg-BG" dirty="0" smtClean="0"/>
              <a:t>Оцветете сферите плавно, </a:t>
            </a:r>
            <a:r>
              <a:rPr lang="bg-BG" dirty="0" err="1" smtClean="0"/>
              <a:t>минавайки</a:t>
            </a:r>
            <a:r>
              <a:rPr lang="bg-BG" dirty="0" smtClean="0"/>
              <a:t> по целия видим спектър:</a:t>
            </a:r>
            <a:br>
              <a:rPr lang="bg-BG" dirty="0" smtClean="0"/>
            </a:br>
            <a:r>
              <a:rPr lang="en-GB" dirty="0" smtClean="0">
                <a:hlinkClick r:id="rId2"/>
              </a:rPr>
              <a:t>bg.wikipedia.org/wiki/</a:t>
            </a:r>
            <a:r>
              <a:rPr lang="bg-BG" dirty="0" err="1" smtClean="0">
                <a:hlinkClick r:id="rId2"/>
              </a:rPr>
              <a:t>Видим_спектър</a:t>
            </a:r>
            <a:endParaRPr lang="bg-BG" dirty="0" smtClean="0"/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Намиране и използване на още един начин на задаване на цвят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52475"/>
            <a:ext cx="77152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en-US" dirty="0" smtClean="0"/>
              <a:t>S0</a:t>
            </a:r>
            <a:r>
              <a:rPr lang="bg-BG" dirty="0" smtClean="0"/>
              <a:t>4</a:t>
            </a:r>
            <a:r>
              <a:rPr lang="en-US" dirty="0" smtClean="0"/>
              <a:t>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Цветове на стени</a:t>
            </a:r>
          </a:p>
          <a:p>
            <a:pPr lvl="1"/>
            <a:r>
              <a:rPr lang="bg-BG" dirty="0" smtClean="0"/>
              <a:t>Оцветете на всяка от стените на куб в собствен, отделен цвят</a:t>
            </a:r>
          </a:p>
          <a:p>
            <a:pPr lvl="1"/>
            <a:r>
              <a:rPr lang="bg-BG" dirty="0" smtClean="0"/>
              <a:t>Без да се използват отделни обекти (напр. по един за всяка стена)</a:t>
            </a:r>
          </a:p>
          <a:p>
            <a:r>
              <a:rPr lang="bg-BG" dirty="0" smtClean="0"/>
              <a:t>Защо?</a:t>
            </a:r>
          </a:p>
          <a:p>
            <a:pPr lvl="1"/>
            <a:r>
              <a:rPr lang="bg-BG" dirty="0" smtClean="0"/>
              <a:t>За да знаем как да „пипаме“ в структурата на обект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Подсказки</a:t>
            </a:r>
          </a:p>
          <a:p>
            <a:pPr lvl="1"/>
            <a:r>
              <a:rPr lang="bg-BG" dirty="0" smtClean="0"/>
              <a:t>Геометричните форми са създадени от отделни стени</a:t>
            </a:r>
          </a:p>
          <a:p>
            <a:pPr lvl="1"/>
            <a:r>
              <a:rPr lang="bg-BG" dirty="0" smtClean="0"/>
              <a:t>Всяка стена е създадена от един или повече триъгълника (триъгълникът е един от базовите обекти)</a:t>
            </a:r>
          </a:p>
          <a:p>
            <a:pPr lvl="1"/>
            <a:r>
              <a:rPr lang="bg-BG" dirty="0" smtClean="0"/>
              <a:t>Формите пазят масив от триъгълниците си в масива </a:t>
            </a:r>
            <a:r>
              <a:rPr lang="en-US" dirty="0" smtClean="0">
                <a:solidFill>
                  <a:schemeClr val="tx1"/>
                </a:solidFill>
              </a:rPr>
              <a:t>faces[…]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Всеки триъгълник може да си има отделен цвят </a:t>
            </a:r>
            <a:r>
              <a:rPr lang="en-US" dirty="0" smtClean="0">
                <a:solidFill>
                  <a:schemeClr val="tx1"/>
                </a:solidFill>
              </a:rPr>
              <a:t>faces[…].color</a:t>
            </a:r>
          </a:p>
          <a:p>
            <a:pPr lvl="1"/>
            <a:r>
              <a:rPr lang="bg-BG" dirty="0" smtClean="0"/>
              <a:t>Този цвят се ползва, ако е зададен флагът </a:t>
            </a:r>
            <a:r>
              <a:rPr lang="en-GB" dirty="0" err="1" smtClean="0">
                <a:solidFill>
                  <a:schemeClr val="tx1"/>
                </a:solidFill>
              </a:rPr>
              <a:t>FaceColors</a:t>
            </a:r>
            <a:r>
              <a:rPr lang="bg-BG" dirty="0" smtClean="0"/>
              <a:t> при създаване на материала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64554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(4:3)</PresentationFormat>
  <Paragraphs>76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Цветове в Three.js</vt:lpstr>
      <vt:lpstr>PowerPoint Presentation</vt:lpstr>
      <vt:lpstr>Задача S04 E01</vt:lpstr>
      <vt:lpstr>PowerPoint Presentation</vt:lpstr>
      <vt:lpstr>Задача S04 E02</vt:lpstr>
      <vt:lpstr>PowerPoint Presentation</vt:lpstr>
      <vt:lpstr>Задача S04 E03</vt:lpstr>
      <vt:lpstr>PowerPoint Presentation</vt:lpstr>
      <vt:lpstr>PowerPoint Presentation</vt:lpstr>
      <vt:lpstr>Задача S04 E04</vt:lpstr>
      <vt:lpstr>PowerPoint Presentation</vt:lpstr>
      <vt:lpstr>Задача S04 E05</vt:lpstr>
      <vt:lpstr>PowerPoint Presentation</vt:lpstr>
      <vt:lpstr>PowerPoint Presentation</vt:lpstr>
      <vt:lpstr>PowerPoint Presentation</vt:lpstr>
      <vt:lpstr>Задача S04 E06**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2016-06-27T04:06:01Z</dcterms:modified>
</cp:coreProperties>
</file>