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93" r:id="rId3"/>
    <p:sldId id="294" r:id="rId4"/>
    <p:sldId id="300" r:id="rId5"/>
    <p:sldId id="301" r:id="rId6"/>
    <p:sldId id="288" r:id="rId7"/>
    <p:sldId id="274" r:id="rId8"/>
    <p:sldId id="275" r:id="rId9"/>
    <p:sldId id="276" r:id="rId10"/>
    <p:sldId id="282" r:id="rId11"/>
    <p:sldId id="283" r:id="rId12"/>
    <p:sldId id="302" r:id="rId13"/>
    <p:sldId id="289" r:id="rId14"/>
    <p:sldId id="290" r:id="rId15"/>
    <p:sldId id="286" r:id="rId16"/>
    <p:sldId id="287" r:id="rId17"/>
    <p:sldId id="29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0000"/>
    <a:srgbClr val="4A7EBB"/>
    <a:srgbClr val="FF5050"/>
    <a:srgbClr val="0070C0"/>
    <a:srgbClr val="00CC00"/>
    <a:srgbClr val="FF9999"/>
    <a:srgbClr val="333333"/>
    <a:srgbClr val="36D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84808" autoAdjust="0"/>
  </p:normalViewPr>
  <p:slideViewPr>
    <p:cSldViewPr>
      <p:cViewPr varScale="1">
        <p:scale>
          <a:sx n="71" d="100"/>
          <a:sy n="71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2016-06-27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доц. д-р П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201</a:t>
            </a:r>
            <a:r>
              <a:rPr lang="en-US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 smtClean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 smtClean="0"/>
              <a:t>Заглавие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2016-06-27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ndlerprall/ThreeCS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Упражнение </a:t>
            </a:r>
            <a:r>
              <a:rPr lang="en-US" dirty="0" smtClean="0"/>
              <a:t>S05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bg-BG" spc="-300" dirty="0" smtClean="0"/>
              <a:t>Конструктивна геометрия</a:t>
            </a:r>
            <a:endParaRPr lang="en-US" spc="-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3276600"/>
            <a:ext cx="1976859" cy="137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172" y="3276599"/>
            <a:ext cx="1976858" cy="137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76600"/>
            <a:ext cx="1976858" cy="137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172" y="4800601"/>
            <a:ext cx="197685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4800601"/>
            <a:ext cx="1976859" cy="137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800601"/>
            <a:ext cx="1976857" cy="137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S05 E03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Порцеланова чаша</a:t>
            </a:r>
          </a:p>
          <a:p>
            <a:pPr lvl="1"/>
            <a:r>
              <a:rPr lang="bg-BG" dirty="0" smtClean="0"/>
              <a:t>Конструирайте порцеланова чаша</a:t>
            </a:r>
          </a:p>
          <a:p>
            <a:pPr lvl="1"/>
            <a:r>
              <a:rPr lang="bg-BG" dirty="0" smtClean="0"/>
              <a:t>Горният ръб да е заоблен</a:t>
            </a:r>
          </a:p>
          <a:p>
            <a:pPr lvl="1"/>
            <a:r>
              <a:rPr lang="bg-BG" dirty="0" smtClean="0"/>
              <a:t>Долният ръб също да е заоблен</a:t>
            </a:r>
          </a:p>
          <a:p>
            <a:r>
              <a:rPr lang="bg-BG" dirty="0" smtClean="0"/>
              <a:t>Защо?</a:t>
            </a:r>
          </a:p>
          <a:p>
            <a:pPr lvl="1"/>
            <a:r>
              <a:rPr lang="bg-BG" dirty="0" smtClean="0"/>
              <a:t>За да се уверите колко бави </a:t>
            </a:r>
            <a:r>
              <a:rPr lang="en-US" dirty="0" err="1" smtClean="0"/>
              <a:t>CSG</a:t>
            </a:r>
            <a:r>
              <a:rPr lang="bg-BG" dirty="0" smtClean="0"/>
              <a:t> и да го ползвате само при крайна нужда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43383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S05 E0</a:t>
            </a:r>
            <a:r>
              <a:rPr lang="bg-BG" dirty="0" smtClean="0"/>
              <a:t>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Хипербола</a:t>
            </a:r>
            <a:endParaRPr lang="ru-RU" dirty="0" smtClean="0"/>
          </a:p>
          <a:p>
            <a:pPr lvl="1"/>
            <a:r>
              <a:rPr lang="bg-BG" dirty="0" smtClean="0"/>
              <a:t>Конструирайте хипербола</a:t>
            </a:r>
          </a:p>
          <a:p>
            <a:pPr lvl="1"/>
            <a:r>
              <a:rPr lang="bg-BG" dirty="0" smtClean="0"/>
              <a:t>Двата ѝ клона</a:t>
            </a:r>
          </a:p>
          <a:p>
            <a:pPr lvl="1"/>
            <a:r>
              <a:rPr lang="bg-BG" dirty="0" smtClean="0"/>
              <a:t>Използвайте </a:t>
            </a:r>
            <a:r>
              <a:rPr lang="en-US" dirty="0" err="1" smtClean="0"/>
              <a:t>CSG</a:t>
            </a:r>
            <a:endParaRPr lang="bg-BG" dirty="0" smtClean="0"/>
          </a:p>
          <a:p>
            <a:pPr lvl="1"/>
            <a:r>
              <a:rPr lang="bg-BG" dirty="0" smtClean="0"/>
              <a:t>Използвайте, че хиперболата е едно от коничните сечения</a:t>
            </a:r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7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0583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S05 E0</a:t>
            </a:r>
            <a:r>
              <a:rPr lang="bg-BG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err="1" smtClean="0"/>
              <a:t>Зарче</a:t>
            </a:r>
            <a:endParaRPr lang="bg-BG" dirty="0" smtClean="0"/>
          </a:p>
          <a:p>
            <a:pPr lvl="1"/>
            <a:r>
              <a:rPr lang="bg-BG" dirty="0" smtClean="0"/>
              <a:t>Конструирайте </a:t>
            </a:r>
            <a:r>
              <a:rPr lang="bg-BG" dirty="0" err="1" smtClean="0"/>
              <a:t>зарче</a:t>
            </a:r>
            <a:endParaRPr lang="bg-BG" dirty="0" smtClean="0"/>
          </a:p>
          <a:p>
            <a:pPr lvl="1"/>
            <a:r>
              <a:rPr lang="bg-BG" dirty="0"/>
              <a:t>О</a:t>
            </a:r>
            <a:r>
              <a:rPr lang="bg-BG" dirty="0" smtClean="0"/>
              <a:t>т дупките му струи светлина</a:t>
            </a:r>
          </a:p>
          <a:p>
            <a:pPr lvl="1"/>
            <a:r>
              <a:rPr lang="bg-BG" dirty="0" smtClean="0"/>
              <a:t>Докато се върти, през дупките се осветява платформа</a:t>
            </a:r>
          </a:p>
          <a:p>
            <a:r>
              <a:rPr lang="bg-BG" dirty="0" smtClean="0"/>
              <a:t>Защо?</a:t>
            </a:r>
          </a:p>
          <a:p>
            <a:pPr lvl="1"/>
            <a:r>
              <a:rPr lang="bg-BG" dirty="0" smtClean="0"/>
              <a:t>Спускане на светлинни лъчи, направени чрез хвърляне на сянка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S05 E0</a:t>
            </a:r>
            <a:r>
              <a:rPr lang="bg-BG" dirty="0" smtClean="0"/>
              <a:t>6*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Профили</a:t>
            </a:r>
            <a:endParaRPr lang="ru-RU" dirty="0" smtClean="0"/>
          </a:p>
          <a:p>
            <a:pPr lvl="1"/>
            <a:r>
              <a:rPr lang="bg-BG" dirty="0" smtClean="0"/>
              <a:t>Конструирате тяло, което от три гледни точки има следните профили:</a:t>
            </a:r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r>
              <a:rPr lang="bg-BG" dirty="0" smtClean="0"/>
              <a:t>Защо</a:t>
            </a:r>
            <a:r>
              <a:rPr lang="bg-BG" dirty="0"/>
              <a:t>?</a:t>
            </a:r>
          </a:p>
          <a:p>
            <a:pPr lvl="1"/>
            <a:r>
              <a:rPr lang="bg-BG" dirty="0" smtClean="0"/>
              <a:t>За да направите нещо, което не виждате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57400" y="3505200"/>
            <a:ext cx="5257800" cy="1547447"/>
            <a:chOff x="2057400" y="3505200"/>
            <a:chExt cx="5257800" cy="1547447"/>
          </a:xfrm>
        </p:grpSpPr>
        <p:sp>
          <p:nvSpPr>
            <p:cNvPr id="5" name="Oval 4"/>
            <p:cNvSpPr/>
            <p:nvPr/>
          </p:nvSpPr>
          <p:spPr>
            <a:xfrm>
              <a:off x="3874477" y="3505200"/>
              <a:ext cx="1547446" cy="15474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" name="Oval 5"/>
            <p:cNvSpPr/>
            <p:nvPr/>
          </p:nvSpPr>
          <p:spPr>
            <a:xfrm>
              <a:off x="4261338" y="3892062"/>
              <a:ext cx="773723" cy="7737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52675" y="3505200"/>
              <a:ext cx="377603" cy="15474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6352675" y="3505200"/>
              <a:ext cx="377603" cy="15474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42322" y="3505200"/>
              <a:ext cx="377603" cy="15474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2250831" y="3311769"/>
              <a:ext cx="386862" cy="7737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3024554" y="4472354"/>
              <a:ext cx="386862" cy="7737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1774018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Обектни изрази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CSG</a:t>
            </a:r>
            <a:r>
              <a:rPr lang="en-US" dirty="0" smtClean="0"/>
              <a:t> (Constructive Solid Geometry)</a:t>
            </a:r>
            <a:endParaRPr lang="bg-BG" dirty="0" smtClean="0"/>
          </a:p>
          <a:p>
            <a:pPr lvl="1"/>
            <a:r>
              <a:rPr lang="bg-BG" dirty="0" smtClean="0"/>
              <a:t>Конструктивна геометрия</a:t>
            </a:r>
          </a:p>
          <a:p>
            <a:pPr lvl="1"/>
            <a:r>
              <a:rPr lang="bg-BG" dirty="0" smtClean="0"/>
              <a:t>Операции над геометрични обекти</a:t>
            </a:r>
          </a:p>
          <a:p>
            <a:r>
              <a:rPr lang="bg-BG" dirty="0" smtClean="0"/>
              <a:t>Операции</a:t>
            </a:r>
          </a:p>
          <a:p>
            <a:pPr lvl="1"/>
            <a:r>
              <a:rPr lang="bg-BG" dirty="0" smtClean="0"/>
              <a:t>Събиране/обединение</a:t>
            </a:r>
          </a:p>
          <a:p>
            <a:pPr lvl="1"/>
            <a:r>
              <a:rPr lang="bg-BG" dirty="0" smtClean="0"/>
              <a:t>Умножение/сечение</a:t>
            </a:r>
          </a:p>
          <a:p>
            <a:pPr lvl="1"/>
            <a:r>
              <a:rPr lang="bg-BG" dirty="0" smtClean="0"/>
              <a:t>Изваждане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3751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Библиотека </a:t>
            </a:r>
            <a:r>
              <a:rPr lang="en-GB" smtClean="0"/>
              <a:t>ThreeCSG.js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Библиотека </a:t>
            </a:r>
            <a:r>
              <a:rPr lang="en-GB" dirty="0" smtClean="0"/>
              <a:t>ThreeCSG.js</a:t>
            </a:r>
            <a:endParaRPr lang="bg-BG" dirty="0" smtClean="0"/>
          </a:p>
          <a:p>
            <a:pPr lvl="1"/>
            <a:r>
              <a:rPr lang="bg-BG" dirty="0" smtClean="0"/>
              <a:t>Добавя възможност за</a:t>
            </a:r>
            <a:r>
              <a:rPr lang="en-US" dirty="0" smtClean="0"/>
              <a:t> </a:t>
            </a:r>
            <a:r>
              <a:rPr lang="en-US" dirty="0" err="1" smtClean="0"/>
              <a:t>CSG</a:t>
            </a:r>
            <a:r>
              <a:rPr lang="bg-BG" dirty="0" smtClean="0"/>
              <a:t> операции</a:t>
            </a:r>
          </a:p>
          <a:p>
            <a:pPr lvl="1"/>
            <a:r>
              <a:rPr lang="bg-BG" dirty="0" smtClean="0"/>
              <a:t>Съвместима с </a:t>
            </a:r>
            <a:r>
              <a:rPr lang="en-US" dirty="0" smtClean="0"/>
              <a:t>Three.js</a:t>
            </a:r>
          </a:p>
          <a:p>
            <a:pPr lvl="1"/>
            <a:r>
              <a:rPr lang="bg-BG" dirty="0" smtClean="0"/>
              <a:t>Сорс: </a:t>
            </a:r>
            <a:r>
              <a:rPr lang="en-GB" dirty="0" smtClean="0">
                <a:hlinkClick r:id="rId2"/>
              </a:rPr>
              <a:t>github.com/</a:t>
            </a:r>
            <a:r>
              <a:rPr lang="en-GB" dirty="0" err="1" smtClean="0">
                <a:hlinkClick r:id="rId2"/>
              </a:rPr>
              <a:t>chandlerprall</a:t>
            </a:r>
            <a:r>
              <a:rPr lang="en-GB" dirty="0" smtClean="0">
                <a:hlinkClick r:id="rId2"/>
              </a:rPr>
              <a:t>/</a:t>
            </a:r>
            <a:r>
              <a:rPr lang="en-GB" dirty="0" err="1" smtClean="0">
                <a:hlinkClick r:id="rId2"/>
              </a:rPr>
              <a:t>ThreeCSG</a:t>
            </a:r>
            <a:endParaRPr lang="bg-BG" dirty="0" smtClean="0"/>
          </a:p>
          <a:p>
            <a:r>
              <a:rPr lang="bg-BG" dirty="0" smtClean="0"/>
              <a:t>Проблеми</a:t>
            </a:r>
          </a:p>
          <a:p>
            <a:pPr lvl="1"/>
            <a:r>
              <a:rPr lang="bg-BG" dirty="0" smtClean="0"/>
              <a:t>Проблем с гладко осветяване</a:t>
            </a:r>
          </a:p>
          <a:p>
            <a:pPr lvl="1"/>
            <a:r>
              <a:rPr lang="bg-BG" dirty="0" smtClean="0"/>
              <a:t>Забавяне при много елементи</a:t>
            </a:r>
          </a:p>
          <a:p>
            <a:pPr lvl="1"/>
            <a:r>
              <a:rPr lang="bg-BG" dirty="0" smtClean="0"/>
              <a:t>Има и други библиотеки за </a:t>
            </a:r>
            <a:r>
              <a:rPr lang="en-US" dirty="0" err="1" smtClean="0"/>
              <a:t>CSG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803027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Начин на използване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Включване</a:t>
            </a:r>
          </a:p>
          <a:p>
            <a:pPr lvl="1"/>
            <a:r>
              <a:rPr lang="bg-BG" dirty="0" smtClean="0"/>
              <a:t>Аналогично на </a:t>
            </a:r>
            <a:r>
              <a:rPr lang="en-US" dirty="0"/>
              <a:t>Three.js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&lt;script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="ThreeCSG.js"&gt;&lt;/script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bg-BG" dirty="0" smtClean="0"/>
              <a:t>Стъпка 1</a:t>
            </a:r>
          </a:p>
          <a:p>
            <a:pPr lvl="1"/>
            <a:r>
              <a:rPr lang="bg-BG" dirty="0" smtClean="0"/>
              <a:t>Форма или мрежа</a:t>
            </a:r>
            <a:r>
              <a:rPr lang="en-US" dirty="0" smtClean="0"/>
              <a:t> </a:t>
            </a:r>
            <a:r>
              <a:rPr lang="bg-BG" dirty="0" smtClean="0"/>
              <a:t>се преобразуват до </a:t>
            </a:r>
            <a:r>
              <a:rPr lang="en-US" dirty="0" err="1" smtClean="0"/>
              <a:t>BSP</a:t>
            </a:r>
            <a:r>
              <a:rPr lang="en-US" dirty="0" smtClean="0"/>
              <a:t> </a:t>
            </a:r>
            <a:r>
              <a:rPr lang="bg-BG" dirty="0" smtClean="0"/>
              <a:t>формат</a:t>
            </a:r>
            <a:r>
              <a:rPr lang="en-US" dirty="0"/>
              <a:t> (Binary space </a:t>
            </a:r>
            <a:r>
              <a:rPr lang="en-US" dirty="0" smtClean="0"/>
              <a:t>partitioning)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err="1" smtClean="0">
                <a:solidFill>
                  <a:schemeClr val="tx1"/>
                </a:solidFill>
              </a:rPr>
              <a:t>bsp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= new </a:t>
            </a:r>
            <a:r>
              <a:rPr lang="en-GB" b="1" dirty="0" err="1" smtClean="0">
                <a:solidFill>
                  <a:schemeClr val="tx1"/>
                </a:solidFill>
              </a:rPr>
              <a:t>ThreeBSP</a:t>
            </a:r>
            <a:r>
              <a:rPr lang="en-GB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geometry</a:t>
            </a:r>
            <a:r>
              <a:rPr lang="en-GB" dirty="0" smtClean="0">
                <a:solidFill>
                  <a:schemeClr val="tx1"/>
                </a:solidFill>
              </a:rPr>
              <a:t>);</a:t>
            </a:r>
            <a:r>
              <a:rPr lang="bg-BG" dirty="0">
                <a:solidFill>
                  <a:schemeClr val="tx1"/>
                </a:solidFill>
              </a:rPr>
              <a:t> </a:t>
            </a:r>
            <a:br>
              <a:rPr lang="bg-BG" dirty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bsp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= new </a:t>
            </a:r>
            <a:r>
              <a:rPr lang="en-GB" b="1" dirty="0" err="1" smtClean="0">
                <a:solidFill>
                  <a:schemeClr val="tx1"/>
                </a:solidFill>
              </a:rPr>
              <a:t>ThreeBSP</a:t>
            </a:r>
            <a:r>
              <a:rPr lang="en-GB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mesh</a:t>
            </a:r>
            <a:r>
              <a:rPr lang="en-GB" dirty="0" smtClean="0">
                <a:solidFill>
                  <a:schemeClr val="tx1"/>
                </a:solidFill>
              </a:rPr>
              <a:t>);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88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Стъпка 2</a:t>
            </a:r>
            <a:endParaRPr lang="en-US" dirty="0" smtClean="0"/>
          </a:p>
          <a:p>
            <a:pPr lvl="1"/>
            <a:r>
              <a:rPr lang="bg-BG" dirty="0" smtClean="0"/>
              <a:t>Извършват се желаните </a:t>
            </a:r>
            <a:r>
              <a:rPr lang="bg-BG" dirty="0" err="1" smtClean="0"/>
              <a:t>опрерации</a:t>
            </a:r>
            <a:r>
              <a:rPr lang="bg-BG" dirty="0" smtClean="0"/>
              <a:t>, но само над </a:t>
            </a:r>
            <a:r>
              <a:rPr lang="en-US" dirty="0" err="1" smtClean="0"/>
              <a:t>BSP</a:t>
            </a:r>
            <a:r>
              <a:rPr lang="bg-BG" dirty="0" smtClean="0"/>
              <a:t> обекти</a:t>
            </a:r>
          </a:p>
          <a:p>
            <a:pPr lvl="1"/>
            <a:r>
              <a:rPr lang="bg-BG" dirty="0" smtClean="0"/>
              <a:t>Обединение</a:t>
            </a:r>
            <a:r>
              <a:rPr lang="en-US" dirty="0" smtClean="0"/>
              <a:t> bsp</a:t>
            </a:r>
            <a:r>
              <a:rPr lang="en-US" dirty="0" smtClean="0">
                <a:sym typeface="Symbol"/>
              </a:rPr>
              <a:t></a:t>
            </a:r>
            <a:r>
              <a:rPr lang="en-US" dirty="0" smtClean="0"/>
              <a:t>bsp2:</a:t>
            </a:r>
            <a:r>
              <a:rPr lang="en-GB" dirty="0" smtClean="0"/>
              <a:t> </a:t>
            </a:r>
            <a:r>
              <a:rPr lang="en-US" dirty="0" err="1" smtClean="0">
                <a:solidFill>
                  <a:schemeClr val="tx1"/>
                </a:solidFill>
              </a:rPr>
              <a:t>bsp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GB" b="1" dirty="0" smtClean="0">
                <a:solidFill>
                  <a:schemeClr val="tx1"/>
                </a:solidFill>
              </a:rPr>
              <a:t>union</a:t>
            </a:r>
            <a:r>
              <a:rPr lang="en-GB" dirty="0" smtClean="0">
                <a:solidFill>
                  <a:schemeClr val="tx1"/>
                </a:solidFill>
              </a:rPr>
              <a:t>(bsp2)</a:t>
            </a:r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bg-BG" dirty="0" smtClean="0"/>
              <a:t>Сечение</a:t>
            </a:r>
            <a:r>
              <a:rPr lang="en-GB" dirty="0" smtClean="0"/>
              <a:t> </a:t>
            </a:r>
            <a:r>
              <a:rPr lang="en-US" dirty="0" smtClean="0"/>
              <a:t>bsp</a:t>
            </a:r>
            <a:r>
              <a:rPr lang="en-US" dirty="0" smtClean="0">
                <a:sym typeface="Symbol"/>
              </a:rPr>
              <a:t></a:t>
            </a:r>
            <a:r>
              <a:rPr lang="en-US" dirty="0" smtClean="0"/>
              <a:t>bsp2</a:t>
            </a:r>
            <a:r>
              <a:rPr lang="en-US" dirty="0"/>
              <a:t>:</a:t>
            </a:r>
            <a:r>
              <a:rPr lang="en-GB" dirty="0"/>
              <a:t> </a:t>
            </a:r>
            <a:r>
              <a:rPr lang="en-US" dirty="0" err="1" smtClean="0">
                <a:solidFill>
                  <a:schemeClr val="tx1"/>
                </a:solidFill>
              </a:rPr>
              <a:t>bsp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r>
              <a:rPr lang="en-GB" b="1" dirty="0" smtClean="0">
                <a:solidFill>
                  <a:schemeClr val="tx1"/>
                </a:solidFill>
              </a:rPr>
              <a:t>intersect</a:t>
            </a:r>
            <a:r>
              <a:rPr lang="en-GB" dirty="0" smtClean="0">
                <a:solidFill>
                  <a:schemeClr val="tx1"/>
                </a:solidFill>
              </a:rPr>
              <a:t>(bsp2)</a:t>
            </a:r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bg-BG" dirty="0" smtClean="0"/>
              <a:t>Изваждане</a:t>
            </a:r>
            <a:r>
              <a:rPr lang="en-US" dirty="0" smtClean="0"/>
              <a:t> bsp</a:t>
            </a:r>
            <a:r>
              <a:rPr lang="en-US" dirty="0" smtClean="0">
                <a:sym typeface="Symbol"/>
              </a:rPr>
              <a:t></a:t>
            </a:r>
            <a:r>
              <a:rPr lang="en-US" dirty="0" smtClean="0"/>
              <a:t>bsp2</a:t>
            </a:r>
            <a:r>
              <a:rPr lang="en-US" dirty="0"/>
              <a:t>:</a:t>
            </a:r>
            <a:r>
              <a:rPr lang="en-GB" dirty="0" smtClean="0"/>
              <a:t> </a:t>
            </a:r>
            <a:r>
              <a:rPr lang="en-US" dirty="0" err="1" smtClean="0">
                <a:solidFill>
                  <a:schemeClr val="tx1"/>
                </a:solidFill>
              </a:rPr>
              <a:t>bsp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r>
              <a:rPr lang="en-GB" b="1" dirty="0" smtClean="0">
                <a:solidFill>
                  <a:schemeClr val="tx1"/>
                </a:solidFill>
              </a:rPr>
              <a:t>subtract</a:t>
            </a:r>
            <a:r>
              <a:rPr lang="en-GB" dirty="0" smtClean="0">
                <a:solidFill>
                  <a:schemeClr val="tx1"/>
                </a:solidFill>
              </a:rPr>
              <a:t>(bsp2)</a:t>
            </a:r>
            <a:endParaRPr lang="bg-BG" dirty="0" smtClean="0">
              <a:solidFill>
                <a:schemeClr val="tx1"/>
              </a:solidFill>
            </a:endParaRPr>
          </a:p>
          <a:p>
            <a:r>
              <a:rPr lang="bg-BG" dirty="0" smtClean="0"/>
              <a:t>Стъпка 3</a:t>
            </a:r>
          </a:p>
          <a:p>
            <a:pPr lvl="1"/>
            <a:r>
              <a:rPr lang="bg-BG" dirty="0" smtClean="0"/>
              <a:t>Резултатният </a:t>
            </a:r>
            <a:r>
              <a:rPr lang="en-US" dirty="0" err="1" smtClean="0"/>
              <a:t>BSP</a:t>
            </a:r>
            <a:r>
              <a:rPr lang="bg-BG" dirty="0" smtClean="0"/>
              <a:t> обект се преобразува до форма или мрежа</a:t>
            </a:r>
            <a:br>
              <a:rPr lang="bg-BG" dirty="0" smtClean="0"/>
            </a:br>
            <a:r>
              <a:rPr lang="en-GB" dirty="0" smtClean="0">
                <a:solidFill>
                  <a:schemeClr val="tx1"/>
                </a:solidFill>
              </a:rPr>
              <a:t>geometry = bsp.</a:t>
            </a:r>
            <a:r>
              <a:rPr lang="en-GB" b="1" dirty="0" smtClean="0">
                <a:solidFill>
                  <a:schemeClr val="tx1"/>
                </a:solidFill>
              </a:rPr>
              <a:t>to</a:t>
            </a:r>
            <a:r>
              <a:rPr lang="en-US" b="1" dirty="0" smtClean="0">
                <a:solidFill>
                  <a:schemeClr val="tx1"/>
                </a:solidFill>
              </a:rPr>
              <a:t>Geometry</a:t>
            </a:r>
            <a:r>
              <a:rPr lang="en-GB" dirty="0" smtClean="0">
                <a:solidFill>
                  <a:schemeClr val="tx1"/>
                </a:solidFill>
              </a:rPr>
              <a:t>( );</a:t>
            </a:r>
            <a:r>
              <a:rPr lang="bg-BG" dirty="0" smtClean="0">
                <a:solidFill>
                  <a:schemeClr val="tx1"/>
                </a:solidFill>
              </a:rPr>
              <a:t/>
            </a:r>
            <a:br>
              <a:rPr lang="bg-BG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mesh = </a:t>
            </a:r>
            <a:r>
              <a:rPr lang="en-GB" dirty="0" err="1" smtClean="0">
                <a:solidFill>
                  <a:schemeClr val="tx1"/>
                </a:solidFill>
              </a:rPr>
              <a:t>bsp.</a:t>
            </a:r>
            <a:r>
              <a:rPr lang="en-GB" b="1" dirty="0" err="1" smtClean="0">
                <a:solidFill>
                  <a:schemeClr val="tx1"/>
                </a:solidFill>
              </a:rPr>
              <a:t>toMesh</a:t>
            </a:r>
            <a:r>
              <a:rPr lang="en-GB" dirty="0">
                <a:solidFill>
                  <a:schemeClr val="tx1"/>
                </a:solidFill>
              </a:rPr>
              <a:t>( material );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66589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S05 E01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Тръба с дебела стена</a:t>
            </a:r>
          </a:p>
          <a:p>
            <a:pPr lvl="1"/>
            <a:r>
              <a:rPr lang="bg-BG" dirty="0" smtClean="0"/>
              <a:t>Конструирайте цилиндрична тръба</a:t>
            </a:r>
          </a:p>
          <a:p>
            <a:pPr lvl="1"/>
            <a:r>
              <a:rPr lang="bg-BG" dirty="0" smtClean="0"/>
              <a:t>Стената ѝ има дебелина</a:t>
            </a:r>
          </a:p>
          <a:p>
            <a:r>
              <a:rPr lang="bg-BG" dirty="0" smtClean="0"/>
              <a:t>Защо?</a:t>
            </a:r>
          </a:p>
          <a:p>
            <a:pPr lvl="1"/>
            <a:r>
              <a:rPr lang="bg-BG" dirty="0" smtClean="0"/>
              <a:t>Първи опит с конструктивна геометрия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S05 E02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Пепелник-сувенир</a:t>
            </a:r>
          </a:p>
          <a:p>
            <a:pPr lvl="1"/>
            <a:r>
              <a:rPr lang="bg-BG" dirty="0" smtClean="0"/>
              <a:t>Конструирайте златен пепелник</a:t>
            </a:r>
          </a:p>
          <a:p>
            <a:pPr lvl="1"/>
            <a:r>
              <a:rPr lang="bg-BG" dirty="0" smtClean="0"/>
              <a:t>Осмоъгълна форма</a:t>
            </a:r>
          </a:p>
          <a:p>
            <a:pPr lvl="1"/>
            <a:r>
              <a:rPr lang="bg-BG" dirty="0" smtClean="0"/>
              <a:t>За четирима</a:t>
            </a:r>
          </a:p>
          <a:p>
            <a:r>
              <a:rPr lang="bg-BG" dirty="0" smtClean="0"/>
              <a:t>Защо?</a:t>
            </a:r>
          </a:p>
          <a:p>
            <a:pPr lvl="1"/>
            <a:r>
              <a:rPr lang="bg-BG" dirty="0" smtClean="0"/>
              <a:t>За да видите причина да се ползват не само форми, но и мрежи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On-screen Show (4:3)</PresentationFormat>
  <Paragraphs>74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Обектни изрази</vt:lpstr>
      <vt:lpstr>Библиотека ThreeCSG.js</vt:lpstr>
      <vt:lpstr>Начин на използване</vt:lpstr>
      <vt:lpstr>PowerPoint Presentation</vt:lpstr>
      <vt:lpstr>Задача S05 E01</vt:lpstr>
      <vt:lpstr>PowerPoint Presentation</vt:lpstr>
      <vt:lpstr>Задача S05 E02</vt:lpstr>
      <vt:lpstr>PowerPoint Presentation</vt:lpstr>
      <vt:lpstr>Задача S05 E03</vt:lpstr>
      <vt:lpstr>PowerPoint Presentation</vt:lpstr>
      <vt:lpstr>PowerPoint Presentation</vt:lpstr>
      <vt:lpstr>Задача S05 E04</vt:lpstr>
      <vt:lpstr>PowerPoint Presentation</vt:lpstr>
      <vt:lpstr>Задача S05 E05</vt:lpstr>
      <vt:lpstr>PowerPoint Presentation</vt:lpstr>
      <vt:lpstr>Задача S05 E06*</vt:lpstr>
      <vt:lpstr>Край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2016-06-27T04:17:49Z</dcterms:modified>
</cp:coreProperties>
</file>