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6" r:id="rId2"/>
    <p:sldId id="293" r:id="rId3"/>
    <p:sldId id="294" r:id="rId4"/>
    <p:sldId id="300" r:id="rId5"/>
    <p:sldId id="288" r:id="rId6"/>
    <p:sldId id="274" r:id="rId7"/>
    <p:sldId id="303" r:id="rId8"/>
    <p:sldId id="275" r:id="rId9"/>
    <p:sldId id="276" r:id="rId10"/>
    <p:sldId id="282" r:id="rId11"/>
    <p:sldId id="302" r:id="rId12"/>
    <p:sldId id="304" r:id="rId13"/>
    <p:sldId id="289" r:id="rId14"/>
    <p:sldId id="290" r:id="rId15"/>
    <p:sldId id="305" r:id="rId16"/>
    <p:sldId id="286" r:id="rId17"/>
    <p:sldId id="287" r:id="rId18"/>
    <p:sldId id="306" r:id="rId19"/>
    <p:sldId id="307" r:id="rId20"/>
    <p:sldId id="291" r:id="rId21"/>
    <p:sldId id="308" r:id="rId22"/>
    <p:sldId id="309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0000"/>
    <a:srgbClr val="4A7EBB"/>
    <a:srgbClr val="FF5050"/>
    <a:srgbClr val="0070C0"/>
    <a:srgbClr val="00CC00"/>
    <a:srgbClr val="FF9999"/>
    <a:srgbClr val="333333"/>
    <a:srgbClr val="36D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84808" autoAdjust="0"/>
  </p:normalViewPr>
  <p:slideViewPr>
    <p:cSldViewPr>
      <p:cViewPr varScale="1">
        <p:scale>
          <a:sx n="71" d="100"/>
          <a:sy n="71" d="100"/>
        </p:scale>
        <p:origin x="-13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912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2016-06-29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доц. д-р П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201</a:t>
            </a:r>
            <a:r>
              <a:rPr lang="en-US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6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 smtClean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 smtClean="0"/>
              <a:t>Заглавие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2016-06-29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Упражнение </a:t>
            </a:r>
            <a:r>
              <a:rPr lang="en-US" dirty="0" smtClean="0"/>
              <a:t>S06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Други обекти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3276600"/>
            <a:ext cx="1976859" cy="1371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172" y="3276600"/>
            <a:ext cx="1976858" cy="1371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276600"/>
            <a:ext cx="1976857" cy="1371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2" y="4800601"/>
            <a:ext cx="197685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172" y="4800601"/>
            <a:ext cx="197685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800601"/>
            <a:ext cx="1976857" cy="137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/>
              <a:t>S0</a:t>
            </a:r>
            <a:r>
              <a:rPr lang="bg-BG" dirty="0" smtClean="0"/>
              <a:t>6</a:t>
            </a:r>
            <a:r>
              <a:rPr lang="en-US" dirty="0" smtClean="0"/>
              <a:t> E03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err="1" smtClean="0"/>
              <a:t>Постройте</a:t>
            </a:r>
            <a:r>
              <a:rPr lang="bg-BG" dirty="0" smtClean="0"/>
              <a:t> селище от къщи</a:t>
            </a:r>
          </a:p>
          <a:p>
            <a:pPr lvl="1"/>
            <a:r>
              <a:rPr lang="bg-BG" dirty="0" smtClean="0"/>
              <a:t>Случайни по мащаб и положение</a:t>
            </a:r>
          </a:p>
          <a:p>
            <a:pPr lvl="1"/>
            <a:r>
              <a:rPr lang="bg-BG" dirty="0" smtClean="0"/>
              <a:t>Ориентирани в две перпендикулярни посоки</a:t>
            </a:r>
          </a:p>
          <a:p>
            <a:pPr lvl="1"/>
            <a:r>
              <a:rPr lang="bg-BG" dirty="0" smtClean="0"/>
              <a:t>Да има и мъгла</a:t>
            </a:r>
          </a:p>
          <a:p>
            <a:r>
              <a:rPr lang="bg-BG" dirty="0" smtClean="0"/>
              <a:t>Защо?</a:t>
            </a:r>
          </a:p>
          <a:p>
            <a:pPr lvl="1"/>
            <a:r>
              <a:rPr lang="bg-BG" dirty="0" smtClean="0"/>
              <a:t>Трансформиране на една и съща форма, вместо създаване на различни форми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752475"/>
            <a:ext cx="77152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43383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3563471" y="4399948"/>
            <a:ext cx="3778623" cy="695615"/>
          </a:xfrm>
          <a:custGeom>
            <a:avLst/>
            <a:gdLst>
              <a:gd name="connsiteX0" fmla="*/ 0 w 3778623"/>
              <a:gd name="connsiteY0" fmla="*/ 1062325 h 1075772"/>
              <a:gd name="connsiteX1" fmla="*/ 2541494 w 3778623"/>
              <a:gd name="connsiteY1" fmla="*/ 7 h 1075772"/>
              <a:gd name="connsiteX2" fmla="*/ 3778623 w 3778623"/>
              <a:gd name="connsiteY2" fmla="*/ 1075772 h 1075772"/>
              <a:gd name="connsiteX0" fmla="*/ 0 w 3778623"/>
              <a:gd name="connsiteY0" fmla="*/ 0 h 13447"/>
              <a:gd name="connsiteX1" fmla="*/ 3778623 w 3778623"/>
              <a:gd name="connsiteY1" fmla="*/ 13447 h 13447"/>
              <a:gd name="connsiteX0" fmla="*/ 0 w 3778623"/>
              <a:gd name="connsiteY0" fmla="*/ 0 h 13447"/>
              <a:gd name="connsiteX1" fmla="*/ 3778623 w 3778623"/>
              <a:gd name="connsiteY1" fmla="*/ 13447 h 13447"/>
              <a:gd name="connsiteX0" fmla="*/ 0 w 3778623"/>
              <a:gd name="connsiteY0" fmla="*/ 470346 h 483793"/>
              <a:gd name="connsiteX1" fmla="*/ 3778623 w 3778623"/>
              <a:gd name="connsiteY1" fmla="*/ 483793 h 483793"/>
              <a:gd name="connsiteX0" fmla="*/ 0 w 3778623"/>
              <a:gd name="connsiteY0" fmla="*/ 805194 h 818641"/>
              <a:gd name="connsiteX1" fmla="*/ 3778623 w 3778623"/>
              <a:gd name="connsiteY1" fmla="*/ 818641 h 818641"/>
              <a:gd name="connsiteX0" fmla="*/ 0 w 3778623"/>
              <a:gd name="connsiteY0" fmla="*/ 723961 h 737408"/>
              <a:gd name="connsiteX1" fmla="*/ 3778623 w 3778623"/>
              <a:gd name="connsiteY1" fmla="*/ 737408 h 737408"/>
              <a:gd name="connsiteX0" fmla="*/ 0 w 3778623"/>
              <a:gd name="connsiteY0" fmla="*/ 743064 h 756511"/>
              <a:gd name="connsiteX1" fmla="*/ 3778623 w 3778623"/>
              <a:gd name="connsiteY1" fmla="*/ 756511 h 756511"/>
              <a:gd name="connsiteX0" fmla="*/ 0 w 3778623"/>
              <a:gd name="connsiteY0" fmla="*/ 682168 h 695615"/>
              <a:gd name="connsiteX1" fmla="*/ 3778623 w 3778623"/>
              <a:gd name="connsiteY1" fmla="*/ 695615 h 69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78623" h="695615">
                <a:moveTo>
                  <a:pt x="0" y="682168"/>
                </a:moveTo>
                <a:cubicBezTo>
                  <a:pt x="2149340" y="-231850"/>
                  <a:pt x="2720004" y="-227367"/>
                  <a:pt x="3778623" y="695615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Още за профилите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Други методи за изграждане на профил</a:t>
            </a:r>
          </a:p>
          <a:p>
            <a:pPr lvl="1"/>
            <a:r>
              <a:rPr lang="bg-BG" dirty="0" smtClean="0"/>
              <a:t>За дъги има </a:t>
            </a:r>
            <a:r>
              <a:rPr lang="en-US" dirty="0" smtClean="0">
                <a:solidFill>
                  <a:schemeClr val="tx1"/>
                </a:solidFill>
              </a:rPr>
              <a:t>arc</a:t>
            </a:r>
            <a:r>
              <a:rPr lang="bg-BG" dirty="0" smtClean="0">
                <a:solidFill>
                  <a:schemeClr val="tx1"/>
                </a:solidFill>
              </a:rPr>
              <a:t> </a:t>
            </a:r>
            <a:r>
              <a:rPr lang="bg-BG" dirty="0" smtClean="0"/>
              <a:t>и </a:t>
            </a:r>
            <a:r>
              <a:rPr lang="en-US" dirty="0" smtClean="0">
                <a:solidFill>
                  <a:schemeClr val="tx1"/>
                </a:solidFill>
              </a:rPr>
              <a:t>ellipse</a:t>
            </a:r>
            <a:endParaRPr lang="bg-BG" dirty="0" smtClean="0">
              <a:solidFill>
                <a:schemeClr val="tx1"/>
              </a:solidFill>
            </a:endParaRPr>
          </a:p>
          <a:p>
            <a:pPr lvl="1"/>
            <a:r>
              <a:rPr lang="bg-BG" dirty="0" smtClean="0"/>
              <a:t>За криви има </a:t>
            </a:r>
            <a:r>
              <a:rPr lang="en-GB" dirty="0" err="1" smtClean="0">
                <a:solidFill>
                  <a:schemeClr val="tx1"/>
                </a:solidFill>
              </a:rPr>
              <a:t>quadraticCurveTo</a:t>
            </a:r>
            <a:r>
              <a:rPr lang="bg-BG" dirty="0" smtClean="0">
                <a:solidFill>
                  <a:schemeClr val="tx1"/>
                </a:solidFill>
              </a:rPr>
              <a:t> </a:t>
            </a:r>
            <a:r>
              <a:rPr lang="bg-BG" dirty="0" smtClean="0"/>
              <a:t>и други</a:t>
            </a:r>
          </a:p>
          <a:p>
            <a:pPr lvl="1"/>
            <a:endParaRPr lang="bg-BG" sz="4800" dirty="0"/>
          </a:p>
          <a:p>
            <a:pPr lvl="1"/>
            <a:endParaRPr lang="bg-BG" dirty="0" smtClean="0"/>
          </a:p>
          <a:p>
            <a:r>
              <a:rPr lang="bg-BG" dirty="0" smtClean="0"/>
              <a:t>Отвори</a:t>
            </a:r>
          </a:p>
          <a:p>
            <a:pPr lvl="1"/>
            <a:r>
              <a:rPr lang="bg-BG" dirty="0" smtClean="0"/>
              <a:t>В полето </a:t>
            </a:r>
            <a:r>
              <a:rPr lang="en-US" dirty="0" smtClean="0">
                <a:solidFill>
                  <a:schemeClr val="tx1"/>
                </a:solidFill>
              </a:rPr>
              <a:t>holes</a:t>
            </a:r>
            <a:r>
              <a:rPr lang="bg-BG" dirty="0" smtClean="0"/>
              <a:t> се пази масив от контурите на дупките в профила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581400" y="4001869"/>
            <a:ext cx="2514600" cy="1066800"/>
          </a:xfrm>
          <a:prstGeom prst="line">
            <a:avLst/>
          </a:prstGeom>
          <a:ln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6096000" y="4001869"/>
            <a:ext cx="1219200" cy="1066800"/>
          </a:xfrm>
          <a:prstGeom prst="line">
            <a:avLst/>
          </a:prstGeom>
          <a:ln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95600" y="4389261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Текуща точка</a:t>
            </a:r>
            <a:endParaRPr lang="bg-BG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3620869"/>
            <a:ext cx="140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Контролна точка</a:t>
            </a:r>
            <a:endParaRPr lang="bg-BG" dirty="0"/>
          </a:p>
        </p:txBody>
      </p:sp>
      <p:sp>
        <p:nvSpPr>
          <p:cNvPr id="11" name="TextBox 10"/>
          <p:cNvSpPr txBox="1"/>
          <p:nvPr/>
        </p:nvSpPr>
        <p:spPr>
          <a:xfrm>
            <a:off x="7052982" y="4687669"/>
            <a:ext cx="140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Крайна точка</a:t>
            </a:r>
            <a:endParaRPr lang="bg-BG" dirty="0"/>
          </a:p>
        </p:txBody>
      </p:sp>
      <p:sp>
        <p:nvSpPr>
          <p:cNvPr id="12" name="TextBox 11"/>
          <p:cNvSpPr txBox="1"/>
          <p:nvPr/>
        </p:nvSpPr>
        <p:spPr>
          <a:xfrm>
            <a:off x="4741209" y="454423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>
                <a:solidFill>
                  <a:schemeClr val="tx2"/>
                </a:solidFill>
              </a:rPr>
              <a:t>quadraticCurveTo</a:t>
            </a:r>
            <a:endParaRPr lang="bg-B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421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/>
              <a:t>S0</a:t>
            </a:r>
            <a:r>
              <a:rPr lang="bg-BG" dirty="0" smtClean="0"/>
              <a:t>6</a:t>
            </a:r>
            <a:r>
              <a:rPr lang="en-US" dirty="0" smtClean="0"/>
              <a:t> E0</a:t>
            </a:r>
            <a:r>
              <a:rPr lang="bg-BG" dirty="0" smtClean="0"/>
              <a:t>4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 smtClean="0"/>
              <a:t>Геомаркери</a:t>
            </a:r>
            <a:endParaRPr lang="ru-RU" dirty="0" smtClean="0"/>
          </a:p>
          <a:p>
            <a:pPr lvl="1"/>
            <a:r>
              <a:rPr lang="bg-BG" dirty="0" smtClean="0"/>
              <a:t>Създайте поле от </a:t>
            </a:r>
            <a:r>
              <a:rPr lang="bg-BG" dirty="0" err="1" smtClean="0"/>
              <a:t>геомаркери</a:t>
            </a:r>
            <a:endParaRPr lang="bg-BG" dirty="0" smtClean="0"/>
          </a:p>
          <a:p>
            <a:pPr lvl="1"/>
            <a:r>
              <a:rPr lang="bg-BG" dirty="0" smtClean="0"/>
              <a:t>Заострени отдолу, заоблени отгоре</a:t>
            </a:r>
          </a:p>
          <a:p>
            <a:pPr lvl="1"/>
            <a:r>
              <a:rPr lang="bg-BG" dirty="0" smtClean="0"/>
              <a:t>Кръгла дупка в горната част</a:t>
            </a:r>
          </a:p>
          <a:p>
            <a:pPr lvl="1"/>
            <a:r>
              <a:rPr lang="bg-BG" dirty="0" smtClean="0"/>
              <a:t>Чрез профил с дупка, без </a:t>
            </a:r>
            <a:r>
              <a:rPr lang="en-US" dirty="0" err="1" smtClean="0"/>
              <a:t>CSG</a:t>
            </a:r>
            <a:endParaRPr lang="bg-BG" dirty="0" smtClean="0"/>
          </a:p>
          <a:p>
            <a:r>
              <a:rPr lang="bg-BG" dirty="0" smtClean="0"/>
              <a:t>Защо</a:t>
            </a:r>
            <a:endParaRPr lang="en-US" dirty="0" smtClean="0"/>
          </a:p>
          <a:p>
            <a:pPr lvl="1"/>
            <a:r>
              <a:rPr lang="bg-BG" dirty="0" smtClean="0"/>
              <a:t>Да се научим как да дупчим профили</a:t>
            </a:r>
          </a:p>
          <a:p>
            <a:pPr lvl="1"/>
            <a:endParaRPr lang="bg-BG" dirty="0" smtClean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7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752475"/>
            <a:ext cx="77152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0583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Ротационни тела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Създаване</a:t>
            </a:r>
          </a:p>
          <a:p>
            <a:pPr lvl="1"/>
            <a:r>
              <a:rPr lang="bg-BG" dirty="0" smtClean="0"/>
              <a:t>Профил от точки – масив от </a:t>
            </a:r>
            <a:r>
              <a:rPr lang="en-US" dirty="0" smtClean="0">
                <a:solidFill>
                  <a:schemeClr val="tx1"/>
                </a:solidFill>
              </a:rPr>
              <a:t>Vector2</a:t>
            </a:r>
            <a:endParaRPr lang="bg-BG" dirty="0" smtClean="0">
              <a:solidFill>
                <a:schemeClr val="tx1"/>
              </a:solidFill>
            </a:endParaRPr>
          </a:p>
          <a:p>
            <a:pPr lvl="1"/>
            <a:r>
              <a:rPr lang="bg-BG" dirty="0" smtClean="0"/>
              <a:t>Точките трябва да имат </a:t>
            </a:r>
            <a:r>
              <a:rPr lang="en-US" dirty="0" smtClean="0"/>
              <a:t>x&gt;0</a:t>
            </a:r>
            <a:endParaRPr lang="bg-BG" dirty="0"/>
          </a:p>
          <a:p>
            <a:pPr lvl="1"/>
            <a:r>
              <a:rPr lang="bg-BG" dirty="0" smtClean="0"/>
              <a:t>Генериране на форма чрез метода </a:t>
            </a:r>
            <a:r>
              <a:rPr lang="en-GB" dirty="0" err="1" smtClean="0">
                <a:solidFill>
                  <a:schemeClr val="tx1"/>
                </a:solidFill>
              </a:rPr>
              <a:t>LatheGeometry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300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/>
              <a:t>S0</a:t>
            </a:r>
            <a:r>
              <a:rPr lang="bg-BG" dirty="0" smtClean="0"/>
              <a:t>6</a:t>
            </a:r>
            <a:r>
              <a:rPr lang="en-US" dirty="0" smtClean="0"/>
              <a:t> E0</a:t>
            </a:r>
            <a:r>
              <a:rPr lang="bg-BG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Биберон</a:t>
            </a:r>
          </a:p>
          <a:p>
            <a:pPr lvl="1"/>
            <a:r>
              <a:rPr lang="bg-BG" dirty="0" smtClean="0"/>
              <a:t>Направете биберон от синусоида</a:t>
            </a:r>
          </a:p>
          <a:p>
            <a:pPr lvl="1"/>
            <a:endParaRPr lang="bg-BG" dirty="0"/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r>
              <a:rPr lang="bg-BG" dirty="0" smtClean="0"/>
              <a:t>Защо?</a:t>
            </a:r>
          </a:p>
          <a:p>
            <a:pPr lvl="1"/>
            <a:r>
              <a:rPr lang="bg-BG" dirty="0" smtClean="0"/>
              <a:t>Работа с ротационни тела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664542" y="2631450"/>
            <a:ext cx="2924952" cy="2241776"/>
            <a:chOff x="2512206" y="2631449"/>
            <a:chExt cx="3157772" cy="2420217"/>
          </a:xfrm>
        </p:grpSpPr>
        <p:grpSp>
          <p:nvGrpSpPr>
            <p:cNvPr id="5" name="Group 4"/>
            <p:cNvGrpSpPr/>
            <p:nvPr/>
          </p:nvGrpSpPr>
          <p:grpSpPr>
            <a:xfrm rot="2700000">
              <a:off x="4210655" y="3592343"/>
              <a:ext cx="2420217" cy="498429"/>
              <a:chOff x="2719754" y="2895601"/>
              <a:chExt cx="9315379" cy="1918445"/>
            </a:xfrm>
          </p:grpSpPr>
          <p:pic>
            <p:nvPicPr>
              <p:cNvPr id="7170" name="Picture 2" descr="http://cdn.palass.org/palaeomath_101/moribund/images/srfa/Fig3.jpe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2719754" y="2895601"/>
                <a:ext cx="4692428" cy="19049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http://cdn.palass.org/palaeomath_101/moribund/images/srfa/Fig3.jpe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7352057" y="2909049"/>
                <a:ext cx="4683076" cy="19049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10"/>
            <p:cNvGrpSpPr/>
            <p:nvPr/>
          </p:nvGrpSpPr>
          <p:grpSpPr>
            <a:xfrm rot="18900000" flipH="1">
              <a:off x="2512206" y="3592113"/>
              <a:ext cx="2420217" cy="498429"/>
              <a:chOff x="2719754" y="2895601"/>
              <a:chExt cx="9315379" cy="1918445"/>
            </a:xfrm>
          </p:grpSpPr>
          <p:pic>
            <p:nvPicPr>
              <p:cNvPr id="12" name="Picture 2" descr="http://cdn.palass.org/palaeomath_101/moribund/images/srfa/Fig3.jpe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2719754" y="2895601"/>
                <a:ext cx="4692428" cy="19049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http://cdn.palass.org/palaeomath_101/moribund/images/srfa/Fig3.jpe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7352057" y="2909049"/>
                <a:ext cx="4683076" cy="19049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4" name="Oval 13"/>
          <p:cNvSpPr/>
          <p:nvPr/>
        </p:nvSpPr>
        <p:spPr>
          <a:xfrm>
            <a:off x="4109267" y="3638399"/>
            <a:ext cx="921346" cy="206801"/>
          </a:xfrm>
          <a:prstGeom prst="ellipse">
            <a:avLst/>
          </a:prstGeom>
          <a:noFill/>
          <a:ln w="31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Oval 17"/>
          <p:cNvSpPr/>
          <p:nvPr/>
        </p:nvSpPr>
        <p:spPr>
          <a:xfrm>
            <a:off x="4183592" y="2971801"/>
            <a:ext cx="771838" cy="173243"/>
          </a:xfrm>
          <a:prstGeom prst="ellipse">
            <a:avLst/>
          </a:prstGeom>
          <a:noFill/>
          <a:ln w="31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Oval 18"/>
          <p:cNvSpPr/>
          <p:nvPr/>
        </p:nvSpPr>
        <p:spPr>
          <a:xfrm>
            <a:off x="3402415" y="4092248"/>
            <a:ext cx="2339093" cy="525021"/>
          </a:xfrm>
          <a:prstGeom prst="ellipse">
            <a:avLst/>
          </a:prstGeom>
          <a:noFill/>
          <a:ln w="31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20" name="Group 19"/>
          <p:cNvGrpSpPr/>
          <p:nvPr/>
        </p:nvGrpSpPr>
        <p:grpSpPr>
          <a:xfrm>
            <a:off x="2667000" y="2626659"/>
            <a:ext cx="2924952" cy="2241776"/>
            <a:chOff x="2512206" y="2631449"/>
            <a:chExt cx="3157772" cy="2420217"/>
          </a:xfrm>
        </p:grpSpPr>
        <p:grpSp>
          <p:nvGrpSpPr>
            <p:cNvPr id="21" name="Group 20"/>
            <p:cNvGrpSpPr/>
            <p:nvPr/>
          </p:nvGrpSpPr>
          <p:grpSpPr>
            <a:xfrm rot="2700000">
              <a:off x="4210655" y="3592343"/>
              <a:ext cx="2420217" cy="498429"/>
              <a:chOff x="2719754" y="2895601"/>
              <a:chExt cx="9315379" cy="1918445"/>
            </a:xfrm>
          </p:grpSpPr>
          <p:pic>
            <p:nvPicPr>
              <p:cNvPr id="25" name="Picture 2" descr="http://cdn.palass.org/palaeomath_101/moribund/images/srfa/Fig3.jpe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2719754" y="2895601"/>
                <a:ext cx="4692428" cy="19049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http://cdn.palass.org/palaeomath_101/moribund/images/srfa/Fig3.jpe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7352057" y="2909049"/>
                <a:ext cx="4683076" cy="19049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2" name="Group 21"/>
            <p:cNvGrpSpPr/>
            <p:nvPr/>
          </p:nvGrpSpPr>
          <p:grpSpPr>
            <a:xfrm rot="18900000" flipH="1">
              <a:off x="2512206" y="3592113"/>
              <a:ext cx="2420217" cy="498429"/>
              <a:chOff x="2719754" y="2895601"/>
              <a:chExt cx="9315379" cy="1918445"/>
            </a:xfrm>
          </p:grpSpPr>
          <p:pic>
            <p:nvPicPr>
              <p:cNvPr id="23" name="Picture 2" descr="http://cdn.palass.org/palaeomath_101/moribund/images/srfa/Fig3.jpe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2719754" y="2895601"/>
                <a:ext cx="4692428" cy="19049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http://cdn.palass.org/palaeomath_101/moribund/images/srfa/Fig3.jpe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7352057" y="2909049"/>
                <a:ext cx="4683076" cy="19049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752475"/>
            <a:ext cx="77152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Сливане на обекти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Производителност</a:t>
            </a:r>
          </a:p>
          <a:p>
            <a:pPr lvl="1"/>
            <a:r>
              <a:rPr lang="bg-BG" dirty="0" smtClean="0"/>
              <a:t>Зависи от обема на предаваните данни</a:t>
            </a:r>
          </a:p>
          <a:p>
            <a:pPr lvl="1"/>
            <a:r>
              <a:rPr lang="bg-BG" dirty="0" smtClean="0"/>
              <a:t>Зависи от сложността на обработка</a:t>
            </a:r>
          </a:p>
          <a:p>
            <a:r>
              <a:rPr lang="bg-BG" dirty="0" smtClean="0"/>
              <a:t>Обаче</a:t>
            </a:r>
          </a:p>
          <a:p>
            <a:pPr lvl="1"/>
            <a:r>
              <a:rPr lang="bg-BG" dirty="0" smtClean="0"/>
              <a:t>Важен фактор е и комуникацията между </a:t>
            </a:r>
            <a:r>
              <a:rPr lang="en-US" dirty="0" smtClean="0"/>
              <a:t>JavaScript </a:t>
            </a:r>
            <a:r>
              <a:rPr lang="bg-BG" dirty="0" smtClean="0"/>
              <a:t>и </a:t>
            </a:r>
            <a:r>
              <a:rPr lang="en-US" dirty="0" smtClean="0"/>
              <a:t>WebGL</a:t>
            </a:r>
            <a:endParaRPr lang="bg-BG" dirty="0" smtClean="0"/>
          </a:p>
          <a:p>
            <a:pPr lvl="1"/>
            <a:r>
              <a:rPr lang="bg-BG" dirty="0" smtClean="0"/>
              <a:t>Производителността зависи от броя </a:t>
            </a:r>
            <a:r>
              <a:rPr lang="en-US" dirty="0" smtClean="0"/>
              <a:t>WebGL</a:t>
            </a:r>
            <a:r>
              <a:rPr lang="bg-BG" dirty="0" smtClean="0"/>
              <a:t> функции, които </a:t>
            </a:r>
            <a:r>
              <a:rPr lang="en-US" dirty="0" smtClean="0"/>
              <a:t>Three.js</a:t>
            </a:r>
            <a:r>
              <a:rPr lang="bg-BG" dirty="0" smtClean="0"/>
              <a:t> извиква</a:t>
            </a:r>
            <a:endParaRPr lang="en-US" dirty="0" smtClean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65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Ако има 100 обекта</a:t>
            </a:r>
          </a:p>
          <a:p>
            <a:pPr lvl="1"/>
            <a:r>
              <a:rPr lang="bg-BG" dirty="0" smtClean="0"/>
              <a:t>За всеки обект </a:t>
            </a:r>
            <a:r>
              <a:rPr lang="en-US" dirty="0" smtClean="0"/>
              <a:t>Three.js</a:t>
            </a:r>
            <a:r>
              <a:rPr lang="bg-BG" dirty="0" smtClean="0"/>
              <a:t> извиква отделен комплект функции (напр. с една функция се подават геометрията на обект)</a:t>
            </a:r>
          </a:p>
          <a:p>
            <a:pPr lvl="1"/>
            <a:r>
              <a:rPr lang="bg-BG" dirty="0" smtClean="0"/>
              <a:t>При 1000 обекта – 1000 комплекта</a:t>
            </a:r>
          </a:p>
          <a:p>
            <a:r>
              <a:rPr lang="bg-BG" dirty="0" smtClean="0"/>
              <a:t>Оптимизация</a:t>
            </a:r>
          </a:p>
          <a:p>
            <a:pPr lvl="1"/>
            <a:r>
              <a:rPr lang="bg-BG" dirty="0" smtClean="0"/>
              <a:t>Сливане на обекти в един обект</a:t>
            </a:r>
            <a:br>
              <a:rPr lang="bg-BG" dirty="0" smtClean="0"/>
            </a:br>
            <a:r>
              <a:rPr lang="bg-BG" dirty="0" smtClean="0"/>
              <a:t>(подобно на събирането в </a:t>
            </a:r>
            <a:r>
              <a:rPr lang="en-US" dirty="0" err="1" smtClean="0"/>
              <a:t>CSG</a:t>
            </a:r>
            <a:r>
              <a:rPr lang="en-US" dirty="0" smtClean="0"/>
              <a:t>)</a:t>
            </a:r>
          </a:p>
          <a:p>
            <a:pPr lvl="1"/>
            <a:r>
              <a:rPr lang="bg-BG" dirty="0" smtClean="0"/>
              <a:t>Така се ползва само един комплект функции за всички слети обекти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3633510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Графични обекти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Графични обекти до момента</a:t>
            </a:r>
          </a:p>
          <a:p>
            <a:pPr lvl="1"/>
            <a:r>
              <a:rPr lang="bg-BG" dirty="0" smtClean="0"/>
              <a:t>Стандартни геометрични обекти, като куб, сфера, конус, цилиндър </a:t>
            </a:r>
          </a:p>
          <a:p>
            <a:pPr lvl="1"/>
            <a:r>
              <a:rPr lang="bg-BG" dirty="0" smtClean="0"/>
              <a:t>Параметрични обекти на базата на уравнение на повърхност</a:t>
            </a:r>
          </a:p>
          <a:p>
            <a:pPr lvl="1"/>
            <a:r>
              <a:rPr lang="bg-BG" dirty="0" smtClean="0"/>
              <a:t>Тръби по крива линия в пространството</a:t>
            </a:r>
          </a:p>
          <a:p>
            <a:pPr lvl="1"/>
            <a:r>
              <a:rPr lang="bg-BG" dirty="0" smtClean="0"/>
              <a:t>Обекти, конструирани със средствата на конструктивната геометрия</a:t>
            </a:r>
          </a:p>
          <a:p>
            <a:pPr lvl="1"/>
            <a:endParaRPr lang="bg-BG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51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/>
              <a:t>S0</a:t>
            </a:r>
            <a:r>
              <a:rPr lang="bg-BG" dirty="0" smtClean="0"/>
              <a:t>6</a:t>
            </a:r>
            <a:r>
              <a:rPr lang="en-US" dirty="0" smtClean="0"/>
              <a:t> E0</a:t>
            </a:r>
            <a:r>
              <a:rPr lang="bg-BG" dirty="0" smtClean="0"/>
              <a:t>6*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Производителност</a:t>
            </a:r>
            <a:endParaRPr lang="ru-RU" dirty="0" smtClean="0"/>
          </a:p>
          <a:p>
            <a:pPr lvl="1"/>
            <a:r>
              <a:rPr lang="bg-BG" dirty="0" smtClean="0"/>
              <a:t>Разгледайте предоставения начален код, който използва библиотека </a:t>
            </a:r>
            <a:r>
              <a:rPr lang="en-US" dirty="0" smtClean="0"/>
              <a:t>Stats.js</a:t>
            </a:r>
          </a:p>
          <a:p>
            <a:pPr lvl="1"/>
            <a:r>
              <a:rPr lang="bg-BG" dirty="0" smtClean="0"/>
              <a:t>Създайте „планета“ като група от </a:t>
            </a:r>
            <a:r>
              <a:rPr lang="en-US" dirty="0" smtClean="0"/>
              <a:t>N </a:t>
            </a:r>
            <a:r>
              <a:rPr lang="bg-BG" dirty="0" smtClean="0"/>
              <a:t>сгради и измерете скоростта на генериране на кадри</a:t>
            </a:r>
          </a:p>
          <a:p>
            <a:pPr lvl="1"/>
            <a:r>
              <a:rPr lang="bg-BG" dirty="0" smtClean="0"/>
              <a:t>После създайте „планета“ от слети сгради и пак измерете (вижте метода </a:t>
            </a:r>
            <a:r>
              <a:rPr lang="en-GB" dirty="0" smtClean="0">
                <a:solidFill>
                  <a:schemeClr val="tx1"/>
                </a:solidFill>
              </a:rPr>
              <a:t>merge</a:t>
            </a:r>
            <a:r>
              <a:rPr lang="bg-BG" dirty="0" smtClean="0"/>
              <a:t>)</a:t>
            </a:r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18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Защо?</a:t>
            </a:r>
          </a:p>
          <a:p>
            <a:pPr lvl="1"/>
            <a:r>
              <a:rPr lang="bg-BG" dirty="0" smtClean="0"/>
              <a:t>За да се убедите в ползата от сливане</a:t>
            </a:r>
          </a:p>
          <a:p>
            <a:pPr lvl="1"/>
            <a:r>
              <a:rPr lang="bg-BG" dirty="0" smtClean="0"/>
              <a:t>За да намерите сами как се сливат обекти</a:t>
            </a:r>
            <a:endParaRPr lang="en-US" dirty="0" smtClean="0"/>
          </a:p>
          <a:p>
            <a:r>
              <a:rPr lang="bg-BG" dirty="0" smtClean="0"/>
              <a:t>Неофициално:</a:t>
            </a:r>
          </a:p>
          <a:p>
            <a:pPr lvl="1"/>
            <a:r>
              <a:rPr lang="bg-BG" dirty="0" smtClean="0"/>
              <a:t>За да се преборите с информацията по интернет, част от която се отнася за сливането в старите версии на </a:t>
            </a:r>
            <a:r>
              <a:rPr lang="en-US" dirty="0" smtClean="0"/>
              <a:t>Three.js</a:t>
            </a:r>
            <a:r>
              <a:rPr lang="bg-BG" dirty="0" smtClean="0"/>
              <a:t>, което не е съвместимо със сливането в по-новите версии на </a:t>
            </a:r>
            <a:r>
              <a:rPr lang="en-US" dirty="0" smtClean="0"/>
              <a:t>Three.js</a:t>
            </a:r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3" name="Down Arrow 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366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752475"/>
            <a:ext cx="77152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64050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това упражнение</a:t>
            </a:r>
          </a:p>
          <a:p>
            <a:pPr lvl="1"/>
            <a:r>
              <a:rPr lang="bg-BG" dirty="0" smtClean="0"/>
              <a:t>Други начини за създаване на 3</a:t>
            </a:r>
            <a:r>
              <a:rPr lang="en-US" dirty="0" smtClean="0"/>
              <a:t>D</a:t>
            </a:r>
            <a:r>
              <a:rPr lang="bg-BG" dirty="0" smtClean="0"/>
              <a:t> обекти</a:t>
            </a:r>
            <a:endParaRPr lang="en-US" dirty="0" smtClean="0"/>
          </a:p>
          <a:p>
            <a:pPr lvl="1"/>
            <a:r>
              <a:rPr lang="bg-BG" dirty="0" smtClean="0"/>
              <a:t>Ръчно създаване на обект, чрез описване на върховете и стените</a:t>
            </a:r>
          </a:p>
          <a:p>
            <a:pPr lvl="1"/>
            <a:r>
              <a:rPr lang="bg-BG" dirty="0" smtClean="0"/>
              <a:t>Плъзгане на 2</a:t>
            </a:r>
            <a:r>
              <a:rPr lang="en-US" dirty="0" smtClean="0"/>
              <a:t>D</a:t>
            </a:r>
            <a:r>
              <a:rPr lang="bg-BG" dirty="0" smtClean="0"/>
              <a:t> профил в 3</a:t>
            </a:r>
            <a:r>
              <a:rPr lang="en-US" dirty="0" smtClean="0"/>
              <a:t>D</a:t>
            </a:r>
            <a:r>
              <a:rPr lang="bg-BG" dirty="0" smtClean="0"/>
              <a:t> форма</a:t>
            </a:r>
          </a:p>
          <a:p>
            <a:pPr lvl="1"/>
            <a:r>
              <a:rPr lang="bg-BG" dirty="0" smtClean="0"/>
              <a:t>Ротационни тела</a:t>
            </a:r>
          </a:p>
          <a:p>
            <a:pPr lvl="1"/>
            <a:r>
              <a:rPr lang="bg-BG" dirty="0" smtClean="0"/>
              <a:t>Сливане на обекти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80302711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Ръчни обекти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Ръчно създаване на обекти</a:t>
            </a:r>
          </a:p>
          <a:p>
            <a:pPr lvl="1"/>
            <a:r>
              <a:rPr lang="bg-BG" dirty="0" smtClean="0"/>
              <a:t>Фокусът е върху геометрията (ф</a:t>
            </a:r>
            <a:r>
              <a:rPr lang="en-GB" dirty="0" smtClean="0"/>
              <a:t>ò</a:t>
            </a:r>
            <a:r>
              <a:rPr lang="bg-BG" dirty="0" err="1" smtClean="0"/>
              <a:t>рмата</a:t>
            </a:r>
            <a:r>
              <a:rPr lang="bg-BG" dirty="0" smtClean="0"/>
              <a:t>)</a:t>
            </a:r>
          </a:p>
          <a:p>
            <a:pPr lvl="1"/>
            <a:r>
              <a:rPr lang="bg-BG" dirty="0" smtClean="0"/>
              <a:t>Вие давате координатите на върховете</a:t>
            </a:r>
          </a:p>
          <a:p>
            <a:pPr lvl="1"/>
            <a:r>
              <a:rPr lang="bg-BG" dirty="0" smtClean="0"/>
              <a:t>Вие казвате кои върхове правят стени</a:t>
            </a:r>
          </a:p>
          <a:p>
            <a:pPr lvl="1"/>
            <a:r>
              <a:rPr lang="bg-BG" dirty="0" smtClean="0"/>
              <a:t>Вие изчислявате нормалните вектори за правилно осветяване … но може учтиво да поискате </a:t>
            </a:r>
            <a:r>
              <a:rPr lang="en-US" dirty="0" smtClean="0"/>
              <a:t>Three.js</a:t>
            </a:r>
            <a:r>
              <a:rPr lang="bg-BG" dirty="0" smtClean="0"/>
              <a:t> да направи това</a:t>
            </a:r>
          </a:p>
        </p:txBody>
      </p:sp>
    </p:spTree>
    <p:extLst>
      <p:ext uri="{BB962C8B-B14F-4D97-AF65-F5344CB8AC3E}">
        <p14:creationId xmlns:p14="http://schemas.microsoft.com/office/powerpoint/2010/main" val="1106588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/>
              <a:t>S0</a:t>
            </a:r>
            <a:r>
              <a:rPr lang="bg-BG" dirty="0" smtClean="0"/>
              <a:t>6</a:t>
            </a:r>
            <a:r>
              <a:rPr lang="en-US" dirty="0" smtClean="0"/>
              <a:t> E01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Разгледайте началния код</a:t>
            </a:r>
          </a:p>
          <a:p>
            <a:pPr lvl="1"/>
            <a:r>
              <a:rPr lang="bg-BG" dirty="0" smtClean="0"/>
              <a:t>Разберете как се дефинират върховете</a:t>
            </a:r>
          </a:p>
          <a:p>
            <a:pPr lvl="1"/>
            <a:r>
              <a:rPr lang="bg-BG" dirty="0" smtClean="0"/>
              <a:t>Разберете как се дефинират стените</a:t>
            </a:r>
          </a:p>
          <a:p>
            <a:pPr lvl="1"/>
            <a:r>
              <a:rPr lang="bg-BG" dirty="0" smtClean="0"/>
              <a:t>Направете ръчно четириъгълна пирамида с един вертикален ръб </a:t>
            </a:r>
          </a:p>
          <a:p>
            <a:r>
              <a:rPr lang="bg-BG" dirty="0" smtClean="0"/>
              <a:t>Защо?</a:t>
            </a:r>
          </a:p>
          <a:p>
            <a:pPr lvl="1"/>
            <a:r>
              <a:rPr lang="bg-BG" dirty="0" smtClean="0"/>
              <a:t>Експеримент с ръчно описана форма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752475"/>
            <a:ext cx="77152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Плъзгане на форма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Основна идея</a:t>
            </a:r>
          </a:p>
          <a:p>
            <a:pPr lvl="1"/>
            <a:r>
              <a:rPr lang="bg-BG" dirty="0" smtClean="0"/>
              <a:t>Дефинира се 2</a:t>
            </a:r>
            <a:r>
              <a:rPr lang="en-US" dirty="0" smtClean="0"/>
              <a:t>D</a:t>
            </a:r>
            <a:r>
              <a:rPr lang="bg-BG" dirty="0" smtClean="0"/>
              <a:t> форма чрез</a:t>
            </a:r>
            <a:r>
              <a:rPr lang="en-US" dirty="0"/>
              <a:t> </a:t>
            </a:r>
            <a:r>
              <a:rPr lang="en-GB" dirty="0" err="1" smtClean="0">
                <a:solidFill>
                  <a:schemeClr val="tx1"/>
                </a:solidFill>
              </a:rPr>
              <a:t>THREE.Shape</a:t>
            </a:r>
            <a:endParaRPr lang="bg-BG" dirty="0" smtClean="0">
              <a:solidFill>
                <a:schemeClr val="tx1"/>
              </a:solidFill>
            </a:endParaRPr>
          </a:p>
          <a:p>
            <a:pPr lvl="1"/>
            <a:r>
              <a:rPr lang="bg-BG" dirty="0" smtClean="0"/>
              <a:t>С методите </a:t>
            </a:r>
            <a:r>
              <a:rPr lang="en-US" dirty="0" err="1" smtClean="0">
                <a:solidFill>
                  <a:schemeClr val="tx1"/>
                </a:solidFill>
              </a:rPr>
              <a:t>moveTo</a:t>
            </a:r>
            <a:r>
              <a:rPr lang="bg-BG" dirty="0" smtClean="0"/>
              <a:t> и </a:t>
            </a:r>
            <a:r>
              <a:rPr lang="en-US" dirty="0" err="1" smtClean="0">
                <a:solidFill>
                  <a:schemeClr val="tx1"/>
                </a:solidFill>
              </a:rPr>
              <a:t>lineTo</a:t>
            </a:r>
            <a:r>
              <a:rPr lang="bg-BG" dirty="0" smtClean="0"/>
              <a:t> се описва профилът на 2</a:t>
            </a:r>
            <a:r>
              <a:rPr lang="en-US" dirty="0" smtClean="0"/>
              <a:t>D </a:t>
            </a:r>
            <a:r>
              <a:rPr lang="bg-BG" dirty="0" smtClean="0"/>
              <a:t>фигура</a:t>
            </a:r>
          </a:p>
          <a:p>
            <a:pPr lvl="1"/>
            <a:r>
              <a:rPr lang="bg-BG" dirty="0" smtClean="0"/>
              <a:t>Плъзгането ѝ в 3</a:t>
            </a:r>
            <a:r>
              <a:rPr lang="en-US" dirty="0" smtClean="0"/>
              <a:t>D</a:t>
            </a:r>
            <a:r>
              <a:rPr lang="bg-BG" dirty="0" smtClean="0"/>
              <a:t> форма се прави с </a:t>
            </a:r>
            <a:r>
              <a:rPr lang="en-GB" dirty="0" err="1" smtClean="0">
                <a:solidFill>
                  <a:schemeClr val="tx1"/>
                </a:solidFill>
              </a:rPr>
              <a:t>ExtrudeGeometry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01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/>
              <a:t>S0</a:t>
            </a:r>
            <a:r>
              <a:rPr lang="bg-BG" dirty="0" smtClean="0"/>
              <a:t>6</a:t>
            </a:r>
            <a:r>
              <a:rPr lang="en-US" dirty="0" smtClean="0"/>
              <a:t> E02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Опростена къща</a:t>
            </a:r>
          </a:p>
          <a:p>
            <a:pPr lvl="1"/>
            <a:r>
              <a:rPr lang="bg-BG" dirty="0" err="1" smtClean="0"/>
              <a:t>Постройте</a:t>
            </a:r>
            <a:r>
              <a:rPr lang="bg-BG" dirty="0" smtClean="0"/>
              <a:t> къща от профил</a:t>
            </a:r>
            <a:endParaRPr lang="en-US" dirty="0" smtClean="0"/>
          </a:p>
          <a:p>
            <a:pPr lvl="1"/>
            <a:r>
              <a:rPr lang="bg-BG" dirty="0" smtClean="0"/>
              <a:t>Използвайте обекта </a:t>
            </a:r>
            <a:r>
              <a:rPr lang="en-US" dirty="0" err="1" smtClean="0">
                <a:solidFill>
                  <a:schemeClr val="tx1"/>
                </a:solidFill>
              </a:rPr>
              <a:t>THREE.Shape</a:t>
            </a:r>
            <a:r>
              <a:rPr lang="bg-BG" dirty="0" smtClean="0"/>
              <a:t> и методите </a:t>
            </a:r>
            <a:r>
              <a:rPr lang="en-US" dirty="0" err="1" smtClean="0">
                <a:solidFill>
                  <a:schemeClr val="tx1"/>
                </a:solidFill>
              </a:rPr>
              <a:t>moveTo</a:t>
            </a:r>
            <a:r>
              <a:rPr lang="bg-BG" dirty="0" smtClean="0"/>
              <a:t> и </a:t>
            </a:r>
            <a:r>
              <a:rPr lang="en-US" dirty="0" err="1" smtClean="0">
                <a:solidFill>
                  <a:schemeClr val="tx1"/>
                </a:solidFill>
              </a:rPr>
              <a:t>lineTo</a:t>
            </a:r>
            <a:endParaRPr lang="bg-BG" dirty="0" smtClean="0">
              <a:solidFill>
                <a:schemeClr val="tx1"/>
              </a:solidFill>
            </a:endParaRPr>
          </a:p>
          <a:p>
            <a:r>
              <a:rPr lang="bg-BG" dirty="0" smtClean="0"/>
              <a:t>Защо?</a:t>
            </a:r>
          </a:p>
          <a:p>
            <a:pPr lvl="1"/>
            <a:r>
              <a:rPr lang="bg-BG" dirty="0" smtClean="0"/>
              <a:t>За да опитате алтернативен начин за създаване на </a:t>
            </a:r>
            <a:r>
              <a:rPr lang="en-US" dirty="0" smtClean="0"/>
              <a:t>3D</a:t>
            </a:r>
            <a:r>
              <a:rPr lang="bg-BG" dirty="0" smtClean="0"/>
              <a:t> форми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752475"/>
            <a:ext cx="77152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Microsoft Office PowerPoint</Application>
  <PresentationFormat>On-screen Show (4:3)</PresentationFormat>
  <Paragraphs>103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Графични обекти</vt:lpstr>
      <vt:lpstr>PowerPoint Presentation</vt:lpstr>
      <vt:lpstr>Ръчни обекти</vt:lpstr>
      <vt:lpstr>Задача S06 E01</vt:lpstr>
      <vt:lpstr>PowerPoint Presentation</vt:lpstr>
      <vt:lpstr>Плъзгане на форма</vt:lpstr>
      <vt:lpstr>Задача S06 E02</vt:lpstr>
      <vt:lpstr>PowerPoint Presentation</vt:lpstr>
      <vt:lpstr>Задача S06 E03</vt:lpstr>
      <vt:lpstr>PowerPoint Presentation</vt:lpstr>
      <vt:lpstr>Още за профилите</vt:lpstr>
      <vt:lpstr>Задача S06 E04</vt:lpstr>
      <vt:lpstr>PowerPoint Presentation</vt:lpstr>
      <vt:lpstr>Ротационни тела</vt:lpstr>
      <vt:lpstr>Задача S06 E05</vt:lpstr>
      <vt:lpstr>PowerPoint Presentation</vt:lpstr>
      <vt:lpstr>Сливане на обекти</vt:lpstr>
      <vt:lpstr>PowerPoint Presentation</vt:lpstr>
      <vt:lpstr>Задача S06 E06*</vt:lpstr>
      <vt:lpstr>PowerPoint Presentation</vt:lpstr>
      <vt:lpstr>PowerPoint Presentation</vt:lpstr>
      <vt:lpstr>Край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2012-07-28T11:33:16Z</dcterms:created>
  <dcterms:modified xsi:type="dcterms:W3CDTF">2016-06-29T20:34:11Z</dcterms:modified>
</cp:coreProperties>
</file>