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79" r:id="rId6"/>
    <p:sldId id="280" r:id="rId7"/>
    <p:sldId id="281" r:id="rId8"/>
    <p:sldId id="274" r:id="rId9"/>
    <p:sldId id="282" r:id="rId10"/>
    <p:sldId id="269" r:id="rId11"/>
    <p:sldId id="283" r:id="rId12"/>
    <p:sldId id="272" r:id="rId13"/>
    <p:sldId id="271" r:id="rId14"/>
    <p:sldId id="276" r:id="rId15"/>
    <p:sldId id="277" r:id="rId16"/>
    <p:sldId id="26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93" d="100"/>
          <a:sy n="93" d="100"/>
        </p:scale>
        <p:origin x="72" y="2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6D9F-27D2-4E1B-9DD9-217DADAF1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E27356-8EDC-411D-BA28-68BA703DF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29262-8044-432F-BB75-AAD87D5E3FBE}"/>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5" name="Footer Placeholder 4">
            <a:extLst>
              <a:ext uri="{FF2B5EF4-FFF2-40B4-BE49-F238E27FC236}">
                <a16:creationId xmlns:a16="http://schemas.microsoft.com/office/drawing/2014/main" id="{524136B1-BA3E-4EED-ACF9-0EB72FEED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F77AE-79F2-43B2-AE64-F86269FE717A}"/>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155317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F015-C474-4CF1-9E26-8F6C7A1347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2E0547-1A09-474D-834B-E9D3DF2965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3AAFF-1192-4767-89F3-860FB7531789}"/>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5" name="Footer Placeholder 4">
            <a:extLst>
              <a:ext uri="{FF2B5EF4-FFF2-40B4-BE49-F238E27FC236}">
                <a16:creationId xmlns:a16="http://schemas.microsoft.com/office/drawing/2014/main" id="{2EAB2DBF-9489-47C7-8CAF-26D15F354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81A35-4886-4127-A28B-5C08F61871DF}"/>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123210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C3332-D87C-4D04-BDE1-299E57B97F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B936F5-211E-44DF-9C5F-B3DB0C0B46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E7C01-FCA2-4B7C-AB28-F8BBFE55CE09}"/>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5" name="Footer Placeholder 4">
            <a:extLst>
              <a:ext uri="{FF2B5EF4-FFF2-40B4-BE49-F238E27FC236}">
                <a16:creationId xmlns:a16="http://schemas.microsoft.com/office/drawing/2014/main" id="{9D1510F9-FCC4-4A2D-A76C-D7BC9ED6F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5CA3C-23EA-446A-B7C0-787F975C9B53}"/>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313440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1738-4E38-442B-B5C9-751A4AFCE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E0B2B-340F-4D64-A6CA-84DBD73864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A7FE4-ED7E-4795-8D66-C5CC124A52FA}"/>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5" name="Footer Placeholder 4">
            <a:extLst>
              <a:ext uri="{FF2B5EF4-FFF2-40B4-BE49-F238E27FC236}">
                <a16:creationId xmlns:a16="http://schemas.microsoft.com/office/drawing/2014/main" id="{AD2CCBCA-415F-4978-9CDF-4525F1880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8284E-8BDB-4D64-AA52-680F002C5CB7}"/>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381007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1B04-E674-4D36-83D1-3648CCF15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8B0DC-C67B-46F4-9F45-2D774CECE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D2DA7D-A2CB-41D3-8092-765E4A34335B}"/>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5" name="Footer Placeholder 4">
            <a:extLst>
              <a:ext uri="{FF2B5EF4-FFF2-40B4-BE49-F238E27FC236}">
                <a16:creationId xmlns:a16="http://schemas.microsoft.com/office/drawing/2014/main" id="{5BB173E3-0E2C-40B6-B325-9F21E4325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04A-FD29-4959-8C9B-CB6A504091ED}"/>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65779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7A4D-0008-4B3D-BBB2-BA2E68D3A5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03685-0BF4-4B32-B273-97E3EFF9E5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4DA003-0653-4124-ACA4-9A134DC463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625EE-354A-496D-82F4-6EE08A0A5373}"/>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6" name="Footer Placeholder 5">
            <a:extLst>
              <a:ext uri="{FF2B5EF4-FFF2-40B4-BE49-F238E27FC236}">
                <a16:creationId xmlns:a16="http://schemas.microsoft.com/office/drawing/2014/main" id="{07B52165-2512-470B-916B-FAFC6A6A7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62A08-AD1D-4C1A-A3F3-FE175A588A38}"/>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175412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B189-0AA6-4A41-B50E-89CFA86CD7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E30575-6422-44FC-9EB8-B582D328E1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2BA6CA-903B-474F-BD6B-74A4847A67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C65AB5-BA9A-478D-B5C3-9A90453E3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2FEAF7-A0DD-417B-B557-6BD85DD5BB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006ECA-ECFE-4000-A484-F53546743A0C}"/>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8" name="Footer Placeholder 7">
            <a:extLst>
              <a:ext uri="{FF2B5EF4-FFF2-40B4-BE49-F238E27FC236}">
                <a16:creationId xmlns:a16="http://schemas.microsoft.com/office/drawing/2014/main" id="{999E0BB4-AB83-4682-B6B0-D59216D7AF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81AF66-1897-4D4E-AD5F-528C27D0D4A6}"/>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182482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A8F9-DB6C-492F-91B8-83C2002C95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4312BE-7F4A-4F1F-A4BE-E9E94D72D936}"/>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4" name="Footer Placeholder 3">
            <a:extLst>
              <a:ext uri="{FF2B5EF4-FFF2-40B4-BE49-F238E27FC236}">
                <a16:creationId xmlns:a16="http://schemas.microsoft.com/office/drawing/2014/main" id="{8D6BF494-9F67-405A-9D69-7399346C88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A78C-9D68-4C67-B89A-52EAB563837A}"/>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237646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450D28-6A96-4E33-B836-D94F4AD88B54}"/>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3" name="Footer Placeholder 2">
            <a:extLst>
              <a:ext uri="{FF2B5EF4-FFF2-40B4-BE49-F238E27FC236}">
                <a16:creationId xmlns:a16="http://schemas.microsoft.com/office/drawing/2014/main" id="{4E66FAD3-AAB4-4E5E-898E-0852AC0663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4006C2-D8A7-407F-8E49-B524B23B9518}"/>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252072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B3BD-8AF1-464D-9BED-453A71FF6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C3574E-76B7-4E95-A72E-62EEACEA0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C9B53-A934-4521-9058-D9721F01E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86E440-2615-42EE-9B0A-AA42669D8331}"/>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6" name="Footer Placeholder 5">
            <a:extLst>
              <a:ext uri="{FF2B5EF4-FFF2-40B4-BE49-F238E27FC236}">
                <a16:creationId xmlns:a16="http://schemas.microsoft.com/office/drawing/2014/main" id="{4B982D7B-8B9C-4EFA-856D-830C34B1F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0EAC5-6CA1-4CCA-9436-D0FA52FEA069}"/>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90717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BC41-8CE3-4299-99DA-F6A192213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EF8E09-3C50-44AE-BD12-765CCB2C7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46B6E1-9D69-46B6-99D1-1B29D95EC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E3E07D-0A40-4E10-8E47-204B19B8D298}"/>
              </a:ext>
            </a:extLst>
          </p:cNvPr>
          <p:cNvSpPr>
            <a:spLocks noGrp="1"/>
          </p:cNvSpPr>
          <p:nvPr>
            <p:ph type="dt" sz="half" idx="10"/>
          </p:nvPr>
        </p:nvSpPr>
        <p:spPr/>
        <p:txBody>
          <a:bodyPr/>
          <a:lstStyle/>
          <a:p>
            <a:fld id="{FC5DDE4C-F4E9-476B-B648-8A6E06E2CAEC}" type="datetimeFigureOut">
              <a:rPr lang="en-US" smtClean="0"/>
              <a:t>4/4/2018</a:t>
            </a:fld>
            <a:endParaRPr lang="en-US"/>
          </a:p>
        </p:txBody>
      </p:sp>
      <p:sp>
        <p:nvSpPr>
          <p:cNvPr id="6" name="Footer Placeholder 5">
            <a:extLst>
              <a:ext uri="{FF2B5EF4-FFF2-40B4-BE49-F238E27FC236}">
                <a16:creationId xmlns:a16="http://schemas.microsoft.com/office/drawing/2014/main" id="{3726CCC7-862C-40FD-83C1-C9C54D0E3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5E9E1-FC8C-4E46-AF60-349919B6270A}"/>
              </a:ext>
            </a:extLst>
          </p:cNvPr>
          <p:cNvSpPr>
            <a:spLocks noGrp="1"/>
          </p:cNvSpPr>
          <p:nvPr>
            <p:ph type="sldNum" sz="quarter" idx="12"/>
          </p:nvPr>
        </p:nvSpPr>
        <p:spPr/>
        <p:txBody>
          <a:bodyPr/>
          <a:lstStyle/>
          <a:p>
            <a:fld id="{599751B2-B492-47DE-A954-DC01E53DB5CE}" type="slidenum">
              <a:rPr lang="en-US" smtClean="0"/>
              <a:t>‹#›</a:t>
            </a:fld>
            <a:endParaRPr lang="en-US"/>
          </a:p>
        </p:txBody>
      </p:sp>
    </p:spTree>
    <p:extLst>
      <p:ext uri="{BB962C8B-B14F-4D97-AF65-F5344CB8AC3E}">
        <p14:creationId xmlns:p14="http://schemas.microsoft.com/office/powerpoint/2010/main" val="37189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376600-CE55-4D2E-86B3-DC364818D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DC8243-D6B8-4F10-9653-BD5E58C48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D8E43-41A7-4CBC-914F-4315CA838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DDE4C-F4E9-476B-B648-8A6E06E2CAEC}" type="datetimeFigureOut">
              <a:rPr lang="en-US" smtClean="0"/>
              <a:t>4/4/2018</a:t>
            </a:fld>
            <a:endParaRPr lang="en-US"/>
          </a:p>
        </p:txBody>
      </p:sp>
      <p:sp>
        <p:nvSpPr>
          <p:cNvPr id="5" name="Footer Placeholder 4">
            <a:extLst>
              <a:ext uri="{FF2B5EF4-FFF2-40B4-BE49-F238E27FC236}">
                <a16:creationId xmlns:a16="http://schemas.microsoft.com/office/drawing/2014/main" id="{CC603F3D-CA5D-48E4-ABAB-984197945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12CF2-CD7D-452E-94B0-9270A5297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751B2-B492-47DE-A954-DC01E53DB5CE}" type="slidenum">
              <a:rPr lang="en-US" smtClean="0"/>
              <a:t>‹#›</a:t>
            </a:fld>
            <a:endParaRPr lang="en-US"/>
          </a:p>
        </p:txBody>
      </p:sp>
    </p:spTree>
    <p:extLst>
      <p:ext uri="{BB962C8B-B14F-4D97-AF65-F5344CB8AC3E}">
        <p14:creationId xmlns:p14="http://schemas.microsoft.com/office/powerpoint/2010/main" val="3031861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za67@ps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518C-AA69-402C-8091-7F01BA9EA352}"/>
              </a:ext>
            </a:extLst>
          </p:cNvPr>
          <p:cNvSpPr>
            <a:spLocks noGrp="1"/>
          </p:cNvSpPr>
          <p:nvPr>
            <p:ph type="ctrTitle"/>
          </p:nvPr>
        </p:nvSpPr>
        <p:spPr/>
        <p:txBody>
          <a:bodyPr>
            <a:normAutofit fontScale="90000"/>
          </a:bodyPr>
          <a:lstStyle/>
          <a:p>
            <a:r>
              <a:rPr lang="en-US" dirty="0">
                <a:latin typeface="Comic Sans MS" panose="030F0702030302020204" pitchFamily="66" charset="0"/>
              </a:rPr>
              <a:t>Unsupervised Blind Image Quality Assessment</a:t>
            </a:r>
          </a:p>
        </p:txBody>
      </p:sp>
      <p:sp>
        <p:nvSpPr>
          <p:cNvPr id="3" name="Subtitle 2">
            <a:extLst>
              <a:ext uri="{FF2B5EF4-FFF2-40B4-BE49-F238E27FC236}">
                <a16:creationId xmlns:a16="http://schemas.microsoft.com/office/drawing/2014/main" id="{286EE9CA-C7B7-41C7-A9E4-C6E139984720}"/>
              </a:ext>
            </a:extLst>
          </p:cNvPr>
          <p:cNvSpPr>
            <a:spLocks noGrp="1"/>
          </p:cNvSpPr>
          <p:nvPr>
            <p:ph type="subTitle" idx="1"/>
          </p:nvPr>
        </p:nvSpPr>
        <p:spPr>
          <a:xfrm>
            <a:off x="1524000" y="3602038"/>
            <a:ext cx="9144000" cy="2778214"/>
          </a:xfrm>
        </p:spPr>
        <p:txBody>
          <a:bodyPr>
            <a:normAutofit/>
          </a:bodyPr>
          <a:lstStyle/>
          <a:p>
            <a:r>
              <a:rPr lang="en-US" dirty="0">
                <a:latin typeface="Comic Sans MS" panose="030F0702030302020204" pitchFamily="66" charset="0"/>
              </a:rPr>
              <a:t>By</a:t>
            </a:r>
          </a:p>
          <a:p>
            <a:r>
              <a:rPr lang="en-US" dirty="0">
                <a:latin typeface="Comic Sans MS" panose="030F0702030302020204" pitchFamily="66" charset="0"/>
              </a:rPr>
              <a:t>Rajeev Bhatt Ambati,</a:t>
            </a:r>
          </a:p>
          <a:p>
            <a:r>
              <a:rPr lang="en-US" dirty="0">
                <a:latin typeface="Comic Sans MS" panose="030F0702030302020204" pitchFamily="66" charset="0"/>
              </a:rPr>
              <a:t>M.S in Electrical Engineering.</a:t>
            </a:r>
          </a:p>
          <a:p>
            <a:r>
              <a:rPr lang="en-US" sz="1600" dirty="0">
                <a:latin typeface="Comic Sans MS" panose="030F0702030302020204" pitchFamily="66" charset="0"/>
              </a:rPr>
              <a:t>Email: </a:t>
            </a:r>
            <a:r>
              <a:rPr lang="en-US" sz="1600" dirty="0">
                <a:latin typeface="Comic Sans MS" panose="030F0702030302020204" pitchFamily="66" charset="0"/>
                <a:hlinkClick r:id="rId2"/>
              </a:rPr>
              <a:t>rza67@psu.edu</a:t>
            </a:r>
            <a:endParaRPr lang="en-US" sz="1600" dirty="0">
              <a:latin typeface="Comic Sans MS" panose="030F0702030302020204" pitchFamily="66" charset="0"/>
            </a:endParaRPr>
          </a:p>
          <a:p>
            <a:endParaRPr lang="en-US" sz="1600" dirty="0">
              <a:latin typeface="Comic Sans MS" panose="030F0702030302020204" pitchFamily="66" charset="0"/>
            </a:endParaRPr>
          </a:p>
          <a:p>
            <a:r>
              <a:rPr lang="en-US" sz="1600" dirty="0">
                <a:latin typeface="Comic Sans MS" panose="030F0702030302020204" pitchFamily="66" charset="0"/>
              </a:rPr>
              <a:t>April 05, 2018</a:t>
            </a:r>
          </a:p>
          <a:p>
            <a:endParaRPr lang="en-US" dirty="0">
              <a:latin typeface="Comic Sans MS" panose="030F0702030302020204" pitchFamily="66" charset="0"/>
            </a:endParaRPr>
          </a:p>
        </p:txBody>
      </p:sp>
    </p:spTree>
    <p:extLst>
      <p:ext uri="{BB962C8B-B14F-4D97-AF65-F5344CB8AC3E}">
        <p14:creationId xmlns:p14="http://schemas.microsoft.com/office/powerpoint/2010/main" val="157901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6EDC-C10B-4968-B905-0EFB800E373E}"/>
              </a:ext>
            </a:extLst>
          </p:cNvPr>
          <p:cNvSpPr>
            <a:spLocks noGrp="1"/>
          </p:cNvSpPr>
          <p:nvPr>
            <p:ph type="title"/>
          </p:nvPr>
        </p:nvSpPr>
        <p:spPr/>
        <p:txBody>
          <a:bodyPr/>
          <a:lstStyle/>
          <a:p>
            <a:r>
              <a:rPr lang="en-US" dirty="0">
                <a:latin typeface="Comic Sans MS" panose="030F0702030302020204" pitchFamily="66" charset="0"/>
              </a:rPr>
              <a:t>Results</a:t>
            </a:r>
          </a:p>
        </p:txBody>
      </p:sp>
      <p:pic>
        <p:nvPicPr>
          <p:cNvPr id="5" name="Content Placeholder 4">
            <a:extLst>
              <a:ext uri="{FF2B5EF4-FFF2-40B4-BE49-F238E27FC236}">
                <a16:creationId xmlns:a16="http://schemas.microsoft.com/office/drawing/2014/main" id="{24CAF61A-3A5D-4D0E-AE87-475F020A3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390" y="1253331"/>
            <a:ext cx="6329219" cy="4351338"/>
          </a:xfrm>
        </p:spPr>
      </p:pic>
      <p:sp>
        <p:nvSpPr>
          <p:cNvPr id="6" name="TextBox 5">
            <a:extLst>
              <a:ext uri="{FF2B5EF4-FFF2-40B4-BE49-F238E27FC236}">
                <a16:creationId xmlns:a16="http://schemas.microsoft.com/office/drawing/2014/main" id="{AEFC1423-951F-4625-8939-A705569C3B5D}"/>
              </a:ext>
            </a:extLst>
          </p:cNvPr>
          <p:cNvSpPr txBox="1"/>
          <p:nvPr/>
        </p:nvSpPr>
        <p:spPr>
          <a:xfrm>
            <a:off x="4001785" y="5460830"/>
            <a:ext cx="5229546" cy="646331"/>
          </a:xfrm>
          <a:prstGeom prst="rect">
            <a:avLst/>
          </a:prstGeom>
          <a:noFill/>
        </p:spPr>
        <p:txBody>
          <a:bodyPr wrap="square" rtlCol="0">
            <a:spAutoFit/>
          </a:bodyPr>
          <a:lstStyle/>
          <a:p>
            <a:r>
              <a:rPr lang="en-US" dirty="0">
                <a:latin typeface="Comic Sans MS" panose="030F0702030302020204" pitchFamily="66" charset="0"/>
              </a:rPr>
              <a:t>Figure3: Training and validation loss as the number of epochs increases.</a:t>
            </a:r>
          </a:p>
        </p:txBody>
      </p:sp>
    </p:spTree>
    <p:extLst>
      <p:ext uri="{BB962C8B-B14F-4D97-AF65-F5344CB8AC3E}">
        <p14:creationId xmlns:p14="http://schemas.microsoft.com/office/powerpoint/2010/main" val="204881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6EDC-C10B-4968-B905-0EFB800E373E}"/>
              </a:ext>
            </a:extLst>
          </p:cNvPr>
          <p:cNvSpPr>
            <a:spLocks noGrp="1"/>
          </p:cNvSpPr>
          <p:nvPr>
            <p:ph type="title"/>
          </p:nvPr>
        </p:nvSpPr>
        <p:spPr/>
        <p:txBody>
          <a:bodyPr/>
          <a:lstStyle/>
          <a:p>
            <a:r>
              <a:rPr lang="en-US" dirty="0">
                <a:latin typeface="Comic Sans MS" panose="030F0702030302020204" pitchFamily="66" charset="0"/>
              </a:rPr>
              <a:t>Results</a:t>
            </a:r>
          </a:p>
        </p:txBody>
      </p:sp>
      <p:pic>
        <p:nvPicPr>
          <p:cNvPr id="8" name="Content Placeholder 7">
            <a:extLst>
              <a:ext uri="{FF2B5EF4-FFF2-40B4-BE49-F238E27FC236}">
                <a16:creationId xmlns:a16="http://schemas.microsoft.com/office/drawing/2014/main" id="{92768BA6-C96F-4E88-88E4-6FBE731C2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386" y="1321670"/>
            <a:ext cx="6130415" cy="4214660"/>
          </a:xfrm>
        </p:spPr>
      </p:pic>
      <p:sp>
        <p:nvSpPr>
          <p:cNvPr id="9" name="TextBox 8">
            <a:extLst>
              <a:ext uri="{FF2B5EF4-FFF2-40B4-BE49-F238E27FC236}">
                <a16:creationId xmlns:a16="http://schemas.microsoft.com/office/drawing/2014/main" id="{8B9A5640-F007-4D83-B661-3B8D7641FF4E}"/>
              </a:ext>
            </a:extLst>
          </p:cNvPr>
          <p:cNvSpPr txBox="1"/>
          <p:nvPr/>
        </p:nvSpPr>
        <p:spPr>
          <a:xfrm>
            <a:off x="3688421" y="5409344"/>
            <a:ext cx="4772347" cy="923330"/>
          </a:xfrm>
          <a:prstGeom prst="rect">
            <a:avLst/>
          </a:prstGeom>
          <a:noFill/>
        </p:spPr>
        <p:txBody>
          <a:bodyPr wrap="square" rtlCol="0">
            <a:spAutoFit/>
          </a:bodyPr>
          <a:lstStyle/>
          <a:p>
            <a:r>
              <a:rPr lang="en-US" dirty="0">
                <a:latin typeface="Comic Sans MS" panose="030F0702030302020204" pitchFamily="66" charset="0"/>
              </a:rPr>
              <a:t>Figure4: SRCC (Spearman’s Rank correlation coefficient) score for validation and test sets.</a:t>
            </a:r>
          </a:p>
        </p:txBody>
      </p:sp>
    </p:spTree>
    <p:extLst>
      <p:ext uri="{BB962C8B-B14F-4D97-AF65-F5344CB8AC3E}">
        <p14:creationId xmlns:p14="http://schemas.microsoft.com/office/powerpoint/2010/main" val="417631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0A22289-8E70-43E3-9BD3-0A3C9FC214A2}"/>
              </a:ext>
            </a:extLst>
          </p:cNvPr>
          <p:cNvGraphicFramePr>
            <a:graphicFrameLocks noGrp="1"/>
          </p:cNvGraphicFramePr>
          <p:nvPr>
            <p:ph idx="1"/>
            <p:extLst>
              <p:ext uri="{D42A27DB-BD31-4B8C-83A1-F6EECF244321}">
                <p14:modId xmlns:p14="http://schemas.microsoft.com/office/powerpoint/2010/main" val="1001257224"/>
              </p:ext>
            </p:extLst>
          </p:nvPr>
        </p:nvGraphicFramePr>
        <p:xfrm>
          <a:off x="3026595" y="1537948"/>
          <a:ext cx="6309360" cy="3134360"/>
        </p:xfrm>
        <a:graphic>
          <a:graphicData uri="http://schemas.openxmlformats.org/drawingml/2006/table">
            <a:tbl>
              <a:tblPr firstRow="1" bandRow="1">
                <a:tableStyleId>{5C22544A-7EE6-4342-B048-85BDC9FD1C3A}</a:tableStyleId>
              </a:tblPr>
              <a:tblGrid>
                <a:gridCol w="2310830">
                  <a:extLst>
                    <a:ext uri="{9D8B030D-6E8A-4147-A177-3AD203B41FA5}">
                      <a16:colId xmlns:a16="http://schemas.microsoft.com/office/drawing/2014/main" val="1495717623"/>
                    </a:ext>
                  </a:extLst>
                </a:gridCol>
                <a:gridCol w="1895410">
                  <a:extLst>
                    <a:ext uri="{9D8B030D-6E8A-4147-A177-3AD203B41FA5}">
                      <a16:colId xmlns:a16="http://schemas.microsoft.com/office/drawing/2014/main" val="3630584480"/>
                    </a:ext>
                  </a:extLst>
                </a:gridCol>
                <a:gridCol w="2103120">
                  <a:extLst>
                    <a:ext uri="{9D8B030D-6E8A-4147-A177-3AD203B41FA5}">
                      <a16:colId xmlns:a16="http://schemas.microsoft.com/office/drawing/2014/main" val="703323996"/>
                    </a:ext>
                  </a:extLst>
                </a:gridCol>
              </a:tblGrid>
              <a:tr h="370840">
                <a:tc>
                  <a:txBody>
                    <a:bodyPr/>
                    <a:lstStyle/>
                    <a:p>
                      <a:r>
                        <a:rPr lang="en-US" dirty="0">
                          <a:latin typeface="Comic Sans MS" panose="030F0702030302020204" pitchFamily="66" charset="0"/>
                        </a:rPr>
                        <a:t>Method</a:t>
                      </a:r>
                    </a:p>
                  </a:txBody>
                  <a:tcPr/>
                </a:tc>
                <a:tc>
                  <a:txBody>
                    <a:bodyPr/>
                    <a:lstStyle/>
                    <a:p>
                      <a:r>
                        <a:rPr lang="en-US" dirty="0">
                          <a:latin typeface="Comic Sans MS" panose="030F0702030302020204" pitchFamily="66" charset="0"/>
                        </a:rPr>
                        <a:t>SRCC</a:t>
                      </a:r>
                    </a:p>
                  </a:txBody>
                  <a:tcPr/>
                </a:tc>
                <a:tc>
                  <a:txBody>
                    <a:bodyPr/>
                    <a:lstStyle/>
                    <a:p>
                      <a:r>
                        <a:rPr lang="en-US" dirty="0">
                          <a:latin typeface="Comic Sans MS" panose="030F0702030302020204" pitchFamily="66" charset="0"/>
                        </a:rPr>
                        <a:t>LCC</a:t>
                      </a:r>
                    </a:p>
                  </a:txBody>
                  <a:tcPr/>
                </a:tc>
                <a:extLst>
                  <a:ext uri="{0D108BD9-81ED-4DB2-BD59-A6C34878D82A}">
                    <a16:rowId xmlns:a16="http://schemas.microsoft.com/office/drawing/2014/main" val="569760341"/>
                  </a:ext>
                </a:extLst>
              </a:tr>
              <a:tr h="370840">
                <a:tc>
                  <a:txBody>
                    <a:bodyPr/>
                    <a:lstStyle/>
                    <a:p>
                      <a:r>
                        <a:rPr lang="en-US" dirty="0">
                          <a:latin typeface="Comic Sans MS" panose="030F0702030302020204" pitchFamily="66" charset="0"/>
                        </a:rPr>
                        <a:t>NIMA (</a:t>
                      </a:r>
                      <a:r>
                        <a:rPr lang="en-US" dirty="0" err="1">
                          <a:latin typeface="Comic Sans MS" panose="030F0702030302020204" pitchFamily="66" charset="0"/>
                        </a:rPr>
                        <a:t>MobileNet</a:t>
                      </a:r>
                      <a:r>
                        <a:rPr lang="en-US" dirty="0">
                          <a:latin typeface="Comic Sans MS" panose="030F0702030302020204" pitchFamily="66" charset="0"/>
                        </a:rPr>
                        <a:t>) [5]</a:t>
                      </a:r>
                    </a:p>
                  </a:txBody>
                  <a:tcPr/>
                </a:tc>
                <a:tc>
                  <a:txBody>
                    <a:bodyPr/>
                    <a:lstStyle/>
                    <a:p>
                      <a:r>
                        <a:rPr lang="en-US" dirty="0">
                          <a:solidFill>
                            <a:srgbClr val="00B050"/>
                          </a:solidFill>
                          <a:latin typeface="Comic Sans MS" panose="030F0702030302020204" pitchFamily="66" charset="0"/>
                        </a:rPr>
                        <a:t>0.698</a:t>
                      </a:r>
                    </a:p>
                  </a:txBody>
                  <a:tcPr/>
                </a:tc>
                <a:tc>
                  <a:txBody>
                    <a:bodyPr/>
                    <a:lstStyle/>
                    <a:p>
                      <a:r>
                        <a:rPr lang="en-US" dirty="0">
                          <a:latin typeface="Comic Sans MS" panose="030F0702030302020204" pitchFamily="66" charset="0"/>
                        </a:rPr>
                        <a:t>0.782</a:t>
                      </a:r>
                    </a:p>
                  </a:txBody>
                  <a:tcPr/>
                </a:tc>
                <a:extLst>
                  <a:ext uri="{0D108BD9-81ED-4DB2-BD59-A6C34878D82A}">
                    <a16:rowId xmlns:a16="http://schemas.microsoft.com/office/drawing/2014/main" val="572532713"/>
                  </a:ext>
                </a:extLst>
              </a:tr>
              <a:tr h="370840">
                <a:tc>
                  <a:txBody>
                    <a:bodyPr/>
                    <a:lstStyle/>
                    <a:p>
                      <a:r>
                        <a:rPr lang="en-US" dirty="0">
                          <a:latin typeface="Comic Sans MS" panose="030F0702030302020204" pitchFamily="66" charset="0"/>
                        </a:rPr>
                        <a:t>NIMA (Inception-v2) [5]</a:t>
                      </a:r>
                    </a:p>
                  </a:txBody>
                  <a:tcPr/>
                </a:tc>
                <a:tc>
                  <a:txBody>
                    <a:bodyPr/>
                    <a:lstStyle/>
                    <a:p>
                      <a:r>
                        <a:rPr lang="en-US" dirty="0">
                          <a:solidFill>
                            <a:srgbClr val="00B050"/>
                          </a:solidFill>
                          <a:latin typeface="Comic Sans MS" panose="030F0702030302020204" pitchFamily="66" charset="0"/>
                        </a:rPr>
                        <a:t>0.750</a:t>
                      </a:r>
                    </a:p>
                  </a:txBody>
                  <a:tcPr/>
                </a:tc>
                <a:tc>
                  <a:txBody>
                    <a:bodyPr/>
                    <a:lstStyle/>
                    <a:p>
                      <a:r>
                        <a:rPr lang="en-US" dirty="0">
                          <a:latin typeface="Comic Sans MS" panose="030F0702030302020204" pitchFamily="66" charset="0"/>
                        </a:rPr>
                        <a:t>0.827</a:t>
                      </a:r>
                    </a:p>
                  </a:txBody>
                  <a:tcPr/>
                </a:tc>
                <a:extLst>
                  <a:ext uri="{0D108BD9-81ED-4DB2-BD59-A6C34878D82A}">
                    <a16:rowId xmlns:a16="http://schemas.microsoft.com/office/drawing/2014/main" val="3732995499"/>
                  </a:ext>
                </a:extLst>
              </a:tr>
              <a:tr h="370840">
                <a:tc>
                  <a:txBody>
                    <a:bodyPr/>
                    <a:lstStyle/>
                    <a:p>
                      <a:r>
                        <a:rPr lang="en-US" dirty="0">
                          <a:latin typeface="Comic Sans MS" panose="030F0702030302020204" pitchFamily="66" charset="0"/>
                        </a:rPr>
                        <a:t>Moorthy et al. [8]</a:t>
                      </a:r>
                    </a:p>
                  </a:txBody>
                  <a:tcPr/>
                </a:tc>
                <a:tc>
                  <a:txBody>
                    <a:bodyPr/>
                    <a:lstStyle/>
                    <a:p>
                      <a:r>
                        <a:rPr lang="en-US" dirty="0">
                          <a:latin typeface="Comic Sans MS" panose="030F0702030302020204" pitchFamily="66" charset="0"/>
                        </a:rPr>
                        <a:t>0.88</a:t>
                      </a:r>
                    </a:p>
                  </a:txBody>
                  <a:tcPr/>
                </a:tc>
                <a:tc>
                  <a:txBody>
                    <a:bodyPr/>
                    <a:lstStyle/>
                    <a:p>
                      <a:r>
                        <a:rPr lang="en-US" dirty="0">
                          <a:latin typeface="Comic Sans MS" panose="030F0702030302020204" pitchFamily="66" charset="0"/>
                        </a:rPr>
                        <a:t>0.89</a:t>
                      </a:r>
                    </a:p>
                  </a:txBody>
                  <a:tcPr/>
                </a:tc>
                <a:extLst>
                  <a:ext uri="{0D108BD9-81ED-4DB2-BD59-A6C34878D82A}">
                    <a16:rowId xmlns:a16="http://schemas.microsoft.com/office/drawing/2014/main" val="1795040058"/>
                  </a:ext>
                </a:extLst>
              </a:tr>
              <a:tr h="370840">
                <a:tc>
                  <a:txBody>
                    <a:bodyPr/>
                    <a:lstStyle/>
                    <a:p>
                      <a:r>
                        <a:rPr lang="en-US" dirty="0">
                          <a:latin typeface="Comic Sans MS" panose="030F0702030302020204" pitchFamily="66" charset="0"/>
                        </a:rPr>
                        <a:t>NIMA (VGG16) [5]</a:t>
                      </a:r>
                    </a:p>
                  </a:txBody>
                  <a:tcPr/>
                </a:tc>
                <a:tc>
                  <a:txBody>
                    <a:bodyPr/>
                    <a:lstStyle/>
                    <a:p>
                      <a:r>
                        <a:rPr lang="en-US" dirty="0">
                          <a:latin typeface="Comic Sans MS" panose="030F0702030302020204" pitchFamily="66" charset="0"/>
                        </a:rPr>
                        <a:t>0.944</a:t>
                      </a:r>
                    </a:p>
                  </a:txBody>
                  <a:tcPr/>
                </a:tc>
                <a:tc>
                  <a:txBody>
                    <a:bodyPr/>
                    <a:lstStyle/>
                    <a:p>
                      <a:r>
                        <a:rPr lang="en-US" dirty="0">
                          <a:latin typeface="Comic Sans MS" panose="030F0702030302020204" pitchFamily="66" charset="0"/>
                        </a:rPr>
                        <a:t>0.941</a:t>
                      </a:r>
                    </a:p>
                  </a:txBody>
                  <a:tcPr/>
                </a:tc>
                <a:extLst>
                  <a:ext uri="{0D108BD9-81ED-4DB2-BD59-A6C34878D82A}">
                    <a16:rowId xmlns:a16="http://schemas.microsoft.com/office/drawing/2014/main" val="572814635"/>
                  </a:ext>
                </a:extLst>
              </a:tr>
              <a:tr h="370840">
                <a:tc>
                  <a:txBody>
                    <a:bodyPr/>
                    <a:lstStyle/>
                    <a:p>
                      <a:r>
                        <a:rPr lang="en-US" dirty="0">
                          <a:latin typeface="Comic Sans MS" panose="030F0702030302020204" pitchFamily="66" charset="0"/>
                        </a:rPr>
                        <a:t>Bianco et al. [9]</a:t>
                      </a:r>
                    </a:p>
                  </a:txBody>
                  <a:tcPr/>
                </a:tc>
                <a:tc>
                  <a:txBody>
                    <a:bodyPr/>
                    <a:lstStyle/>
                    <a:p>
                      <a:r>
                        <a:rPr lang="en-US" dirty="0">
                          <a:latin typeface="Comic Sans MS" panose="030F0702030302020204" pitchFamily="66" charset="0"/>
                        </a:rPr>
                        <a:t>0.96</a:t>
                      </a:r>
                    </a:p>
                  </a:txBody>
                  <a:tcPr/>
                </a:tc>
                <a:tc>
                  <a:txBody>
                    <a:bodyPr/>
                    <a:lstStyle/>
                    <a:p>
                      <a:r>
                        <a:rPr lang="en-US" dirty="0">
                          <a:latin typeface="Comic Sans MS" panose="030F0702030302020204" pitchFamily="66" charset="0"/>
                        </a:rPr>
                        <a:t>0.96</a:t>
                      </a:r>
                    </a:p>
                  </a:txBody>
                  <a:tcPr/>
                </a:tc>
                <a:extLst>
                  <a:ext uri="{0D108BD9-81ED-4DB2-BD59-A6C34878D82A}">
                    <a16:rowId xmlns:a16="http://schemas.microsoft.com/office/drawing/2014/main" val="195530634"/>
                  </a:ext>
                </a:extLst>
              </a:tr>
              <a:tr h="370840">
                <a:tc>
                  <a:txBody>
                    <a:bodyPr/>
                    <a:lstStyle/>
                    <a:p>
                      <a:r>
                        <a:rPr lang="en-US" dirty="0">
                          <a:solidFill>
                            <a:srgbClr val="0070C0"/>
                          </a:solidFill>
                          <a:latin typeface="Comic Sans MS" panose="030F0702030302020204" pitchFamily="66" charset="0"/>
                        </a:rPr>
                        <a:t>This method</a:t>
                      </a:r>
                    </a:p>
                  </a:txBody>
                  <a:tcPr/>
                </a:tc>
                <a:tc>
                  <a:txBody>
                    <a:bodyPr/>
                    <a:lstStyle/>
                    <a:p>
                      <a:r>
                        <a:rPr lang="en-US" dirty="0">
                          <a:solidFill>
                            <a:srgbClr val="0070C0"/>
                          </a:solidFill>
                          <a:latin typeface="Comic Sans MS" panose="030F0702030302020204" pitchFamily="66" charset="0"/>
                        </a:rPr>
                        <a:t>0.75</a:t>
                      </a:r>
                    </a:p>
                  </a:txBody>
                  <a:tcPr/>
                </a:tc>
                <a:tc>
                  <a:txBody>
                    <a:bodyPr/>
                    <a:lstStyle/>
                    <a:p>
                      <a:r>
                        <a:rPr lang="en-US" dirty="0">
                          <a:solidFill>
                            <a:srgbClr val="0070C0"/>
                          </a:solidFill>
                          <a:latin typeface="Comic Sans MS" panose="030F0702030302020204" pitchFamily="66" charset="0"/>
                        </a:rPr>
                        <a:t>0.7</a:t>
                      </a:r>
                    </a:p>
                  </a:txBody>
                  <a:tcPr/>
                </a:tc>
                <a:extLst>
                  <a:ext uri="{0D108BD9-81ED-4DB2-BD59-A6C34878D82A}">
                    <a16:rowId xmlns:a16="http://schemas.microsoft.com/office/drawing/2014/main" val="910184617"/>
                  </a:ext>
                </a:extLst>
              </a:tr>
            </a:tbl>
          </a:graphicData>
        </a:graphic>
      </p:graphicFrame>
      <p:sp>
        <p:nvSpPr>
          <p:cNvPr id="5" name="TextBox 4">
            <a:extLst>
              <a:ext uri="{FF2B5EF4-FFF2-40B4-BE49-F238E27FC236}">
                <a16:creationId xmlns:a16="http://schemas.microsoft.com/office/drawing/2014/main" id="{C320D461-E665-4355-BA24-7A884433151F}"/>
              </a:ext>
            </a:extLst>
          </p:cNvPr>
          <p:cNvSpPr txBox="1"/>
          <p:nvPr/>
        </p:nvSpPr>
        <p:spPr>
          <a:xfrm>
            <a:off x="3066835" y="4854539"/>
            <a:ext cx="6269120" cy="1754326"/>
          </a:xfrm>
          <a:prstGeom prst="rect">
            <a:avLst/>
          </a:prstGeom>
          <a:noFill/>
        </p:spPr>
        <p:txBody>
          <a:bodyPr wrap="square" rtlCol="0">
            <a:spAutoFit/>
          </a:bodyPr>
          <a:lstStyle/>
          <a:p>
            <a:r>
              <a:rPr lang="en-US" dirty="0">
                <a:latin typeface="Comic Sans MS" panose="030F0702030302020204" pitchFamily="66" charset="0"/>
              </a:rPr>
              <a:t>Table 1: Results on TID2013 dataset. SRCC (Spearman’s Rank correlation coefficient) and LCC (Linear correlation coefficient) are computed between predicted and ground truth scores. This method outperforms the ones shown in green. Note that this method is unsupervised while the rest are supervised.</a:t>
            </a:r>
          </a:p>
        </p:txBody>
      </p:sp>
      <p:sp>
        <p:nvSpPr>
          <p:cNvPr id="8" name="Title 1">
            <a:extLst>
              <a:ext uri="{FF2B5EF4-FFF2-40B4-BE49-F238E27FC236}">
                <a16:creationId xmlns:a16="http://schemas.microsoft.com/office/drawing/2014/main" id="{56B02B49-DC79-4259-B919-CAFF3B8ADAA6}"/>
              </a:ext>
            </a:extLst>
          </p:cNvPr>
          <p:cNvSpPr>
            <a:spLocks noGrp="1"/>
          </p:cNvSpPr>
          <p:nvPr>
            <p:ph type="title"/>
          </p:nvPr>
        </p:nvSpPr>
        <p:spPr/>
        <p:txBody>
          <a:bodyPr/>
          <a:lstStyle/>
          <a:p>
            <a:r>
              <a:rPr lang="en-US" dirty="0">
                <a:latin typeface="Comic Sans MS" panose="030F0702030302020204" pitchFamily="66" charset="0"/>
              </a:rPr>
              <a:t>Results</a:t>
            </a:r>
          </a:p>
        </p:txBody>
      </p:sp>
    </p:spTree>
    <p:extLst>
      <p:ext uri="{BB962C8B-B14F-4D97-AF65-F5344CB8AC3E}">
        <p14:creationId xmlns:p14="http://schemas.microsoft.com/office/powerpoint/2010/main" val="47836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9DC0-076E-4CDD-B821-B37660501C79}"/>
              </a:ext>
            </a:extLst>
          </p:cNvPr>
          <p:cNvSpPr>
            <a:spLocks noGrp="1"/>
          </p:cNvSpPr>
          <p:nvPr>
            <p:ph type="title"/>
          </p:nvPr>
        </p:nvSpPr>
        <p:spPr>
          <a:xfrm>
            <a:off x="838200" y="365125"/>
            <a:ext cx="10515600" cy="1325563"/>
          </a:xfrm>
        </p:spPr>
        <p:txBody>
          <a:bodyPr/>
          <a:lstStyle/>
          <a:p>
            <a:r>
              <a:rPr lang="en-US" dirty="0">
                <a:latin typeface="Comic Sans MS" panose="030F0702030302020204" pitchFamily="66" charset="0"/>
              </a:rPr>
              <a:t>Analysis</a:t>
            </a:r>
          </a:p>
        </p:txBody>
      </p:sp>
      <p:pic>
        <p:nvPicPr>
          <p:cNvPr id="5" name="Content Placeholder 4">
            <a:extLst>
              <a:ext uri="{FF2B5EF4-FFF2-40B4-BE49-F238E27FC236}">
                <a16:creationId xmlns:a16="http://schemas.microsoft.com/office/drawing/2014/main" id="{F909C591-FA64-46B8-AEEE-1CBF596C63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0811" y="867540"/>
            <a:ext cx="7072723" cy="4862497"/>
          </a:xfrm>
        </p:spPr>
      </p:pic>
      <p:sp>
        <p:nvSpPr>
          <p:cNvPr id="6" name="TextBox 5">
            <a:extLst>
              <a:ext uri="{FF2B5EF4-FFF2-40B4-BE49-F238E27FC236}">
                <a16:creationId xmlns:a16="http://schemas.microsoft.com/office/drawing/2014/main" id="{FBE21FE6-4224-41C8-847F-5ADB85E18577}"/>
              </a:ext>
            </a:extLst>
          </p:cNvPr>
          <p:cNvSpPr txBox="1"/>
          <p:nvPr/>
        </p:nvSpPr>
        <p:spPr>
          <a:xfrm>
            <a:off x="6096000" y="5344129"/>
            <a:ext cx="4993240" cy="646331"/>
          </a:xfrm>
          <a:prstGeom prst="rect">
            <a:avLst/>
          </a:prstGeom>
          <a:noFill/>
        </p:spPr>
        <p:txBody>
          <a:bodyPr wrap="square" rtlCol="0">
            <a:spAutoFit/>
          </a:bodyPr>
          <a:lstStyle/>
          <a:p>
            <a:r>
              <a:rPr lang="en-US" dirty="0">
                <a:latin typeface="Comic Sans MS" panose="030F0702030302020204" pitchFamily="66" charset="0"/>
              </a:rPr>
              <a:t>Figure 5: Scatter plot of true and predicted quality scores</a:t>
            </a:r>
          </a:p>
        </p:txBody>
      </p:sp>
      <p:sp>
        <p:nvSpPr>
          <p:cNvPr id="7" name="TextBox 6">
            <a:extLst>
              <a:ext uri="{FF2B5EF4-FFF2-40B4-BE49-F238E27FC236}">
                <a16:creationId xmlns:a16="http://schemas.microsoft.com/office/drawing/2014/main" id="{43E27C1E-A62A-4C98-86EE-F0402644CDC7}"/>
              </a:ext>
            </a:extLst>
          </p:cNvPr>
          <p:cNvSpPr txBox="1"/>
          <p:nvPr/>
        </p:nvSpPr>
        <p:spPr>
          <a:xfrm>
            <a:off x="801384" y="1916130"/>
            <a:ext cx="4304872"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Predicted scores satisfy the range but doesn’t exactly match the true scores.</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Fine-tuning of the whole network may improve the performance.</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Explore other networks like Inception, ResNet, MobileNet</a:t>
            </a:r>
          </a:p>
        </p:txBody>
      </p:sp>
    </p:spTree>
    <p:extLst>
      <p:ext uri="{BB962C8B-B14F-4D97-AF65-F5344CB8AC3E}">
        <p14:creationId xmlns:p14="http://schemas.microsoft.com/office/powerpoint/2010/main" val="34188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81A2-7483-440D-B1F8-1E823CA12DAD}"/>
              </a:ext>
            </a:extLst>
          </p:cNvPr>
          <p:cNvSpPr>
            <a:spLocks noGrp="1"/>
          </p:cNvSpPr>
          <p:nvPr>
            <p:ph type="title"/>
          </p:nvPr>
        </p:nvSpPr>
        <p:spPr/>
        <p:txBody>
          <a:bodyPr>
            <a:normAutofit/>
          </a:bodyPr>
          <a:lstStyle/>
          <a:p>
            <a:r>
              <a:rPr lang="en-US" sz="3600" dirty="0">
                <a:latin typeface="Comic Sans MS" panose="030F0702030302020204" pitchFamily="66" charset="0"/>
              </a:rPr>
              <a:t>Approach 2: Mapping encoded representations</a:t>
            </a:r>
          </a:p>
        </p:txBody>
      </p:sp>
      <p:pic>
        <p:nvPicPr>
          <p:cNvPr id="9" name="Content Placeholder 8">
            <a:extLst>
              <a:ext uri="{FF2B5EF4-FFF2-40B4-BE49-F238E27FC236}">
                <a16:creationId xmlns:a16="http://schemas.microsoft.com/office/drawing/2014/main" id="{4089CDBD-9481-4AF0-9D82-82E25D66D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6320" y="2179901"/>
            <a:ext cx="6428301" cy="3084620"/>
          </a:xfr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FFD7E62-B131-4770-9B79-798C8A0294C3}"/>
                  </a:ext>
                </a:extLst>
              </p:cNvPr>
              <p:cNvSpPr txBox="1"/>
              <p:nvPr/>
            </p:nvSpPr>
            <p:spPr>
              <a:xfrm>
                <a:off x="503434" y="1803115"/>
                <a:ext cx="4864813" cy="409496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Map the encoding of an image to lie on a straight line joining encodings of good and bad quality images.</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𝑒𝑛𝑐</m:t>
                        </m:r>
                      </m:sub>
                    </m:sSub>
                    <m:d>
                      <m:dPr>
                        <m:ctrlPr>
                          <a:rPr lang="en-US" i="1">
                            <a:latin typeface="Cambria Math" panose="02040503050406030204" pitchFamily="18" charset="0"/>
                          </a:rPr>
                        </m:ctrlPr>
                      </m:dPr>
                      <m:e>
                        <m:r>
                          <a:rPr lang="en-US" i="1">
                            <a:latin typeface="Cambria Math" panose="02040503050406030204" pitchFamily="18" charset="0"/>
                          </a:rPr>
                          <m:t>𝐼</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𝑒𝑛𝑐</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𝑑𝑒𝑐</m:t>
                        </m:r>
                      </m:sub>
                    </m:sSub>
                    <m:d>
                      <m:dPr>
                        <m:ctrlPr>
                          <a:rPr lang="en-US" i="1">
                            <a:latin typeface="Cambria Math" panose="02040503050406030204" pitchFamily="18" charset="0"/>
                          </a:rPr>
                        </m:ctrlPr>
                      </m:dPr>
                      <m:e>
                        <m:r>
                          <a:rPr lang="en-US" i="1">
                            <a:latin typeface="Cambria Math" panose="02040503050406030204" pitchFamily="18" charset="0"/>
                          </a:rPr>
                          <m:t>h</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𝑑𝑒𝑐</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𝑞</m:t>
                        </m:r>
                      </m:sub>
                    </m:sSub>
                    <m:d>
                      <m:dPr>
                        <m:ctrlPr>
                          <a:rPr lang="en-US" i="1">
                            <a:latin typeface="Cambria Math" panose="02040503050406030204" pitchFamily="18" charset="0"/>
                          </a:rPr>
                        </m:ctrlPr>
                      </m:dPr>
                      <m:e>
                        <m:r>
                          <a:rPr lang="en-US" i="1">
                            <a:latin typeface="Cambria Math" panose="02040503050406030204" pitchFamily="18" charset="0"/>
                          </a:rPr>
                          <m:t>𝐼</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𝑞</m:t>
                            </m:r>
                          </m:sub>
                        </m:sSub>
                      </m:e>
                    </m:d>
                  </m:oMath>
                </a14:m>
                <a:r>
                  <a:rPr lang="en-US" dirty="0">
                    <a:latin typeface="Comic Sans MS" panose="030F0702030302020204" pitchFamily="66" charset="0"/>
                  </a:rPr>
                  <a:t> be encoder, decoder and quality predictor respectively. Then</a:t>
                </a:r>
                <a:br>
                  <a:rPr lang="en-US" dirty="0">
                    <a:latin typeface="Comic Sans MS" panose="030F0702030302020204" pitchFamily="66" charset="0"/>
                  </a:rPr>
                </a:br>
                <a:br>
                  <a:rPr lang="en-US" dirty="0">
                    <a:latin typeface="Comic Sans MS" panose="030F0702030302020204" pitchFamily="66" charset="0"/>
                  </a:rPr>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𝑔𝑜𝑜𝑑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𝑒𝑛𝑐</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𝑔𝑜𝑜𝑑</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𝑒𝑛𝑐</m:t>
                            </m:r>
                          </m:sub>
                        </m:sSub>
                      </m:e>
                    </m:d>
                  </m:oMath>
                </a14:m>
                <a:br>
                  <a:rPr lang="en-US" dirty="0">
                    <a:latin typeface="Comic Sans MS" panose="030F0702030302020204" pitchFamily="66" charset="0"/>
                  </a:rPr>
                </a:br>
                <a:br>
                  <a:rPr lang="en-US" dirty="0">
                    <a:latin typeface="Comic Sans MS" panose="030F0702030302020204" pitchFamily="66" charset="0"/>
                  </a:rPr>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𝑏𝑎𝑑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𝑒𝑛𝑐</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𝑏𝑎𝑑</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𝑒𝑛𝑐</m:t>
                            </m:r>
                          </m:sub>
                        </m:sSub>
                      </m:e>
                    </m:d>
                  </m:oMath>
                </a14:m>
                <a:br>
                  <a:rPr lang="en-US" dirty="0">
                    <a:latin typeface="Comic Sans MS" panose="030F0702030302020204" pitchFamily="66" charset="0"/>
                  </a:rPr>
                </a:br>
                <a:br>
                  <a:rPr lang="en-US" dirty="0">
                    <a:latin typeface="Comic Sans MS" panose="030F0702030302020204" pitchFamily="66" charset="0"/>
                  </a:rPr>
                </a:b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𝑞</m:t>
                        </m:r>
                      </m:sub>
                    </m:sSub>
                    <m:d>
                      <m:dPr>
                        <m:ctrlPr>
                          <a:rPr lang="en-US" i="1">
                            <a:latin typeface="Cambria Math" panose="02040503050406030204" pitchFamily="18" charset="0"/>
                          </a:rPr>
                        </m:ctrlPr>
                      </m:dPr>
                      <m:e>
                        <m:r>
                          <a:rPr lang="en-US" i="1">
                            <a:latin typeface="Cambria Math" panose="02040503050406030204" pitchFamily="18" charset="0"/>
                          </a:rPr>
                          <m:t>𝐼</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𝑞</m:t>
                            </m:r>
                          </m:sub>
                        </m:sSub>
                      </m:e>
                    </m:d>
                  </m:oMath>
                </a14:m>
                <a:endParaRPr lang="en-US" dirty="0"/>
              </a:p>
            </p:txBody>
          </p:sp>
        </mc:Choice>
        <mc:Fallback>
          <p:sp>
            <p:nvSpPr>
              <p:cNvPr id="10" name="TextBox 9">
                <a:extLst>
                  <a:ext uri="{FF2B5EF4-FFF2-40B4-BE49-F238E27FC236}">
                    <a16:creationId xmlns:a16="http://schemas.microsoft.com/office/drawing/2014/main" id="{0FFD7E62-B131-4770-9B79-798C8A0294C3}"/>
                  </a:ext>
                </a:extLst>
              </p:cNvPr>
              <p:cNvSpPr txBox="1">
                <a:spLocks noRot="1" noChangeAspect="1" noMove="1" noResize="1" noEditPoints="1" noAdjustHandles="1" noChangeArrowheads="1" noChangeShapeType="1" noTextEdit="1"/>
              </p:cNvSpPr>
              <p:nvPr/>
            </p:nvSpPr>
            <p:spPr>
              <a:xfrm>
                <a:off x="503434" y="1803115"/>
                <a:ext cx="4864813" cy="4094967"/>
              </a:xfrm>
              <a:prstGeom prst="rect">
                <a:avLst/>
              </a:prstGeom>
              <a:blipFill>
                <a:blip r:embed="rId3"/>
                <a:stretch>
                  <a:fillRect l="-877" t="-74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82FC155-20EE-485E-8A0C-D52046CD1B7B}"/>
              </a:ext>
            </a:extLst>
          </p:cNvPr>
          <p:cNvSpPr txBox="1"/>
          <p:nvPr/>
        </p:nvSpPr>
        <p:spPr>
          <a:xfrm>
            <a:off x="5661061" y="5234683"/>
            <a:ext cx="6193351" cy="954107"/>
          </a:xfrm>
          <a:prstGeom prst="rect">
            <a:avLst/>
          </a:prstGeom>
          <a:noFill/>
        </p:spPr>
        <p:txBody>
          <a:bodyPr wrap="square" rtlCol="0">
            <a:spAutoFit/>
          </a:bodyPr>
          <a:lstStyle/>
          <a:p>
            <a:r>
              <a:rPr lang="en-US" sz="1400" dirty="0">
                <a:latin typeface="Comic Sans MS" panose="030F0702030302020204" pitchFamily="66" charset="0"/>
              </a:rPr>
              <a:t>Figure 6: The good, bad image encodings are obtained from the encoder. The architectural prior introduced forces quality estimator to learn a score that will help decoder in reconstructing the image I. At test time a forward pass through quality estimator gives the quality score.</a:t>
            </a:r>
          </a:p>
        </p:txBody>
      </p:sp>
    </p:spTree>
    <p:extLst>
      <p:ext uri="{BB962C8B-B14F-4D97-AF65-F5344CB8AC3E}">
        <p14:creationId xmlns:p14="http://schemas.microsoft.com/office/powerpoint/2010/main" val="339919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81A2-7483-440D-B1F8-1E823CA12DAD}"/>
              </a:ext>
            </a:extLst>
          </p:cNvPr>
          <p:cNvSpPr>
            <a:spLocks noGrp="1"/>
          </p:cNvSpPr>
          <p:nvPr>
            <p:ph type="title"/>
          </p:nvPr>
        </p:nvSpPr>
        <p:spPr/>
        <p:txBody>
          <a:bodyPr>
            <a:normAutofit/>
          </a:bodyPr>
          <a:lstStyle/>
          <a:p>
            <a:r>
              <a:rPr lang="en-US" sz="3600" dirty="0">
                <a:latin typeface="Comic Sans MS" panose="030F0702030302020204" pitchFamily="66" charset="0"/>
              </a:rPr>
              <a:t>Approach 2: Mapping encoded representations</a:t>
            </a:r>
          </a:p>
        </p:txBody>
      </p:sp>
      <p:pic>
        <p:nvPicPr>
          <p:cNvPr id="9" name="Content Placeholder 8">
            <a:extLst>
              <a:ext uri="{FF2B5EF4-FFF2-40B4-BE49-F238E27FC236}">
                <a16:creationId xmlns:a16="http://schemas.microsoft.com/office/drawing/2014/main" id="{4089CDBD-9481-4AF0-9D82-82E25D66D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6320" y="2179901"/>
            <a:ext cx="6428301" cy="3084620"/>
          </a:xfr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FFD7E62-B131-4770-9B79-798C8A0294C3}"/>
                  </a:ext>
                </a:extLst>
              </p:cNvPr>
              <p:cNvSpPr txBox="1"/>
              <p:nvPr/>
            </p:nvSpPr>
            <p:spPr>
              <a:xfrm>
                <a:off x="503434" y="1803115"/>
                <a:ext cx="4864813" cy="343889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Now,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𝐼</m:t>
                        </m:r>
                      </m:sub>
                    </m:sSub>
                  </m:oMath>
                </a14:m>
                <a:r>
                  <a:rPr lang="en-US" dirty="0">
                    <a:latin typeface="Comic Sans MS" panose="030F0702030302020204" pitchFamily="66" charset="0"/>
                  </a:rPr>
                  <a:t> can be expressed as follows:</a:t>
                </a:r>
                <a:br>
                  <a:rPr lang="en-US" dirty="0">
                    <a:latin typeface="Comic Sans MS" panose="030F0702030302020204" pitchFamily="66" charset="0"/>
                  </a:rPr>
                </a:br>
                <a:br>
                  <a:rPr lang="en-US" dirty="0">
                    <a:latin typeface="Comic Sans MS" panose="030F0702030302020204" pitchFamily="66" charset="0"/>
                  </a:rPr>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𝐼</m:t>
                        </m:r>
                      </m:sub>
                    </m:sSub>
                    <m:r>
                      <a:rPr lang="en-US" i="1">
                        <a:latin typeface="Cambria Math" panose="02040503050406030204" pitchFamily="18" charset="0"/>
                      </a:rPr>
                      <m:t>=</m:t>
                    </m:r>
                    <m:r>
                      <a:rPr lang="en-US" i="1">
                        <a:latin typeface="Cambria Math" panose="02040503050406030204" pitchFamily="18" charset="0"/>
                      </a:rPr>
                      <m:t>𝑄</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𝑔𝑜𝑜𝑑</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𝑄</m:t>
                        </m:r>
                      </m:e>
                    </m:d>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𝑏𝑎𝑑</m:t>
                        </m:r>
                      </m:sub>
                    </m:sSub>
                  </m:oMath>
                </a14:m>
                <a:br>
                  <a:rPr lang="en-US" dirty="0">
                    <a:latin typeface="Comic Sans MS" panose="030F0702030302020204" pitchFamily="66" charset="0"/>
                  </a:rPr>
                </a:br>
                <a:br>
                  <a:rPr lang="en-US" dirty="0">
                    <a:latin typeface="Comic Sans MS" panose="030F0702030302020204" pitchFamily="66" charset="0"/>
                  </a:rPr>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𝑟𝑒𝑐𝑜𝑛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𝑑𝑒𝑐</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𝐼</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𝑑𝑒𝑐</m:t>
                            </m:r>
                          </m:sub>
                        </m:sSub>
                      </m:e>
                    </m:d>
                  </m:oMath>
                </a14:m>
                <a:endParaRPr lang="en-US" dirty="0">
                  <a:latin typeface="Comic Sans MS" panose="030F0702030302020204" pitchFamily="66" charset="0"/>
                </a:endParaRPr>
              </a:p>
              <a:p>
                <a:br>
                  <a:rPr lang="en-US" dirty="0">
                    <a:latin typeface="Comic Sans MS" panose="030F0702030302020204" pitchFamily="66" charset="0"/>
                  </a:rPr>
                </a:br>
                <a:br>
                  <a:rPr lang="en-US" dirty="0">
                    <a:latin typeface="Comic Sans MS" panose="030F0702030302020204" pitchFamily="66" charset="0"/>
                  </a:rPr>
                </a:b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The network will be trained with the following loss:</a:t>
                </a:r>
                <a:br>
                  <a:rPr lang="en-US" dirty="0">
                    <a:latin typeface="Comic Sans MS" panose="030F0702030302020204" pitchFamily="66" charset="0"/>
                  </a:rPr>
                </a:br>
                <a:br>
                  <a:rPr lang="en-US" dirty="0">
                    <a:latin typeface="Comic Sans MS" panose="030F0702030302020204" pitchFamily="66" charset="0"/>
                  </a:rPr>
                </a:br>
                <a14:m>
                  <m:oMath xmlns:m="http://schemas.openxmlformats.org/officeDocument/2006/math">
                    <m:r>
                      <a:rPr lang="en-US" i="1">
                        <a:latin typeface="Cambria Math" panose="02040503050406030204" pitchFamily="18" charset="0"/>
                      </a:rPr>
                      <m:t>𝐿𝑜𝑠𝑠</m:t>
                    </m:r>
                    <m:r>
                      <a:rPr lang="en-US" i="1">
                        <a:latin typeface="Cambria Math" panose="02040503050406030204" pitchFamily="18" charset="0"/>
                      </a:rPr>
                      <m:t>= </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𝑟𝑒𝑐𝑜𝑛</m:t>
                                </m:r>
                              </m:sub>
                            </m:sSub>
                          </m:e>
                        </m:d>
                      </m:e>
                      <m:sub>
                        <m:r>
                          <a:rPr lang="en-US" i="1">
                            <a:latin typeface="Cambria Math" panose="02040503050406030204" pitchFamily="18" charset="0"/>
                          </a:rPr>
                          <m:t>2</m:t>
                        </m:r>
                      </m:sub>
                    </m:sSub>
                  </m:oMath>
                </a14:m>
                <a:endParaRPr lang="en-US" dirty="0"/>
              </a:p>
            </p:txBody>
          </p:sp>
        </mc:Choice>
        <mc:Fallback>
          <p:sp>
            <p:nvSpPr>
              <p:cNvPr id="10" name="TextBox 9">
                <a:extLst>
                  <a:ext uri="{FF2B5EF4-FFF2-40B4-BE49-F238E27FC236}">
                    <a16:creationId xmlns:a16="http://schemas.microsoft.com/office/drawing/2014/main" id="{0FFD7E62-B131-4770-9B79-798C8A0294C3}"/>
                  </a:ext>
                </a:extLst>
              </p:cNvPr>
              <p:cNvSpPr txBox="1">
                <a:spLocks noRot="1" noChangeAspect="1" noMove="1" noResize="1" noEditPoints="1" noAdjustHandles="1" noChangeArrowheads="1" noChangeShapeType="1" noTextEdit="1"/>
              </p:cNvSpPr>
              <p:nvPr/>
            </p:nvSpPr>
            <p:spPr>
              <a:xfrm>
                <a:off x="503434" y="1803115"/>
                <a:ext cx="4864813" cy="3438890"/>
              </a:xfrm>
              <a:prstGeom prst="rect">
                <a:avLst/>
              </a:prstGeom>
              <a:blipFill>
                <a:blip r:embed="rId3"/>
                <a:stretch>
                  <a:fillRect l="-877" t="-88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82FC155-20EE-485E-8A0C-D52046CD1B7B}"/>
              </a:ext>
            </a:extLst>
          </p:cNvPr>
          <p:cNvSpPr txBox="1"/>
          <p:nvPr/>
        </p:nvSpPr>
        <p:spPr>
          <a:xfrm>
            <a:off x="5661061" y="5234683"/>
            <a:ext cx="6193351" cy="954107"/>
          </a:xfrm>
          <a:prstGeom prst="rect">
            <a:avLst/>
          </a:prstGeom>
          <a:noFill/>
        </p:spPr>
        <p:txBody>
          <a:bodyPr wrap="square" rtlCol="0">
            <a:spAutoFit/>
          </a:bodyPr>
          <a:lstStyle/>
          <a:p>
            <a:r>
              <a:rPr lang="en-US" sz="1400" dirty="0">
                <a:latin typeface="Comic Sans MS" panose="030F0702030302020204" pitchFamily="66" charset="0"/>
              </a:rPr>
              <a:t>Figure 6: The good, bad image encodings are obtained from the encoder. The architectural prior introduced forces quality estimator to learn a score that will help decoder in reconstructing the image I. At test time a forward pass through quality estimator gives the quality score.</a:t>
            </a:r>
          </a:p>
        </p:txBody>
      </p:sp>
    </p:spTree>
    <p:extLst>
      <p:ext uri="{BB962C8B-B14F-4D97-AF65-F5344CB8AC3E}">
        <p14:creationId xmlns:p14="http://schemas.microsoft.com/office/powerpoint/2010/main" val="404669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1CF4-CC65-4A78-A98E-2FDBAAD80C7A}"/>
              </a:ext>
            </a:extLst>
          </p:cNvPr>
          <p:cNvSpPr>
            <a:spLocks noGrp="1"/>
          </p:cNvSpPr>
          <p:nvPr>
            <p:ph type="title"/>
          </p:nvPr>
        </p:nvSpPr>
        <p:spPr>
          <a:xfrm>
            <a:off x="838200" y="365125"/>
            <a:ext cx="10515600" cy="718799"/>
          </a:xfrm>
        </p:spPr>
        <p:txBody>
          <a:bodyPr/>
          <a:lstStyle/>
          <a:p>
            <a:r>
              <a:rPr lang="en-US" dirty="0">
                <a:latin typeface="Comic Sans MS" panose="030F0702030302020204" pitchFamily="66" charset="0"/>
              </a:rPr>
              <a:t>References</a:t>
            </a:r>
          </a:p>
        </p:txBody>
      </p:sp>
      <p:sp>
        <p:nvSpPr>
          <p:cNvPr id="3" name="Content Placeholder 2">
            <a:extLst>
              <a:ext uri="{FF2B5EF4-FFF2-40B4-BE49-F238E27FC236}">
                <a16:creationId xmlns:a16="http://schemas.microsoft.com/office/drawing/2014/main" id="{2D401870-2863-4E31-B5EA-F45E88A84191}"/>
              </a:ext>
            </a:extLst>
          </p:cNvPr>
          <p:cNvSpPr>
            <a:spLocks noGrp="1"/>
          </p:cNvSpPr>
          <p:nvPr>
            <p:ph idx="1"/>
          </p:nvPr>
        </p:nvSpPr>
        <p:spPr>
          <a:xfrm>
            <a:off x="838200" y="1320229"/>
            <a:ext cx="10515600" cy="5046806"/>
          </a:xfrm>
        </p:spPr>
        <p:txBody>
          <a:bodyPr>
            <a:normAutofit fontScale="92500" lnSpcReduction="20000"/>
          </a:bodyPr>
          <a:lstStyle/>
          <a:p>
            <a:pPr marL="342900" indent="-342900">
              <a:buFont typeface="+mj-lt"/>
              <a:buAutoNum type="arabicPeriod"/>
            </a:pPr>
            <a:r>
              <a:rPr lang="en-US" sz="1600" dirty="0">
                <a:latin typeface="Comic Sans MS" panose="030F0702030302020204" pitchFamily="66" charset="0"/>
              </a:rPr>
              <a:t>L. Kang, P. Ye, Y. Li, and D. Doermann, “Convolutional neural networks for no-reference image quality assessment,” in Proceedings of the IEEE Conference on Computer Vision and Pattern Recognition, 2014, pp. 1733–1740. 1</a:t>
            </a:r>
          </a:p>
          <a:p>
            <a:pPr marL="342900" indent="-342900">
              <a:buFont typeface="+mj-lt"/>
              <a:buAutoNum type="arabicPeriod"/>
            </a:pPr>
            <a:r>
              <a:rPr lang="en-US" sz="1600" dirty="0">
                <a:latin typeface="Comic Sans MS" panose="030F0702030302020204" pitchFamily="66" charset="0"/>
              </a:rPr>
              <a:t>S.Bosse,D.Maniry,T.Wiegand,andW.</a:t>
            </a:r>
            <a:r>
              <a:rPr lang="en-US" sz="1600" dirty="0" err="1">
                <a:latin typeface="Comic Sans MS" panose="030F0702030302020204" pitchFamily="66" charset="0"/>
              </a:rPr>
              <a:t>Samek</a:t>
            </a:r>
            <a:r>
              <a:rPr lang="en-US" sz="1600" dirty="0">
                <a:latin typeface="Comic Sans MS" panose="030F0702030302020204" pitchFamily="66" charset="0"/>
              </a:rPr>
              <a:t>,“</a:t>
            </a:r>
            <a:r>
              <a:rPr lang="en-US" sz="1600" dirty="0" err="1">
                <a:latin typeface="Comic Sans MS" panose="030F0702030302020204" pitchFamily="66" charset="0"/>
              </a:rPr>
              <a:t>Adeepneuralnetwork</a:t>
            </a:r>
            <a:r>
              <a:rPr lang="en-US" sz="1600" dirty="0">
                <a:latin typeface="Comic Sans MS" panose="030F0702030302020204" pitchFamily="66" charset="0"/>
              </a:rPr>
              <a:t> for image quality assessment,” in Image Processing (ICIP), 2016 IEEE International Conference on. IEEE, 2016, pp. 3773–3777. 1</a:t>
            </a:r>
          </a:p>
          <a:p>
            <a:pPr marL="342900" indent="-342900">
              <a:buFont typeface="+mj-lt"/>
              <a:buAutoNum type="arabicPeriod"/>
            </a:pPr>
            <a:r>
              <a:rPr lang="en-US" sz="1600" dirty="0">
                <a:latin typeface="Comic Sans MS" panose="030F0702030302020204" pitchFamily="66" charset="0"/>
              </a:rPr>
              <a:t>X. Lu, Z. Lin, H. </a:t>
            </a:r>
            <a:r>
              <a:rPr lang="en-US" sz="1600" dirty="0" err="1">
                <a:latin typeface="Comic Sans MS" panose="030F0702030302020204" pitchFamily="66" charset="0"/>
              </a:rPr>
              <a:t>Jin</a:t>
            </a:r>
            <a:r>
              <a:rPr lang="en-US" sz="1600" dirty="0">
                <a:latin typeface="Comic Sans MS" panose="030F0702030302020204" pitchFamily="66" charset="0"/>
              </a:rPr>
              <a:t>, J. Yang, and J. Z. Wang, “Rating image aesthetics using deep learning,” IEEE Transactions on Multimedia, vol. 17, no. 11, pp. 2021–2034, 2015. 1, 6</a:t>
            </a:r>
          </a:p>
          <a:p>
            <a:pPr marL="342900" indent="-342900">
              <a:buFont typeface="+mj-lt"/>
              <a:buAutoNum type="arabicPeriod"/>
            </a:pPr>
            <a:r>
              <a:rPr lang="en-US" sz="1600" dirty="0">
                <a:latin typeface="Comic Sans MS" panose="030F0702030302020204" pitchFamily="66" charset="0"/>
              </a:rPr>
              <a:t>S. Ma, J. Liu, and C. W. Chen, “A-lamp: Adaptive layout-aware </a:t>
            </a:r>
            <a:r>
              <a:rPr lang="en-US" sz="1600" dirty="0" err="1">
                <a:latin typeface="Comic Sans MS" panose="030F0702030302020204" pitchFamily="66" charset="0"/>
              </a:rPr>
              <a:t>multipatch</a:t>
            </a:r>
            <a:r>
              <a:rPr lang="en-US" sz="1600" dirty="0">
                <a:latin typeface="Comic Sans MS" panose="030F0702030302020204" pitchFamily="66" charset="0"/>
              </a:rPr>
              <a:t> deep convolutional neural network for photo aesthetic assessment,” in Computer Vision and Pattern Recognition (CVPR), 2017 IEEE Conference on. IEEE, 2017. 1, 5, 6</a:t>
            </a:r>
          </a:p>
          <a:p>
            <a:pPr marL="342900" indent="-342900">
              <a:buFont typeface="+mj-lt"/>
              <a:buAutoNum type="arabicPeriod"/>
            </a:pPr>
            <a:r>
              <a:rPr lang="en-US" sz="1600" dirty="0">
                <a:latin typeface="Comic Sans MS" panose="030F0702030302020204" pitchFamily="66" charset="0"/>
              </a:rPr>
              <a:t>H. T .</a:t>
            </a:r>
            <a:r>
              <a:rPr lang="en-US" sz="1600" dirty="0" err="1">
                <a:latin typeface="Comic Sans MS" panose="030F0702030302020204" pitchFamily="66" charset="0"/>
              </a:rPr>
              <a:t>Esfandarani</a:t>
            </a:r>
            <a:r>
              <a:rPr lang="en-US" sz="1600" dirty="0">
                <a:latin typeface="Comic Sans MS" panose="030F0702030302020204" pitchFamily="66" charset="0"/>
              </a:rPr>
              <a:t> and P. </a:t>
            </a:r>
            <a:r>
              <a:rPr lang="en-US" sz="1600" dirty="0" err="1">
                <a:latin typeface="Comic Sans MS" panose="030F0702030302020204" pitchFamily="66" charset="0"/>
              </a:rPr>
              <a:t>Milanfar</a:t>
            </a:r>
            <a:r>
              <a:rPr lang="en-US" sz="1600" dirty="0">
                <a:latin typeface="Comic Sans MS" panose="030F0702030302020204" pitchFamily="66" charset="0"/>
              </a:rPr>
              <a:t>, “NIMA: Neural Image Assessment”, Computing Research Repository (</a:t>
            </a:r>
            <a:r>
              <a:rPr lang="en-US" sz="1600" dirty="0" err="1">
                <a:latin typeface="Comic Sans MS" panose="030F0702030302020204" pitchFamily="66" charset="0"/>
              </a:rPr>
              <a:t>CoRR</a:t>
            </a:r>
            <a:r>
              <a:rPr lang="en-US" sz="1600" dirty="0">
                <a:latin typeface="Comic Sans MS" panose="030F0702030302020204" pitchFamily="66" charset="0"/>
              </a:rPr>
              <a:t>), 2017. </a:t>
            </a:r>
          </a:p>
          <a:p>
            <a:pPr marL="342900" indent="-342900">
              <a:buFont typeface="+mj-lt"/>
              <a:buAutoNum type="arabicPeriod"/>
            </a:pPr>
            <a:r>
              <a:rPr lang="en-US" sz="1600" dirty="0">
                <a:latin typeface="Comic Sans MS" panose="030F0702030302020204" pitchFamily="66" charset="0"/>
              </a:rPr>
              <a:t>N. Murray, L. </a:t>
            </a:r>
            <a:r>
              <a:rPr lang="en-US" sz="1600" dirty="0" err="1">
                <a:latin typeface="Comic Sans MS" panose="030F0702030302020204" pitchFamily="66" charset="0"/>
              </a:rPr>
              <a:t>Marchesotti</a:t>
            </a:r>
            <a:r>
              <a:rPr lang="en-US" sz="1600" dirty="0">
                <a:latin typeface="Comic Sans MS" panose="030F0702030302020204" pitchFamily="66" charset="0"/>
              </a:rPr>
              <a:t>, and F. </a:t>
            </a:r>
            <a:r>
              <a:rPr lang="en-US" sz="1600" dirty="0" err="1">
                <a:latin typeface="Comic Sans MS" panose="030F0702030302020204" pitchFamily="66" charset="0"/>
              </a:rPr>
              <a:t>Perronnin</a:t>
            </a:r>
            <a:r>
              <a:rPr lang="en-US" sz="1600" dirty="0">
                <a:latin typeface="Comic Sans MS" panose="030F0702030302020204" pitchFamily="66" charset="0"/>
              </a:rPr>
              <a:t>, “AVA: A large-scale database for aesthetic visual analysis,” in Computer Vision and Pattern Recognition (CVPR), 2012 IEEE Conference on. IEEE, 2012,pp.2408– 2415. 1, 2, 6, 7, 8</a:t>
            </a:r>
          </a:p>
          <a:p>
            <a:pPr marL="342900" indent="-342900">
              <a:buFont typeface="+mj-lt"/>
              <a:buAutoNum type="arabicPeriod"/>
            </a:pPr>
            <a:r>
              <a:rPr lang="en-US" sz="1600" dirty="0">
                <a:latin typeface="Comic Sans MS" panose="030F0702030302020204" pitchFamily="66" charset="0"/>
              </a:rPr>
              <a:t> </a:t>
            </a:r>
            <a:r>
              <a:rPr lang="en-US" sz="1600" dirty="0" err="1">
                <a:latin typeface="Comic Sans MS" panose="030F0702030302020204" pitchFamily="66" charset="0"/>
              </a:rPr>
              <a:t>N.Ponomarenko,O.Ieremeiev,V.Lukin,K.Egiazarian,L.Jin,J.Astola</a:t>
            </a:r>
            <a:r>
              <a:rPr lang="en-US" sz="1600" dirty="0">
                <a:latin typeface="Comic Sans MS" panose="030F0702030302020204" pitchFamily="66" charset="0"/>
              </a:rPr>
              <a:t>, B. </a:t>
            </a:r>
            <a:r>
              <a:rPr lang="en-US" sz="1600" dirty="0" err="1">
                <a:latin typeface="Comic Sans MS" panose="030F0702030302020204" pitchFamily="66" charset="0"/>
              </a:rPr>
              <a:t>Vozel</a:t>
            </a:r>
            <a:r>
              <a:rPr lang="en-US" sz="1600" dirty="0">
                <a:latin typeface="Comic Sans MS" panose="030F0702030302020204" pitchFamily="66" charset="0"/>
              </a:rPr>
              <a:t>, K. </a:t>
            </a:r>
            <a:r>
              <a:rPr lang="en-US" sz="1600" dirty="0" err="1">
                <a:latin typeface="Comic Sans MS" panose="030F0702030302020204" pitchFamily="66" charset="0"/>
              </a:rPr>
              <a:t>Chehdi</a:t>
            </a:r>
            <a:r>
              <a:rPr lang="en-US" sz="1600" dirty="0">
                <a:latin typeface="Comic Sans MS" panose="030F0702030302020204" pitchFamily="66" charset="0"/>
              </a:rPr>
              <a:t>, M. Carli, F. Battisti et al., “Color image database TID2013: Peculiarities and preliminary results,” in Visual Information Processing (EUVIP), 2013 4th European Workshop on. IEEE, 2013, pp. 106–111. 1, 3, 4, 7, 8 </a:t>
            </a:r>
          </a:p>
          <a:p>
            <a:pPr marL="342900" indent="-342900">
              <a:buFont typeface="+mj-lt"/>
              <a:buAutoNum type="arabicPeriod"/>
            </a:pPr>
            <a:r>
              <a:rPr lang="en-US" sz="1600" dirty="0">
                <a:latin typeface="Comic Sans MS" panose="030F0702030302020204" pitchFamily="66" charset="0"/>
              </a:rPr>
              <a:t>A. K. Moorthy and A. C. </a:t>
            </a:r>
            <a:r>
              <a:rPr lang="en-US" sz="1600" dirty="0" err="1">
                <a:latin typeface="Comic Sans MS" panose="030F0702030302020204" pitchFamily="66" charset="0"/>
              </a:rPr>
              <a:t>Bovik</a:t>
            </a:r>
            <a:r>
              <a:rPr lang="en-US" sz="1600" dirty="0">
                <a:latin typeface="Comic Sans MS" panose="030F0702030302020204" pitchFamily="66" charset="0"/>
              </a:rPr>
              <a:t>, “Blind image quality assessment: From natural scene statistics to perceptual quality,” IEEE Transactions on Image Processing, vol. 20, no. 12, pp. 3350–3364, Dec 2011. 9</a:t>
            </a:r>
          </a:p>
          <a:p>
            <a:pPr marL="342900" indent="-342900">
              <a:buFont typeface="+mj-lt"/>
              <a:buAutoNum type="arabicPeriod"/>
            </a:pPr>
            <a:r>
              <a:rPr lang="en-US" sz="1600" dirty="0">
                <a:latin typeface="Comic Sans MS" panose="030F0702030302020204" pitchFamily="66" charset="0"/>
              </a:rPr>
              <a:t>S. Bianco, L. Celona, P. </a:t>
            </a:r>
            <a:r>
              <a:rPr lang="en-US" sz="1600" dirty="0" err="1">
                <a:latin typeface="Comic Sans MS" panose="030F0702030302020204" pitchFamily="66" charset="0"/>
              </a:rPr>
              <a:t>Napoletano</a:t>
            </a:r>
            <a:r>
              <a:rPr lang="en-US" sz="1600" dirty="0">
                <a:latin typeface="Comic Sans MS" panose="030F0702030302020204" pitchFamily="66" charset="0"/>
              </a:rPr>
              <a:t>, and R. </a:t>
            </a:r>
            <a:r>
              <a:rPr lang="en-US" sz="1600" dirty="0" err="1">
                <a:latin typeface="Comic Sans MS" panose="030F0702030302020204" pitchFamily="66" charset="0"/>
              </a:rPr>
              <a:t>Schettini</a:t>
            </a:r>
            <a:r>
              <a:rPr lang="en-US" sz="1600" dirty="0">
                <a:latin typeface="Comic Sans MS" panose="030F0702030302020204" pitchFamily="66" charset="0"/>
              </a:rPr>
              <a:t>, “On the use of deep learning for blind image quality assessment,” </a:t>
            </a:r>
            <a:r>
              <a:rPr lang="en-US" sz="1600" dirty="0" err="1">
                <a:latin typeface="Comic Sans MS" panose="030F0702030302020204" pitchFamily="66" charset="0"/>
              </a:rPr>
              <a:t>CoRR</a:t>
            </a:r>
            <a:r>
              <a:rPr lang="en-US" sz="1600" dirty="0">
                <a:latin typeface="Comic Sans MS" panose="030F0702030302020204" pitchFamily="66" charset="0"/>
              </a:rPr>
              <a:t>, vol. abs/1602.05531, 2016. [Online]. Available: http://arxiv.org/abs/1602.05531 2, 9</a:t>
            </a:r>
          </a:p>
          <a:p>
            <a:endParaRPr lang="en-US" sz="1600" dirty="0">
              <a:latin typeface="Comic Sans MS" panose="030F0702030302020204" pitchFamily="66" charset="0"/>
            </a:endParaRPr>
          </a:p>
          <a:p>
            <a:endParaRPr lang="en-US" sz="1600" dirty="0">
              <a:latin typeface="Comic Sans MS" panose="030F0702030302020204" pitchFamily="66" charset="0"/>
            </a:endParaRPr>
          </a:p>
        </p:txBody>
      </p:sp>
    </p:spTree>
    <p:extLst>
      <p:ext uri="{BB962C8B-B14F-4D97-AF65-F5344CB8AC3E}">
        <p14:creationId xmlns:p14="http://schemas.microsoft.com/office/powerpoint/2010/main" val="394300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A8D6-2B9B-4A74-859B-D9C3AE605A5F}"/>
              </a:ext>
            </a:extLst>
          </p:cNvPr>
          <p:cNvSpPr>
            <a:spLocks noGrp="1"/>
          </p:cNvSpPr>
          <p:nvPr>
            <p:ph type="ctrTitle"/>
          </p:nvPr>
        </p:nvSpPr>
        <p:spPr/>
        <p:txBody>
          <a:bodyPr/>
          <a:lstStyle/>
          <a:p>
            <a:r>
              <a:rPr lang="en-US" dirty="0">
                <a:latin typeface="Comic Sans MS" panose="030F0702030302020204" pitchFamily="66" charset="0"/>
              </a:rPr>
              <a:t>Questions ?</a:t>
            </a:r>
          </a:p>
        </p:txBody>
      </p:sp>
    </p:spTree>
    <p:extLst>
      <p:ext uri="{BB962C8B-B14F-4D97-AF65-F5344CB8AC3E}">
        <p14:creationId xmlns:p14="http://schemas.microsoft.com/office/powerpoint/2010/main" val="220816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D4F-58CE-4B76-A6E3-AF7FB7B4CD28}"/>
              </a:ext>
            </a:extLst>
          </p:cNvPr>
          <p:cNvSpPr>
            <a:spLocks noGrp="1"/>
          </p:cNvSpPr>
          <p:nvPr>
            <p:ph type="title"/>
          </p:nvPr>
        </p:nvSpPr>
        <p:spPr>
          <a:xfrm>
            <a:off x="838200" y="365125"/>
            <a:ext cx="10515600" cy="1011612"/>
          </a:xfrm>
        </p:spPr>
        <p:txBody>
          <a:bodyPr>
            <a:normAutofit/>
          </a:bodyPr>
          <a:lstStyle/>
          <a:p>
            <a:r>
              <a:rPr lang="en-US" sz="3600" dirty="0">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87716D2D-1D8E-4DA1-92A6-3FACE2835997}"/>
              </a:ext>
            </a:extLst>
          </p:cNvPr>
          <p:cNvSpPr>
            <a:spLocks noGrp="1"/>
          </p:cNvSpPr>
          <p:nvPr>
            <p:ph idx="1"/>
          </p:nvPr>
        </p:nvSpPr>
        <p:spPr>
          <a:xfrm>
            <a:off x="838200" y="1700373"/>
            <a:ext cx="10515600" cy="4448710"/>
          </a:xfrm>
        </p:spPr>
        <p:txBody>
          <a:bodyPr>
            <a:normAutofit/>
          </a:bodyPr>
          <a:lstStyle/>
          <a:p>
            <a:r>
              <a:rPr lang="en-US" sz="2000" dirty="0">
                <a:latin typeface="Comic Sans MS" panose="030F0702030302020204" pitchFamily="66" charset="0"/>
              </a:rPr>
              <a:t>In many computer vision problems, we have to estimate the quality of an image predicted by a machine learning algorithm.</a:t>
            </a:r>
          </a:p>
          <a:p>
            <a:pPr lvl="1"/>
            <a:r>
              <a:rPr lang="en-US" sz="1800" dirty="0">
                <a:latin typeface="Comic Sans MS" panose="030F0702030302020204" pitchFamily="66" charset="0"/>
              </a:rPr>
              <a:t>e.g. Super Resolution, image denoising, image compression, generative models, segmentation and several robotics applications.</a:t>
            </a:r>
            <a:endParaRPr lang="en-US" sz="2000" dirty="0">
              <a:latin typeface="Comic Sans MS" panose="030F0702030302020204" pitchFamily="66" charset="0"/>
            </a:endParaRPr>
          </a:p>
          <a:p>
            <a:pPr lvl="1"/>
            <a:r>
              <a:rPr lang="en-US" sz="1800" dirty="0">
                <a:latin typeface="Comic Sans MS" panose="030F0702030302020204" pitchFamily="66" charset="0"/>
              </a:rPr>
              <a:t>A quality score can be used to evaluate algorithms or use the metric as loss function to train the models.</a:t>
            </a:r>
            <a:br>
              <a:rPr lang="en-US" sz="1800" dirty="0">
                <a:latin typeface="Comic Sans MS" panose="030F0702030302020204" pitchFamily="66" charset="0"/>
              </a:rPr>
            </a:br>
            <a:endParaRPr lang="en-US" sz="1800" dirty="0">
              <a:latin typeface="Comic Sans MS" panose="030F0702030302020204" pitchFamily="66" charset="0"/>
            </a:endParaRPr>
          </a:p>
          <a:p>
            <a:r>
              <a:rPr lang="en-US" sz="2000" dirty="0">
                <a:latin typeface="Comic Sans MS" panose="030F0702030302020204" pitchFamily="66" charset="0"/>
              </a:rPr>
              <a:t>The image quality assessment (IQA) methods proposed in the literature can be classified as follows:</a:t>
            </a:r>
            <a:br>
              <a:rPr lang="en-US" sz="2000" dirty="0">
                <a:latin typeface="Comic Sans MS" panose="030F0702030302020204" pitchFamily="66" charset="0"/>
              </a:rPr>
            </a:br>
            <a:endParaRPr lang="en-US" sz="2000" dirty="0">
              <a:latin typeface="Comic Sans MS" panose="030F0702030302020204" pitchFamily="66" charset="0"/>
            </a:endParaRPr>
          </a:p>
          <a:p>
            <a:pPr lvl="1"/>
            <a:r>
              <a:rPr lang="en-US" sz="1800" dirty="0">
                <a:latin typeface="Comic Sans MS" panose="030F0702030302020204" pitchFamily="66" charset="0"/>
              </a:rPr>
              <a:t>Full-reference IQA: A reference image is available to with which a given image is compared.</a:t>
            </a:r>
          </a:p>
          <a:p>
            <a:pPr lvl="1"/>
            <a:r>
              <a:rPr lang="en-US" sz="1800" dirty="0">
                <a:latin typeface="Comic Sans MS" panose="030F0702030302020204" pitchFamily="66" charset="0"/>
              </a:rPr>
              <a:t>No-reference/Blind IQA: No reference image is provided and the quality score has to be estimated only with the given image.</a:t>
            </a:r>
          </a:p>
        </p:txBody>
      </p:sp>
    </p:spTree>
    <p:extLst>
      <p:ext uri="{BB962C8B-B14F-4D97-AF65-F5344CB8AC3E}">
        <p14:creationId xmlns:p14="http://schemas.microsoft.com/office/powerpoint/2010/main" val="189942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335F-9143-4D08-B46F-83C43A85D234}"/>
              </a:ext>
            </a:extLst>
          </p:cNvPr>
          <p:cNvSpPr>
            <a:spLocks noGrp="1"/>
          </p:cNvSpPr>
          <p:nvPr>
            <p:ph type="title"/>
          </p:nvPr>
        </p:nvSpPr>
        <p:spPr>
          <a:xfrm>
            <a:off x="838200" y="365125"/>
            <a:ext cx="10515600" cy="893459"/>
          </a:xfrm>
        </p:spPr>
        <p:txBody>
          <a:bodyPr/>
          <a:lstStyle/>
          <a:p>
            <a:r>
              <a:rPr lang="en-US" dirty="0">
                <a:latin typeface="Comic Sans MS" panose="030F0702030302020204" pitchFamily="66" charset="0"/>
              </a:rPr>
              <a:t>Previous Work</a:t>
            </a:r>
          </a:p>
        </p:txBody>
      </p:sp>
      <p:sp>
        <p:nvSpPr>
          <p:cNvPr id="3" name="Content Placeholder 2">
            <a:extLst>
              <a:ext uri="{FF2B5EF4-FFF2-40B4-BE49-F238E27FC236}">
                <a16:creationId xmlns:a16="http://schemas.microsoft.com/office/drawing/2014/main" id="{A414FBBE-412C-4DBF-9B5E-AE6C222F1764}"/>
              </a:ext>
            </a:extLst>
          </p:cNvPr>
          <p:cNvSpPr>
            <a:spLocks noGrp="1"/>
          </p:cNvSpPr>
          <p:nvPr>
            <p:ph idx="1"/>
          </p:nvPr>
        </p:nvSpPr>
        <p:spPr>
          <a:xfrm>
            <a:off x="838200" y="1530849"/>
            <a:ext cx="10515600" cy="4155897"/>
          </a:xfrm>
        </p:spPr>
        <p:txBody>
          <a:bodyPr>
            <a:normAutofit/>
          </a:bodyPr>
          <a:lstStyle/>
          <a:p>
            <a:r>
              <a:rPr lang="en-US" sz="2000" dirty="0">
                <a:latin typeface="Comic Sans MS" panose="030F0702030302020204" pitchFamily="66" charset="0"/>
              </a:rPr>
              <a:t>The core idea of recent deep learning approaches to IQA is by fine-tuning a pre-trained CNN by regressing over ground truth quality scores. [1][2]</a:t>
            </a:r>
            <a:br>
              <a:rPr lang="en-US" sz="2000" dirty="0">
                <a:latin typeface="Comic Sans MS" panose="030F0702030302020204" pitchFamily="66" charset="0"/>
              </a:rPr>
            </a:br>
            <a:endParaRPr lang="en-US" sz="2000" dirty="0">
              <a:latin typeface="Comic Sans MS" panose="030F0702030302020204" pitchFamily="66" charset="0"/>
            </a:endParaRPr>
          </a:p>
          <a:p>
            <a:r>
              <a:rPr lang="en-US" sz="2000" dirty="0">
                <a:latin typeface="Comic Sans MS" panose="030F0702030302020204" pitchFamily="66" charset="0"/>
              </a:rPr>
              <a:t>Most methods just classify the image as high/low quality i.e. as a two class classification problem.</a:t>
            </a:r>
            <a:br>
              <a:rPr lang="en-US" sz="2000" dirty="0">
                <a:latin typeface="Comic Sans MS" panose="030F0702030302020204" pitchFamily="66" charset="0"/>
              </a:rPr>
            </a:br>
            <a:endParaRPr lang="en-US" sz="2000" dirty="0">
              <a:latin typeface="Comic Sans MS" panose="030F0702030302020204" pitchFamily="66" charset="0"/>
            </a:endParaRPr>
          </a:p>
          <a:p>
            <a:r>
              <a:rPr lang="en-US" sz="2000" dirty="0">
                <a:latin typeface="Comic Sans MS" panose="030F0702030302020204" pitchFamily="66" charset="0"/>
              </a:rPr>
              <a:t>Few other methods use a Siamese of CNNs to incorporate a ranking loss in [3] and for multi-scale inputs in [4].</a:t>
            </a:r>
            <a:br>
              <a:rPr lang="en-US" sz="2000" dirty="0">
                <a:latin typeface="Comic Sans MS" panose="030F0702030302020204" pitchFamily="66" charset="0"/>
              </a:rPr>
            </a:br>
            <a:endParaRPr lang="en-US" sz="2000" dirty="0">
              <a:latin typeface="Comic Sans MS" panose="030F0702030302020204" pitchFamily="66" charset="0"/>
            </a:endParaRPr>
          </a:p>
          <a:p>
            <a:r>
              <a:rPr lang="en-US" sz="2000" dirty="0">
                <a:latin typeface="Comic Sans MS" panose="030F0702030302020204" pitchFamily="66" charset="0"/>
              </a:rPr>
              <a:t>All these methods produce a single mean score despite the fact that individual scores depends on different subjects.</a:t>
            </a:r>
          </a:p>
          <a:p>
            <a:pPr lvl="1"/>
            <a:r>
              <a:rPr lang="en-US" sz="1600" dirty="0">
                <a:latin typeface="Comic Sans MS" panose="030F0702030302020204" pitchFamily="66" charset="0"/>
              </a:rPr>
              <a:t>NIMA [5] instead predicts a histogram of distributions and weighted sum over subject scores is calculated to get the final rating. This is the current </a:t>
            </a:r>
            <a:r>
              <a:rPr lang="en-US" sz="1600" dirty="0">
                <a:solidFill>
                  <a:schemeClr val="accent2"/>
                </a:solidFill>
                <a:latin typeface="Comic Sans MS" panose="030F0702030302020204" pitchFamily="66" charset="0"/>
              </a:rPr>
              <a:t>state-of-the-art</a:t>
            </a:r>
            <a:r>
              <a:rPr lang="en-US" sz="1600" dirty="0">
                <a:latin typeface="Comic Sans MS" panose="030F0702030302020204" pitchFamily="66" charset="0"/>
              </a:rPr>
              <a:t> in Blind IQA.</a:t>
            </a:r>
          </a:p>
          <a:p>
            <a:endParaRPr lang="en-US" sz="2000" dirty="0">
              <a:latin typeface="Comic Sans MS" panose="030F0702030302020204" pitchFamily="66" charset="0"/>
            </a:endParaRPr>
          </a:p>
        </p:txBody>
      </p:sp>
    </p:spTree>
    <p:extLst>
      <p:ext uri="{BB962C8B-B14F-4D97-AF65-F5344CB8AC3E}">
        <p14:creationId xmlns:p14="http://schemas.microsoft.com/office/powerpoint/2010/main" val="381883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529D-F550-46BE-8D45-954A26F56757}"/>
              </a:ext>
            </a:extLst>
          </p:cNvPr>
          <p:cNvSpPr>
            <a:spLocks noGrp="1"/>
          </p:cNvSpPr>
          <p:nvPr>
            <p:ph type="title"/>
          </p:nvPr>
        </p:nvSpPr>
        <p:spPr>
          <a:xfrm>
            <a:off x="839788" y="365125"/>
            <a:ext cx="10515600" cy="823913"/>
          </a:xfrm>
        </p:spPr>
        <p:txBody>
          <a:bodyPr>
            <a:normAutofit/>
          </a:bodyPr>
          <a:lstStyle/>
          <a:p>
            <a:r>
              <a:rPr lang="en-US" sz="3600" dirty="0">
                <a:latin typeface="Comic Sans MS" panose="030F0702030302020204" pitchFamily="66" charset="0"/>
              </a:rPr>
              <a:t>Datasets</a:t>
            </a:r>
          </a:p>
        </p:txBody>
      </p:sp>
      <p:sp>
        <p:nvSpPr>
          <p:cNvPr id="3" name="Text Placeholder 2">
            <a:extLst>
              <a:ext uri="{FF2B5EF4-FFF2-40B4-BE49-F238E27FC236}">
                <a16:creationId xmlns:a16="http://schemas.microsoft.com/office/drawing/2014/main" id="{08D509BC-087E-43C8-ABE7-0EF7E5948076}"/>
              </a:ext>
            </a:extLst>
          </p:cNvPr>
          <p:cNvSpPr>
            <a:spLocks noGrp="1"/>
          </p:cNvSpPr>
          <p:nvPr>
            <p:ph type="body" idx="1"/>
          </p:nvPr>
        </p:nvSpPr>
        <p:spPr>
          <a:xfrm>
            <a:off x="865190" y="1189038"/>
            <a:ext cx="5157787" cy="823912"/>
          </a:xfrm>
        </p:spPr>
        <p:txBody>
          <a:bodyPr>
            <a:normAutofit fontScale="92500"/>
          </a:bodyPr>
          <a:lstStyle/>
          <a:p>
            <a:r>
              <a:rPr lang="en-US" b="0" dirty="0">
                <a:solidFill>
                  <a:schemeClr val="accent1"/>
                </a:solidFill>
                <a:latin typeface="Comic Sans MS" panose="030F0702030302020204" pitchFamily="66" charset="0"/>
              </a:rPr>
              <a:t>Large-Scale Database for Aesthetic Visual Analysis (AVA) [6]</a:t>
            </a:r>
          </a:p>
        </p:txBody>
      </p:sp>
      <p:sp>
        <p:nvSpPr>
          <p:cNvPr id="4" name="Content Placeholder 3">
            <a:extLst>
              <a:ext uri="{FF2B5EF4-FFF2-40B4-BE49-F238E27FC236}">
                <a16:creationId xmlns:a16="http://schemas.microsoft.com/office/drawing/2014/main" id="{7F798A15-E1C1-481D-B5B1-E111447044DE}"/>
              </a:ext>
            </a:extLst>
          </p:cNvPr>
          <p:cNvSpPr>
            <a:spLocks noGrp="1"/>
          </p:cNvSpPr>
          <p:nvPr>
            <p:ph sz="half" idx="2"/>
          </p:nvPr>
        </p:nvSpPr>
        <p:spPr>
          <a:xfrm>
            <a:off x="839788" y="2137026"/>
            <a:ext cx="5157787" cy="4052638"/>
          </a:xfrm>
        </p:spPr>
        <p:txBody>
          <a:bodyPr>
            <a:normAutofit/>
          </a:bodyPr>
          <a:lstStyle/>
          <a:p>
            <a:r>
              <a:rPr lang="en-US" sz="2000" dirty="0">
                <a:latin typeface="Comic Sans MS" panose="030F0702030302020204" pitchFamily="66" charset="0"/>
              </a:rPr>
              <a:t>AVA contains about 255,000 images obtained from 1,447 photography challenges.</a:t>
            </a:r>
            <a:br>
              <a:rPr lang="en-US" sz="2000" dirty="0">
                <a:latin typeface="Comic Sans MS" panose="030F0702030302020204" pitchFamily="66" charset="0"/>
              </a:rPr>
            </a:br>
            <a:endParaRPr lang="en-US" sz="2000" dirty="0">
              <a:latin typeface="Comic Sans MS" panose="030F0702030302020204" pitchFamily="66" charset="0"/>
            </a:endParaRPr>
          </a:p>
          <a:p>
            <a:r>
              <a:rPr lang="en-US" sz="2000" dirty="0">
                <a:latin typeface="Comic Sans MS" panose="030F0702030302020204" pitchFamily="66" charset="0"/>
              </a:rPr>
              <a:t>Each image has three scores from which only aesthetic is used for IQA.</a:t>
            </a:r>
          </a:p>
          <a:p>
            <a:pPr lvl="1"/>
            <a:r>
              <a:rPr lang="en-US" sz="1600" dirty="0">
                <a:latin typeface="Comic Sans MS" panose="030F0702030302020204" pitchFamily="66" charset="0"/>
              </a:rPr>
              <a:t>This score is obtained by averaging over the responses of 200 people from the contest.</a:t>
            </a:r>
            <a:br>
              <a:rPr lang="en-US" sz="1600" dirty="0">
                <a:latin typeface="Comic Sans MS" panose="030F0702030302020204" pitchFamily="66" charset="0"/>
              </a:rPr>
            </a:br>
            <a:endParaRPr lang="en-US" sz="1600" dirty="0">
              <a:latin typeface="Comic Sans MS" panose="030F0702030302020204" pitchFamily="66" charset="0"/>
            </a:endParaRPr>
          </a:p>
          <a:p>
            <a:r>
              <a:rPr lang="en-US" sz="2000" dirty="0">
                <a:latin typeface="Comic Sans MS" panose="030F0702030302020204" pitchFamily="66" charset="0"/>
              </a:rPr>
              <a:t>These image ratings are between 1 and 10 in which high score implies a good quality image.  </a:t>
            </a:r>
          </a:p>
        </p:txBody>
      </p:sp>
      <p:sp>
        <p:nvSpPr>
          <p:cNvPr id="5" name="Text Placeholder 4">
            <a:extLst>
              <a:ext uri="{FF2B5EF4-FFF2-40B4-BE49-F238E27FC236}">
                <a16:creationId xmlns:a16="http://schemas.microsoft.com/office/drawing/2014/main" id="{837B1AD6-2121-4C46-BC10-A62048D571E9}"/>
              </a:ext>
            </a:extLst>
          </p:cNvPr>
          <p:cNvSpPr>
            <a:spLocks noGrp="1"/>
          </p:cNvSpPr>
          <p:nvPr>
            <p:ph type="body" sz="quarter" idx="3"/>
          </p:nvPr>
        </p:nvSpPr>
        <p:spPr>
          <a:xfrm>
            <a:off x="6169024" y="1189038"/>
            <a:ext cx="5183188" cy="823912"/>
          </a:xfrm>
        </p:spPr>
        <p:txBody>
          <a:bodyPr>
            <a:normAutofit fontScale="92500"/>
          </a:bodyPr>
          <a:lstStyle/>
          <a:p>
            <a:r>
              <a:rPr lang="en-US" b="0" dirty="0">
                <a:solidFill>
                  <a:schemeClr val="accent1"/>
                </a:solidFill>
                <a:latin typeface="Comic Sans MS" panose="030F0702030302020204" pitchFamily="66" charset="0"/>
              </a:rPr>
              <a:t>Tampere Image Database 2013 (TID2013) [7]</a:t>
            </a:r>
          </a:p>
        </p:txBody>
      </p:sp>
      <p:sp>
        <p:nvSpPr>
          <p:cNvPr id="6" name="Content Placeholder 5">
            <a:extLst>
              <a:ext uri="{FF2B5EF4-FFF2-40B4-BE49-F238E27FC236}">
                <a16:creationId xmlns:a16="http://schemas.microsoft.com/office/drawing/2014/main" id="{8423F333-ACC9-4FC2-B22B-EF6D974B4EE3}"/>
              </a:ext>
            </a:extLst>
          </p:cNvPr>
          <p:cNvSpPr>
            <a:spLocks noGrp="1"/>
          </p:cNvSpPr>
          <p:nvPr>
            <p:ph sz="quarter" idx="4"/>
          </p:nvPr>
        </p:nvSpPr>
        <p:spPr>
          <a:xfrm>
            <a:off x="6172200" y="2137026"/>
            <a:ext cx="5183188" cy="4052637"/>
          </a:xfrm>
        </p:spPr>
        <p:txBody>
          <a:bodyPr>
            <a:normAutofit/>
          </a:bodyPr>
          <a:lstStyle/>
          <a:p>
            <a:r>
              <a:rPr lang="en-US" sz="2000" dirty="0">
                <a:latin typeface="Comic Sans MS" panose="030F0702030302020204" pitchFamily="66" charset="0"/>
              </a:rPr>
              <a:t>TID2013 was originally used for full-reference IQA tasks.</a:t>
            </a:r>
            <a:br>
              <a:rPr lang="en-US" sz="2000" dirty="0">
                <a:latin typeface="Comic Sans MS" panose="030F0702030302020204" pitchFamily="66" charset="0"/>
              </a:rPr>
            </a:br>
            <a:endParaRPr lang="en-US" sz="2000" dirty="0">
              <a:latin typeface="Comic Sans MS" panose="030F0702030302020204" pitchFamily="66" charset="0"/>
            </a:endParaRPr>
          </a:p>
          <a:p>
            <a:r>
              <a:rPr lang="en-US" sz="2000" dirty="0">
                <a:latin typeface="Comic Sans MS" panose="030F0702030302020204" pitchFamily="66" charset="0"/>
              </a:rPr>
              <a:t>It contains 25 reference images each with 5 levels of distortion for 24 types of distortion.</a:t>
            </a:r>
            <a:br>
              <a:rPr lang="en-US" sz="2000" dirty="0">
                <a:latin typeface="Comic Sans MS" panose="030F0702030302020204" pitchFamily="66" charset="0"/>
              </a:rPr>
            </a:br>
            <a:endParaRPr lang="en-US" sz="2000" dirty="0">
              <a:latin typeface="Comic Sans MS" panose="030F0702030302020204" pitchFamily="66" charset="0"/>
            </a:endParaRPr>
          </a:p>
          <a:p>
            <a:r>
              <a:rPr lang="en-US" sz="2000" dirty="0">
                <a:latin typeface="Comic Sans MS" panose="030F0702030302020204" pitchFamily="66" charset="0"/>
              </a:rPr>
              <a:t>Each subject is shown two images and the chosen high quality image gets one point and zero point to the other.</a:t>
            </a:r>
          </a:p>
          <a:p>
            <a:pPr lvl="1"/>
            <a:r>
              <a:rPr lang="en-US" sz="1600" dirty="0">
                <a:latin typeface="Comic Sans MS" panose="030F0702030302020204" pitchFamily="66" charset="0"/>
              </a:rPr>
              <a:t>A Mean Opinion Score (MOS) is calculated by averaging over the experiments of 971 observers.</a:t>
            </a:r>
          </a:p>
        </p:txBody>
      </p:sp>
    </p:spTree>
    <p:extLst>
      <p:ext uri="{BB962C8B-B14F-4D97-AF65-F5344CB8AC3E}">
        <p14:creationId xmlns:p14="http://schemas.microsoft.com/office/powerpoint/2010/main" val="367379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D76-475C-41BE-9A24-3A9BF598FC77}"/>
              </a:ext>
            </a:extLst>
          </p:cNvPr>
          <p:cNvSpPr>
            <a:spLocks noGrp="1"/>
          </p:cNvSpPr>
          <p:nvPr>
            <p:ph type="title"/>
          </p:nvPr>
        </p:nvSpPr>
        <p:spPr/>
        <p:txBody>
          <a:bodyPr/>
          <a:lstStyle/>
          <a:p>
            <a:r>
              <a:rPr lang="en-US" dirty="0">
                <a:latin typeface="Comic Sans MS" panose="030F0702030302020204" pitchFamily="66" charset="0"/>
              </a:rPr>
              <a:t>Motivation</a:t>
            </a:r>
          </a:p>
        </p:txBody>
      </p:sp>
      <p:sp>
        <p:nvSpPr>
          <p:cNvPr id="3" name="Content Placeholder 2">
            <a:extLst>
              <a:ext uri="{FF2B5EF4-FFF2-40B4-BE49-F238E27FC236}">
                <a16:creationId xmlns:a16="http://schemas.microsoft.com/office/drawing/2014/main" id="{C749C193-41A2-480F-8E54-E6473FA2C4D3}"/>
              </a:ext>
            </a:extLst>
          </p:cNvPr>
          <p:cNvSpPr>
            <a:spLocks noGrp="1"/>
          </p:cNvSpPr>
          <p:nvPr>
            <p:ph idx="1"/>
          </p:nvPr>
        </p:nvSpPr>
        <p:spPr/>
        <p:txBody>
          <a:bodyPr>
            <a:normAutofit/>
          </a:bodyPr>
          <a:lstStyle/>
          <a:p>
            <a:r>
              <a:rPr lang="en-US" sz="2400" dirty="0">
                <a:latin typeface="Comic Sans MS" panose="030F0702030302020204" pitchFamily="66" charset="0"/>
              </a:rPr>
              <a:t>Due to the recent success of Convolutional Neural Networks (CNNs), deeplearning approaches are explored by fine tuning a pre-trained AlexNet or VGG16 which is regressed over ground truth ratings.</a:t>
            </a:r>
          </a:p>
          <a:p>
            <a:pPr lvl="1"/>
            <a:r>
              <a:rPr lang="en-US" dirty="0">
                <a:latin typeface="Comic Sans MS" panose="030F0702030302020204" pitchFamily="66" charset="0"/>
              </a:rPr>
              <a:t>These annotations are very expensive and solving IQA in an unsupervised learning setting is worth exploring.</a:t>
            </a:r>
            <a:br>
              <a:rPr lang="en-US" dirty="0">
                <a:latin typeface="Comic Sans MS" panose="030F0702030302020204" pitchFamily="66" charset="0"/>
              </a:rPr>
            </a:br>
            <a:endParaRPr lang="en-US" dirty="0">
              <a:latin typeface="Comic Sans MS" panose="030F0702030302020204" pitchFamily="66" charset="0"/>
            </a:endParaRPr>
          </a:p>
          <a:p>
            <a:r>
              <a:rPr lang="en-US" sz="2400" dirty="0">
                <a:latin typeface="Comic Sans MS" panose="030F0702030302020204" pitchFamily="66" charset="0"/>
              </a:rPr>
              <a:t>The proposed methods have no knowledge or prior of a good or bad image.</a:t>
            </a:r>
            <a:br>
              <a:rPr lang="en-US" sz="2400" dirty="0">
                <a:latin typeface="Comic Sans MS" panose="030F0702030302020204" pitchFamily="66" charset="0"/>
              </a:rPr>
            </a:br>
            <a:endParaRPr lang="en-US" sz="2400" dirty="0">
              <a:latin typeface="Comic Sans MS" panose="030F0702030302020204" pitchFamily="66" charset="0"/>
            </a:endParaRPr>
          </a:p>
          <a:p>
            <a:endParaRPr lang="en-US" sz="2400" dirty="0"/>
          </a:p>
        </p:txBody>
      </p:sp>
    </p:spTree>
    <p:extLst>
      <p:ext uri="{BB962C8B-B14F-4D97-AF65-F5344CB8AC3E}">
        <p14:creationId xmlns:p14="http://schemas.microsoft.com/office/powerpoint/2010/main" val="357710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7739-226D-4D44-B556-4BB4C462E93D}"/>
              </a:ext>
            </a:extLst>
          </p:cNvPr>
          <p:cNvSpPr>
            <a:spLocks noGrp="1"/>
          </p:cNvSpPr>
          <p:nvPr>
            <p:ph type="title"/>
          </p:nvPr>
        </p:nvSpPr>
        <p:spPr/>
        <p:txBody>
          <a:bodyPr/>
          <a:lstStyle/>
          <a:p>
            <a:r>
              <a:rPr lang="en-US" dirty="0">
                <a:latin typeface="Comic Sans MS" panose="030F0702030302020204" pitchFamily="66" charset="0"/>
              </a:rPr>
              <a:t>Motivation</a:t>
            </a:r>
          </a:p>
        </p:txBody>
      </p:sp>
      <p:sp>
        <p:nvSpPr>
          <p:cNvPr id="3" name="Content Placeholder 2">
            <a:extLst>
              <a:ext uri="{FF2B5EF4-FFF2-40B4-BE49-F238E27FC236}">
                <a16:creationId xmlns:a16="http://schemas.microsoft.com/office/drawing/2014/main" id="{83803A19-0087-49D6-8802-3708998FDEA3}"/>
              </a:ext>
            </a:extLst>
          </p:cNvPr>
          <p:cNvSpPr>
            <a:spLocks noGrp="1"/>
          </p:cNvSpPr>
          <p:nvPr>
            <p:ph idx="1"/>
          </p:nvPr>
        </p:nvSpPr>
        <p:spPr/>
        <p:txBody>
          <a:bodyPr>
            <a:noAutofit/>
          </a:bodyPr>
          <a:lstStyle/>
          <a:p>
            <a:r>
              <a:rPr lang="en-US" sz="2400" dirty="0">
                <a:latin typeface="Comic Sans MS" panose="030F0702030302020204" pitchFamily="66" charset="0"/>
              </a:rPr>
              <a:t>A prior of a good or bad image may improve the performance since a quality score is relative.</a:t>
            </a:r>
          </a:p>
          <a:p>
            <a:pPr lvl="1"/>
            <a:r>
              <a:rPr lang="en-US" dirty="0">
                <a:latin typeface="Comic Sans MS" panose="030F0702030302020204" pitchFamily="66" charset="0"/>
              </a:rPr>
              <a:t>Even the subject in TID2013 [7] experiments also have access to another image and doesn’t rate just by viewing a single image.</a:t>
            </a:r>
            <a:br>
              <a:rPr lang="en-US" dirty="0">
                <a:latin typeface="Comic Sans MS" panose="030F0702030302020204" pitchFamily="66" charset="0"/>
              </a:rPr>
            </a:br>
            <a:endParaRPr lang="en-US" dirty="0">
              <a:latin typeface="Comic Sans MS" panose="030F0702030302020204" pitchFamily="66" charset="0"/>
            </a:endParaRPr>
          </a:p>
          <a:p>
            <a:r>
              <a:rPr lang="en-US" sz="2400" dirty="0">
                <a:latin typeface="Comic Sans MS" panose="030F0702030302020204" pitchFamily="66" charset="0"/>
              </a:rPr>
              <a:t>This unsupervised problem can be solved by capturing an aesthetic manifold and distance from which can be modelled as a quality score.</a:t>
            </a:r>
            <a:br>
              <a:rPr lang="en-US" sz="2400" dirty="0">
                <a:latin typeface="Comic Sans MS" panose="030F0702030302020204" pitchFamily="66" charset="0"/>
              </a:rPr>
            </a:br>
            <a:endParaRPr lang="en-US" sz="2400" dirty="0">
              <a:latin typeface="Comic Sans MS" panose="030F0702030302020204" pitchFamily="66" charset="0"/>
            </a:endParaRPr>
          </a:p>
          <a:p>
            <a:r>
              <a:rPr lang="en-US" sz="2400" dirty="0">
                <a:latin typeface="Comic Sans MS" panose="030F0702030302020204" pitchFamily="66" charset="0"/>
              </a:rPr>
              <a:t>Two ways of capturing this aesthetic manifold will be discussed.</a:t>
            </a:r>
          </a:p>
          <a:p>
            <a:endParaRPr lang="en-US" sz="2400" dirty="0"/>
          </a:p>
          <a:p>
            <a:endParaRPr lang="en-US" sz="2400" dirty="0"/>
          </a:p>
        </p:txBody>
      </p:sp>
    </p:spTree>
    <p:extLst>
      <p:ext uri="{BB962C8B-B14F-4D97-AF65-F5344CB8AC3E}">
        <p14:creationId xmlns:p14="http://schemas.microsoft.com/office/powerpoint/2010/main" val="209364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DA5E-708D-4FD4-A9E8-EF9FD1723EAC}"/>
              </a:ext>
            </a:extLst>
          </p:cNvPr>
          <p:cNvSpPr>
            <a:spLocks noGrp="1"/>
          </p:cNvSpPr>
          <p:nvPr>
            <p:ph type="title"/>
          </p:nvPr>
        </p:nvSpPr>
        <p:spPr/>
        <p:txBody>
          <a:bodyPr/>
          <a:lstStyle/>
          <a:p>
            <a:r>
              <a:rPr lang="en-US" dirty="0">
                <a:latin typeface="Comic Sans MS" panose="030F0702030302020204" pitchFamily="66" charset="0"/>
              </a:rPr>
              <a:t>Approach 1: Pre-trained CNN features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F6E252-EDA8-46CD-B348-211AD65D0D32}"/>
                  </a:ext>
                </a:extLst>
              </p:cNvPr>
              <p:cNvSpPr>
                <a:spLocks noGrp="1"/>
              </p:cNvSpPr>
              <p:nvPr>
                <p:ph idx="1"/>
              </p:nvPr>
            </p:nvSpPr>
            <p:spPr/>
            <p:txBody>
              <a:bodyPr>
                <a:normAutofit/>
              </a:bodyPr>
              <a:lstStyle/>
              <a:p>
                <a:r>
                  <a:rPr lang="en-US" sz="2400" dirty="0">
                    <a:latin typeface="Comic Sans MS" panose="030F0702030302020204" pitchFamily="66" charset="0"/>
                  </a:rPr>
                  <a:t>Consider 4 images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𝑐𝑙𝑒𝑎𝑛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3</m:t>
                        </m:r>
                      </m:sub>
                    </m:sSub>
                  </m:oMath>
                </a14:m>
                <a:r>
                  <a:rPr lang="en-US" sz="2400" dirty="0">
                    <a:latin typeface="Comic Sans MS" panose="030F0702030302020204" pitchFamily="66" charset="0"/>
                  </a:rPr>
                  <a:t> in the decreasing order of their quality and let </a:t>
                </a:r>
                <a14:m>
                  <m:oMath xmlns:m="http://schemas.openxmlformats.org/officeDocument/2006/math">
                    <m:r>
                      <a:rPr lang="en-US" sz="2400" i="1">
                        <a:latin typeface="Cambria Math" panose="02040503050406030204" pitchFamily="18" charset="0"/>
                      </a:rPr>
                      <m:t>𝑄</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oMath>
                </a14:m>
                <a:r>
                  <a:rPr lang="en-US" sz="2400" dirty="0">
                    <a:latin typeface="Comic Sans MS" panose="030F0702030302020204" pitchFamily="66" charset="0"/>
                  </a:rPr>
                  <a:t> be a quality function.</a:t>
                </a:r>
                <a:br>
                  <a:rPr lang="en-US" sz="2400" dirty="0">
                    <a:latin typeface="Comic Sans MS" panose="030F0702030302020204" pitchFamily="66" charset="0"/>
                  </a:rPr>
                </a:br>
                <a:endParaRPr lang="en-US" sz="2400" dirty="0">
                  <a:latin typeface="Comic Sans MS" panose="030F0702030302020204" pitchFamily="66" charset="0"/>
                </a:endParaRPr>
              </a:p>
              <a:p>
                <a14:m>
                  <m:oMath xmlns:m="http://schemas.openxmlformats.org/officeDocument/2006/math">
                    <m:r>
                      <a:rPr lang="en-US" sz="2400" i="1">
                        <a:latin typeface="Cambria Math" panose="02040503050406030204" pitchFamily="18" charset="0"/>
                      </a:rPr>
                      <m:t>𝑄</m:t>
                    </m:r>
                    <m:d>
                      <m:dPr>
                        <m:ctrlPr>
                          <a:rPr lang="en-US" sz="2400" i="1">
                            <a:latin typeface="Cambria Math" panose="02040503050406030204" pitchFamily="18" charset="0"/>
                          </a:rPr>
                        </m:ctrlPr>
                      </m:dPr>
                      <m:e>
                        <m:r>
                          <a:rPr lang="en-US" sz="2400" i="1">
                            <a:latin typeface="Cambria Math" panose="02040503050406030204" pitchFamily="18" charset="0"/>
                          </a:rPr>
                          <m:t>𝐼</m:t>
                        </m:r>
                      </m:e>
                    </m:d>
                  </m:oMath>
                </a14:m>
                <a:r>
                  <a:rPr lang="en-US" sz="2400" dirty="0">
                    <a:latin typeface="Comic Sans MS" panose="030F0702030302020204" pitchFamily="66" charset="0"/>
                  </a:rPr>
                  <a:t> should have the following property.</a:t>
                </a:r>
                <a:br>
                  <a:rPr lang="en-US" sz="2400" dirty="0">
                    <a:latin typeface="Comic Sans MS" panose="030F0702030302020204" pitchFamily="66" charset="0"/>
                  </a:rPr>
                </a:br>
                <a:r>
                  <a:rPr lang="en-US" sz="2400" dirty="0">
                    <a:latin typeface="Comic Sans MS" panose="030F0702030302020204" pitchFamily="66" charset="0"/>
                  </a:rPr>
                  <a:t>	</a:t>
                </a:r>
                <a:br>
                  <a:rPr lang="en-US" sz="2400" dirty="0">
                    <a:latin typeface="Comic Sans MS" panose="030F0702030302020204" pitchFamily="66" charset="0"/>
                  </a:rPr>
                </a:br>
                <a14:m>
                  <m:oMath xmlns:m="http://schemas.openxmlformats.org/officeDocument/2006/math">
                    <m:r>
                      <a:rPr lang="en-US" sz="2400" i="1">
                        <a:latin typeface="Cambria Math" panose="02040503050406030204" pitchFamily="18" charset="0"/>
                      </a:rPr>
                      <m:t>𝑄</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𝑐𝑙𝑒𝑎𝑛</m:t>
                            </m:r>
                          </m:sub>
                        </m:sSub>
                      </m:e>
                    </m:d>
                    <m:r>
                      <a:rPr lang="en-US" sz="2400" i="1">
                        <a:latin typeface="Cambria Math" panose="02040503050406030204" pitchFamily="18" charset="0"/>
                      </a:rPr>
                      <m:t>&gt;</m:t>
                    </m:r>
                    <m:r>
                      <a:rPr lang="en-US" sz="2400" i="1">
                        <a:latin typeface="Cambria Math" panose="02040503050406030204" pitchFamily="18" charset="0"/>
                      </a:rPr>
                      <m:t>𝑄</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e>
                    </m:d>
                    <m:r>
                      <a:rPr lang="en-US" sz="2400" i="1">
                        <a:latin typeface="Cambria Math" panose="02040503050406030204" pitchFamily="18" charset="0"/>
                      </a:rPr>
                      <m:t>&gt;</m:t>
                    </m:r>
                    <m:r>
                      <a:rPr lang="en-US" sz="2400" i="1">
                        <a:latin typeface="Cambria Math" panose="02040503050406030204" pitchFamily="18" charset="0"/>
                      </a:rPr>
                      <m:t>𝑄</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e>
                    </m:d>
                    <m:r>
                      <a:rPr lang="en-US" sz="2400" i="1">
                        <a:latin typeface="Cambria Math" panose="02040503050406030204" pitchFamily="18" charset="0"/>
                      </a:rPr>
                      <m:t>&gt;</m:t>
                    </m:r>
                    <m:r>
                      <a:rPr lang="en-US" sz="2400" i="1">
                        <a:latin typeface="Cambria Math" panose="02040503050406030204" pitchFamily="18" charset="0"/>
                      </a:rPr>
                      <m:t>𝑄</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3</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e>
                    </m:d>
                  </m:oMath>
                </a14:m>
                <a:r>
                  <a:rPr lang="en-US" sz="2400" dirty="0">
                    <a:latin typeface="Comic Sans MS" panose="030F0702030302020204" pitchFamily="66" charset="0"/>
                  </a:rPr>
                  <a:t> </a:t>
                </a:r>
                <a:br>
                  <a:rPr lang="en-US" sz="2400" dirty="0">
                    <a:latin typeface="Comic Sans MS" panose="030F0702030302020204" pitchFamily="66" charset="0"/>
                  </a:rPr>
                </a:br>
                <a:endParaRPr lang="en-US" sz="2400" dirty="0">
                  <a:latin typeface="Comic Sans MS" panose="030F0702030302020204" pitchFamily="66" charset="0"/>
                </a:endParaRPr>
              </a:p>
              <a:p>
                <a:r>
                  <a:rPr lang="en-US" sz="2400" dirty="0">
                    <a:latin typeface="Comic Sans MS" panose="030F0702030302020204" pitchFamily="66" charset="0"/>
                  </a:rPr>
                  <a:t>Ideally </a:t>
                </a:r>
                <a14:m>
                  <m:oMath xmlns:m="http://schemas.openxmlformats.org/officeDocument/2006/math">
                    <m:r>
                      <a:rPr lang="en-US" sz="2400" i="1">
                        <a:latin typeface="Cambria Math" panose="02040503050406030204" pitchFamily="18" charset="0"/>
                      </a:rPr>
                      <m:t>𝑄</m:t>
                    </m:r>
                    <m:d>
                      <m:dPr>
                        <m:ctrlPr>
                          <a:rPr lang="en-US" sz="2400" i="1">
                            <a:latin typeface="Cambria Math" panose="02040503050406030204" pitchFamily="18" charset="0"/>
                          </a:rPr>
                        </m:ctrlPr>
                      </m:dPr>
                      <m:e>
                        <m:r>
                          <a:rPr lang="en-US" sz="2400" i="1">
                            <a:latin typeface="Cambria Math" panose="02040503050406030204" pitchFamily="18" charset="0"/>
                          </a:rPr>
                          <m:t>𝐼</m:t>
                        </m:r>
                      </m:e>
                    </m:d>
                  </m:oMath>
                </a14:m>
                <a:r>
                  <a:rPr lang="en-US" sz="2400" dirty="0">
                    <a:latin typeface="Comic Sans MS" panose="030F0702030302020204" pitchFamily="66" charset="0"/>
                  </a:rPr>
                  <a:t> should satisfy </a:t>
                </a:r>
                <a14:m>
                  <m:oMath xmlns:m="http://schemas.openxmlformats.org/officeDocument/2006/math">
                    <m:r>
                      <a:rPr lang="en-US" sz="2400" i="1">
                        <a:latin typeface="Cambria Math" panose="02040503050406030204" pitchFamily="18" charset="0"/>
                      </a:rPr>
                      <m:t>(1)</m:t>
                    </m:r>
                  </m:oMath>
                </a14:m>
                <a:r>
                  <a:rPr lang="en-US" sz="2400" dirty="0">
                    <a:latin typeface="Comic Sans MS" panose="030F0702030302020204" pitchFamily="66" charset="0"/>
                  </a:rPr>
                  <a:t> by a margin </a:t>
                </a:r>
                <a14:m>
                  <m:oMath xmlns:m="http://schemas.openxmlformats.org/officeDocument/2006/math">
                    <m:r>
                      <a:rPr lang="en-US" sz="2400" i="1">
                        <a:latin typeface="Cambria Math" panose="02040503050406030204" pitchFamily="18" charset="0"/>
                        <a:ea typeface="Cambria Math" panose="02040503050406030204" pitchFamily="18" charset="0"/>
                      </a:rPr>
                      <m:t>𝜖</m:t>
                    </m:r>
                  </m:oMath>
                </a14:m>
                <a:r>
                  <a:rPr lang="en-US" sz="2400" dirty="0">
                    <a:latin typeface="Comic Sans MS" panose="030F0702030302020204" pitchFamily="66" charset="0"/>
                  </a:rPr>
                  <a:t> (Say).</a:t>
                </a:r>
                <a:br>
                  <a:rPr lang="en-US" sz="2400" dirty="0">
                    <a:latin typeface="Comic Sans MS" panose="030F0702030302020204" pitchFamily="66" charset="0"/>
                  </a:rPr>
                </a:br>
                <a:br>
                  <a:rPr lang="en-US" sz="2400" dirty="0">
                    <a:latin typeface="Comic Sans MS" panose="030F0702030302020204" pitchFamily="66" charset="0"/>
                  </a:rPr>
                </a:br>
                <a14:m>
                  <m:oMath xmlns:m="http://schemas.openxmlformats.org/officeDocument/2006/math">
                    <m:r>
                      <a:rPr lang="en-US" sz="2400" i="1">
                        <a:latin typeface="Cambria Math" panose="02040503050406030204" pitchFamily="18" charset="0"/>
                      </a:rPr>
                      <m:t>𝑄</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𝑐𝑙𝑒𝑎𝑛</m:t>
                            </m:r>
                          </m:sub>
                        </m:sSub>
                      </m:e>
                    </m:d>
                    <m:r>
                      <a:rPr lang="en-US" sz="2400" i="1">
                        <a:latin typeface="Cambria Math" panose="02040503050406030204" pitchFamily="18" charset="0"/>
                      </a:rPr>
                      <m:t>&gt;</m:t>
                    </m:r>
                    <m:r>
                      <a:rPr lang="en-US" sz="2400" i="1">
                        <a:latin typeface="Cambria Math" panose="02040503050406030204" pitchFamily="18" charset="0"/>
                      </a:rPr>
                      <m:t>𝑄</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rPr>
                      <m:t>&gt;</m:t>
                    </m:r>
                    <m:r>
                      <a:rPr lang="en-US" sz="2400" i="1">
                        <a:latin typeface="Cambria Math" panose="02040503050406030204" pitchFamily="18" charset="0"/>
                      </a:rPr>
                      <m:t>𝑄</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e>
                    </m:d>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rPr>
                      <m:t>&gt;</m:t>
                    </m:r>
                    <m:r>
                      <a:rPr lang="en-US" sz="2400" i="1">
                        <a:latin typeface="Cambria Math" panose="02040503050406030204" pitchFamily="18" charset="0"/>
                      </a:rPr>
                      <m:t>𝑄</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3</m:t>
                            </m:r>
                          </m:sub>
                        </m:sSub>
                      </m:e>
                    </m:d>
                    <m:r>
                      <a:rPr lang="en-US" sz="2400" i="1">
                        <a:latin typeface="Cambria Math" panose="02040503050406030204" pitchFamily="18" charset="0"/>
                      </a:rPr>
                      <m:t>+3</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2</m:t>
                        </m:r>
                      </m:e>
                    </m:d>
                  </m:oMath>
                </a14:m>
                <a:endParaRPr lang="en-US" sz="2400" dirty="0">
                  <a:latin typeface="Comic Sans MS" panose="030F0702030302020204" pitchFamily="66" charset="0"/>
                </a:endParaRPr>
              </a:p>
              <a:p>
                <a:endParaRPr lang="en-US" sz="2400" dirty="0"/>
              </a:p>
            </p:txBody>
          </p:sp>
        </mc:Choice>
        <mc:Fallback>
          <p:sp>
            <p:nvSpPr>
              <p:cNvPr id="3" name="Content Placeholder 2">
                <a:extLst>
                  <a:ext uri="{FF2B5EF4-FFF2-40B4-BE49-F238E27FC236}">
                    <a16:creationId xmlns:a16="http://schemas.microsoft.com/office/drawing/2014/main" id="{50F6E252-EDA8-46CD-B348-211AD65D0D32}"/>
                  </a:ext>
                </a:extLst>
              </p:cNvPr>
              <p:cNvSpPr>
                <a:spLocks noGrp="1" noRot="1" noChangeAspect="1" noMove="1" noResize="1" noEditPoints="1" noAdjustHandles="1" noChangeArrowheads="1" noChangeShapeType="1" noTextEdit="1"/>
              </p:cNvSpPr>
              <p:nvPr>
                <p:ph idx="1"/>
              </p:nvPr>
            </p:nvSpPr>
            <p:spPr>
              <a:blipFill>
                <a:blip r:embed="rId2"/>
                <a:stretch>
                  <a:fillRect l="-812" t="-1961" r="-1449"/>
                </a:stretch>
              </a:blipFill>
            </p:spPr>
            <p:txBody>
              <a:bodyPr/>
              <a:lstStyle/>
              <a:p>
                <a:r>
                  <a:rPr lang="en-US">
                    <a:noFill/>
                  </a:rPr>
                  <a:t> </a:t>
                </a:r>
              </a:p>
            </p:txBody>
          </p:sp>
        </mc:Fallback>
      </mc:AlternateContent>
    </p:spTree>
    <p:extLst>
      <p:ext uri="{BB962C8B-B14F-4D97-AF65-F5344CB8AC3E}">
        <p14:creationId xmlns:p14="http://schemas.microsoft.com/office/powerpoint/2010/main" val="257234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2AE1-4ECB-4DD2-9957-20F009939AA9}"/>
              </a:ext>
            </a:extLst>
          </p:cNvPr>
          <p:cNvSpPr>
            <a:spLocks noGrp="1"/>
          </p:cNvSpPr>
          <p:nvPr>
            <p:ph type="title"/>
          </p:nvPr>
        </p:nvSpPr>
        <p:spPr/>
        <p:txBody>
          <a:bodyPr/>
          <a:lstStyle/>
          <a:p>
            <a:r>
              <a:rPr lang="en-US" dirty="0">
                <a:latin typeface="Comic Sans MS" panose="030F0702030302020204" pitchFamily="66" charset="0"/>
              </a:rPr>
              <a:t>Architecture</a:t>
            </a:r>
          </a:p>
        </p:txBody>
      </p:sp>
      <p:pic>
        <p:nvPicPr>
          <p:cNvPr id="5" name="Content Placeholder 4">
            <a:extLst>
              <a:ext uri="{FF2B5EF4-FFF2-40B4-BE49-F238E27FC236}">
                <a16:creationId xmlns:a16="http://schemas.microsoft.com/office/drawing/2014/main" id="{B5D0D722-2FBE-489F-9F8A-0435107CA0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3067" y="2260316"/>
            <a:ext cx="7002963" cy="3226084"/>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C4405C9-0DD2-4366-8C6B-8CB91802EAE1}"/>
                  </a:ext>
                </a:extLst>
              </p:cNvPr>
              <p:cNvSpPr txBox="1"/>
              <p:nvPr/>
            </p:nvSpPr>
            <p:spPr>
              <a:xfrm>
                <a:off x="308225" y="1690688"/>
                <a:ext cx="4618233" cy="225472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𝐼</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10</m:t>
                            </m:r>
                          </m:num>
                          <m:den>
                            <m:r>
                              <a:rPr lang="en-US" i="1">
                                <a:latin typeface="Cambria Math" panose="02040503050406030204" pitchFamily="18" charset="0"/>
                              </a:rPr>
                              <m:t>512</m:t>
                            </m:r>
                          </m:den>
                        </m:f>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e>
                        </m:d>
                      </m:e>
                      <m:sub>
                        <m:r>
                          <a:rPr lang="en-US" b="0" i="1" smtClean="0">
                            <a:latin typeface="Cambria Math" panose="02040503050406030204" pitchFamily="18" charset="0"/>
                          </a:rPr>
                          <m:t>2</m:t>
                        </m:r>
                      </m:sub>
                    </m:sSub>
                  </m:oMath>
                </a14:m>
                <a:br>
                  <a:rPr lang="en-US" dirty="0">
                    <a:latin typeface="Comic Sans MS" panose="030F0702030302020204" pitchFamily="66" charset="0"/>
                  </a:rPr>
                </a:br>
                <a:br>
                  <a:rPr lang="en-US" dirty="0">
                    <a:latin typeface="Comic Sans MS" panose="030F0702030302020204" pitchFamily="66" charset="0"/>
                  </a:rPr>
                </a:br>
                <a14:m>
                  <m:oMath xmlns:m="http://schemas.openxmlformats.org/officeDocument/2006/math">
                    <m:r>
                      <a:rPr lang="en-US" i="1">
                        <a:latin typeface="Cambria Math" panose="02040503050406030204" pitchFamily="18" charset="0"/>
                      </a:rPr>
                      <m:t>𝐿𝑜𝑠𝑠</m:t>
                    </m:r>
                    <m:r>
                      <a:rPr lang="en-US" i="1">
                        <a:latin typeface="Cambria Math" panose="02040503050406030204" pitchFamily="18" charset="0"/>
                      </a:rPr>
                      <m:t>=</m:t>
                    </m:r>
                    <m:r>
                      <m:rPr>
                        <m:sty m:val="p"/>
                      </m:rPr>
                      <a:rPr lang="en-US">
                        <a:latin typeface="Cambria Math" panose="02040503050406030204" pitchFamily="18" charset="0"/>
                      </a:rPr>
                      <m:t>max</m:t>
                    </m:r>
                    <m:d>
                      <m:dPr>
                        <m:ctrlPr>
                          <a:rPr lang="en-US" i="1">
                            <a:latin typeface="Cambria Math" panose="02040503050406030204" pitchFamily="18" charset="0"/>
                          </a:rPr>
                        </m:ctrlPr>
                      </m:dPr>
                      <m:e>
                        <m:r>
                          <a:rPr lang="en-US" i="1">
                            <a:latin typeface="Cambria Math" panose="02040503050406030204" pitchFamily="18" charset="0"/>
                          </a:rPr>
                          <m:t>0, </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𝑐𝑙𝑒𝑎𝑛</m:t>
                                </m:r>
                              </m:sub>
                            </m:sSub>
                          </m:e>
                        </m:d>
                      </m:e>
                    </m:d>
                    <m:r>
                      <a:rPr lang="en-US" i="1">
                        <a:latin typeface="Cambria Math" panose="02040503050406030204" pitchFamily="18" charset="0"/>
                      </a:rPr>
                      <m:t>+</m:t>
                    </m:r>
                  </m:oMath>
                </a14:m>
                <a:br>
                  <a:rPr lang="en-US" dirty="0">
                    <a:latin typeface="Comic Sans MS" panose="030F0702030302020204" pitchFamily="66" charset="0"/>
                  </a:rPr>
                </a:b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e>
                            </m:d>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𝑐𝑙𝑒𝑎𝑛</m:t>
                                    </m:r>
                                  </m:sub>
                                </m:sSub>
                              </m:e>
                            </m:d>
                          </m:e>
                        </m:d>
                      </m:e>
                    </m:func>
                    <m:r>
                      <a:rPr lang="en-US" i="1">
                        <a:latin typeface="Cambria Math" panose="02040503050406030204" pitchFamily="18" charset="0"/>
                      </a:rPr>
                      <m:t>+</m:t>
                    </m:r>
                  </m:oMath>
                </a14:m>
                <a:br>
                  <a:rPr lang="en-US" dirty="0">
                    <a:latin typeface="Comic Sans MS" panose="030F0702030302020204" pitchFamily="66" charset="0"/>
                  </a:rPr>
                </a:br>
                <a14:m>
                  <m:oMath xmlns:m="http://schemas.openxmlformats.org/officeDocument/2006/math">
                    <m:r>
                      <a:rPr lang="en-US" i="1">
                        <a:latin typeface="Cambria Math" panose="02040503050406030204" pitchFamily="18" charset="0"/>
                      </a:rPr>
                      <m:t>               </m:t>
                    </m:r>
                    <m:r>
                      <m:rPr>
                        <m:sty m:val="p"/>
                      </m:rPr>
                      <a:rPr lang="en-US">
                        <a:latin typeface="Cambria Math" panose="02040503050406030204" pitchFamily="18" charset="0"/>
                      </a:rPr>
                      <m:t>max</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3</m:t>
                                </m:r>
                              </m:sub>
                            </m:sSub>
                          </m:e>
                        </m:d>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𝑐𝑙𝑒𝑎𝑛</m:t>
                                </m:r>
                              </m:sub>
                            </m:sSub>
                          </m:e>
                        </m:d>
                      </m:e>
                    </m:d>
                  </m:oMath>
                </a14:m>
                <a:br>
                  <a:rPr lang="en-US" dirty="0">
                    <a:latin typeface="Comic Sans MS" panose="030F0702030302020204" pitchFamily="66" charset="0"/>
                  </a:rPr>
                </a:br>
                <a:br>
                  <a:rPr lang="en-US" dirty="0">
                    <a:latin typeface="Comic Sans MS" panose="030F0702030302020204" pitchFamily="66" charset="0"/>
                  </a:rPr>
                </a:br>
                <a:endParaRPr lang="en-US" dirty="0">
                  <a:latin typeface="Comic Sans MS" panose="030F0702030302020204" pitchFamily="66" charset="0"/>
                </a:endParaRPr>
              </a:p>
            </p:txBody>
          </p:sp>
        </mc:Choice>
        <mc:Fallback>
          <p:sp>
            <p:nvSpPr>
              <p:cNvPr id="6" name="TextBox 5">
                <a:extLst>
                  <a:ext uri="{FF2B5EF4-FFF2-40B4-BE49-F238E27FC236}">
                    <a16:creationId xmlns:a16="http://schemas.microsoft.com/office/drawing/2014/main" id="{BC4405C9-0DD2-4366-8C6B-8CB91802EAE1}"/>
                  </a:ext>
                </a:extLst>
              </p:cNvPr>
              <p:cNvSpPr txBox="1">
                <a:spLocks noRot="1" noChangeAspect="1" noMove="1" noResize="1" noEditPoints="1" noAdjustHandles="1" noChangeArrowheads="1" noChangeShapeType="1" noTextEdit="1"/>
              </p:cNvSpPr>
              <p:nvPr/>
            </p:nvSpPr>
            <p:spPr>
              <a:xfrm>
                <a:off x="308225" y="1690688"/>
                <a:ext cx="4618233" cy="2254720"/>
              </a:xfrm>
              <a:prstGeom prst="rect">
                <a:avLst/>
              </a:prstGeom>
              <a:blipFill>
                <a:blip r:embed="rId3"/>
                <a:stretch>
                  <a:fillRect l="-92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1F83860-B121-42F7-94DF-05A0E3A8F70A}"/>
              </a:ext>
            </a:extLst>
          </p:cNvPr>
          <p:cNvSpPr txBox="1"/>
          <p:nvPr/>
        </p:nvSpPr>
        <p:spPr>
          <a:xfrm>
            <a:off x="6596010" y="5538768"/>
            <a:ext cx="4861425" cy="954107"/>
          </a:xfrm>
          <a:prstGeom prst="rect">
            <a:avLst/>
          </a:prstGeom>
          <a:noFill/>
        </p:spPr>
        <p:txBody>
          <a:bodyPr wrap="square" rtlCol="0">
            <a:spAutoFit/>
          </a:bodyPr>
          <a:lstStyle/>
          <a:p>
            <a:r>
              <a:rPr lang="en-US" sz="1400" dirty="0">
                <a:latin typeface="Comic Sans MS" panose="030F0702030302020204" pitchFamily="66" charset="0"/>
              </a:rPr>
              <a:t>Figure 1: Images of different quality are fed to CNN to obtain encoded vectors. All these 4 CNN weights are shared across each other. At test time, computing the output neuron gives the quality score.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F997700-9CB4-4B8F-879B-938E65A2F785}"/>
                  </a:ext>
                </a:extLst>
              </p:cNvPr>
              <p:cNvSpPr txBox="1"/>
              <p:nvPr/>
            </p:nvSpPr>
            <p:spPr>
              <a:xfrm>
                <a:off x="309939" y="4105965"/>
                <a:ext cx="4181582" cy="213827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Modification:</a:t>
                </a:r>
                <a:br>
                  <a:rPr lang="en-US" dirty="0">
                    <a:latin typeface="Comic Sans MS" panose="030F0702030302020204" pitchFamily="66" charset="0"/>
                  </a:rPr>
                </a:b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10 − </m:t>
                        </m:r>
                        <m:r>
                          <a:rPr lang="en-US" i="1">
                            <a:latin typeface="Cambria Math" panose="02040503050406030204" pitchFamily="18" charset="0"/>
                          </a:rPr>
                          <m:t>𝑄</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𝑐𝑙𝑒𝑎𝑛</m:t>
                            </m:r>
                          </m:sub>
                        </m:sSub>
                        <m:r>
                          <a:rPr lang="en-US" i="1">
                            <a:latin typeface="Cambria Math" panose="02040503050406030204" pitchFamily="18" charset="0"/>
                          </a:rPr>
                          <m:t>)</m:t>
                        </m:r>
                      </m:e>
                    </m:d>
                    <m:r>
                      <a:rPr lang="en-US" i="1">
                        <a:latin typeface="Cambria Math" panose="02040503050406030204" pitchFamily="18" charset="0"/>
                      </a:rPr>
                      <m:t>+</m:t>
                    </m:r>
                  </m:oMath>
                </a14:m>
                <a:br>
                  <a:rPr lang="en-US" dirty="0">
                    <a:latin typeface="Comic Sans MS" panose="030F0702030302020204" pitchFamily="66" charset="0"/>
                  </a:rPr>
                </a:b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0, </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𝑐𝑙𝑒𝑎𝑛</m:t>
                                    </m:r>
                                  </m:sub>
                                </m:sSub>
                              </m:e>
                            </m:d>
                          </m:e>
                        </m:d>
                      </m:e>
                    </m:func>
                    <m:r>
                      <a:rPr lang="en-US" i="1">
                        <a:latin typeface="Cambria Math" panose="02040503050406030204" pitchFamily="18" charset="0"/>
                      </a:rPr>
                      <m:t>+</m:t>
                    </m:r>
                  </m:oMath>
                </a14:m>
                <a:br>
                  <a:rPr lang="en-US" dirty="0">
                    <a:latin typeface="Comic Sans MS" panose="030F0702030302020204" pitchFamily="66" charset="0"/>
                  </a:rPr>
                </a:b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0, </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𝑐𝑙𝑒𝑎𝑛</m:t>
                                    </m:r>
                                  </m:sub>
                                </m:sSub>
                              </m:e>
                            </m:d>
                          </m:e>
                        </m:d>
                      </m:e>
                    </m:func>
                    <m:r>
                      <a:rPr lang="en-US" i="1">
                        <a:latin typeface="Cambria Math" panose="02040503050406030204" pitchFamily="18" charset="0"/>
                      </a:rPr>
                      <m:t>+</m:t>
                    </m:r>
                  </m:oMath>
                </a14:m>
                <a:br>
                  <a:rPr lang="en-US" dirty="0">
                    <a:latin typeface="Comic Sans MS" panose="030F0702030302020204" pitchFamily="66" charset="0"/>
                  </a:rPr>
                </a:b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0, </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3</m:t>
                                    </m:r>
                                  </m:sub>
                                </m:sSub>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𝑐𝑙𝑒𝑎𝑛</m:t>
                                    </m:r>
                                  </m:sub>
                                </m:sSub>
                              </m:e>
                            </m:d>
                          </m:e>
                        </m:d>
                      </m:e>
                    </m:func>
                    <m:r>
                      <a:rPr lang="en-US" i="1">
                        <a:latin typeface="Cambria Math" panose="02040503050406030204" pitchFamily="18" charset="0"/>
                      </a:rPr>
                      <m:t>+</m:t>
                    </m:r>
                  </m:oMath>
                </a14:m>
                <a:endParaRPr lang="en-US" dirty="0">
                  <a:latin typeface="Comic Sans MS" panose="030F0702030302020204" pitchFamily="66" charset="0"/>
                </a:endParaRPr>
              </a:p>
              <a:p>
                <a:endParaRPr lang="en-US" dirty="0">
                  <a:latin typeface="Comic Sans MS" panose="030F0702030302020204" pitchFamily="66" charset="0"/>
                </a:endParaRPr>
              </a:p>
              <a:p>
                <a:endParaRPr lang="en-US" dirty="0"/>
              </a:p>
            </p:txBody>
          </p:sp>
        </mc:Choice>
        <mc:Fallback>
          <p:sp>
            <p:nvSpPr>
              <p:cNvPr id="8" name="TextBox 7">
                <a:extLst>
                  <a:ext uri="{FF2B5EF4-FFF2-40B4-BE49-F238E27FC236}">
                    <a16:creationId xmlns:a16="http://schemas.microsoft.com/office/drawing/2014/main" id="{4F997700-9CB4-4B8F-879B-938E65A2F785}"/>
                  </a:ext>
                </a:extLst>
              </p:cNvPr>
              <p:cNvSpPr txBox="1">
                <a:spLocks noRot="1" noChangeAspect="1" noMove="1" noResize="1" noEditPoints="1" noAdjustHandles="1" noChangeArrowheads="1" noChangeShapeType="1" noTextEdit="1"/>
              </p:cNvSpPr>
              <p:nvPr/>
            </p:nvSpPr>
            <p:spPr>
              <a:xfrm>
                <a:off x="309939" y="4105965"/>
                <a:ext cx="4181582" cy="2138278"/>
              </a:xfrm>
              <a:prstGeom prst="rect">
                <a:avLst/>
              </a:prstGeom>
              <a:blipFill>
                <a:blip r:embed="rId4"/>
                <a:stretch>
                  <a:fillRect l="-1020" t="-142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B9D79D2-C7D3-48C4-9424-1FE229F2F03E}"/>
              </a:ext>
            </a:extLst>
          </p:cNvPr>
          <p:cNvSpPr txBox="1"/>
          <p:nvPr/>
        </p:nvSpPr>
        <p:spPr>
          <a:xfrm>
            <a:off x="907578" y="3354512"/>
            <a:ext cx="3419526"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Scores are hard to interpret !</a:t>
            </a:r>
          </a:p>
        </p:txBody>
      </p:sp>
      <p:sp>
        <p:nvSpPr>
          <p:cNvPr id="10" name="TextBox 9">
            <a:extLst>
              <a:ext uri="{FF2B5EF4-FFF2-40B4-BE49-F238E27FC236}">
                <a16:creationId xmlns:a16="http://schemas.microsoft.com/office/drawing/2014/main" id="{0ADF2C48-D2C8-45F4-B6C0-4B939911E192}"/>
              </a:ext>
            </a:extLst>
          </p:cNvPr>
          <p:cNvSpPr txBox="1"/>
          <p:nvPr/>
        </p:nvSpPr>
        <p:spPr>
          <a:xfrm>
            <a:off x="838200" y="5864244"/>
            <a:ext cx="3164440" cy="369332"/>
          </a:xfrm>
          <a:prstGeom prst="rect">
            <a:avLst/>
          </a:prstGeom>
          <a:noFill/>
        </p:spPr>
        <p:txBody>
          <a:bodyPr wrap="square" rtlCol="0">
            <a:spAutoFit/>
          </a:bodyPr>
          <a:lstStyle/>
          <a:p>
            <a:r>
              <a:rPr lang="en-US" dirty="0">
                <a:solidFill>
                  <a:srgbClr val="00B050"/>
                </a:solidFill>
                <a:latin typeface="Comic Sans MS" panose="030F0702030302020204" pitchFamily="66" charset="0"/>
              </a:rPr>
              <a:t> Easy for interpretation !</a:t>
            </a:r>
            <a:endParaRPr lang="en-US" dirty="0"/>
          </a:p>
        </p:txBody>
      </p:sp>
    </p:spTree>
    <p:extLst>
      <p:ext uri="{BB962C8B-B14F-4D97-AF65-F5344CB8AC3E}">
        <p14:creationId xmlns:p14="http://schemas.microsoft.com/office/powerpoint/2010/main" val="11912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5EEA-5806-49DE-843D-9F6D5871F510}"/>
              </a:ext>
            </a:extLst>
          </p:cNvPr>
          <p:cNvSpPr>
            <a:spLocks noGrp="1"/>
          </p:cNvSpPr>
          <p:nvPr>
            <p:ph type="title"/>
          </p:nvPr>
        </p:nvSpPr>
        <p:spPr/>
        <p:txBody>
          <a:bodyPr/>
          <a:lstStyle/>
          <a:p>
            <a:r>
              <a:rPr lang="en-US" dirty="0">
                <a:latin typeface="Comic Sans MS" panose="030F0702030302020204" pitchFamily="66" charset="0"/>
              </a:rPr>
              <a:t>Train and Test split</a:t>
            </a:r>
            <a:endParaRPr lang="en-US" dirty="0"/>
          </a:p>
        </p:txBody>
      </p:sp>
      <p:sp>
        <p:nvSpPr>
          <p:cNvPr id="3" name="Content Placeholder 2">
            <a:extLst>
              <a:ext uri="{FF2B5EF4-FFF2-40B4-BE49-F238E27FC236}">
                <a16:creationId xmlns:a16="http://schemas.microsoft.com/office/drawing/2014/main" id="{869629FA-766F-4585-9537-6F764501B0AD}"/>
              </a:ext>
            </a:extLst>
          </p:cNvPr>
          <p:cNvSpPr>
            <a:spLocks noGrp="1"/>
          </p:cNvSpPr>
          <p:nvPr>
            <p:ph idx="1"/>
          </p:nvPr>
        </p:nvSpPr>
        <p:spPr/>
        <p:txBody>
          <a:bodyPr>
            <a:normAutofit/>
          </a:bodyPr>
          <a:lstStyle/>
          <a:p>
            <a:r>
              <a:rPr lang="en-US" sz="2400" dirty="0">
                <a:latin typeface="Comic Sans MS" panose="030F0702030302020204" pitchFamily="66" charset="0"/>
              </a:rPr>
              <a:t>600 x 5 images of the TID2013 dataset are split into 80%, 20% for train, validation and test respectively.</a:t>
            </a:r>
          </a:p>
          <a:p>
            <a:endParaRPr lang="en-US" sz="2400" dirty="0">
              <a:latin typeface="Comic Sans MS" panose="030F0702030302020204" pitchFamily="66" charset="0"/>
            </a:endParaRPr>
          </a:p>
          <a:p>
            <a:r>
              <a:rPr lang="en-US" sz="2400" dirty="0">
                <a:latin typeface="Comic Sans MS" panose="030F0702030302020204" pitchFamily="66" charset="0"/>
              </a:rPr>
              <a:t>From 2400 images, train and validation set are created as follows:</a:t>
            </a:r>
          </a:p>
          <a:p>
            <a:pPr lvl="1"/>
            <a:r>
              <a:rPr lang="en-US" dirty="0">
                <a:latin typeface="Comic Sans MS" panose="030F0702030302020204" pitchFamily="66" charset="0"/>
              </a:rPr>
              <a:t>Train = [‘reference’, ‘level1’, ‘level2’, ‘level3’] x 480</a:t>
            </a:r>
          </a:p>
          <a:p>
            <a:pPr lvl="1"/>
            <a:r>
              <a:rPr lang="en-US" dirty="0">
                <a:latin typeface="Comic Sans MS" panose="030F0702030302020204" pitchFamily="66" charset="0"/>
              </a:rPr>
              <a:t>Validation = [‘level4’, ‘level5’] x 480</a:t>
            </a:r>
          </a:p>
          <a:p>
            <a:endParaRPr lang="en-US" sz="2400" dirty="0">
              <a:latin typeface="Comic Sans MS" panose="030F0702030302020204" pitchFamily="66" charset="0"/>
            </a:endParaRPr>
          </a:p>
          <a:p>
            <a:r>
              <a:rPr lang="en-US" sz="2400" dirty="0">
                <a:latin typeface="Comic Sans MS" panose="030F0702030302020204" pitchFamily="66" charset="0"/>
              </a:rPr>
              <a:t>All 600 images comprising of 5 levels of distortion are used for testing.</a:t>
            </a:r>
          </a:p>
          <a:p>
            <a:endParaRPr lang="en-US" sz="3200" dirty="0"/>
          </a:p>
        </p:txBody>
      </p:sp>
    </p:spTree>
    <p:extLst>
      <p:ext uri="{BB962C8B-B14F-4D97-AF65-F5344CB8AC3E}">
        <p14:creationId xmlns:p14="http://schemas.microsoft.com/office/powerpoint/2010/main" val="2569600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1246</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Comic Sans MS</vt:lpstr>
      <vt:lpstr>Office Theme</vt:lpstr>
      <vt:lpstr>Unsupervised Blind Image Quality Assessment</vt:lpstr>
      <vt:lpstr>Introduction</vt:lpstr>
      <vt:lpstr>Previous Work</vt:lpstr>
      <vt:lpstr>Datasets</vt:lpstr>
      <vt:lpstr>Motivation</vt:lpstr>
      <vt:lpstr>Motivation</vt:lpstr>
      <vt:lpstr>Approach 1: Pre-trained CNN features</vt:lpstr>
      <vt:lpstr>Architecture</vt:lpstr>
      <vt:lpstr>Train and Test split</vt:lpstr>
      <vt:lpstr>Results</vt:lpstr>
      <vt:lpstr>Results</vt:lpstr>
      <vt:lpstr>Results</vt:lpstr>
      <vt:lpstr>Analysis</vt:lpstr>
      <vt:lpstr>Approach 2: Mapping encoded representations</vt:lpstr>
      <vt:lpstr>Approach 2: Mapping encoded representations</vt:lpstr>
      <vt:lpstr>References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Blind Image Quality Assessment</dc:title>
  <dc:creator>RajeevBhatt Ambati</dc:creator>
  <cp:lastModifiedBy>RajeevBhatt Ambati</cp:lastModifiedBy>
  <cp:revision>341</cp:revision>
  <dcterms:created xsi:type="dcterms:W3CDTF">2018-03-12T22:52:46Z</dcterms:created>
  <dcterms:modified xsi:type="dcterms:W3CDTF">2018-04-04T20:57:14Z</dcterms:modified>
</cp:coreProperties>
</file>