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ianluca\Documents\My%20Dropbox\cace\residual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ianluca\Documents\My%20Dropbox\cace\residual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"/>
  <c:chart>
    <c:plotArea>
      <c:layout/>
      <c:barChart>
        <c:barDir val="col"/>
        <c:grouping val="clustered"/>
        <c:ser>
          <c:idx val="0"/>
          <c:order val="0"/>
          <c:val>
            <c:numRef>
              <c:f>Sheet1!$A$1:$A$54</c:f>
              <c:numCache>
                <c:formatCode>General</c:formatCode>
                <c:ptCount val="54"/>
                <c:pt idx="0">
                  <c:v>11</c:v>
                </c:pt>
                <c:pt idx="1">
                  <c:v>14</c:v>
                </c:pt>
                <c:pt idx="2">
                  <c:v>17</c:v>
                </c:pt>
                <c:pt idx="3">
                  <c:v>20</c:v>
                </c:pt>
                <c:pt idx="4">
                  <c:v>10</c:v>
                </c:pt>
                <c:pt idx="5">
                  <c:v>11</c:v>
                </c:pt>
                <c:pt idx="6">
                  <c:v>14</c:v>
                </c:pt>
                <c:pt idx="7">
                  <c:v>15</c:v>
                </c:pt>
                <c:pt idx="8">
                  <c:v>19</c:v>
                </c:pt>
                <c:pt idx="9">
                  <c:v>20</c:v>
                </c:pt>
                <c:pt idx="10">
                  <c:v>19</c:v>
                </c:pt>
                <c:pt idx="11">
                  <c:v>12</c:v>
                </c:pt>
                <c:pt idx="12">
                  <c:v>17</c:v>
                </c:pt>
                <c:pt idx="13">
                  <c:v>20</c:v>
                </c:pt>
                <c:pt idx="14">
                  <c:v>14</c:v>
                </c:pt>
                <c:pt idx="15">
                  <c:v>17</c:v>
                </c:pt>
                <c:pt idx="16">
                  <c:v>19</c:v>
                </c:pt>
                <c:pt idx="17">
                  <c:v>17</c:v>
                </c:pt>
                <c:pt idx="18">
                  <c:v>10</c:v>
                </c:pt>
                <c:pt idx="19">
                  <c:v>16</c:v>
                </c:pt>
                <c:pt idx="20">
                  <c:v>18</c:v>
                </c:pt>
                <c:pt idx="21">
                  <c:v>16</c:v>
                </c:pt>
                <c:pt idx="22">
                  <c:v>11</c:v>
                </c:pt>
                <c:pt idx="23">
                  <c:v>16</c:v>
                </c:pt>
                <c:pt idx="24">
                  <c:v>10</c:v>
                </c:pt>
                <c:pt idx="25">
                  <c:v>19</c:v>
                </c:pt>
                <c:pt idx="26">
                  <c:v>15</c:v>
                </c:pt>
                <c:pt idx="27">
                  <c:v>16</c:v>
                </c:pt>
                <c:pt idx="28">
                  <c:v>16</c:v>
                </c:pt>
                <c:pt idx="29">
                  <c:v>12</c:v>
                </c:pt>
                <c:pt idx="30">
                  <c:v>11</c:v>
                </c:pt>
                <c:pt idx="31">
                  <c:v>10</c:v>
                </c:pt>
                <c:pt idx="32">
                  <c:v>15</c:v>
                </c:pt>
                <c:pt idx="33">
                  <c:v>20</c:v>
                </c:pt>
                <c:pt idx="34">
                  <c:v>10</c:v>
                </c:pt>
                <c:pt idx="35">
                  <c:v>19</c:v>
                </c:pt>
                <c:pt idx="36">
                  <c:v>15</c:v>
                </c:pt>
                <c:pt idx="37">
                  <c:v>17</c:v>
                </c:pt>
                <c:pt idx="38">
                  <c:v>15</c:v>
                </c:pt>
                <c:pt idx="39">
                  <c:v>16</c:v>
                </c:pt>
                <c:pt idx="40">
                  <c:v>18</c:v>
                </c:pt>
                <c:pt idx="41">
                  <c:v>10</c:v>
                </c:pt>
                <c:pt idx="42">
                  <c:v>13</c:v>
                </c:pt>
                <c:pt idx="43">
                  <c:v>17</c:v>
                </c:pt>
                <c:pt idx="44">
                  <c:v>18</c:v>
                </c:pt>
                <c:pt idx="45">
                  <c:v>13</c:v>
                </c:pt>
                <c:pt idx="46">
                  <c:v>12</c:v>
                </c:pt>
                <c:pt idx="47">
                  <c:v>10</c:v>
                </c:pt>
                <c:pt idx="48">
                  <c:v>19</c:v>
                </c:pt>
                <c:pt idx="49">
                  <c:v>14</c:v>
                </c:pt>
                <c:pt idx="50">
                  <c:v>15</c:v>
                </c:pt>
                <c:pt idx="51">
                  <c:v>20</c:v>
                </c:pt>
                <c:pt idx="52">
                  <c:v>50</c:v>
                </c:pt>
                <c:pt idx="53">
                  <c:v>230</c:v>
                </c:pt>
              </c:numCache>
            </c:numRef>
          </c:val>
        </c:ser>
        <c:axId val="70154880"/>
        <c:axId val="71608576"/>
      </c:barChart>
      <c:catAx>
        <c:axId val="70154880"/>
        <c:scaling>
          <c:orientation val="minMax"/>
        </c:scaling>
        <c:delete val="1"/>
        <c:axPos val="b"/>
        <c:tickLblPos val="nextTo"/>
        <c:crossAx val="71608576"/>
        <c:crosses val="autoZero"/>
        <c:auto val="1"/>
        <c:lblAlgn val="ctr"/>
        <c:lblOffset val="100"/>
      </c:catAx>
      <c:valAx>
        <c:axId val="71608576"/>
        <c:scaling>
          <c:orientation val="minMax"/>
          <c:max val="250"/>
        </c:scaling>
        <c:axPos val="l"/>
        <c:majorGridlines/>
        <c:numFmt formatCode="General" sourceLinked="1"/>
        <c:tickLblPos val="none"/>
        <c:crossAx val="70154880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"/>
  <c:chart>
    <c:plotArea>
      <c:layout/>
      <c:barChart>
        <c:barDir val="col"/>
        <c:grouping val="clustered"/>
        <c:ser>
          <c:idx val="0"/>
          <c:order val="0"/>
          <c:val>
            <c:numRef>
              <c:f>Sheet1!$B$1:$B$54</c:f>
              <c:numCache>
                <c:formatCode>General</c:formatCode>
                <c:ptCount val="54"/>
                <c:pt idx="0">
                  <c:v>17</c:v>
                </c:pt>
                <c:pt idx="1">
                  <c:v>13</c:v>
                </c:pt>
                <c:pt idx="2">
                  <c:v>19</c:v>
                </c:pt>
                <c:pt idx="3">
                  <c:v>17</c:v>
                </c:pt>
                <c:pt idx="4">
                  <c:v>15</c:v>
                </c:pt>
                <c:pt idx="5">
                  <c:v>20</c:v>
                </c:pt>
                <c:pt idx="6">
                  <c:v>18</c:v>
                </c:pt>
                <c:pt idx="7">
                  <c:v>20</c:v>
                </c:pt>
                <c:pt idx="8">
                  <c:v>14</c:v>
                </c:pt>
                <c:pt idx="9">
                  <c:v>13</c:v>
                </c:pt>
                <c:pt idx="10">
                  <c:v>14</c:v>
                </c:pt>
                <c:pt idx="11">
                  <c:v>14</c:v>
                </c:pt>
                <c:pt idx="12">
                  <c:v>11</c:v>
                </c:pt>
                <c:pt idx="13">
                  <c:v>20</c:v>
                </c:pt>
                <c:pt idx="14">
                  <c:v>17</c:v>
                </c:pt>
                <c:pt idx="15">
                  <c:v>19</c:v>
                </c:pt>
                <c:pt idx="16">
                  <c:v>10</c:v>
                </c:pt>
                <c:pt idx="17">
                  <c:v>11</c:v>
                </c:pt>
                <c:pt idx="18">
                  <c:v>12</c:v>
                </c:pt>
                <c:pt idx="19">
                  <c:v>17</c:v>
                </c:pt>
                <c:pt idx="20">
                  <c:v>20</c:v>
                </c:pt>
                <c:pt idx="21">
                  <c:v>18</c:v>
                </c:pt>
                <c:pt idx="22">
                  <c:v>17</c:v>
                </c:pt>
                <c:pt idx="23">
                  <c:v>10</c:v>
                </c:pt>
                <c:pt idx="24">
                  <c:v>13</c:v>
                </c:pt>
                <c:pt idx="25">
                  <c:v>19</c:v>
                </c:pt>
                <c:pt idx="26">
                  <c:v>16</c:v>
                </c:pt>
                <c:pt idx="27">
                  <c:v>16</c:v>
                </c:pt>
                <c:pt idx="28">
                  <c:v>10</c:v>
                </c:pt>
                <c:pt idx="29">
                  <c:v>14</c:v>
                </c:pt>
                <c:pt idx="30">
                  <c:v>13</c:v>
                </c:pt>
                <c:pt idx="31">
                  <c:v>17</c:v>
                </c:pt>
                <c:pt idx="32">
                  <c:v>18</c:v>
                </c:pt>
                <c:pt idx="33">
                  <c:v>14</c:v>
                </c:pt>
                <c:pt idx="34">
                  <c:v>12</c:v>
                </c:pt>
                <c:pt idx="35">
                  <c:v>17</c:v>
                </c:pt>
                <c:pt idx="36">
                  <c:v>15</c:v>
                </c:pt>
                <c:pt idx="37">
                  <c:v>74</c:v>
                </c:pt>
                <c:pt idx="38">
                  <c:v>72</c:v>
                </c:pt>
                <c:pt idx="39">
                  <c:v>47</c:v>
                </c:pt>
                <c:pt idx="40">
                  <c:v>48</c:v>
                </c:pt>
                <c:pt idx="41">
                  <c:v>45</c:v>
                </c:pt>
                <c:pt idx="42">
                  <c:v>65</c:v>
                </c:pt>
                <c:pt idx="43">
                  <c:v>78</c:v>
                </c:pt>
                <c:pt idx="44">
                  <c:v>42</c:v>
                </c:pt>
                <c:pt idx="45">
                  <c:v>62</c:v>
                </c:pt>
                <c:pt idx="46">
                  <c:v>73</c:v>
                </c:pt>
                <c:pt idx="47">
                  <c:v>80</c:v>
                </c:pt>
                <c:pt idx="48">
                  <c:v>74</c:v>
                </c:pt>
                <c:pt idx="49">
                  <c:v>80</c:v>
                </c:pt>
                <c:pt idx="50">
                  <c:v>55</c:v>
                </c:pt>
                <c:pt idx="51">
                  <c:v>49</c:v>
                </c:pt>
                <c:pt idx="52">
                  <c:v>43</c:v>
                </c:pt>
                <c:pt idx="53">
                  <c:v>74</c:v>
                </c:pt>
              </c:numCache>
            </c:numRef>
          </c:val>
        </c:ser>
        <c:axId val="71848704"/>
        <c:axId val="69655552"/>
      </c:barChart>
      <c:catAx>
        <c:axId val="71848704"/>
        <c:scaling>
          <c:orientation val="minMax"/>
        </c:scaling>
        <c:delete val="1"/>
        <c:axPos val="b"/>
        <c:tickLblPos val="nextTo"/>
        <c:crossAx val="69655552"/>
        <c:crosses val="autoZero"/>
        <c:auto val="1"/>
        <c:lblAlgn val="ctr"/>
        <c:lblOffset val="100"/>
      </c:catAx>
      <c:valAx>
        <c:axId val="69655552"/>
        <c:scaling>
          <c:orientation val="minMax"/>
          <c:max val="250"/>
        </c:scaling>
        <c:axPos val="l"/>
        <c:majorGridlines/>
        <c:numFmt formatCode="General" sourceLinked="1"/>
        <c:tickLblPos val="none"/>
        <c:crossAx val="71848704"/>
        <c:crosses val="autoZero"/>
        <c:crossBetween val="between"/>
      </c:valAx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824E-006C-42DB-8073-5D641F7AFAFB}" type="datetimeFigureOut">
              <a:rPr lang="it-IT" smtClean="0"/>
              <a:pPr/>
              <a:t>24/08/2010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4853-1666-414E-B166-DB8146DC1231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824E-006C-42DB-8073-5D641F7AFAFB}" type="datetimeFigureOut">
              <a:rPr lang="it-IT" smtClean="0"/>
              <a:pPr/>
              <a:t>24/08/2010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4853-1666-414E-B166-DB8146DC1231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824E-006C-42DB-8073-5D641F7AFAFB}" type="datetimeFigureOut">
              <a:rPr lang="it-IT" smtClean="0"/>
              <a:pPr/>
              <a:t>24/08/2010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4853-1666-414E-B166-DB8146DC1231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824E-006C-42DB-8073-5D641F7AFAFB}" type="datetimeFigureOut">
              <a:rPr lang="it-IT" smtClean="0"/>
              <a:pPr/>
              <a:t>24/08/2010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4853-1666-414E-B166-DB8146DC1231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824E-006C-42DB-8073-5D641F7AFAFB}" type="datetimeFigureOut">
              <a:rPr lang="it-IT" smtClean="0"/>
              <a:pPr/>
              <a:t>24/08/2010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4853-1666-414E-B166-DB8146DC1231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824E-006C-42DB-8073-5D641F7AFAFB}" type="datetimeFigureOut">
              <a:rPr lang="it-IT" smtClean="0"/>
              <a:pPr/>
              <a:t>24/08/2010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4853-1666-414E-B166-DB8146DC1231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824E-006C-42DB-8073-5D641F7AFAFB}" type="datetimeFigureOut">
              <a:rPr lang="it-IT" smtClean="0"/>
              <a:pPr/>
              <a:t>24/08/2010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4853-1666-414E-B166-DB8146DC1231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824E-006C-42DB-8073-5D641F7AFAFB}" type="datetimeFigureOut">
              <a:rPr lang="it-IT" smtClean="0"/>
              <a:pPr/>
              <a:t>24/08/2010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4853-1666-414E-B166-DB8146DC1231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824E-006C-42DB-8073-5D641F7AFAFB}" type="datetimeFigureOut">
              <a:rPr lang="it-IT" smtClean="0"/>
              <a:pPr/>
              <a:t>24/08/2010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4853-1666-414E-B166-DB8146DC1231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824E-006C-42DB-8073-5D641F7AFAFB}" type="datetimeFigureOut">
              <a:rPr lang="it-IT" smtClean="0"/>
              <a:pPr/>
              <a:t>24/08/2010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4853-1666-414E-B166-DB8146DC1231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824E-006C-42DB-8073-5D641F7AFAFB}" type="datetimeFigureOut">
              <a:rPr lang="it-IT" smtClean="0"/>
              <a:pPr/>
              <a:t>24/08/2010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4853-1666-414E-B166-DB8146DC1231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1824E-006C-42DB-8073-5D641F7AFAFB}" type="datetimeFigureOut">
              <a:rPr lang="it-IT" smtClean="0"/>
              <a:pPr/>
              <a:t>24/08/2010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A4853-1666-414E-B166-DB8146DC1231}" type="slidenum">
              <a:rPr lang="it-IT" smtClean="0"/>
              <a:pPr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Gianluca\AppData\Local\Microsoft\Windows\Temporary Internet Files\Content.IE5\8MB7F80E\MC9004348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838200"/>
            <a:ext cx="1714500" cy="1714500"/>
          </a:xfrm>
          <a:prstGeom prst="rect">
            <a:avLst/>
          </a:prstGeom>
          <a:noFill/>
        </p:spPr>
      </p:pic>
      <p:sp>
        <p:nvSpPr>
          <p:cNvPr id="7" name="Can 6"/>
          <p:cNvSpPr/>
          <p:nvPr/>
        </p:nvSpPr>
        <p:spPr>
          <a:xfrm>
            <a:off x="3429000" y="838200"/>
            <a:ext cx="1676400" cy="16002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err="1" smtClean="0"/>
              <a:t>Preprocessing</a:t>
            </a:r>
            <a:r>
              <a:rPr lang="it-IT" b="1" dirty="0" smtClean="0"/>
              <a:t> </a:t>
            </a:r>
            <a:r>
              <a:rPr lang="it-IT" b="1" dirty="0" err="1" smtClean="0"/>
              <a:t>step</a:t>
            </a:r>
            <a:r>
              <a:rPr lang="it-IT" b="1" dirty="0"/>
              <a:t> </a:t>
            </a:r>
            <a:endParaRPr lang="it-IT" b="1" dirty="0" smtClean="0"/>
          </a:p>
          <a:p>
            <a:pPr algn="ctr"/>
            <a:r>
              <a:rPr lang="it-IT" b="1" dirty="0" smtClean="0"/>
              <a:t>(e.g. PCA)</a:t>
            </a:r>
            <a:endParaRPr lang="it-IT" b="1" dirty="0"/>
          </a:p>
        </p:txBody>
      </p:sp>
      <p:sp>
        <p:nvSpPr>
          <p:cNvPr id="8" name="Can 7"/>
          <p:cNvSpPr/>
          <p:nvPr/>
        </p:nvSpPr>
        <p:spPr>
          <a:xfrm>
            <a:off x="6172200" y="762000"/>
            <a:ext cx="1676400" cy="16002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Data </a:t>
            </a:r>
            <a:r>
              <a:rPr lang="it-IT" b="1" dirty="0" err="1" smtClean="0"/>
              <a:t>Normalization</a:t>
            </a:r>
            <a:endParaRPr lang="it-IT" b="1" dirty="0" smtClean="0"/>
          </a:p>
          <a:p>
            <a:pPr algn="ctr"/>
            <a:r>
              <a:rPr lang="it-IT" b="1" dirty="0" smtClean="0"/>
              <a:t>(e.g. Z-Score)</a:t>
            </a:r>
            <a:endParaRPr lang="it-IT" b="1" dirty="0"/>
          </a:p>
        </p:txBody>
      </p:sp>
      <p:sp>
        <p:nvSpPr>
          <p:cNvPr id="9" name="Can 8"/>
          <p:cNvSpPr/>
          <p:nvPr/>
        </p:nvSpPr>
        <p:spPr>
          <a:xfrm>
            <a:off x="6172200" y="3505200"/>
            <a:ext cx="1676400" cy="16002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err="1" smtClean="0"/>
              <a:t>Clustering</a:t>
            </a:r>
            <a:endParaRPr lang="it-IT" b="1" dirty="0" smtClean="0"/>
          </a:p>
          <a:p>
            <a:pPr algn="ctr"/>
            <a:r>
              <a:rPr lang="it-IT" b="1" dirty="0" err="1" smtClean="0"/>
              <a:t>engine</a:t>
            </a:r>
            <a:endParaRPr lang="it-IT" b="1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47800" y="12192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47800" y="15240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47800" y="19050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>
            <a:off x="5181600" y="1371600"/>
            <a:ext cx="990600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ight Arrow 20"/>
          <p:cNvSpPr/>
          <p:nvPr/>
        </p:nvSpPr>
        <p:spPr>
          <a:xfrm rot="5400000">
            <a:off x="6464808" y="2679192"/>
            <a:ext cx="11186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TextBox 21"/>
          <p:cNvSpPr txBox="1"/>
          <p:nvPr/>
        </p:nvSpPr>
        <p:spPr>
          <a:xfrm>
            <a:off x="1447800" y="1219200"/>
            <a:ext cx="127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 smtClean="0"/>
              <a:t>Tcp</a:t>
            </a:r>
            <a:r>
              <a:rPr lang="it-IT" b="1" dirty="0" smtClean="0"/>
              <a:t> </a:t>
            </a:r>
            <a:r>
              <a:rPr lang="it-IT" b="1" dirty="0" err="1" smtClean="0"/>
              <a:t>Metrics</a:t>
            </a:r>
            <a:endParaRPr lang="it-IT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447800" y="914400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IP </a:t>
            </a:r>
            <a:r>
              <a:rPr lang="it-IT" b="1" dirty="0" err="1" smtClean="0"/>
              <a:t>Metrics</a:t>
            </a:r>
            <a:endParaRPr lang="it-IT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447800" y="1600200"/>
            <a:ext cx="204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 smtClean="0"/>
              <a:t>Application</a:t>
            </a:r>
            <a:r>
              <a:rPr lang="it-IT" b="1" dirty="0" smtClean="0"/>
              <a:t> </a:t>
            </a:r>
            <a:r>
              <a:rPr lang="it-IT" b="1" dirty="0" err="1" smtClean="0"/>
              <a:t>Metrics</a:t>
            </a:r>
            <a:endParaRPr lang="it-IT" b="1" dirty="0"/>
          </a:p>
        </p:txBody>
      </p:sp>
      <p:sp>
        <p:nvSpPr>
          <p:cNvPr id="28" name="Rectangular Callout 27"/>
          <p:cNvSpPr/>
          <p:nvPr/>
        </p:nvSpPr>
        <p:spPr>
          <a:xfrm>
            <a:off x="381000" y="3200400"/>
            <a:ext cx="2057400" cy="1600200"/>
          </a:xfrm>
          <a:prstGeom prst="wedgeRectCallout">
            <a:avLst>
              <a:gd name="adj1" fmla="val 93418"/>
              <a:gd name="adj2" fmla="val -1235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Big </a:t>
            </a:r>
            <a:r>
              <a:rPr lang="it-IT" dirty="0" err="1" smtClean="0"/>
              <a:t>matrix</a:t>
            </a:r>
            <a:r>
              <a:rPr lang="it-IT" dirty="0" smtClean="0"/>
              <a:t> </a:t>
            </a:r>
            <a:r>
              <a:rPr lang="it-IT" dirty="0" err="1" smtClean="0"/>
              <a:t>representing</a:t>
            </a:r>
            <a:r>
              <a:rPr lang="it-IT" dirty="0" smtClean="0"/>
              <a:t> the multi </a:t>
            </a:r>
            <a:r>
              <a:rPr lang="it-IT" dirty="0" err="1" smtClean="0"/>
              <a:t>dimensional</a:t>
            </a:r>
            <a:r>
              <a:rPr lang="it-IT" dirty="0" smtClean="0"/>
              <a:t> </a:t>
            </a:r>
            <a:r>
              <a:rPr lang="it-IT" dirty="0" err="1" smtClean="0"/>
              <a:t>space</a:t>
            </a:r>
            <a:endParaRPr lang="it-IT" dirty="0"/>
          </a:p>
        </p:txBody>
      </p:sp>
      <p:sp>
        <p:nvSpPr>
          <p:cNvPr id="29" name="Rectangular Callout 28"/>
          <p:cNvSpPr/>
          <p:nvPr/>
        </p:nvSpPr>
        <p:spPr>
          <a:xfrm>
            <a:off x="3200400" y="2971800"/>
            <a:ext cx="1219200" cy="1069848"/>
          </a:xfrm>
          <a:prstGeom prst="wedgeRectCallout">
            <a:avLst>
              <a:gd name="adj1" fmla="val 167935"/>
              <a:gd name="adj2" fmla="val -153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Reduced</a:t>
            </a:r>
            <a:r>
              <a:rPr lang="it-IT" dirty="0" smtClean="0"/>
              <a:t> </a:t>
            </a:r>
            <a:r>
              <a:rPr lang="it-IT" dirty="0" err="1" smtClean="0"/>
              <a:t>matrix</a:t>
            </a:r>
            <a:endParaRPr lang="it-IT" dirty="0"/>
          </a:p>
        </p:txBody>
      </p:sp>
      <p:sp>
        <p:nvSpPr>
          <p:cNvPr id="31" name="Rectangular Callout 30"/>
          <p:cNvSpPr/>
          <p:nvPr/>
        </p:nvSpPr>
        <p:spPr>
          <a:xfrm>
            <a:off x="2743200" y="4495800"/>
            <a:ext cx="2743200" cy="1069848"/>
          </a:xfrm>
          <a:prstGeom prst="wedgeRectCallout">
            <a:avLst>
              <a:gd name="adj1" fmla="val 97403"/>
              <a:gd name="adj2" fmla="val -20422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Normalized</a:t>
            </a:r>
            <a:r>
              <a:rPr lang="it-IT" dirty="0" smtClean="0"/>
              <a:t> </a:t>
            </a:r>
            <a:r>
              <a:rPr lang="it-IT" dirty="0" err="1" smtClean="0"/>
              <a:t>matrix</a:t>
            </a:r>
            <a:r>
              <a:rPr lang="it-IT" dirty="0" smtClean="0"/>
              <a:t> </a:t>
            </a:r>
          </a:p>
          <a:p>
            <a:pPr algn="ctr"/>
            <a:r>
              <a:rPr lang="it-IT" dirty="0" smtClean="0"/>
              <a:t>(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calculating</a:t>
            </a:r>
            <a:r>
              <a:rPr lang="it-IT" dirty="0" smtClean="0"/>
              <a:t> </a:t>
            </a:r>
            <a:r>
              <a:rPr lang="it-IT" dirty="0" err="1" smtClean="0"/>
              <a:t>distances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2" name="Right Arrow 31"/>
          <p:cNvSpPr/>
          <p:nvPr/>
        </p:nvSpPr>
        <p:spPr>
          <a:xfrm rot="6054681">
            <a:off x="5804298" y="5381948"/>
            <a:ext cx="1118616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ight Arrow 32"/>
          <p:cNvSpPr/>
          <p:nvPr/>
        </p:nvSpPr>
        <p:spPr>
          <a:xfrm rot="4450658">
            <a:off x="7065326" y="5391070"/>
            <a:ext cx="1118616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TextBox 33"/>
          <p:cNvSpPr txBox="1"/>
          <p:nvPr/>
        </p:nvSpPr>
        <p:spPr>
          <a:xfrm>
            <a:off x="4876800" y="6211669"/>
            <a:ext cx="2077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Data </a:t>
            </a:r>
            <a:r>
              <a:rPr lang="it-IT" dirty="0" err="1" smtClean="0"/>
              <a:t>corresponding</a:t>
            </a:r>
            <a:r>
              <a:rPr lang="it-IT" dirty="0" smtClean="0"/>
              <a:t> </a:t>
            </a:r>
          </a:p>
          <a:p>
            <a:pPr algn="ctr"/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typical</a:t>
            </a:r>
            <a:r>
              <a:rPr lang="it-IT" dirty="0" smtClean="0"/>
              <a:t> pattern</a:t>
            </a:r>
            <a:endParaRPr lang="it-IT" dirty="0"/>
          </a:p>
        </p:txBody>
      </p:sp>
      <p:sp>
        <p:nvSpPr>
          <p:cNvPr id="35" name="TextBox 34"/>
          <p:cNvSpPr txBox="1"/>
          <p:nvPr/>
        </p:nvSpPr>
        <p:spPr>
          <a:xfrm>
            <a:off x="7239000" y="6248400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Anomalies</a:t>
            </a:r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85800"/>
            <a:ext cx="8229600" cy="1471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 rot="5400000">
            <a:off x="6248400" y="1447800"/>
            <a:ext cx="152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5638800" y="1447800"/>
            <a:ext cx="152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5029200" y="1447800"/>
            <a:ext cx="152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4419600" y="1447800"/>
            <a:ext cx="152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733800" y="1447800"/>
            <a:ext cx="152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3124200" y="1447800"/>
            <a:ext cx="152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2514600" y="1447800"/>
            <a:ext cx="152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905000" y="1447800"/>
            <a:ext cx="152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685800" y="1447800"/>
            <a:ext cx="152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1295400" y="1447800"/>
            <a:ext cx="152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76200" y="1447800"/>
            <a:ext cx="152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858000" y="1447800"/>
            <a:ext cx="152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7543800" y="1447800"/>
            <a:ext cx="152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 rot="16200000">
            <a:off x="1314450" y="2190750"/>
            <a:ext cx="838200" cy="723900"/>
          </a:xfrm>
          <a:prstGeom prst="leftBrace">
            <a:avLst/>
          </a:prstGeom>
          <a:solidFill>
            <a:schemeClr val="bg1"/>
          </a:solidFill>
          <a:ln w="38100" cmpd="sng"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extBox 20"/>
          <p:cNvSpPr txBox="1"/>
          <p:nvPr/>
        </p:nvSpPr>
        <p:spPr>
          <a:xfrm>
            <a:off x="685800" y="3048000"/>
            <a:ext cx="232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 smtClean="0"/>
              <a:t>Estimated</a:t>
            </a:r>
            <a:r>
              <a:rPr lang="it-IT" dirty="0" smtClean="0"/>
              <a:t> </a:t>
            </a:r>
            <a:r>
              <a:rPr lang="it-IT" dirty="0" err="1" smtClean="0"/>
              <a:t>period</a:t>
            </a:r>
            <a:endParaRPr lang="it-IT" dirty="0" smtClean="0"/>
          </a:p>
          <a:p>
            <a:pPr algn="ctr"/>
            <a:r>
              <a:rPr lang="it-IT" dirty="0" smtClean="0"/>
              <a:t>(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 smtClean="0"/>
              <a:t>autocorrelation</a:t>
            </a:r>
            <a:r>
              <a:rPr lang="it-IT" dirty="0" smtClean="0"/>
              <a:t>)</a:t>
            </a:r>
            <a:endParaRPr lang="it-IT" dirty="0"/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4343400" y="3124200"/>
            <a:ext cx="2133600" cy="15240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4876800" y="2971800"/>
            <a:ext cx="2133600" cy="45720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5372100" y="2857500"/>
            <a:ext cx="2133600" cy="68580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5829300" y="2781300"/>
            <a:ext cx="2209800" cy="91440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3810000" y="3124200"/>
            <a:ext cx="2133600" cy="15240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6286500" y="2628900"/>
            <a:ext cx="2286000" cy="129540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H="1">
            <a:off x="2781300" y="2933700"/>
            <a:ext cx="2209800" cy="76200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7200" y="5181600"/>
            <a:ext cx="3277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 smtClean="0"/>
              <a:t>Estimated</a:t>
            </a:r>
            <a:r>
              <a:rPr lang="it-IT" dirty="0" smtClean="0"/>
              <a:t> </a:t>
            </a:r>
            <a:r>
              <a:rPr lang="it-IT" dirty="0" err="1" smtClean="0"/>
              <a:t>baseline</a:t>
            </a:r>
            <a:endParaRPr lang="it-IT" dirty="0" smtClean="0"/>
          </a:p>
          <a:p>
            <a:pPr algn="ctr"/>
            <a:r>
              <a:rPr lang="it-IT" dirty="0" smtClean="0"/>
              <a:t>(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 smtClean="0"/>
              <a:t>weighted</a:t>
            </a:r>
            <a:r>
              <a:rPr lang="it-IT" dirty="0" smtClean="0"/>
              <a:t> </a:t>
            </a:r>
            <a:r>
              <a:rPr lang="it-IT" dirty="0" err="1" smtClean="0"/>
              <a:t>moving</a:t>
            </a:r>
            <a:r>
              <a:rPr lang="it-IT" dirty="0" smtClean="0"/>
              <a:t> </a:t>
            </a:r>
            <a:r>
              <a:rPr lang="it-IT" dirty="0" err="1" smtClean="0"/>
              <a:t>average</a:t>
            </a:r>
            <a:r>
              <a:rPr lang="it-IT" dirty="0" smtClean="0"/>
              <a:t>)</a:t>
            </a:r>
            <a:endParaRPr lang="it-IT" dirty="0"/>
          </a:p>
        </p:txBody>
      </p:sp>
      <p:cxnSp>
        <p:nvCxnSpPr>
          <p:cNvPr id="41" name="Straight Arrow Connector 40"/>
          <p:cNvCxnSpPr/>
          <p:nvPr/>
        </p:nvCxnSpPr>
        <p:spPr>
          <a:xfrm rot="16200000" flipH="1">
            <a:off x="3352800" y="2971800"/>
            <a:ext cx="2057400" cy="53340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4516788"/>
            <a:ext cx="3124200" cy="234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914400"/>
          <a:ext cx="32766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533400" y="3505200"/>
          <a:ext cx="32766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rot="5400000">
            <a:off x="-342900" y="3695700"/>
            <a:ext cx="3810000" cy="685800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1219200" y="5105400"/>
            <a:ext cx="1066800" cy="609600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6019800"/>
            <a:ext cx="2953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Residuals</a:t>
            </a:r>
          </a:p>
          <a:p>
            <a:pPr algn="ctr"/>
            <a:r>
              <a:rPr lang="en-US" dirty="0" smtClean="0"/>
              <a:t>(computed with the baseline)</a:t>
            </a:r>
            <a:endParaRPr lang="en-US" dirty="0"/>
          </a:p>
        </p:txBody>
      </p:sp>
      <p:pic>
        <p:nvPicPr>
          <p:cNvPr id="1026" name="Picture 2" descr="C:\Users\Gianluca\Documents\My Dropbox\thesis\images\threshol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5791200"/>
            <a:ext cx="2491893" cy="886514"/>
          </a:xfrm>
          <a:prstGeom prst="rect">
            <a:avLst/>
          </a:prstGeom>
          <a:noFill/>
        </p:spPr>
      </p:pic>
      <p:sp>
        <p:nvSpPr>
          <p:cNvPr id="21" name="Right Arrow 20"/>
          <p:cNvSpPr/>
          <p:nvPr/>
        </p:nvSpPr>
        <p:spPr>
          <a:xfrm>
            <a:off x="3886200" y="1219200"/>
            <a:ext cx="1752600" cy="762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886200" y="914400"/>
            <a:ext cx="1770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Short moving average</a:t>
            </a:r>
            <a:endParaRPr lang="en-US" sz="1400" dirty="0"/>
          </a:p>
        </p:txBody>
      </p:sp>
      <p:sp>
        <p:nvSpPr>
          <p:cNvPr id="26" name="Right Arrow 25"/>
          <p:cNvSpPr/>
          <p:nvPr/>
        </p:nvSpPr>
        <p:spPr>
          <a:xfrm>
            <a:off x="3886200" y="2667000"/>
            <a:ext cx="1752600" cy="762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886200" y="2362200"/>
            <a:ext cx="172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Long moving average</a:t>
            </a:r>
            <a:endParaRPr lang="en-US" sz="1400" dirty="0"/>
          </a:p>
        </p:txBody>
      </p:sp>
      <p:sp>
        <p:nvSpPr>
          <p:cNvPr id="28" name="Right Arrow 27"/>
          <p:cNvSpPr/>
          <p:nvPr/>
        </p:nvSpPr>
        <p:spPr>
          <a:xfrm>
            <a:off x="3886200" y="3962400"/>
            <a:ext cx="1752600" cy="762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86200" y="3657600"/>
            <a:ext cx="1770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Short moving average</a:t>
            </a:r>
            <a:endParaRPr lang="en-US" sz="1400" dirty="0"/>
          </a:p>
        </p:txBody>
      </p:sp>
      <p:sp>
        <p:nvSpPr>
          <p:cNvPr id="30" name="Right Arrow 29"/>
          <p:cNvSpPr/>
          <p:nvPr/>
        </p:nvSpPr>
        <p:spPr>
          <a:xfrm>
            <a:off x="3886200" y="5029200"/>
            <a:ext cx="1752600" cy="762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886200" y="4724400"/>
            <a:ext cx="172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Long moving average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5943600" y="685800"/>
            <a:ext cx="228600" cy="1066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943600" y="1981200"/>
            <a:ext cx="228600" cy="1066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943600" y="2743200"/>
            <a:ext cx="22860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943600" y="3352800"/>
            <a:ext cx="228600" cy="1066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943600" y="4572000"/>
            <a:ext cx="228600" cy="1066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6248400" y="1219200"/>
            <a:ext cx="609600" cy="762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6248400" y="5029200"/>
            <a:ext cx="609600" cy="762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6248400" y="3810000"/>
            <a:ext cx="609600" cy="762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6248400" y="2438400"/>
            <a:ext cx="609600" cy="762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086600" y="10668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086600" y="49530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086600" y="2362200"/>
            <a:ext cx="304800" cy="3048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086600" y="3657600"/>
            <a:ext cx="304800" cy="3048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467600" y="3505200"/>
            <a:ext cx="685800" cy="228600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7467600" y="4724400"/>
            <a:ext cx="533400" cy="381000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077200" y="4572000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Anomaly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8153400" y="3352800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Normal</a:t>
            </a:r>
            <a:endParaRPr lang="en-US" sz="1400" dirty="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6248400" y="685800"/>
            <a:ext cx="685800" cy="228600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934200" y="533400"/>
            <a:ext cx="1559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Dynamic threshold</a:t>
            </a:r>
            <a:endParaRPr lang="en-US" sz="1400" dirty="0"/>
          </a:p>
        </p:txBody>
      </p:sp>
      <p:cxnSp>
        <p:nvCxnSpPr>
          <p:cNvPr id="59" name="Shape 58"/>
          <p:cNvCxnSpPr>
            <a:endCxn id="33" idx="3"/>
          </p:cNvCxnSpPr>
          <p:nvPr/>
        </p:nvCxnSpPr>
        <p:spPr>
          <a:xfrm rot="16200000" flipV="1">
            <a:off x="3859530" y="3249930"/>
            <a:ext cx="5158740" cy="533400"/>
          </a:xfrm>
          <a:prstGeom prst="curved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69"/>
          <p:cNvCxnSpPr/>
          <p:nvPr/>
        </p:nvCxnSpPr>
        <p:spPr>
          <a:xfrm rot="16200000" flipV="1">
            <a:off x="5650230" y="3265170"/>
            <a:ext cx="3482340" cy="2438400"/>
          </a:xfrm>
          <a:prstGeom prst="curved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019800" y="762000"/>
            <a:ext cx="76200" cy="990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943600" y="914400"/>
            <a:ext cx="22860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 flipH="1">
            <a:off x="6019798" y="2895600"/>
            <a:ext cx="76201" cy="152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019800" y="4038600"/>
            <a:ext cx="76200" cy="381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019800" y="5181600"/>
            <a:ext cx="76200" cy="4572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943600" y="5334000"/>
            <a:ext cx="22860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943600" y="3581400"/>
            <a:ext cx="22860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6172200" y="1600200"/>
            <a:ext cx="990600" cy="228600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239000" y="1600200"/>
            <a:ext cx="1667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Moving average</a:t>
            </a:r>
          </a:p>
          <a:p>
            <a:pPr algn="ctr"/>
            <a:r>
              <a:rPr lang="en-US" sz="1400" dirty="0" smtClean="0"/>
              <a:t>(using last residuals)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9000" y="5639594"/>
            <a:ext cx="1981200" cy="380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Input </a:t>
            </a:r>
            <a:r>
              <a:rPr lang="en-US" sz="1400" dirty="0" err="1" smtClean="0"/>
              <a:t>Plugin</a:t>
            </a:r>
            <a:endParaRPr lang="en-US" sz="1400" dirty="0"/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 rot="5400000" flipH="1" flipV="1">
            <a:off x="4152106" y="6286500"/>
            <a:ext cx="53419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79026" y="6516469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Packets</a:t>
            </a:r>
          </a:p>
        </p:txBody>
      </p:sp>
      <p:cxnSp>
        <p:nvCxnSpPr>
          <p:cNvPr id="9" name="Straight Arrow Connector 8"/>
          <p:cNvCxnSpPr>
            <a:stCxn id="4" idx="0"/>
          </p:cNvCxnSpPr>
          <p:nvPr/>
        </p:nvCxnSpPr>
        <p:spPr>
          <a:xfrm rot="5400000" flipH="1" flipV="1">
            <a:off x="4304903" y="5524897"/>
            <a:ext cx="2293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29000" y="4420394"/>
            <a:ext cx="1981200" cy="3802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Packet Processor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endCxn id="12" idx="2"/>
          </p:cNvCxnSpPr>
          <p:nvPr/>
        </p:nvCxnSpPr>
        <p:spPr>
          <a:xfrm rot="5400000" flipH="1" flipV="1">
            <a:off x="4304903" y="4915297"/>
            <a:ext cx="2293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905000" y="3429000"/>
            <a:ext cx="1981200" cy="3802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Processor Filter </a:t>
            </a:r>
            <a:r>
              <a:rPr lang="en-US" sz="1400" dirty="0" err="1" smtClean="0"/>
              <a:t>Plugin</a:t>
            </a:r>
            <a:endParaRPr lang="en-US" sz="1400" dirty="0"/>
          </a:p>
        </p:txBody>
      </p:sp>
      <p:cxnSp>
        <p:nvCxnSpPr>
          <p:cNvPr id="19" name="Straight Arrow Connector 18"/>
          <p:cNvCxnSpPr>
            <a:stCxn id="12" idx="0"/>
            <a:endCxn id="18" idx="2"/>
          </p:cNvCxnSpPr>
          <p:nvPr/>
        </p:nvCxnSpPr>
        <p:spPr>
          <a:xfrm rot="16200000" flipV="1">
            <a:off x="3352006" y="3352800"/>
            <a:ext cx="611188" cy="152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905000" y="2819400"/>
            <a:ext cx="1981200" cy="3802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Processor Filter </a:t>
            </a:r>
            <a:r>
              <a:rPr lang="en-US" sz="1400" dirty="0" err="1" smtClean="0"/>
              <a:t>Plugin</a:t>
            </a:r>
            <a:endParaRPr lang="en-US" sz="1400" dirty="0"/>
          </a:p>
        </p:txBody>
      </p:sp>
      <p:cxnSp>
        <p:nvCxnSpPr>
          <p:cNvPr id="23" name="Straight Arrow Connector 22"/>
          <p:cNvCxnSpPr>
            <a:stCxn id="18" idx="0"/>
            <a:endCxn id="22" idx="2"/>
          </p:cNvCxnSpPr>
          <p:nvPr/>
        </p:nvCxnSpPr>
        <p:spPr>
          <a:xfrm rot="5400000" flipH="1" flipV="1">
            <a:off x="2780903" y="3314303"/>
            <a:ext cx="2293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905000" y="2209800"/>
            <a:ext cx="1981200" cy="3802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Processor </a:t>
            </a:r>
            <a:r>
              <a:rPr lang="en-US" sz="1400" dirty="0" err="1" smtClean="0"/>
              <a:t>Plugin</a:t>
            </a:r>
            <a:endParaRPr lang="en-US" sz="1400" dirty="0"/>
          </a:p>
        </p:txBody>
      </p:sp>
      <p:cxnSp>
        <p:nvCxnSpPr>
          <p:cNvPr id="27" name="Straight Arrow Connector 26"/>
          <p:cNvCxnSpPr>
            <a:stCxn id="22" idx="0"/>
            <a:endCxn id="26" idx="2"/>
          </p:cNvCxnSpPr>
          <p:nvPr/>
        </p:nvCxnSpPr>
        <p:spPr>
          <a:xfrm rot="5400000" flipH="1" flipV="1">
            <a:off x="2780903" y="2704703"/>
            <a:ext cx="2293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81600" y="3429000"/>
            <a:ext cx="1981200" cy="3802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Processor Filter </a:t>
            </a:r>
            <a:r>
              <a:rPr lang="en-US" sz="1400" dirty="0" err="1" smtClean="0"/>
              <a:t>Plugin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5181600" y="2819400"/>
            <a:ext cx="1981200" cy="3802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Processor Filter </a:t>
            </a:r>
            <a:r>
              <a:rPr lang="en-US" sz="1400" dirty="0" err="1" smtClean="0"/>
              <a:t>Plugin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29" idx="0"/>
            <a:endCxn id="30" idx="2"/>
          </p:cNvCxnSpPr>
          <p:nvPr/>
        </p:nvCxnSpPr>
        <p:spPr>
          <a:xfrm rot="5400000" flipH="1" flipV="1">
            <a:off x="6057503" y="3314303"/>
            <a:ext cx="2293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181600" y="2209800"/>
            <a:ext cx="1981200" cy="3802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Processor </a:t>
            </a:r>
            <a:r>
              <a:rPr lang="en-US" sz="1400" dirty="0" err="1" smtClean="0"/>
              <a:t>Plugin</a:t>
            </a:r>
            <a:endParaRPr lang="en-US" sz="1400" dirty="0"/>
          </a:p>
        </p:txBody>
      </p:sp>
      <p:cxnSp>
        <p:nvCxnSpPr>
          <p:cNvPr id="33" name="Straight Arrow Connector 32"/>
          <p:cNvCxnSpPr>
            <a:stCxn id="30" idx="0"/>
            <a:endCxn id="32" idx="2"/>
          </p:cNvCxnSpPr>
          <p:nvPr/>
        </p:nvCxnSpPr>
        <p:spPr>
          <a:xfrm rot="5400000" flipH="1" flipV="1">
            <a:off x="6057503" y="2704703"/>
            <a:ext cx="22939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0"/>
            <a:endCxn id="29" idx="2"/>
          </p:cNvCxnSpPr>
          <p:nvPr/>
        </p:nvCxnSpPr>
        <p:spPr>
          <a:xfrm rot="5400000" flipH="1" flipV="1">
            <a:off x="4990306" y="3238500"/>
            <a:ext cx="611188" cy="175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5" idx="3"/>
            <a:endCxn id="26" idx="0"/>
          </p:cNvCxnSpPr>
          <p:nvPr/>
        </p:nvCxnSpPr>
        <p:spPr>
          <a:xfrm rot="16200000" flipH="1">
            <a:off x="2343150" y="1657350"/>
            <a:ext cx="762000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6" idx="3"/>
            <a:endCxn id="32" idx="0"/>
          </p:cNvCxnSpPr>
          <p:nvPr/>
        </p:nvCxnSpPr>
        <p:spPr>
          <a:xfrm rot="5400000">
            <a:off x="5924550" y="1695450"/>
            <a:ext cx="762000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876800" y="1676400"/>
            <a:ext cx="1195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XML interface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048000" y="1676400"/>
            <a:ext cx="1195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XML interface</a:t>
            </a:r>
          </a:p>
        </p:txBody>
      </p:sp>
      <p:sp>
        <p:nvSpPr>
          <p:cNvPr id="35" name="Can 34"/>
          <p:cNvSpPr/>
          <p:nvPr/>
        </p:nvSpPr>
        <p:spPr>
          <a:xfrm>
            <a:off x="2057400" y="381000"/>
            <a:ext cx="990600" cy="10668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Anomaly Detector</a:t>
            </a:r>
            <a:endParaRPr lang="en-US" sz="1400" dirty="0"/>
          </a:p>
        </p:txBody>
      </p:sp>
      <p:sp>
        <p:nvSpPr>
          <p:cNvPr id="36" name="Can 35"/>
          <p:cNvSpPr/>
          <p:nvPr/>
        </p:nvSpPr>
        <p:spPr>
          <a:xfrm>
            <a:off x="5943600" y="381000"/>
            <a:ext cx="990600" cy="10668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Anomaly Detector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3429000" y="4419600"/>
            <a:ext cx="1981200" cy="3802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Input Filter </a:t>
            </a:r>
            <a:r>
              <a:rPr lang="en-US" sz="1400" dirty="0" err="1" smtClean="0"/>
              <a:t>Plugin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3429000" y="5029200"/>
            <a:ext cx="1981200" cy="3802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Extractor </a:t>
            </a:r>
            <a:r>
              <a:rPr lang="en-US" sz="1400" dirty="0" err="1" smtClean="0"/>
              <a:t>Plugin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122</Words>
  <Application>Microsoft Office PowerPoint</Application>
  <PresentationFormat>On-screen Show (4:3)</PresentationFormat>
  <Paragraphs>46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Gianluca</dc:creator>
  <cp:lastModifiedBy>Gianluca</cp:lastModifiedBy>
  <cp:revision>17</cp:revision>
  <dcterms:created xsi:type="dcterms:W3CDTF">2010-08-07T07:38:05Z</dcterms:created>
  <dcterms:modified xsi:type="dcterms:W3CDTF">2010-08-24T16:52:45Z</dcterms:modified>
</cp:coreProperties>
</file>