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0" r:id="rId4"/>
    <p:sldId id="285" r:id="rId5"/>
    <p:sldId id="259" r:id="rId6"/>
    <p:sldId id="280" r:id="rId7"/>
    <p:sldId id="291" r:id="rId8"/>
    <p:sldId id="292" r:id="rId9"/>
    <p:sldId id="293" r:id="rId10"/>
    <p:sldId id="294" r:id="rId11"/>
    <p:sldId id="260" r:id="rId12"/>
    <p:sldId id="273" r:id="rId13"/>
    <p:sldId id="290" r:id="rId14"/>
    <p:sldId id="284" r:id="rId15"/>
    <p:sldId id="266" r:id="rId16"/>
    <p:sldId id="287" r:id="rId17"/>
    <p:sldId id="295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322" autoAdjust="0"/>
  </p:normalViewPr>
  <p:slideViewPr>
    <p:cSldViewPr>
      <p:cViewPr varScale="1">
        <p:scale>
          <a:sx n="82" d="100"/>
          <a:sy n="82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4887-BEED-46D7-811F-4AD4DD235085}" type="datetimeFigureOut">
              <a:rPr lang="it-IT" smtClean="0"/>
              <a:pPr/>
              <a:t>04/11/2010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86AD-E3C0-410B-A221-A4C9A00A822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895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5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Gianluca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Borello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9911DA-20E9-4BA8-AE19-412321C4D093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Statistical Models for Network Anomaly Detection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CFD24-F7CC-48F9-A3E8-B09B411E6896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26541-08BB-424D-86CF-03CE398D8103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C695-9762-43D6-ACB3-C4239508F00A}" type="datetime1">
              <a:rPr lang="en-US" smtClean="0"/>
              <a:pPr/>
              <a:t>11/4/2010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Statistical Models for Network Anomaly Detection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Gianluca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Borello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EC6BC2-DF38-4041-A5DC-3ABC53ED5AD8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Statistical Models for Network Anomaly Detection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FDCE7-C94B-40C1-94C6-205510EDF9A4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495335-1619-459E-AE90-6D33BE12154B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872AAC2-3858-4DE9-AFD2-9AB693327290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77D8DE-C0EF-43BD-83D1-D62AD88E9D05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D5FC51-15E5-429E-BC23-A810C4F7C3F8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C03F-3ECA-4F0A-BA29-475BB55F131D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2357-B873-4C56-994E-DE8D4CCA65EE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091705-21C6-40FB-B6F3-1A3FDCB87207}" type="datetime1">
              <a:rPr lang="en-US" smtClean="0"/>
              <a:pPr>
                <a:defRPr/>
              </a:pPr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  <p:sldLayoutId id="2147483677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strike="noStrike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Models for Network Anomaly Detection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Statistical Models for Network Anomaly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8548" y="3886200"/>
            <a:ext cx="4326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>
                <a:latin typeface="+mn-lt"/>
              </a:rPr>
              <a:t>Gianluca </a:t>
            </a:r>
            <a:r>
              <a:rPr lang="it-IT" sz="2400" dirty="0" err="1" smtClean="0">
                <a:latin typeface="+mn-lt"/>
              </a:rPr>
              <a:t>Borello</a:t>
            </a:r>
            <a:endParaRPr lang="it-IT" sz="2400" dirty="0" smtClean="0">
              <a:latin typeface="+mn-lt"/>
            </a:endParaRPr>
          </a:p>
          <a:p>
            <a:pPr algn="ctr"/>
            <a:endParaRPr lang="it-IT" sz="2400" dirty="0" smtClean="0">
              <a:latin typeface="+mn-lt"/>
            </a:endParaRPr>
          </a:p>
          <a:p>
            <a:pPr algn="ctr"/>
            <a:r>
              <a:rPr lang="it-IT" sz="2400" dirty="0" smtClean="0">
                <a:latin typeface="+mn-lt"/>
              </a:rPr>
              <a:t>Relatore: prof. Fulvio Risso</a:t>
            </a:r>
          </a:p>
          <a:p>
            <a:pPr algn="ctr"/>
            <a:r>
              <a:rPr lang="it-IT" sz="2400" dirty="0" smtClean="0">
                <a:latin typeface="+mn-lt"/>
              </a:rPr>
              <a:t>Tutore aziendale: Loris Degioanni</a:t>
            </a:r>
          </a:p>
          <a:p>
            <a:pPr algn="ctr"/>
            <a:endParaRPr lang="it-IT" sz="2400" dirty="0" smtClean="0">
              <a:latin typeface="+mn-lt"/>
            </a:endParaRPr>
          </a:p>
          <a:p>
            <a:pPr algn="ctr"/>
            <a:r>
              <a:rPr lang="it-IT" sz="2400" dirty="0" smtClean="0">
                <a:latin typeface="+mn-lt"/>
              </a:rPr>
              <a:t>Novembre 2010</a:t>
            </a:r>
            <a:endParaRPr lang="it-IT" sz="24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27072"/>
            <a:ext cx="2046832" cy="1426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</a:t>
            </a:r>
            <a:r>
              <a:rPr lang="en-US" dirty="0" smtClean="0"/>
              <a:t>test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2" y="1066800"/>
            <a:ext cx="6962355" cy="5059363"/>
          </a:xfrm>
        </p:spPr>
      </p:pic>
    </p:spTree>
    <p:extLst>
      <p:ext uri="{BB962C8B-B14F-4D97-AF65-F5344CB8AC3E}">
        <p14:creationId xmlns:p14="http://schemas.microsoft.com/office/powerpoint/2010/main" val="27693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b="1" dirty="0" smtClean="0"/>
              <a:t>Problemi con dati ad alta </a:t>
            </a:r>
            <a:r>
              <a:rPr lang="it-IT" b="1" dirty="0" err="1" smtClean="0"/>
              <a:t>dimensionalità</a:t>
            </a:r>
            <a:r>
              <a:rPr lang="it-IT" dirty="0" smtClean="0"/>
              <a:t>: nonostante la PCA, il problema è sempre presente, in quanto intrinseco nel tipo di analisi svolto dagli algoritmi di </a:t>
            </a:r>
            <a:r>
              <a:rPr lang="it-IT" dirty="0" err="1" smtClean="0"/>
              <a:t>clustering</a:t>
            </a:r>
            <a:endParaRPr lang="it-IT" dirty="0" smtClean="0"/>
          </a:p>
          <a:p>
            <a:r>
              <a:rPr lang="it-IT" b="1" dirty="0" smtClean="0"/>
              <a:t>Correlazione dei dati a priori</a:t>
            </a:r>
            <a:r>
              <a:rPr lang="it-IT" dirty="0" smtClean="0"/>
              <a:t>: utilizzando il </a:t>
            </a:r>
            <a:r>
              <a:rPr lang="it-IT" dirty="0" err="1" smtClean="0"/>
              <a:t>clustering</a:t>
            </a:r>
            <a:r>
              <a:rPr lang="it-IT" dirty="0" smtClean="0"/>
              <a:t>, le metriche sono combinate insieme nello spazio multi dimensionale; quando le misure racchiudono informazioni </a:t>
            </a:r>
            <a:r>
              <a:rPr lang="it-IT" dirty="0" err="1" smtClean="0"/>
              <a:t>piu</a:t>
            </a:r>
            <a:r>
              <a:rPr lang="it-IT" dirty="0" smtClean="0"/>
              <a:t> rilevanti da un punto di vista semantico, può essere utile rilevare le anomalie indipendentemente per ogni metrica</a:t>
            </a:r>
          </a:p>
          <a:p>
            <a:r>
              <a:rPr lang="it-IT" b="1" dirty="0" smtClean="0"/>
              <a:t>Importanza della dimensione temporale</a:t>
            </a:r>
            <a:r>
              <a:rPr lang="it-IT" dirty="0" smtClean="0"/>
              <a:t>: la maggior parte delle metriche di rete analizzate mostrano una forte componente periodica, specialmente a livello giornaliero e settimanale; anche forzando un periodo nel clustering, i risultati sono troppo approssimativi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Clustering</a:t>
            </a:r>
            <a:r>
              <a:rPr lang="it-IT" dirty="0" smtClean="0"/>
              <a:t>: considerazioni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Algoritmo ideato utilizzando varie strategia ispirate dalla </a:t>
            </a:r>
            <a:r>
              <a:rPr lang="it-IT" b="1" dirty="0" smtClean="0"/>
              <a:t>teoria dei segnali e teoria delle analisi delle serie temporali</a:t>
            </a:r>
          </a:p>
          <a:p>
            <a:r>
              <a:rPr lang="it-IT" dirty="0" smtClean="0"/>
              <a:t>Tenta di risolvere i problemi incontrati con l’approccio basato su </a:t>
            </a:r>
            <a:r>
              <a:rPr lang="it-IT" dirty="0" err="1" smtClean="0"/>
              <a:t>clustering</a:t>
            </a:r>
            <a:endParaRPr lang="it-IT" dirty="0" smtClean="0"/>
          </a:p>
          <a:p>
            <a:r>
              <a:rPr lang="it-IT" b="1" dirty="0" smtClean="0"/>
              <a:t>Idea</a:t>
            </a:r>
            <a:r>
              <a:rPr lang="it-IT" dirty="0" smtClean="0"/>
              <a:t>: per ogni metrica, sfruttando i dati storici disponibili, calcolare una serie di informazioni utili per </a:t>
            </a:r>
            <a:r>
              <a:rPr lang="it-IT" b="1" dirty="0" smtClean="0"/>
              <a:t>prevedere il comportamento</a:t>
            </a:r>
            <a:r>
              <a:rPr lang="it-IT" dirty="0" smtClean="0"/>
              <a:t> di quella misura nel futuro</a:t>
            </a:r>
          </a:p>
          <a:p>
            <a:r>
              <a:rPr lang="it-IT" dirty="0" smtClean="0"/>
              <a:t>Passi fondamentali sono:</a:t>
            </a:r>
          </a:p>
          <a:p>
            <a:pPr lvl="1"/>
            <a:r>
              <a:rPr lang="it-IT" b="1" dirty="0" smtClean="0"/>
              <a:t>Stima periodicità</a:t>
            </a:r>
          </a:p>
          <a:p>
            <a:pPr lvl="1"/>
            <a:r>
              <a:rPr lang="it-IT" b="1" dirty="0" smtClean="0"/>
              <a:t>Creazione </a:t>
            </a:r>
            <a:r>
              <a:rPr lang="it-IT" b="1" dirty="0" err="1" smtClean="0"/>
              <a:t>baseline</a:t>
            </a:r>
            <a:endParaRPr lang="it-IT" b="1" dirty="0" smtClean="0"/>
          </a:p>
          <a:p>
            <a:pPr lvl="1"/>
            <a:r>
              <a:rPr lang="it-IT" b="1" dirty="0" smtClean="0"/>
              <a:t>Rilevazione anomalie</a:t>
            </a:r>
          </a:p>
          <a:p>
            <a:r>
              <a:rPr lang="it-IT" dirty="0" smtClean="0"/>
              <a:t>Anomalie rilevate: deviazioni brevi e impulsive (es. picchi di traffico) e deviazioni continuative nel tempo (es. cambiamenti di pattern per un gruppo di metriche)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Approccio proposto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rrelogram_arp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657600"/>
            <a:ext cx="3738132" cy="2446362"/>
          </a:xfrm>
          <a:prstGeom prst="rect">
            <a:avLst/>
          </a:prstGeom>
        </p:spPr>
      </p:pic>
      <p:pic>
        <p:nvPicPr>
          <p:cNvPr id="11" name="Picture 10" descr="correlogram_bw1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657600"/>
            <a:ext cx="3738132" cy="24463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</a:t>
            </a:r>
            <a:r>
              <a:rPr lang="it-IT" dirty="0" smtClean="0"/>
              <a:t>proposto</a:t>
            </a:r>
            <a:r>
              <a:rPr lang="en-US" dirty="0" smtClean="0"/>
              <a:t>: </a:t>
            </a:r>
            <a:r>
              <a:rPr lang="en-US" dirty="0" err="1" smtClean="0"/>
              <a:t>stima</a:t>
            </a:r>
            <a:r>
              <a:rPr lang="en-US" dirty="0" smtClean="0"/>
              <a:t> </a:t>
            </a:r>
            <a:r>
              <a:rPr lang="en-US" dirty="0" err="1" smtClean="0"/>
              <a:t>periodicit</a:t>
            </a:r>
            <a:r>
              <a:rPr lang="en-US" dirty="0" err="1"/>
              <a:t>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8" name="Picture 7" descr="correlogram_arp_da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657600"/>
            <a:ext cx="3734322" cy="2442551"/>
          </a:xfrm>
          <a:prstGeom prst="rect">
            <a:avLst/>
          </a:prstGeom>
        </p:spPr>
      </p:pic>
      <p:pic>
        <p:nvPicPr>
          <p:cNvPr id="10" name="Picture 9" descr="correlogram_bw1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657600"/>
            <a:ext cx="3734322" cy="2442551"/>
          </a:xfrm>
          <a:prstGeom prst="rect">
            <a:avLst/>
          </a:prstGeom>
        </p:spPr>
      </p:pic>
      <p:pic>
        <p:nvPicPr>
          <p:cNvPr id="7" name="Content Placeholder 4" descr="autocor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438400" y="2590800"/>
            <a:ext cx="3896269" cy="9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periodo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stimato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autocorrelazione</a:t>
            </a:r>
            <a:r>
              <a:rPr lang="en-US" dirty="0" smtClean="0"/>
              <a:t> sui </a:t>
            </a:r>
            <a:r>
              <a:rPr lang="en-US" dirty="0" err="1" smtClean="0"/>
              <a:t>campioni</a:t>
            </a:r>
            <a:r>
              <a:rPr lang="en-US" dirty="0" smtClean="0"/>
              <a:t> </a:t>
            </a:r>
            <a:r>
              <a:rPr lang="en-US" dirty="0" err="1" smtClean="0"/>
              <a:t>storici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metrica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segnale</a:t>
            </a:r>
            <a:r>
              <a:rPr lang="en-US" dirty="0" smtClean="0"/>
              <a:t> </a:t>
            </a:r>
            <a:r>
              <a:rPr lang="en-US" dirty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periodico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autocorrelazione</a:t>
            </a:r>
            <a:r>
              <a:rPr lang="en-US" dirty="0" smtClean="0"/>
              <a:t> </a:t>
            </a:r>
            <a:r>
              <a:rPr lang="en-US" dirty="0" err="1" smtClean="0"/>
              <a:t>presenta</a:t>
            </a:r>
            <a:r>
              <a:rPr lang="en-US" dirty="0" smtClean="0"/>
              <a:t> </a:t>
            </a:r>
            <a:r>
              <a:rPr lang="en-US" dirty="0" err="1" smtClean="0"/>
              <a:t>picchi</a:t>
            </a:r>
            <a:r>
              <a:rPr lang="en-US" dirty="0" smtClean="0"/>
              <a:t> a </a:t>
            </a:r>
            <a:r>
              <a:rPr lang="en-US" dirty="0" err="1" smtClean="0"/>
              <a:t>intervalli</a:t>
            </a:r>
            <a:r>
              <a:rPr lang="en-US" dirty="0" smtClean="0"/>
              <a:t> di tempo </a:t>
            </a:r>
            <a:r>
              <a:rPr lang="en-US" dirty="0" err="1" smtClean="0"/>
              <a:t>equispaziati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990600"/>
            <a:ext cx="8382000" cy="1498300"/>
          </a:xfrm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</a:t>
            </a:r>
            <a:r>
              <a:rPr lang="it-IT" dirty="0" smtClean="0"/>
              <a:t>proposto: creazione della baseline</a:t>
            </a:r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484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6388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0292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196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7338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1242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146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9050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858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2954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62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580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543800" y="167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314450" y="2571750"/>
            <a:ext cx="838200" cy="723900"/>
          </a:xfrm>
          <a:prstGeom prst="leftBrace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3429000"/>
            <a:ext cx="232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>
                <a:latin typeface="+mj-lt"/>
              </a:rPr>
              <a:t>Estimated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period</a:t>
            </a:r>
            <a:endParaRPr lang="it-IT" dirty="0" smtClean="0">
              <a:latin typeface="+mj-lt"/>
            </a:endParaRPr>
          </a:p>
          <a:p>
            <a:pPr algn="ctr"/>
            <a:r>
              <a:rPr lang="it-IT" dirty="0" smtClean="0">
                <a:latin typeface="+mj-lt"/>
              </a:rPr>
              <a:t>(</a:t>
            </a:r>
            <a:r>
              <a:rPr lang="it-IT" dirty="0" err="1" smtClean="0">
                <a:latin typeface="+mj-lt"/>
              </a:rPr>
              <a:t>using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autocorrelation</a:t>
            </a:r>
            <a:r>
              <a:rPr lang="it-IT" dirty="0" smtClean="0">
                <a:latin typeface="+mj-lt"/>
              </a:rPr>
              <a:t>)</a:t>
            </a:r>
            <a:endParaRPr lang="it-IT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343400" y="3124200"/>
            <a:ext cx="2133600" cy="152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876800" y="2971800"/>
            <a:ext cx="213360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372100" y="2857500"/>
            <a:ext cx="2133600" cy="6858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829300" y="2781300"/>
            <a:ext cx="2209800" cy="914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3810000" y="3124200"/>
            <a:ext cx="2133600" cy="152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286500" y="2628900"/>
            <a:ext cx="2286000" cy="1295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2781300" y="2933700"/>
            <a:ext cx="2209800" cy="76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5181600"/>
            <a:ext cx="327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>
                <a:latin typeface="+mj-lt"/>
              </a:rPr>
              <a:t>Estimated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baseline</a:t>
            </a:r>
            <a:endParaRPr lang="it-IT" dirty="0" smtClean="0">
              <a:latin typeface="+mj-lt"/>
            </a:endParaRPr>
          </a:p>
          <a:p>
            <a:pPr algn="ctr"/>
            <a:r>
              <a:rPr lang="it-IT" dirty="0" smtClean="0">
                <a:latin typeface="+mj-lt"/>
              </a:rPr>
              <a:t>(</a:t>
            </a:r>
            <a:r>
              <a:rPr lang="it-IT" dirty="0" err="1" smtClean="0">
                <a:latin typeface="+mj-lt"/>
              </a:rPr>
              <a:t>using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weighted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moving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average</a:t>
            </a:r>
            <a:r>
              <a:rPr lang="it-IT" dirty="0" smtClean="0">
                <a:latin typeface="+mj-lt"/>
              </a:rPr>
              <a:t>)</a:t>
            </a:r>
            <a:endParaRPr lang="it-IT" dirty="0"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352800" y="2971800"/>
            <a:ext cx="2057400" cy="533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516788"/>
            <a:ext cx="3124200" cy="180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Approccio </a:t>
            </a:r>
            <a:r>
              <a:rPr lang="it-IT" smtClean="0"/>
              <a:t>proposto: </a:t>
            </a:r>
            <a:r>
              <a:rPr lang="it-IT" dirty="0" smtClean="0"/>
              <a:t>output grafico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Statistical Models for Network Anomaly Detection</a:t>
            </a:r>
            <a:endParaRPr lang="en-US" dirty="0"/>
          </a:p>
        </p:txBody>
      </p:sp>
      <p:pic>
        <p:nvPicPr>
          <p:cNvPr id="5" name="Content Placeholder 4" descr="bcas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1247321"/>
          </a:xfrm>
        </p:spPr>
      </p:pic>
      <p:pic>
        <p:nvPicPr>
          <p:cNvPr id="6" name="Picture 5" descr="bcast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9800"/>
            <a:ext cx="9144000" cy="1360714"/>
          </a:xfrm>
          <a:prstGeom prst="rect">
            <a:avLst/>
          </a:prstGeom>
        </p:spPr>
      </p:pic>
      <p:pic>
        <p:nvPicPr>
          <p:cNvPr id="7" name="Picture 6" descr="bcast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581400"/>
            <a:ext cx="9144000" cy="1374321"/>
          </a:xfrm>
          <a:prstGeom prst="rect">
            <a:avLst/>
          </a:prstGeom>
        </p:spPr>
      </p:pic>
      <p:pic>
        <p:nvPicPr>
          <p:cNvPr id="8" name="Picture 7" descr="bcast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953000"/>
            <a:ext cx="9144000" cy="137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Confronto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approcci</a:t>
            </a:r>
            <a:r>
              <a:rPr lang="en-US" dirty="0" smtClean="0"/>
              <a:t>: </a:t>
            </a:r>
            <a:r>
              <a:rPr lang="en-US" dirty="0" err="1" smtClean="0"/>
              <a:t>dimensionalità</a:t>
            </a:r>
            <a:r>
              <a:rPr lang="en-US" dirty="0" smtClean="0"/>
              <a:t> </a:t>
            </a:r>
            <a:r>
              <a:rPr lang="en-US" dirty="0" err="1" smtClean="0"/>
              <a:t>ridotta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339244" cy="31532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5" y="1981200"/>
            <a:ext cx="4339244" cy="3153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nettamente</a:t>
            </a:r>
            <a:r>
              <a:rPr lang="en-US" dirty="0" smtClean="0"/>
              <a:t> </a:t>
            </a:r>
            <a:r>
              <a:rPr lang="en-US" dirty="0" err="1" smtClean="0"/>
              <a:t>migliori</a:t>
            </a:r>
            <a:r>
              <a:rPr lang="en-US" dirty="0" smtClean="0"/>
              <a:t> e </a:t>
            </a:r>
            <a:r>
              <a:rPr lang="en-US" dirty="0" err="1" smtClean="0"/>
              <a:t>ridotta</a:t>
            </a:r>
            <a:r>
              <a:rPr lang="en-US" dirty="0" smtClean="0"/>
              <a:t> </a:t>
            </a:r>
            <a:r>
              <a:rPr lang="en-US" dirty="0" err="1" smtClean="0"/>
              <a:t>potenza</a:t>
            </a:r>
            <a:r>
              <a:rPr lang="en-US" dirty="0" smtClean="0"/>
              <a:t> di </a:t>
            </a:r>
            <a:r>
              <a:rPr lang="en-US" dirty="0" err="1" smtClean="0"/>
              <a:t>calcolo</a:t>
            </a:r>
            <a:endParaRPr lang="en-US" dirty="0" smtClean="0"/>
          </a:p>
          <a:p>
            <a:r>
              <a:rPr lang="en-US" dirty="0" err="1" smtClean="0"/>
              <a:t>Costo</a:t>
            </a:r>
            <a:r>
              <a:rPr lang="en-US" dirty="0" smtClean="0"/>
              <a:t> clustering: </a:t>
            </a:r>
            <a:r>
              <a:rPr lang="en-US" dirty="0" err="1" smtClean="0"/>
              <a:t>dipende</a:t>
            </a:r>
            <a:r>
              <a:rPr lang="en-US" dirty="0"/>
              <a:t> </a:t>
            </a:r>
            <a:r>
              <a:rPr lang="en-US" dirty="0" err="1" smtClean="0"/>
              <a:t>dall’algoritmo</a:t>
            </a:r>
            <a:r>
              <a:rPr lang="en-US" dirty="0" smtClean="0"/>
              <a:t>, ma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assumere</a:t>
            </a:r>
            <a:r>
              <a:rPr lang="en-US" dirty="0" smtClean="0"/>
              <a:t>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proposto</a:t>
            </a:r>
            <a:r>
              <a:rPr lang="en-US" dirty="0" smtClean="0"/>
              <a:t>: </a:t>
            </a:r>
            <a:r>
              <a:rPr lang="en-US" b="1" dirty="0" smtClean="0"/>
              <a:t>O(K)</a:t>
            </a:r>
            <a:r>
              <a:rPr lang="en-US" dirty="0" smtClean="0"/>
              <a:t> con </a:t>
            </a:r>
            <a:r>
              <a:rPr lang="en-US" b="1" dirty="0" smtClean="0"/>
              <a:t>K &lt;&lt; 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 smtClean="0"/>
              <a:t>approcci</a:t>
            </a:r>
            <a:r>
              <a:rPr lang="en-US" dirty="0" smtClean="0"/>
              <a:t>: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dimensionalit</a:t>
            </a:r>
            <a:r>
              <a:rPr lang="en-US" dirty="0" err="1"/>
              <a:t>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90600"/>
            <a:ext cx="5207092" cy="3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Implementazione all’interno dell’analizzatore di rete </a:t>
            </a:r>
            <a:r>
              <a:rPr lang="it-IT" b="1" dirty="0" smtClean="0"/>
              <a:t>CACE Pilot</a:t>
            </a:r>
          </a:p>
          <a:p>
            <a:r>
              <a:rPr lang="it-IT" dirty="0" smtClean="0"/>
              <a:t>Caratteristiche principali: architettura </a:t>
            </a:r>
            <a:r>
              <a:rPr lang="it-IT" b="1" dirty="0" smtClean="0"/>
              <a:t>client-server</a:t>
            </a:r>
            <a:r>
              <a:rPr lang="it-IT" dirty="0" smtClean="0"/>
              <a:t>, basata su un sistema espandibile di plugin</a:t>
            </a:r>
          </a:p>
          <a:p>
            <a:r>
              <a:rPr lang="it-IT" dirty="0" smtClean="0"/>
              <a:t>Implementazione in linguaggio C++ all’interno del server dell’analizzatore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Implementazione: motore di cattura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5" name="Picture 4" descr="CACEPilotUserInter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90800"/>
            <a:ext cx="4587240" cy="3649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mtClean="0"/>
              <a:t>Gianluca Borello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Statistical Models for Network Anomaly Detection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971800"/>
            <a:ext cx="838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3200" dirty="0" smtClean="0">
                <a:latin typeface="+mj-lt"/>
              </a:rPr>
              <a:t>Grazie per l’attenzione</a:t>
            </a:r>
            <a:endParaRPr lang="it-IT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it-IT" sz="2400" b="1" dirty="0" smtClean="0"/>
              <a:t>Anomaly Detection</a:t>
            </a:r>
          </a:p>
          <a:p>
            <a:pPr algn="just">
              <a:buNone/>
            </a:pPr>
            <a:r>
              <a:rPr lang="it-IT" dirty="0" smtClean="0"/>
              <a:t>Individuare pattern all'interno di un set di dati che si discostano in misura considerevole dalle caratteristiche di tutti gli altri elementi dell'insieme</a:t>
            </a:r>
          </a:p>
          <a:p>
            <a:pPr algn="just">
              <a:buNone/>
            </a:pPr>
            <a:r>
              <a:rPr lang="it-IT" dirty="0" smtClean="0"/>
              <a:t>								(Wikipedia)</a:t>
            </a:r>
          </a:p>
          <a:p>
            <a:pPr algn="just">
              <a:buNone/>
            </a:pPr>
            <a:endParaRPr lang="it-IT" dirty="0" smtClean="0"/>
          </a:p>
          <a:p>
            <a:r>
              <a:rPr lang="it-IT" dirty="0" smtClean="0"/>
              <a:t>Numerosi campi di applicazione</a:t>
            </a:r>
          </a:p>
          <a:p>
            <a:r>
              <a:rPr lang="it-IT" dirty="0" smtClean="0"/>
              <a:t>Numerosi approcci proposti in letteratura</a:t>
            </a:r>
          </a:p>
          <a:p>
            <a:r>
              <a:rPr lang="it-IT" dirty="0" smtClean="0"/>
              <a:t>Network Anomaly Detection: cosa vuol dire?</a:t>
            </a:r>
          </a:p>
          <a:p>
            <a:pPr lvl="1"/>
            <a:r>
              <a:rPr lang="it-IT" b="1" dirty="0" smtClean="0"/>
              <a:t>Picchi</a:t>
            </a:r>
            <a:r>
              <a:rPr lang="it-IT" dirty="0" smtClean="0"/>
              <a:t> di traffico</a:t>
            </a:r>
          </a:p>
          <a:p>
            <a:pPr lvl="1"/>
            <a:r>
              <a:rPr lang="it-IT" b="1" dirty="0" smtClean="0"/>
              <a:t>Diminuzione</a:t>
            </a:r>
            <a:r>
              <a:rPr lang="it-IT" dirty="0" smtClean="0"/>
              <a:t> di traffico</a:t>
            </a:r>
          </a:p>
          <a:p>
            <a:pPr lvl="1"/>
            <a:r>
              <a:rPr lang="it-IT" dirty="0" smtClean="0"/>
              <a:t>Periodi temporali (giorni, settimane, ...) in cui le statistiche di rete sono fuori dai </a:t>
            </a:r>
            <a:r>
              <a:rPr lang="it-IT" b="1" dirty="0" smtClean="0"/>
              <a:t>valori normali e attesi</a:t>
            </a:r>
          </a:p>
          <a:p>
            <a:pPr lvl="1"/>
            <a:r>
              <a:rPr lang="it-IT" dirty="0" smtClean="0"/>
              <a:t>Nuove applicazioni che generano modelli di traffico </a:t>
            </a:r>
            <a:r>
              <a:rPr lang="it-IT" b="1" dirty="0" smtClean="0"/>
              <a:t>non previsti</a:t>
            </a:r>
            <a:endParaRPr lang="it-IT" dirty="0" smtClean="0"/>
          </a:p>
          <a:p>
            <a:pPr lvl="1"/>
            <a:r>
              <a:rPr lang="it-IT" dirty="0" smtClean="0"/>
              <a:t>Anomalie legate alla </a:t>
            </a:r>
            <a:r>
              <a:rPr lang="it-IT" b="1" dirty="0" smtClean="0"/>
              <a:t>sicurezza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sz="2400" b="1" dirty="0" smtClean="0"/>
              <a:t>Network anomaly detection: stato dell’arte</a:t>
            </a:r>
          </a:p>
          <a:p>
            <a:r>
              <a:rPr lang="it-IT" dirty="0" smtClean="0"/>
              <a:t>Tantissimi approcci, di varia natura</a:t>
            </a:r>
          </a:p>
          <a:p>
            <a:r>
              <a:rPr lang="it-IT" dirty="0" smtClean="0"/>
              <a:t>Metriche semanticamente semplici (sostanzialmente informazioni di volume legati a flussi IP, TCP e UDP)</a:t>
            </a:r>
          </a:p>
          <a:p>
            <a:r>
              <a:rPr lang="it-IT" dirty="0" smtClean="0"/>
              <a:t>Anomalie rilevate: principalmente semplici anomalie security-related</a:t>
            </a:r>
          </a:p>
          <a:p>
            <a:pPr>
              <a:buNone/>
            </a:pP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algn="ctr">
              <a:buNone/>
            </a:pPr>
            <a:r>
              <a:rPr lang="it-IT" sz="2800" dirty="0" smtClean="0"/>
              <a:t>Idea:  perché non provare ad utilizzare metriche più complesse e rilevare deviazioni di pattern non attesi, in senso generico?</a:t>
            </a:r>
            <a:endParaRPr lang="it-IT" sz="2800" dirty="0"/>
          </a:p>
        </p:txBody>
      </p:sp>
      <p:sp>
        <p:nvSpPr>
          <p:cNvPr id="5" name="Down Arrow 4"/>
          <p:cNvSpPr/>
          <p:nvPr/>
        </p:nvSpPr>
        <p:spPr>
          <a:xfrm>
            <a:off x="3581400" y="3200400"/>
            <a:ext cx="18288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ctangular Callout 5"/>
          <p:cNvSpPr/>
          <p:nvPr/>
        </p:nvSpPr>
        <p:spPr>
          <a:xfrm>
            <a:off x="1447800" y="2362200"/>
            <a:ext cx="6248400" cy="4038600"/>
          </a:xfrm>
          <a:prstGeom prst="wedgeRectCallout">
            <a:avLst>
              <a:gd name="adj1" fmla="val 53587"/>
              <a:gd name="adj2" fmla="val -563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  <p:pic>
        <p:nvPicPr>
          <p:cNvPr id="7" name="Picture 6" descr="netflow-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514600"/>
            <a:ext cx="5100638" cy="38204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Network </a:t>
            </a:r>
            <a:r>
              <a:rPr lang="it-IT" dirty="0" err="1" smtClean="0"/>
              <a:t>anomaly</a:t>
            </a:r>
            <a:r>
              <a:rPr lang="it-IT" dirty="0" smtClean="0"/>
              <a:t> detection: premesse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b="1" dirty="0" smtClean="0"/>
              <a:t>Metriche di volume</a:t>
            </a:r>
          </a:p>
          <a:p>
            <a:pPr lvl="1"/>
            <a:r>
              <a:rPr lang="it-IT" dirty="0" smtClean="0"/>
              <a:t>Andamento della banda nel tempo, distribuzione dei protocolli, numero di </a:t>
            </a:r>
            <a:r>
              <a:rPr lang="it-IT" dirty="0" err="1" smtClean="0"/>
              <a:t>host</a:t>
            </a:r>
            <a:r>
              <a:rPr lang="it-IT" dirty="0" smtClean="0"/>
              <a:t> attivi, …</a:t>
            </a:r>
          </a:p>
          <a:p>
            <a:r>
              <a:rPr lang="it-IT" b="1" dirty="0" smtClean="0"/>
              <a:t>Metriche prestazionali</a:t>
            </a:r>
            <a:endParaRPr lang="it-IT" dirty="0" smtClean="0"/>
          </a:p>
          <a:p>
            <a:pPr lvl="1"/>
            <a:r>
              <a:rPr lang="it-IT" dirty="0" smtClean="0"/>
              <a:t>Percentuale del traffico IP frammentato, distribuzione degli errori TCP, distribuzione delle </a:t>
            </a:r>
            <a:r>
              <a:rPr lang="it-IT" dirty="0" err="1" smtClean="0"/>
              <a:t>flag</a:t>
            </a:r>
            <a:r>
              <a:rPr lang="it-IT" dirty="0" smtClean="0"/>
              <a:t> TCP, andamento dei Round trip </a:t>
            </a:r>
            <a:r>
              <a:rPr lang="it-IT" dirty="0" err="1" smtClean="0"/>
              <a:t>time</a:t>
            </a:r>
            <a:r>
              <a:rPr lang="it-IT" dirty="0" smtClean="0"/>
              <a:t> TCP, distribuzione della finestra di ricezione TCP, …</a:t>
            </a:r>
          </a:p>
          <a:p>
            <a:r>
              <a:rPr lang="it-IT" b="1" dirty="0" smtClean="0"/>
              <a:t>Metriche per il controllo dell’attività applicativa</a:t>
            </a:r>
            <a:endParaRPr lang="it-IT" dirty="0" smtClean="0"/>
          </a:p>
          <a:p>
            <a:pPr lvl="1"/>
            <a:r>
              <a:rPr lang="it-IT" dirty="0" smtClean="0"/>
              <a:t>Distribuzione degli stati HTTP, distribuzione delle richieste HTTP in termini di categorie di oggetti richiesti oppure singoli oggetti, distribuzione del traffico applicativo sulla base della nazione che spedisce o riceve le richieste …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Metriche: esempi di metriche analizzate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7010400" cy="5059363"/>
          </a:xfrm>
        </p:spPr>
        <p:txBody>
          <a:bodyPr anchor="ctr"/>
          <a:lstStyle/>
          <a:p>
            <a:r>
              <a:rPr lang="it-IT" dirty="0" smtClean="0"/>
              <a:t>Obiettivo iniziale: testare le più comuni  metodologie utilizzando un’architettura che sia in grado di estrarre metriche </a:t>
            </a:r>
            <a:r>
              <a:rPr lang="it-IT" b="1" dirty="0" smtClean="0"/>
              <a:t>complesse e sosticate </a:t>
            </a:r>
            <a:endParaRPr lang="it-IT" dirty="0" smtClean="0"/>
          </a:p>
          <a:p>
            <a:r>
              <a:rPr lang="it-IT" dirty="0" smtClean="0"/>
              <a:t>Famiglia scelta: algoritmi di </a:t>
            </a:r>
            <a:r>
              <a:rPr lang="it-IT" b="1" dirty="0" err="1" smtClean="0"/>
              <a:t>clustering</a:t>
            </a:r>
            <a:endParaRPr lang="it-IT" dirty="0" smtClean="0"/>
          </a:p>
          <a:p>
            <a:r>
              <a:rPr lang="it-IT" dirty="0" smtClean="0"/>
              <a:t>Domanda cui rispondere:</a:t>
            </a:r>
          </a:p>
          <a:p>
            <a:pPr lvl="1"/>
            <a:r>
              <a:rPr lang="it-IT" dirty="0" smtClean="0"/>
              <a:t>Il clustering </a:t>
            </a:r>
            <a:r>
              <a:rPr lang="en-US" dirty="0"/>
              <a:t>è </a:t>
            </a:r>
            <a:r>
              <a:rPr lang="en-US" dirty="0" smtClean="0"/>
              <a:t>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? (anomaly detection con </a:t>
            </a:r>
            <a:r>
              <a:rPr lang="en-US" dirty="0" err="1" smtClean="0"/>
              <a:t>metriche</a:t>
            </a:r>
            <a:r>
              <a:rPr lang="en-US" dirty="0" smtClean="0"/>
              <a:t> </a:t>
            </a:r>
            <a:r>
              <a:rPr lang="en-US" dirty="0" err="1" smtClean="0"/>
              <a:t>sematicamente</a:t>
            </a:r>
            <a:r>
              <a:rPr lang="en-US" dirty="0" smtClean="0"/>
              <a:t> </a:t>
            </a:r>
            <a:r>
              <a:rPr lang="en-US" dirty="0" err="1" smtClean="0"/>
              <a:t>ricche</a:t>
            </a:r>
            <a:r>
              <a:rPr lang="en-US" dirty="0" smtClean="0"/>
              <a:t>)</a:t>
            </a:r>
            <a:endParaRPr lang="it-I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1027" name="Picture 3" descr="C:\Users\Gianluca\AppData\Local\Microsoft\Windows\Temporary Internet Files\Content.IE5\72KXI5CC\MC9000787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066800"/>
            <a:ext cx="1622066" cy="3934305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5410200" y="2514600"/>
            <a:ext cx="3429000" cy="2514600"/>
          </a:xfrm>
          <a:prstGeom prst="wedgeRectCallout">
            <a:avLst>
              <a:gd name="adj1" fmla="val -69249"/>
              <a:gd name="adj2" fmla="val -9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  <p:pic>
        <p:nvPicPr>
          <p:cNvPr id="7" name="Picture 6" descr="cluster_analys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743200"/>
            <a:ext cx="2953162" cy="2152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Gianluca\AppData\Local\Microsoft\Windows\Temporary Internet Files\Content.IE5\8MB7F80E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1714500" cy="17145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429000" y="8382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atin typeface="+mj-lt"/>
              </a:rPr>
              <a:t>Preprocessing</a:t>
            </a:r>
            <a:r>
              <a:rPr lang="it-IT" b="1" dirty="0" smtClean="0">
                <a:latin typeface="+mj-lt"/>
              </a:rPr>
              <a:t> </a:t>
            </a:r>
            <a:r>
              <a:rPr lang="it-IT" b="1" dirty="0" err="1" smtClean="0">
                <a:latin typeface="+mj-lt"/>
              </a:rPr>
              <a:t>step</a:t>
            </a:r>
            <a:r>
              <a:rPr lang="it-IT" b="1" dirty="0">
                <a:latin typeface="+mj-lt"/>
              </a:rPr>
              <a:t> </a:t>
            </a:r>
            <a:endParaRPr lang="it-IT" b="1" dirty="0" smtClean="0">
              <a:latin typeface="+mj-lt"/>
            </a:endParaRPr>
          </a:p>
          <a:p>
            <a:pPr algn="ctr"/>
            <a:r>
              <a:rPr lang="it-IT" b="1" dirty="0" smtClean="0">
                <a:latin typeface="+mj-lt"/>
              </a:rPr>
              <a:t>(e.g. PCA)</a:t>
            </a:r>
            <a:endParaRPr lang="it-IT" b="1" dirty="0">
              <a:latin typeface="+mj-lt"/>
            </a:endParaRPr>
          </a:p>
        </p:txBody>
      </p:sp>
      <p:sp>
        <p:nvSpPr>
          <p:cNvPr id="8" name="Can 7"/>
          <p:cNvSpPr/>
          <p:nvPr/>
        </p:nvSpPr>
        <p:spPr>
          <a:xfrm>
            <a:off x="6172200" y="8382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+mj-lt"/>
              </a:rPr>
              <a:t>Data </a:t>
            </a:r>
            <a:r>
              <a:rPr lang="it-IT" b="1" dirty="0" err="1" smtClean="0">
                <a:latin typeface="+mj-lt"/>
              </a:rPr>
              <a:t>Normalization</a:t>
            </a:r>
            <a:endParaRPr lang="it-IT" b="1" dirty="0" smtClean="0">
              <a:latin typeface="+mj-lt"/>
            </a:endParaRPr>
          </a:p>
          <a:p>
            <a:pPr algn="ctr"/>
            <a:r>
              <a:rPr lang="it-IT" b="1" dirty="0" smtClean="0">
                <a:latin typeface="+mj-lt"/>
              </a:rPr>
              <a:t>(e.g. Z-Score)</a:t>
            </a:r>
            <a:endParaRPr lang="it-IT" b="1" dirty="0">
              <a:latin typeface="+mj-lt"/>
            </a:endParaRPr>
          </a:p>
        </p:txBody>
      </p:sp>
      <p:sp>
        <p:nvSpPr>
          <p:cNvPr id="9" name="Can 8"/>
          <p:cNvSpPr/>
          <p:nvPr/>
        </p:nvSpPr>
        <p:spPr>
          <a:xfrm>
            <a:off x="6172200" y="35052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atin typeface="+mj-lt"/>
              </a:rPr>
              <a:t>Clustering</a:t>
            </a:r>
            <a:endParaRPr lang="it-IT" b="1" dirty="0" smtClean="0">
              <a:latin typeface="+mj-lt"/>
            </a:endParaRPr>
          </a:p>
          <a:p>
            <a:pPr algn="ctr"/>
            <a:r>
              <a:rPr lang="it-IT" b="1" dirty="0" err="1" smtClean="0">
                <a:latin typeface="+mj-lt"/>
              </a:rPr>
              <a:t>engine</a:t>
            </a:r>
            <a:endParaRPr lang="it-IT" b="1" dirty="0" smtClean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219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1524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7800" y="1905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5181600" y="1371600"/>
            <a:ext cx="990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6502908" y="2717292"/>
            <a:ext cx="10424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1219200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latin typeface="+mj-lt"/>
              </a:rPr>
              <a:t>Tcp</a:t>
            </a:r>
            <a:r>
              <a:rPr lang="it-IT" b="1" dirty="0" smtClean="0">
                <a:latin typeface="+mj-lt"/>
              </a:rPr>
              <a:t> </a:t>
            </a:r>
            <a:r>
              <a:rPr lang="it-IT" b="1" dirty="0" err="1" smtClean="0">
                <a:latin typeface="+mj-lt"/>
              </a:rPr>
              <a:t>Metrics</a:t>
            </a:r>
            <a:endParaRPr lang="it-IT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9144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+mj-lt"/>
              </a:rPr>
              <a:t>IP </a:t>
            </a:r>
            <a:r>
              <a:rPr lang="it-IT" b="1" dirty="0" err="1" smtClean="0">
                <a:latin typeface="+mj-lt"/>
              </a:rPr>
              <a:t>Metrics</a:t>
            </a:r>
            <a:endParaRPr lang="it-IT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160020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latin typeface="+mj-lt"/>
              </a:rPr>
              <a:t>Application</a:t>
            </a:r>
            <a:r>
              <a:rPr lang="it-IT" b="1" dirty="0" smtClean="0">
                <a:latin typeface="+mj-lt"/>
              </a:rPr>
              <a:t> </a:t>
            </a:r>
            <a:r>
              <a:rPr lang="it-IT" b="1" dirty="0" err="1" smtClean="0">
                <a:latin typeface="+mj-lt"/>
              </a:rPr>
              <a:t>Metrics</a:t>
            </a:r>
            <a:endParaRPr lang="it-IT" b="1" dirty="0"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381000" y="3200400"/>
            <a:ext cx="2057400" cy="1600200"/>
          </a:xfrm>
          <a:prstGeom prst="wedgeRectCallout">
            <a:avLst>
              <a:gd name="adj1" fmla="val 93418"/>
              <a:gd name="adj2" fmla="val -123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+mj-lt"/>
              </a:rPr>
              <a:t>Big </a:t>
            </a:r>
            <a:r>
              <a:rPr lang="it-IT" dirty="0" err="1" smtClean="0">
                <a:latin typeface="+mj-lt"/>
              </a:rPr>
              <a:t>matrix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representing</a:t>
            </a:r>
            <a:r>
              <a:rPr lang="it-IT" dirty="0" smtClean="0">
                <a:latin typeface="+mj-lt"/>
              </a:rPr>
              <a:t> the multi </a:t>
            </a:r>
            <a:r>
              <a:rPr lang="it-IT" dirty="0" err="1" smtClean="0">
                <a:latin typeface="+mj-lt"/>
              </a:rPr>
              <a:t>dimensional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space</a:t>
            </a:r>
            <a:endParaRPr lang="it-IT" dirty="0"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3200400" y="2971800"/>
            <a:ext cx="1219200" cy="1069848"/>
          </a:xfrm>
          <a:prstGeom prst="wedgeRectCallout">
            <a:avLst>
              <a:gd name="adj1" fmla="val 167935"/>
              <a:gd name="adj2" fmla="val -153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+mj-lt"/>
              </a:rPr>
              <a:t>Reduced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matrix</a:t>
            </a:r>
            <a:endParaRPr lang="it-IT" dirty="0">
              <a:latin typeface="+mj-lt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743200" y="4495800"/>
            <a:ext cx="2743200" cy="1069848"/>
          </a:xfrm>
          <a:prstGeom prst="wedgeRectCallout">
            <a:avLst>
              <a:gd name="adj1" fmla="val 97403"/>
              <a:gd name="adj2" fmla="val -2042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+mj-lt"/>
              </a:rPr>
              <a:t>Normalized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matrix</a:t>
            </a:r>
            <a:r>
              <a:rPr lang="it-IT" dirty="0" smtClean="0">
                <a:latin typeface="+mj-lt"/>
              </a:rPr>
              <a:t> </a:t>
            </a:r>
          </a:p>
          <a:p>
            <a:pPr algn="ctr"/>
            <a:r>
              <a:rPr lang="it-IT" dirty="0" smtClean="0">
                <a:latin typeface="+mj-lt"/>
              </a:rPr>
              <a:t>(</a:t>
            </a:r>
            <a:r>
              <a:rPr lang="it-IT" dirty="0" err="1" smtClean="0">
                <a:latin typeface="+mj-lt"/>
              </a:rPr>
              <a:t>for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calculating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distances</a:t>
            </a:r>
            <a:r>
              <a:rPr lang="it-IT" dirty="0" smtClean="0">
                <a:latin typeface="+mj-lt"/>
              </a:rPr>
              <a:t>)</a:t>
            </a:r>
            <a:endParaRPr lang="it-IT" dirty="0">
              <a:latin typeface="+mj-lt"/>
            </a:endParaRPr>
          </a:p>
        </p:txBody>
      </p:sp>
      <p:sp>
        <p:nvSpPr>
          <p:cNvPr id="32" name="Right Arrow 31"/>
          <p:cNvSpPr/>
          <p:nvPr/>
        </p:nvSpPr>
        <p:spPr>
          <a:xfrm rot="6054681">
            <a:off x="6035025" y="5191452"/>
            <a:ext cx="7306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+mj-lt"/>
            </a:endParaRPr>
          </a:p>
        </p:txBody>
      </p:sp>
      <p:sp>
        <p:nvSpPr>
          <p:cNvPr id="33" name="Right Arrow 32"/>
          <p:cNvSpPr/>
          <p:nvPr/>
        </p:nvSpPr>
        <p:spPr>
          <a:xfrm rot="4450658">
            <a:off x="7206416" y="5204440"/>
            <a:ext cx="73065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5791200"/>
            <a:ext cx="207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+mj-lt"/>
              </a:rPr>
              <a:t>Data </a:t>
            </a:r>
            <a:r>
              <a:rPr lang="it-IT" dirty="0" err="1" smtClean="0">
                <a:latin typeface="+mj-lt"/>
              </a:rPr>
              <a:t>corresponding</a:t>
            </a:r>
            <a:r>
              <a:rPr lang="it-IT" dirty="0" smtClean="0">
                <a:latin typeface="+mj-lt"/>
              </a:rPr>
              <a:t> </a:t>
            </a:r>
          </a:p>
          <a:p>
            <a:pPr algn="ctr"/>
            <a:r>
              <a:rPr lang="it-IT" dirty="0" err="1" smtClean="0">
                <a:latin typeface="+mj-lt"/>
              </a:rPr>
              <a:t>to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typical</a:t>
            </a:r>
            <a:r>
              <a:rPr lang="it-IT" dirty="0" smtClean="0">
                <a:latin typeface="+mj-lt"/>
              </a:rPr>
              <a:t> pattern</a:t>
            </a:r>
            <a:endParaRPr lang="it-IT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867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+mj-lt"/>
              </a:rPr>
              <a:t>Anomalies</a:t>
            </a:r>
            <a:endParaRPr lang="it-IT" dirty="0">
              <a:latin typeface="+mj-lt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Clustering</a:t>
            </a:r>
            <a:r>
              <a:rPr lang="it-IT" dirty="0" smtClean="0"/>
              <a:t>: architettura</a:t>
            </a:r>
            <a:endParaRPr lang="it-IT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228600" y="3276600"/>
            <a:ext cx="5715000" cy="2971800"/>
          </a:xfrm>
          <a:prstGeom prst="wedgeRectCallout">
            <a:avLst>
              <a:gd name="adj1" fmla="val 19777"/>
              <a:gd name="adj2" fmla="val -774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Viene utilizzata la tecnica della </a:t>
            </a:r>
            <a:r>
              <a:rPr lang="it-IT" b="1" dirty="0" smtClean="0"/>
              <a:t>Principal Component Analysis</a:t>
            </a:r>
            <a:r>
              <a:rPr lang="it-IT" dirty="0" smtClean="0"/>
              <a:t> (PCA) per ridurre la dimensionalità della matrice contenente i dati, eliminando le informazioni meno importanti da un punto di vista statistico.  Questo permette di migliorare notevolmente i risultati prodotti dall'algoritmo di clustering, specialmente quando il numero di metriche da analizzare contemporaneamente è parecchio alto (decine di dimensioni)</a:t>
            </a:r>
            <a:endParaRPr lang="it-IT" dirty="0">
              <a:latin typeface="+mj-lt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304800" y="3352800"/>
            <a:ext cx="5715000" cy="1752600"/>
          </a:xfrm>
          <a:prstGeom prst="wedgeRectCallout">
            <a:avLst>
              <a:gd name="adj1" fmla="val 61828"/>
              <a:gd name="adj2" fmla="val -980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 misure di distanza utilizzate sono quella </a:t>
            </a:r>
            <a:r>
              <a:rPr lang="it-IT" b="1" dirty="0" smtClean="0"/>
              <a:t>euclidea</a:t>
            </a:r>
            <a:r>
              <a:rPr lang="it-IT" dirty="0" smtClean="0"/>
              <a:t> e quella di </a:t>
            </a:r>
            <a:r>
              <a:rPr lang="it-IT" b="1" dirty="0" smtClean="0"/>
              <a:t>Mahalanobis.</a:t>
            </a:r>
          </a:p>
          <a:p>
            <a:pPr algn="ctr"/>
            <a:r>
              <a:rPr lang="it-IT" dirty="0" smtClean="0">
                <a:latin typeface="+mj-lt"/>
              </a:rPr>
              <a:t>La seconda tiene in considerazione la dipendenza statistica delle diverse dimensioni, offrendo risultati migliori della prima, che necessita di ulteriori normalizzazioni.</a:t>
            </a:r>
            <a:endParaRPr lang="it-IT" dirty="0">
              <a:latin typeface="+mj-l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52400" y="3810000"/>
            <a:ext cx="5715000" cy="1752600"/>
          </a:xfrm>
          <a:prstGeom prst="wedgeRectCallout">
            <a:avLst>
              <a:gd name="adj1" fmla="val 54854"/>
              <a:gd name="adj2" fmla="val -29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Vengono usati gli algoritmi </a:t>
            </a:r>
            <a:r>
              <a:rPr lang="it-IT" b="1" dirty="0" smtClean="0"/>
              <a:t>K-Means++</a:t>
            </a:r>
            <a:r>
              <a:rPr lang="it-IT" dirty="0" smtClean="0"/>
              <a:t> e </a:t>
            </a:r>
            <a:r>
              <a:rPr lang="it-IT" b="1" dirty="0" smtClean="0"/>
              <a:t>DBSCAN.</a:t>
            </a:r>
          </a:p>
          <a:p>
            <a:pPr algn="ctr"/>
            <a:r>
              <a:rPr lang="it-IT" dirty="0" smtClean="0">
                <a:latin typeface="+mj-lt"/>
              </a:rPr>
              <a:t>I parametri sono stati tarati utilizzando vari approcci proposti in letterature e sulla base della natura delle metriche analizzate.</a:t>
            </a:r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1" grpId="0" animBg="1"/>
      <p:bldP spid="22" grpId="0"/>
      <p:bldP spid="23" grpId="0"/>
      <p:bldP spid="24" grpId="0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/>
      <p:bldP spid="35" grpId="0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sz="2400" b="1" dirty="0" smtClean="0"/>
              <a:t>Data set utilizzato</a:t>
            </a:r>
          </a:p>
          <a:p>
            <a:pPr algn="ctr">
              <a:buNone/>
            </a:pPr>
            <a:r>
              <a:rPr lang="it-IT" dirty="0" smtClean="0"/>
              <a:t>6 mesi di traffico reale catturato sul link di collegamento a Internet (bidirezionale) di un’azienda IT con 30 dipendenti (parecchi Terabytes di traffico)</a:t>
            </a:r>
          </a:p>
          <a:p>
            <a:pPr algn="ctr">
              <a:buNone/>
            </a:pPr>
            <a:r>
              <a:rPr lang="it-IT" sz="2400" b="1" dirty="0" smtClean="0"/>
              <a:t>Problema</a:t>
            </a:r>
          </a:p>
          <a:p>
            <a:pPr algn="ctr">
              <a:buNone/>
            </a:pPr>
            <a:r>
              <a:rPr lang="it-IT" dirty="0" smtClean="0"/>
              <a:t>Se i dati sono reali, come stabilire secondo un criterio oggettivo le anomalie?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Scenario di test:</a:t>
            </a:r>
          </a:p>
          <a:p>
            <a:r>
              <a:rPr lang="it-IT" b="1" dirty="0" smtClean="0"/>
              <a:t>Iniezione di anomalie sintetiche</a:t>
            </a:r>
            <a:r>
              <a:rPr lang="it-IT" dirty="0" smtClean="0"/>
              <a:t>: semplici anomalie di sicurezza (port scan, DoS, …) e alterazioni del normale traffico (sbilanciamenti nella distribuzione dei protocolli, picchi di traffico non atteso, …) iniettate a intervalli di tempo casuali per tutta la durata della sorgente di dati</a:t>
            </a:r>
          </a:p>
          <a:p>
            <a:r>
              <a:rPr lang="it-IT" dirty="0" smtClean="0"/>
              <a:t>Anomalie iniettate: 100 per ogni scenario di test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r>
              <a:rPr lang="en-US" dirty="0" err="1" smtClean="0"/>
              <a:t>di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733800" y="3276600"/>
            <a:ext cx="1600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test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2" y="1066800"/>
            <a:ext cx="6962355" cy="5059363"/>
          </a:xfrm>
        </p:spPr>
      </p:pic>
    </p:spTree>
    <p:extLst>
      <p:ext uri="{BB962C8B-B14F-4D97-AF65-F5344CB8AC3E}">
        <p14:creationId xmlns:p14="http://schemas.microsoft.com/office/powerpoint/2010/main" val="38198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</a:t>
            </a:r>
            <a:r>
              <a:rPr lang="en-US" dirty="0" smtClean="0"/>
              <a:t>test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Statistical Models for Network Anomaly Detection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2" y="1066800"/>
            <a:ext cx="6962355" cy="5059363"/>
          </a:xfrm>
        </p:spPr>
      </p:pic>
    </p:spTree>
    <p:extLst>
      <p:ext uri="{BB962C8B-B14F-4D97-AF65-F5344CB8AC3E}">
        <p14:creationId xmlns:p14="http://schemas.microsoft.com/office/powerpoint/2010/main" val="2563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638</TotalTime>
  <Words>1016</Words>
  <Application>Microsoft Office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Beamer</vt:lpstr>
      <vt:lpstr>Statistical Models for Network Anomaly Detection</vt:lpstr>
      <vt:lpstr>Introduzione</vt:lpstr>
      <vt:lpstr>Network anomaly detection: premesse</vt:lpstr>
      <vt:lpstr>Metriche: esempi di metriche analizzate</vt:lpstr>
      <vt:lpstr>Obiettivi</vt:lpstr>
      <vt:lpstr>Clustering: architettura</vt:lpstr>
      <vt:lpstr>Scenario di test</vt:lpstr>
      <vt:lpstr>Clustering: test (1)</vt:lpstr>
      <vt:lpstr>Clustering: test (2)</vt:lpstr>
      <vt:lpstr>Clustering: test (3)</vt:lpstr>
      <vt:lpstr>Clustering: considerazioni</vt:lpstr>
      <vt:lpstr>Approccio proposto</vt:lpstr>
      <vt:lpstr>Approccio proposto: stima periodicità</vt:lpstr>
      <vt:lpstr>Approccio proposto: creazione della baseline</vt:lpstr>
      <vt:lpstr>Approccio proposto: output grafico</vt:lpstr>
      <vt:lpstr>Confronto tra approcci: dimensionalità ridotta</vt:lpstr>
      <vt:lpstr>Confronto tra approcci: alta dimensionalità</vt:lpstr>
      <vt:lpstr>Implementazione: motore di cattura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Models for Network Anomaly Detection</dc:title>
  <dc:creator>Gianluca</dc:creator>
  <cp:lastModifiedBy>Gianluca</cp:lastModifiedBy>
  <cp:revision>125</cp:revision>
  <dcterms:created xsi:type="dcterms:W3CDTF">2010-09-25T20:02:10Z</dcterms:created>
  <dcterms:modified xsi:type="dcterms:W3CDTF">2010-11-04T20:30:45Z</dcterms:modified>
</cp:coreProperties>
</file>