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58" r:id="rId12"/>
    <p:sldId id="267" r:id="rId13"/>
    <p:sldId id="256" r:id="rId14"/>
  </p:sldIdLst>
  <p:sldSz cx="9903460" cy="685800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1822"/>
        <p:guide pos="3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63"/>
            <a:ext cx="7427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38"/>
            <a:ext cx="7427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0873" y="365125"/>
            <a:ext cx="8541855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2" y="1681163"/>
            <a:ext cx="4189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2" y="2505075"/>
            <a:ext cx="41896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63"/>
            <a:ext cx="4210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075"/>
            <a:ext cx="42103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4" y="365125"/>
            <a:ext cx="213546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25"/>
            <a:ext cx="62825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://www.hinet.bosai.go.jp/" TargetMode="External"/><Relationship Id="rId1" Type="http://schemas.openxmlformats.org/officeDocument/2006/relationships/hyperlink" Target="http://www.usarra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26745" y="540385"/>
            <a:ext cx="863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b="1"/>
              <a:t>Seismic Wavefield Reconstruction in the Presence of 6C Observations</a:t>
            </a:r>
            <a:endParaRPr 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621665" y="17849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/>
              <a:t>Taufiqurrahman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Seismology Group Meeting, 6 February 2018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5916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Notebook Project for Winter School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Simple 2D horizontal space (x,y,t)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Rock properties (phase velocities)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SG analytical solution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FDM + PML (or SALVUS?)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Point source or moment tensor (simulate an earthquake, P-SV or SH, Rayleigh wave), f = 10-15 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3C and 6C, around 20-50 receivers, random spreading with </a:t>
            </a:r>
            <a:r>
              <a:rPr lang="en-US">
                <a:sym typeface="+mn-ea"/>
              </a:rPr>
              <a:t>distance ~</a:t>
            </a:r>
            <a:r>
              <a:rPr lang="en-US"/>
              <a:t>20-30 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6C we directly observe spatial gradients field (skip the displacement interpolation as used in Liu &amp; Holt (2015) part 2.2) so that can also solved the SG parameters estimation (A- and B-coefficients part 2.3)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Solving for structural parameters (see part 2.4 of Liu &amp; Holt, 2015), link to the Helmholtz equation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Compare observed from numerical solution (FDM + PML) with seismic gradiometry (SG) solution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Compare estimated slowness/phase velocities with the real value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1241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Results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Feasibility test with numerical solution (see Maeda, 2016 part Results)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17995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References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Igel, H., Schreiber, U., Flaws, A., Schuberth, B., Velikoseltsev, A., Cochard, A. (2005). </a:t>
            </a:r>
            <a:r>
              <a:rPr lang="en-US" i="1">
                <a:sym typeface="+mn-ea"/>
              </a:rPr>
              <a:t>Rotational motions induced by the M8.1 Tokachi-oki earthquake, September 25, 2003. </a:t>
            </a:r>
            <a:r>
              <a:rPr lang="en-US">
                <a:sym typeface="+mn-ea"/>
              </a:rPr>
              <a:t>Geophys. Res. Lett. 32(8):L08309.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Langston, C., &amp; Liang, C. (2008). </a:t>
            </a:r>
            <a:r>
              <a:rPr lang="en-US" i="1">
                <a:sym typeface="+mn-ea"/>
              </a:rPr>
              <a:t>Gradiometry for polarized seismic waves</a:t>
            </a:r>
            <a:r>
              <a:rPr lang="en-US">
                <a:sym typeface="+mn-ea"/>
              </a:rPr>
              <a:t>. Journal of Geophysical Research, vol. 113.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Liang, C., &amp; Langston, C. (2009). </a:t>
            </a:r>
            <a:r>
              <a:rPr lang="en-US" i="1"/>
              <a:t>Wave gradiometry for USArray: Rayleigh waves</a:t>
            </a:r>
            <a:r>
              <a:rPr lang="en-US"/>
              <a:t>. Journal of Geophysical Research, vol. 114.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Liu, Y., &amp; Holt, W. (2015). </a:t>
            </a:r>
            <a:r>
              <a:rPr lang="en-US" i="1"/>
              <a:t>Wave gradiometry and its link to Helmholtz equation solutions applied to USArray in the eastern U.S.</a:t>
            </a:r>
            <a:r>
              <a:rPr lang="en-US"/>
              <a:t> Journal of Geophysical Research: Solid Earth.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Maeda, T., Nishida, K., &amp; Obara, K. (2016). </a:t>
            </a:r>
            <a:r>
              <a:rPr lang="en-US" i="1"/>
              <a:t>Reconstruction of a 2D seismic wavefield by seismic gradiometry.</a:t>
            </a:r>
            <a:r>
              <a:rPr lang="en-US"/>
              <a:t> Progress in Earth and Planetary Science.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6601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Large Seismic Networks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USArray (</a:t>
            </a:r>
            <a:r>
              <a:rPr lang="en-US">
                <a:hlinkClick r:id="rId1" tooltip=""/>
              </a:rPr>
              <a:t>http://www.usarray.org/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Hi-net (</a:t>
            </a:r>
            <a:r>
              <a:rPr lang="en-US">
                <a:hlinkClick r:id="rId2" tooltip=""/>
              </a:rPr>
              <a:t>http://www.hinet.bosai.go.jp/</a:t>
            </a:r>
            <a:r>
              <a:rPr lang="en-US"/>
              <a:t>), one of the densest, distance ~20 km between receivers (</a:t>
            </a:r>
            <a:r>
              <a:rPr lang="en-US" i="1"/>
              <a:t>Okada et. al., 2004</a:t>
            </a:r>
            <a:r>
              <a:rPr lang="en-US"/>
              <a:t>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2088515"/>
            <a:ext cx="4782185" cy="2349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61565" y="4357370"/>
            <a:ext cx="2310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i="1"/>
              <a:t>courtesy: http://www.usarray.org/</a:t>
            </a:r>
            <a:endParaRPr lang="en-US" sz="1200" i="1"/>
          </a:p>
        </p:txBody>
      </p:sp>
      <p:sp>
        <p:nvSpPr>
          <p:cNvPr id="10" name="Text Box 9"/>
          <p:cNvSpPr txBox="1"/>
          <p:nvPr/>
        </p:nvSpPr>
        <p:spPr>
          <a:xfrm>
            <a:off x="7036435" y="4422140"/>
            <a:ext cx="26339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i="1"/>
              <a:t>courtesy: http://www.hinet.bosai.go.jp/</a:t>
            </a:r>
            <a:endParaRPr lang="en-US" sz="1200" i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2072005"/>
            <a:ext cx="4292105" cy="2297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5353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Seismic Gradiometry - Introduction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 technique for treating a large array data to reconstruct and to characterize a seismic wavefield </a:t>
            </a:r>
            <a:r>
              <a:rPr lang="en-US"/>
              <a:t>observed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Original concept by Langston (2007a), to measure the spatial gradient</a:t>
            </a:r>
            <a:r>
              <a:rPr lang="en-US" b="1"/>
              <a:t> </a:t>
            </a:r>
            <a:r>
              <a:rPr lang="en-US"/>
              <a:t>of seismic waves observed by dense array. He showed that slowness could be directly estimated.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Igel (2005) proposed a similar approach with rotational seismometers.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(2007b) SG applied to 2D problem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(2007c) improved its stability in time domain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Langston &amp; Liang (2008) SG applied to polarized waves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Liang &amp; Langston (2009) estimated Rayleigh waves with grid locations collocated with seismic stations (limited to the station location)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Spudich (1995) performed a similar series expansion to estimate surface strain and stress tensors recorded by dense array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Liu &amp; Holt (2015)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Maeda (2016) used SG to reconstruct the seismic wavefield as a continuous 2D field irrespective of the station location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721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Seismic Gradiometry - Benefits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has the advantage that it estimates slowness as a spatially varying value, whereas other array methods ie. semblance method (Neidell &amp; Taner, 1971) which assume a homogeneous plane-wave incidence and utilize phase differences to estimate slowness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models both phase and amplitude of the observed wavefield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Possibility to separate non-plane wave characteristics, ie. the radiation pattern and geometrical spreading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SG is a tool for reconstructing a spatially continuous seismic wavefield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Divergence (div) and Rotation (rot) of 3C seismic wavefield can be estimated by SG and used to characterize seismic wave propagation features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145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Uses Taylor series expansion (1st order) of the seismic wavefield in 2D horizontal space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several observations from stations near target grid to construct an observation equation (N is the number of stations used for estimation)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59790" y="1329055"/>
            <a:ext cx="8180705" cy="655320"/>
            <a:chOff x="2380" y="2553"/>
            <a:chExt cx="12883" cy="1032"/>
          </a:xfrm>
        </p:grpSpPr>
        <p:grpSp>
          <p:nvGrpSpPr>
            <p:cNvPr id="14" name="Group 13"/>
            <p:cNvGrpSpPr/>
            <p:nvPr/>
          </p:nvGrpSpPr>
          <p:grpSpPr>
            <a:xfrm>
              <a:off x="7511" y="2553"/>
              <a:ext cx="7752" cy="1032"/>
              <a:chOff x="5367" y="2553"/>
              <a:chExt cx="7752" cy="103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367" y="2553"/>
                <a:ext cx="3869" cy="972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31" y="2641"/>
                <a:ext cx="3788" cy="945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0" y="2847"/>
              <a:ext cx="2223" cy="5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" y="2946"/>
              <a:ext cx="288" cy="3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6" y="2853"/>
              <a:ext cx="1953" cy="51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363345" y="3486785"/>
            <a:ext cx="7161149" cy="2070735"/>
            <a:chOff x="1055" y="6397"/>
            <a:chExt cx="11277" cy="326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" y="6397"/>
              <a:ext cx="2070" cy="63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" y="7263"/>
              <a:ext cx="3473" cy="238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1" y="8248"/>
              <a:ext cx="405" cy="29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3" y="7219"/>
              <a:ext cx="4095" cy="243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54" y="7585"/>
              <a:ext cx="2978" cy="1584"/>
            </a:xfrm>
            <a:prstGeom prst="rect">
              <a:avLst/>
            </a:prstGeom>
          </p:spPr>
        </p:pic>
      </p:grpSp>
      <p:sp>
        <p:nvSpPr>
          <p:cNvPr id="23" name="Text Box 22"/>
          <p:cNvSpPr txBox="1"/>
          <p:nvPr/>
        </p:nvSpPr>
        <p:spPr>
          <a:xfrm>
            <a:off x="2917190" y="1988820"/>
            <a:ext cx="10445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nearby grid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location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25220" y="1986915"/>
            <a:ext cx="8502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observed</a:t>
            </a:r>
            <a:endParaRPr 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1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location</a:t>
            </a:r>
            <a:endParaRPr lang="en-US" sz="1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4540" y="1440180"/>
            <a:ext cx="1595120" cy="53784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56205" y="1440180"/>
            <a:ext cx="1430655" cy="53784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171180" y="3911600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displacement</a:t>
            </a:r>
            <a:endParaRPr 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145780" y="5219700"/>
            <a:ext cx="963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</a:rPr>
              <a:t>spatial</a:t>
            </a:r>
            <a:endParaRPr lang="en-US" sz="1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</a:rPr>
              <a:t>derivatives</a:t>
            </a:r>
            <a:endParaRPr lang="en-US" sz="1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96405" y="4589780"/>
            <a:ext cx="1531620" cy="66484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5005" y="4246245"/>
            <a:ext cx="1341755" cy="309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35120" y="1300480"/>
            <a:ext cx="4973320" cy="77851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6023293" y="2077720"/>
            <a:ext cx="1385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1st order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Taylor expansion</a:t>
            </a:r>
            <a:endParaRPr lang="en-US" sz="140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935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 (continued)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input data 3 or more stations then it is over-determined problem, regularization by smoothing or damping is not necessary, we use least-squares (LSQ) method to estimate the wave amplitude and the spatial gradients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Computational cost reduced by using a previously computed kernel matrix for LSQ calculation because the inverse problem depends only on the station configuration (</a:t>
            </a:r>
            <a:r>
              <a:rPr lang="en-US">
                <a:sym typeface="+mn-ea"/>
              </a:rPr>
              <a:t>K is a weighting factor and </a:t>
            </a:r>
            <a:r>
              <a:rPr lang="en-US"/>
              <a:t>W is a diagonal weight matrix eg. Menke, 2012)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Decompossed as follow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835" y="2629535"/>
            <a:ext cx="2924810" cy="878205"/>
            <a:chOff x="5521" y="3575"/>
            <a:chExt cx="4606" cy="1383"/>
          </a:xfrm>
        </p:grpSpPr>
        <p:grpSp>
          <p:nvGrpSpPr>
            <p:cNvPr id="11" name="Group 10"/>
            <p:cNvGrpSpPr/>
            <p:nvPr/>
          </p:nvGrpSpPr>
          <p:grpSpPr>
            <a:xfrm>
              <a:off x="5521" y="3575"/>
              <a:ext cx="4606" cy="1300"/>
              <a:chOff x="1574" y="3534"/>
              <a:chExt cx="4606" cy="13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574" y="3534"/>
                <a:ext cx="4607" cy="74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" y="4379"/>
                <a:ext cx="981" cy="44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" y="4430"/>
                <a:ext cx="261" cy="40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6465" y="3642"/>
              <a:ext cx="2991" cy="648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3" y="4392"/>
              <a:ext cx="445" cy="566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8065" y="4159250"/>
            <a:ext cx="2091055" cy="1078865"/>
            <a:chOff x="5619" y="6650"/>
            <a:chExt cx="3293" cy="16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rcRect r="87340" b="-126"/>
            <a:stretch>
              <a:fillRect/>
            </a:stretch>
          </p:blipFill>
          <p:spPr>
            <a:xfrm>
              <a:off x="6614" y="6751"/>
              <a:ext cx="377" cy="15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rcRect r="79054" b="-61178"/>
            <a:stretch>
              <a:fillRect/>
            </a:stretch>
          </p:blipFill>
          <p:spPr>
            <a:xfrm>
              <a:off x="5619" y="7031"/>
              <a:ext cx="965" cy="120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rcRect l="89657"/>
            <a:stretch>
              <a:fillRect/>
            </a:stretch>
          </p:blipFill>
          <p:spPr>
            <a:xfrm>
              <a:off x="8604" y="6765"/>
              <a:ext cx="308" cy="15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5" y="7159"/>
              <a:ext cx="1431" cy="4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2" y="7711"/>
              <a:ext cx="1449" cy="56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3" y="6650"/>
              <a:ext cx="1350" cy="540"/>
            </a:xfrm>
            <a:prstGeom prst="rect">
              <a:avLst/>
            </a:prstGeom>
          </p:spPr>
        </p:pic>
      </p:grpSp>
      <p:sp>
        <p:nvSpPr>
          <p:cNvPr id="32" name="Text Box 31"/>
          <p:cNvSpPr txBox="1"/>
          <p:nvPr/>
        </p:nvSpPr>
        <p:spPr>
          <a:xfrm>
            <a:off x="3812858" y="3500120"/>
            <a:ext cx="929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weighting</a:t>
            </a:r>
            <a:endParaRPr lang="en-US" sz="140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US" sz="140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factor</a:t>
            </a:r>
            <a:endParaRPr lang="en-US" sz="140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4935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SG Method - Theory (continued)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Weighting done by empirically adopted the Gaussian function with variance and cutoff distance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quality of the estimation of </a:t>
            </a:r>
            <a:r>
              <a:rPr lang="en-US" b="1" i="1">
                <a:sym typeface="+mn-ea"/>
              </a:rPr>
              <a:t>m</a:t>
            </a:r>
            <a:r>
              <a:rPr lang="en-US">
                <a:sym typeface="+mn-ea"/>
              </a:rPr>
              <a:t> (the displacement and the spatial gradients)  depends on locations of the stations relative to the grid point.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quality of the estimation of </a:t>
            </a:r>
            <a:r>
              <a:rPr lang="en-US" b="1" i="1">
                <a:sym typeface="+mn-ea"/>
              </a:rPr>
              <a:t>m </a:t>
            </a:r>
            <a:r>
              <a:rPr lang="en-US">
                <a:sym typeface="+mn-ea"/>
              </a:rPr>
              <a:t>improves as the number of stations used increases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However, the use of more distant stations may under-estimate of the spatial derivatives of the waves, therefore Maeda (2016) used only stations within 50 km with smoothly decreasing weighting factor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443605" y="1527175"/>
            <a:ext cx="3035300" cy="377190"/>
            <a:chOff x="6803" y="9125"/>
            <a:chExt cx="4780" cy="5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03" y="9125"/>
              <a:ext cx="1989" cy="59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9" y="9147"/>
              <a:ext cx="1935" cy="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5749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Love &amp; Rayleigh Wave Decomposition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23240" y="176530"/>
            <a:ext cx="3202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Slowness Estimation</a:t>
            </a:r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21665" y="908685"/>
            <a:ext cx="8646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5049</Words>
  <Application>WPS Presentation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8570w</dc:creator>
  <cp:lastModifiedBy>8570w</cp:lastModifiedBy>
  <cp:revision>48</cp:revision>
  <dcterms:created xsi:type="dcterms:W3CDTF">2018-01-15T18:44:43Z</dcterms:created>
  <dcterms:modified xsi:type="dcterms:W3CDTF">2018-01-16T00:51:05Z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