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4" r:id="rId4"/>
    <p:sldId id="260" r:id="rId5"/>
    <p:sldId id="261" r:id="rId6"/>
    <p:sldId id="262" r:id="rId7"/>
    <p:sldId id="257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A3AB-3A64-477F-A53B-82CA29DFFAA6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022A-F440-4C23-8CD0-87696506C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10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022A-F440-4C23-8CD0-87696506CE24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232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C8B27-57D2-2AB0-0B3E-A17DCCD8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1E3C2045-219D-B475-A16B-A2E7C7880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EEBED7D3-5468-CB33-7168-ABC1F7FAB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D529507-FF77-D1E0-721B-82A2C1F97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022A-F440-4C23-8CD0-87696506CE2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485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8A54C-4D3D-EEBC-843D-877D16B5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CB77E0CA-11D5-F516-9AAA-2A5801E38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788242BA-BCCD-F485-CB40-905B8425D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D9CB819-EEEB-AD48-92B1-AFD223633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022A-F440-4C23-8CD0-87696506CE2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06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C0AF-510C-2E49-0CDE-1C0A7AFA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FC1EBCF9-FD0B-11F7-CB08-4941EB673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A5A1C9F4-2F51-8ACE-C72B-17BF99271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7A7A206-95EB-8389-3B69-562FA821B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022A-F440-4C23-8CD0-87696506CE24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945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CDF5A-2BFD-D38B-F9C2-742CB518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E55FC265-87F6-05A1-692D-BFEDD32BB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FB470470-4989-A058-D7F6-BA8F85E85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FE75E90-6807-3C7C-38F9-9DCA67AB6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022A-F440-4C23-8CD0-87696506CE24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083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8500B-5194-235C-C6EC-AA25CC60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50D151EA-881E-9C15-B050-7EAA96E06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3F6E342B-D435-DAAF-91D9-ED8EA0B99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5681531-6B85-FC7C-EBCA-F5C3A8BEA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022A-F440-4C23-8CD0-87696506CE2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08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022A-F440-4C23-8CD0-87696506CE24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959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988324-7157-E3CB-0910-61760D82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A0A5DF4-DCD7-CD25-4148-4FE8AE55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368FF31-C970-9A5E-6DF5-69833342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5AA4AA0-D8BB-B394-3257-7B4AE38D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10398D-CC6E-CAC9-5743-21DC7FA9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06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117F99-EA93-86F4-C98B-64B50895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7F25F35-4582-D56D-DD26-FA8A237C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380A2FF-35A0-769A-07C0-D8BC8A83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BB2A919-1E2F-FB22-F82F-D243FB8E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F7D97E-2B66-C15E-0DC3-C97DD8D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340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B9C9B763-28B5-50B5-00EF-6046BA9FB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9E7D860-1FFF-A622-7341-0B2A2D7BE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236B41D-FC67-3338-CCD7-D5667A81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F5257D0-0318-DFF0-E2FE-6B3D07F6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AFEDDC6-4D2F-E5E3-124C-C1786127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30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99C5D-3B0C-52AB-5F05-C9FE8D34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AFE2A26-C446-356D-DDA6-1823A744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0A1129F-0A49-CDB3-6882-723CFE7C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72D5A02-36FE-A985-C627-59573811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CC8FF50-686D-785F-0AE3-9E5B4D23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11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D5ED3E-46E8-B7C2-A790-F3338997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BA2754E-FA40-E898-C5F0-1EC5E0EF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58EB016-F0A1-1881-9F5F-27ADC38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F1B50D1-0715-8C5B-17C0-083CC796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D99863D-A916-7F2E-8F31-01EABDC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48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AA31E4-671F-AEE3-6E6D-34803895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F8E8607-FB9D-3DC7-8C9F-8239E977C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EE7FBEC-F033-4C90-3CBD-1F651ADE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9B3D5D8-84DF-7055-E0C6-75F027F2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BE41BFF-4A31-FB8F-4A44-D57EC99B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53A57C-F2EB-5666-5254-6931957A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251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8F9165-D5B8-EC1E-EF63-6C68A944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061AFCF-91EF-C30D-7B3A-2743C275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FA57FBB-8F27-0775-759E-D3C6E3BE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9ADEB49-9FC1-371F-D66A-493A3058E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D6EF70C-2E46-E999-B6E0-6FBE67570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362D63A-F71F-609E-0541-C63FAA81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105C4393-7908-F470-C47E-547B73F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7220662-9755-D959-1420-4433A1CF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16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164637-C1D5-1CB5-63F4-302BD0F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78A3B33-3077-BD69-59BD-8A2B128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91F5980-272D-767E-1738-BC582B48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18DAE13-D85E-DBF2-7856-F955C165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10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F8AC1A1-BCB6-A135-99AD-9FE3F0DE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7225E14-9965-6AE1-9740-7B25F62D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C68B62F-1862-1613-2C92-ECF79BE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996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D2E95F-E5D6-C115-3BC6-53CAA4ED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11A8E3-18A8-48FA-DD39-147DD548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65BAC3A-3D2A-7917-54B2-88A158CB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BF662C3-50F7-EE26-2A60-1CE2415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C4193F0-6F53-BDD4-3A55-9FED8FD9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55FE4B-A3F2-67DC-884A-1A30A098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522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896882-9913-8A94-FDF7-B0C5FCF1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A70F1BB-66B7-5B36-B76B-32F757CE9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16A0527-0D56-7D48-A52C-70F1E179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745EC22-AB40-1381-EAE0-8EFB7B7B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E62AA15-B11D-5801-1F25-CECF3D5A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4A1AC4A-331F-B974-9551-3FF85EC6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3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F728C1C-BBA0-545F-5480-C4DCEC9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86CAF7-A1E4-95A9-8EEB-AB1BAF41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8D706F-76ED-451D-0AA5-70070707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229D2-DEF7-4394-9DBD-880103E3702F}" type="datetimeFigureOut">
              <a:rPr lang="el-GR" smtClean="0"/>
              <a:t>12/1/2025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708989D-F152-6DA3-5EE7-1E2BC0DB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682714-FA4A-636E-965E-C7FBF9C9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6941F-5B79-41E6-B20A-4D02C30712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70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0B95D0-83A9-A97A-7B95-B0FB4BB8F934}"/>
              </a:ext>
            </a:extLst>
          </p:cNvPr>
          <p:cNvSpPr txBox="1"/>
          <p:nvPr/>
        </p:nvSpPr>
        <p:spPr>
          <a:xfrm>
            <a:off x="692727" y="1687075"/>
            <a:ext cx="1080654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000" b="1" dirty="0">
                <a:latin typeface="Aptos Serif" panose="02020604070405020304" pitchFamily="18" charset="0"/>
                <a:cs typeface="Aptos Serif" panose="02020604070405020304" pitchFamily="18" charset="0"/>
              </a:rPr>
              <a:t>1η Εργασία</a:t>
            </a:r>
            <a:r>
              <a:rPr lang="el-GR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: Υλοποίηση MLP και για την επίλυση προβλήματος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κατηγοριοποίησης CIFAR-10.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Κατασκευή 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MLP δικτύου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from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scratch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στη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python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με δική μας υλοποίηση των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αλγορίθμων και του κώδικα. Χρήση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tensor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για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παραληλλοποίηση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των πράξεων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στην GPU.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Εφαρμογή του πακέτου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nn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της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Pytorch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για κατασκευή MLP και CNN δικτύου.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000" b="1" dirty="0">
                <a:latin typeface="Aptos Serif" panose="02020604070405020304" pitchFamily="18" charset="0"/>
                <a:cs typeface="Aptos Serif" panose="02020604070405020304" pitchFamily="18" charset="0"/>
              </a:rPr>
              <a:t>2η Εργασία</a:t>
            </a:r>
            <a:r>
              <a:rPr lang="el-GR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: Υλοποίηση SVM και για την επίλυση προβλήματος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κατηγοριοποίησης CIFAR-10.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Κατασκευή 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SVM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from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scratch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. Η υλοποίηση είναι σχεδόν όλη δική μας με την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εξαίρεση ότι γίνεται η χρήση της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cvxopt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για την επίλυση του προβλήματος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βελτιστοποίησης.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Εφαρμογή έτοιμων SVM από την βιβλιοθήκη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cuML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000" b="1" dirty="0">
                <a:latin typeface="Aptos Serif" panose="02020604070405020304" pitchFamily="18" charset="0"/>
                <a:cs typeface="Aptos Serif" panose="02020604070405020304" pitchFamily="18" charset="0"/>
              </a:rPr>
              <a:t>3η Εργασία</a:t>
            </a:r>
            <a:r>
              <a:rPr lang="el-GR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: Υλοποίηση </a:t>
            </a:r>
            <a:r>
              <a:rPr lang="el-GR" sz="20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Autoencoder</a:t>
            </a:r>
            <a:r>
              <a:rPr lang="el-GR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MLP δικτύου για παραγωγή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δεδομένων πάνω στην βάση δεδομένων MNIST.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Κατασκευή προβλεπτή επόμενου ψηφίου, αθροιστή ψηφίων και γενική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ανακατασκευή. Χρησιμοποιήθηκε το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from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scratch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 MLP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καθώς και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Tensorflow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για συνθετότερο δίκτυο.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Πρόχειρη υλοποίηση 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RBF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from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b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scratch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και σε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PyTorch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για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CIFAR-10 classification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</a:p>
        </p:txBody>
      </p:sp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A6DE0D61-5FAC-FF76-EBC8-693C0307A1F3}"/>
              </a:ext>
            </a:extLst>
          </p:cNvPr>
          <p:cNvSpPr/>
          <p:nvPr/>
        </p:nvSpPr>
        <p:spPr>
          <a:xfrm>
            <a:off x="123306" y="184945"/>
            <a:ext cx="11945389" cy="1307501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D8340-E0D2-CB56-F58C-7249F67E7E10}"/>
              </a:ext>
            </a:extLst>
          </p:cNvPr>
          <p:cNvSpPr txBox="1"/>
          <p:nvPr/>
        </p:nvSpPr>
        <p:spPr>
          <a:xfrm>
            <a:off x="374073" y="284697"/>
            <a:ext cx="119453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Νευρωνικά</a:t>
            </a:r>
            <a:r>
              <a:rPr lang="el-GR" sz="32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Δίκτυα – Βαθιά Μάθηση</a:t>
            </a:r>
          </a:p>
          <a:p>
            <a:pPr algn="ctr"/>
            <a:r>
              <a:rPr lang="el-GR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Παρουσίαση Εργασιών</a:t>
            </a:r>
          </a:p>
          <a:p>
            <a:r>
              <a:rPr lang="el-GR" sz="2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Θεολόγης Γεώργιος - ΑΕΜ:10413</a:t>
            </a:r>
            <a:r>
              <a:rPr lang="en-US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       </a:t>
            </a:r>
            <a:r>
              <a:rPr lang="el-GR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Τμήμα Ηλεκτρολόγων Μηχανικών και Μηχανικών Υπολογιστών ΑΠΘ</a:t>
            </a:r>
            <a:endParaRPr lang="el-GR" sz="1600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9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73669-5845-BD57-5C05-85357003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5">
            <a:extLst>
              <a:ext uri="{FF2B5EF4-FFF2-40B4-BE49-F238E27FC236}">
                <a16:creationId xmlns:a16="http://schemas.microsoft.com/office/drawing/2014/main" id="{5ECD7488-857E-52B2-EC31-211B1BE7DCBF}"/>
              </a:ext>
            </a:extLst>
          </p:cNvPr>
          <p:cNvSpPr/>
          <p:nvPr/>
        </p:nvSpPr>
        <p:spPr>
          <a:xfrm>
            <a:off x="97675" y="243134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7E474-B033-2E7F-6CFE-74CBF77D3414}"/>
              </a:ext>
            </a:extLst>
          </p:cNvPr>
          <p:cNvSpPr txBox="1"/>
          <p:nvPr/>
        </p:nvSpPr>
        <p:spPr>
          <a:xfrm>
            <a:off x="148936" y="412753"/>
            <a:ext cx="1194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Συμπεράσματα και Προβλήματα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903F6-F2BA-94AE-C86D-873610383877}"/>
              </a:ext>
            </a:extLst>
          </p:cNvPr>
          <p:cNvSpPr txBox="1"/>
          <p:nvPr/>
        </p:nvSpPr>
        <p:spPr>
          <a:xfrm>
            <a:off x="597172" y="1836548"/>
            <a:ext cx="111945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Απόδοση των μοντέλων των εργασιών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Η απόδοση των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δεν ήταν πάρα πολύ υψηλή αλλά αυτό είναι λογικό καθώς 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δεν αποδίδουν με το τρόπο που μπορεί να αποδώσει 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CNN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σε δεδομένα εικόνων αυτού του μεγέθους.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Η απόδοση των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RBF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για 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multi-class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αποδείχτηκαν κατώτερα από αυτά των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Για 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RBF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απαιτήθηκαν πολλές μέχρι να οδηγηθούμε στην σύγκλιση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 κακό ποσοστό ακρίβειας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Autoencoder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αποδείχτηκε δυνατό εργαλείο ως προς την αποθορυβοποίηση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Προβλήματα που αντιμετωπίσαμε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Οι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from scratch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υλοποιήσεις απαίτησαν πολύ δουλεία και </a:t>
            </a:r>
            <a:r>
              <a:rPr lang="el-GR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αποσφαλμάτωση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μέχρι να λειτουργούν σωστά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Πολλές φορές περνάμε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Cuda Errors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και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Assertions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που μας ανάγκαζαν να </a:t>
            </a:r>
            <a:r>
              <a:rPr lang="el-GR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επαναεκκινήσουμε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kernel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και να χάσουμε σωσμένα δεδομένα.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Υψηλός χρόνος αναμονής στην εφαρμογή των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from scratch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μοντέλων άμα θέλαμε αρκετά πολύπλοκα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Ως προς 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SVM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είχαμε περιορισμούς μνήμης ως προς τους πίνακες του προβλήματος βελτιστοποίησης καθώς πήρε ώρα και η ερμηνεία των τελικών τιμών των πολλαπλασιαστών </a:t>
            </a:r>
            <a:r>
              <a:rPr lang="en-US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Langrange</a:t>
            </a: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E1E17-214D-F7E3-5B2F-F2FAFA26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9C61AC85-2136-B7AE-67DC-63CCBAD7AE4A}"/>
              </a:ext>
            </a:extLst>
          </p:cNvPr>
          <p:cNvSpPr/>
          <p:nvPr/>
        </p:nvSpPr>
        <p:spPr>
          <a:xfrm>
            <a:off x="97675" y="184945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D1EEA-A2CC-577A-DF30-02CD3E668D52}"/>
              </a:ext>
            </a:extLst>
          </p:cNvPr>
          <p:cNvSpPr txBox="1"/>
          <p:nvPr/>
        </p:nvSpPr>
        <p:spPr>
          <a:xfrm>
            <a:off x="123306" y="385341"/>
            <a:ext cx="1194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Ενδιάμεση Εργασία: 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k-NN 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και 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Nearest Class Centroid Classifiers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0C98F-E2B5-FBD6-0BCA-C36942104B7E}"/>
              </a:ext>
            </a:extLst>
          </p:cNvPr>
          <p:cNvSpPr txBox="1"/>
          <p:nvPr/>
        </p:nvSpPr>
        <p:spPr>
          <a:xfrm>
            <a:off x="425107" y="5183299"/>
            <a:ext cx="11546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Ο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Nearest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Centroid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ήταν πιο γρήγορος στην εκτέλεση από τον k-NN αλλά παρουσιάζει χαμηλότερα ποσοστά επιτυχίας ως προς την κατηγοριοποίηση των δεδομένων ελέγχου.</a:t>
            </a:r>
          </a:p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Επίσης παρατηρούμε αύξηση της απόδοσης του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k-NN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σε χαμηλότερη διάσταση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PCA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για τις δοκιμές που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πραγματοποίησαμε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0E45EB6D-4923-A8ED-EA4B-E2599BA0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8" y="3000296"/>
            <a:ext cx="9923902" cy="2022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6026F-F054-4A5D-6DC0-9EF0F843B686}"/>
              </a:ext>
            </a:extLst>
          </p:cNvPr>
          <p:cNvSpPr txBox="1"/>
          <p:nvPr/>
        </p:nvSpPr>
        <p:spPr>
          <a:xfrm>
            <a:off x="573870" y="1442549"/>
            <a:ext cx="112491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Εφαρμόστηκαν οι αλγόριθμοι για την κατηγοριοποίηση της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CIFAR-10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στα παρακάτω δεδομένα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Ολόκληρη την εικόνα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(3072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γνωρίσματα)</a:t>
            </a: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AutoNum type="arabicParenR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PCA 50 κυρίων συνιστωσών σε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scaled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δεδομένα</a:t>
            </a: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AutoNum type="arabicParenR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PCA 120 κυρίων συνιστωσών σε </a:t>
            </a:r>
            <a:r>
              <a:rPr lang="el-GR" dirty="0" err="1">
                <a:latin typeface="Aptos Serif" panose="02020604070405020304" pitchFamily="18" charset="0"/>
                <a:cs typeface="Aptos Serif" panose="02020604070405020304" pitchFamily="18" charset="0"/>
              </a:rPr>
              <a:t>scaled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δεδομένα</a:t>
            </a: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Τα ποσοστά επιτυχίας ως προς τα δεδομένα ελέγχου είναι τα εξής:</a:t>
            </a:r>
          </a:p>
        </p:txBody>
      </p:sp>
    </p:spTree>
    <p:extLst>
      <p:ext uri="{BB962C8B-B14F-4D97-AF65-F5344CB8AC3E}">
        <p14:creationId xmlns:p14="http://schemas.microsoft.com/office/powerpoint/2010/main" val="42030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3512A-EADA-67B5-AD18-1FA9FE78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548DB736-DF5F-54AF-6DD1-B74E062D0DB7}"/>
              </a:ext>
            </a:extLst>
          </p:cNvPr>
          <p:cNvSpPr/>
          <p:nvPr/>
        </p:nvSpPr>
        <p:spPr>
          <a:xfrm>
            <a:off x="97675" y="184945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FEAC7-36B9-DE75-B49C-29AA811E28EE}"/>
              </a:ext>
            </a:extLst>
          </p:cNvPr>
          <p:cNvSpPr txBox="1"/>
          <p:nvPr/>
        </p:nvSpPr>
        <p:spPr>
          <a:xfrm>
            <a:off x="123305" y="184945"/>
            <a:ext cx="1194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1</a:t>
            </a:r>
            <a:r>
              <a:rPr lang="el-GR" sz="2800" baseline="30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η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Εργασία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 Multilayer Perceptron (MLP)</a:t>
            </a:r>
          </a:p>
          <a:p>
            <a:pPr algn="ctr"/>
            <a:r>
              <a:rPr lang="el-GR" sz="2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Υλοποίηση</a:t>
            </a:r>
            <a:r>
              <a:rPr lang="en-US" sz="2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2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του δικού μας </a:t>
            </a:r>
            <a:r>
              <a:rPr lang="el-GR" sz="20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νευρωνικού</a:t>
            </a:r>
            <a:r>
              <a:rPr lang="el-GR" sz="2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sz="2800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12" name="Εικόνα 11" descr="Εικόνα που περιέχει γραμμή, γράφημα, απόδειξη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38DBD8B-451B-A86F-7580-D1F660638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5" y="4291077"/>
            <a:ext cx="3799980" cy="11198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4BF1E2-89A4-6948-9B43-148BAC67EEFA}"/>
              </a:ext>
            </a:extLst>
          </p:cNvPr>
          <p:cNvSpPr txBox="1"/>
          <p:nvPr/>
        </p:nvSpPr>
        <p:spPr>
          <a:xfrm>
            <a:off x="330776" y="1183157"/>
            <a:ext cx="118612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Η κλάση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που κατασκευάσαμε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 δικό μας κώδικα αποτελούταν από δυο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hidden Layers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αλλά ευκολά μπορούσαν να προστεθούν παραπάνω.  Αποφύγαμε να το κάνουμε αυτό λόγω της αύξησης της υπολογιστικής πολυπλοκότητας και της απαίτησης σε μνήμη της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GPU.</a:t>
            </a: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Εφαρμόζοντας όλα τα 3072 γνωρίσματα της εισόδου με όλους τους πειραματισμούς που κάναμε δεν καταφέραμε να φτάσουμε σε ποσοστό ακρίβειας μεγαλύτερο του 50% ενώ είχαμε πολύ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overfitting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training data.</a:t>
            </a: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Παράγοντες βελτίωσης αποτελεσμάτων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Μείωση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Batch size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καθώς και προσπάθεια πρόωρου τερματισμού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Χρήση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Adam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αντί για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SGD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για την ενημέρωση των βαρών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Χρήση δεδομένων αντλημένα με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PCA 120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κυρίων συνιστωσών αντί για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3" name="Εικόνα 2" descr="Εικόνα που περιέχει γραμμή, κείμενο, γράφημα, απόδειξη&#10;&#10;Περιγραφή που δημιουργήθηκε αυτόματα">
            <a:extLst>
              <a:ext uri="{FF2B5EF4-FFF2-40B4-BE49-F238E27FC236}">
                <a16:creationId xmlns:a16="http://schemas.microsoft.com/office/drawing/2014/main" id="{9F3C460D-900B-D53D-E536-CBEF72802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73" y="4330604"/>
            <a:ext cx="3533273" cy="1064836"/>
          </a:xfrm>
          <a:prstGeom prst="rect">
            <a:avLst/>
          </a:prstGeom>
        </p:spPr>
      </p:pic>
      <p:sp>
        <p:nvSpPr>
          <p:cNvPr id="9" name="Rectangle: Rounded Corners 25">
            <a:extLst>
              <a:ext uri="{FF2B5EF4-FFF2-40B4-BE49-F238E27FC236}">
                <a16:creationId xmlns:a16="http://schemas.microsoft.com/office/drawing/2014/main" id="{1207B6F6-60A9-D5C6-69D7-88F23ECF2750}"/>
              </a:ext>
            </a:extLst>
          </p:cNvPr>
          <p:cNvSpPr/>
          <p:nvPr/>
        </p:nvSpPr>
        <p:spPr>
          <a:xfrm>
            <a:off x="942107" y="3689906"/>
            <a:ext cx="10191403" cy="609457"/>
          </a:xfrm>
          <a:prstGeom prst="roundRect">
            <a:avLst/>
          </a:prstGeom>
          <a:solidFill>
            <a:srgbClr val="002060"/>
          </a:solidFill>
          <a:effectLst>
            <a:outerShdw dist="101600" dir="7020000" sx="1000" sy="1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48647-B97F-7748-82C2-51A7D94BA905}"/>
              </a:ext>
            </a:extLst>
          </p:cNvPr>
          <p:cNvSpPr txBox="1"/>
          <p:nvPr/>
        </p:nvSpPr>
        <p:spPr>
          <a:xfrm>
            <a:off x="-303069" y="3690726"/>
            <a:ext cx="12277205" cy="523220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MLP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με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3 Layers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[120&gt;200,200-&gt;200,200-&gt;10]  με </a:t>
            </a:r>
            <a:r>
              <a:rPr lang="en-US" sz="1400" b="1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ReLU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συνάρτηση ενεργοποίησης στα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κρυφά στρώματα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l-GR" sz="1400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Adam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βελτιστοποίηση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4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lr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=0.000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και 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batch size=50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εικόνες. 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PCA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120</a:t>
            </a:r>
            <a:r>
              <a:rPr lang="en-US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συνιστωσών.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6BBF3-860B-3F14-25FD-CCE988443EA3}"/>
              </a:ext>
            </a:extLst>
          </p:cNvPr>
          <p:cNvSpPr txBox="1"/>
          <p:nvPr/>
        </p:nvSpPr>
        <p:spPr>
          <a:xfrm>
            <a:off x="663285" y="5473364"/>
            <a:ext cx="10833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Χρόνος εκπαίδευσης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: 55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δευτερόλεπτα για 300 εποχές</a:t>
            </a:r>
          </a:p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Αυτό το μοντέλο κατάφερε να μας δώσει την υψηλότερη απόδοση ως προς την ακρίβεια κατηγοριοποίησης των δεδομένων ελέγχου.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Η χρήση ενημέρωσης βαρών με την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Adam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μέθοδο μας έδωσε καλύτερα αποτελέσματα από τον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SGD.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Παρατηρούμε επίσης ότι οι κλάσεις οχημάτων κατηγοριοποιούνται ορθότερα από 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σε σχέση με τις κλάσεις των ζωών. </a:t>
            </a:r>
          </a:p>
          <a:p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580808E7-9595-3BD1-70D7-C43B9C45D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202" y="4421727"/>
            <a:ext cx="3527199" cy="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2980-32D1-30F0-1BB8-56FCE3CC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C8520504-6DFB-0B7E-AEAF-D1EF7CED5CC4}"/>
              </a:ext>
            </a:extLst>
          </p:cNvPr>
          <p:cNvSpPr/>
          <p:nvPr/>
        </p:nvSpPr>
        <p:spPr>
          <a:xfrm>
            <a:off x="97675" y="3926995"/>
            <a:ext cx="12022281" cy="609457"/>
          </a:xfrm>
          <a:prstGeom prst="roundRect">
            <a:avLst/>
          </a:prstGeom>
          <a:solidFill>
            <a:srgbClr val="002060"/>
          </a:solidFill>
          <a:effectLst>
            <a:outerShdw dist="101600" dir="7020000" sx="1000" sy="1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6B163344-D3A5-90A4-768C-74F72A68C6A3}"/>
              </a:ext>
            </a:extLst>
          </p:cNvPr>
          <p:cNvSpPr/>
          <p:nvPr/>
        </p:nvSpPr>
        <p:spPr>
          <a:xfrm>
            <a:off x="97675" y="184945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EB4C9-B6A1-2A45-B24C-E44C763109C3}"/>
              </a:ext>
            </a:extLst>
          </p:cNvPr>
          <p:cNvSpPr txBox="1"/>
          <p:nvPr/>
        </p:nvSpPr>
        <p:spPr>
          <a:xfrm>
            <a:off x="123306" y="236875"/>
            <a:ext cx="1194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1</a:t>
            </a:r>
            <a:r>
              <a:rPr lang="el-GR" sz="2800" baseline="30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η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Εργασία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 Multilayer Perceptron (MLP)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και 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CNN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Pytorch</a:t>
            </a:r>
            <a:r>
              <a:rPr lang="en-US" sz="2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nn</a:t>
            </a:r>
            <a:r>
              <a:rPr lang="en-US" sz="2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Module</a:t>
            </a: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DC096DFE-0D39-FE49-733C-2D39B5DD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45" y="4738951"/>
            <a:ext cx="3323280" cy="930812"/>
          </a:xfrm>
          <a:prstGeom prst="rect">
            <a:avLst/>
          </a:prstGeom>
        </p:spPr>
      </p:pic>
      <p:pic>
        <p:nvPicPr>
          <p:cNvPr id="18" name="Εικόνα 17" descr="Εικόνα που περιέχει γραμμή, γράφημα, απόδειξη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5BE1FF5-2CB6-41FE-5A37-7DE041B0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8" y="4575938"/>
            <a:ext cx="4157056" cy="1214190"/>
          </a:xfrm>
          <a:prstGeom prst="rect">
            <a:avLst/>
          </a:prstGeom>
        </p:spPr>
      </p:pic>
      <p:pic>
        <p:nvPicPr>
          <p:cNvPr id="20" name="Εικόνα 19" descr="Εικόνα που περιέχει γραμμή, κείμενο, γράφημα, απόδειξη&#10;&#10;Περιγραφή που δημιουργήθηκε αυτόματα">
            <a:extLst>
              <a:ext uri="{FF2B5EF4-FFF2-40B4-BE49-F238E27FC236}">
                <a16:creationId xmlns:a16="http://schemas.microsoft.com/office/drawing/2014/main" id="{497E3866-8382-3F67-02C1-6F852B394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74" y="4615424"/>
            <a:ext cx="4290060" cy="12141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E27AB8-9C5D-C600-5974-103791705F6A}"/>
              </a:ext>
            </a:extLst>
          </p:cNvPr>
          <p:cNvSpPr txBox="1"/>
          <p:nvPr/>
        </p:nvSpPr>
        <p:spPr>
          <a:xfrm>
            <a:off x="274718" y="5790128"/>
            <a:ext cx="11545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Χρόνος Εκπαίδευσης</a:t>
            </a: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 15 λεπτά.</a:t>
            </a:r>
          </a:p>
          <a:p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Πράγματι η χρήση </a:t>
            </a: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CNN </a:t>
            </a:r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στην έξοδο παρέχει ποσοστό ακρίβειας 79.05% για το </a:t>
            </a: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multi-class </a:t>
            </a:r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πρόβλημα καθώς τα </a:t>
            </a:r>
            <a:r>
              <a:rPr lang="el-GR" sz="14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συνελικτικά</a:t>
            </a:r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4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νευρωνικά</a:t>
            </a:r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 δίκτυα εξάγουν πιο χρήσιμα χαρακτηριστικά  από δεδομένα εικόνων σε σχέση με αυτά που εξάγει ένα </a:t>
            </a: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MLP</a:t>
            </a:r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4726D-F24E-FF4F-26E7-3372B21668F0}"/>
              </a:ext>
            </a:extLst>
          </p:cNvPr>
          <p:cNvSpPr txBox="1"/>
          <p:nvPr/>
        </p:nvSpPr>
        <p:spPr>
          <a:xfrm>
            <a:off x="-66155" y="4001082"/>
            <a:ext cx="12324310" cy="492443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CNN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l-GR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3 </a:t>
            </a:r>
            <a:r>
              <a:rPr lang="el-GR" sz="1300" b="1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συνελικτικά</a:t>
            </a:r>
            <a:r>
              <a:rPr lang="en-US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Layer </a:t>
            </a:r>
            <a:r>
              <a:rPr lang="el-GR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[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3-&gt;30,30-&gt;60,60-&gt;120</a:t>
            </a:r>
            <a:r>
              <a:rPr lang="el-GR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]</a:t>
            </a:r>
            <a:r>
              <a:rPr lang="en-US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, 3 pool layers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(</a:t>
            </a:r>
            <a:r>
              <a:rPr lang="el-GR" sz="13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υπ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o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δειγματοληψία ανά 2) , χρήση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dropout p=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0.3 μετά τα </a:t>
            </a:r>
            <a:r>
              <a:rPr lang="el-GR" sz="13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συνελικτικά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και στην έξοδο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του ένα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    </a:t>
            </a:r>
            <a:r>
              <a:rPr lang="en-US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MLP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(120x4x4-&gt;120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-&gt;10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)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dropout p=0.6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.  </a:t>
            </a:r>
            <a:r>
              <a:rPr lang="en-US" sz="13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ReLU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ενεργοποίηση σε όλα τα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Layers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εκτός της εξόδου.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SGD optimizer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(</a:t>
            </a:r>
            <a:r>
              <a:rPr lang="en-US" sz="13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lr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=0.001,momentum=0.8)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.  Είσοδος εικόνα.</a:t>
            </a:r>
          </a:p>
        </p:txBody>
      </p:sp>
      <p:sp>
        <p:nvSpPr>
          <p:cNvPr id="24" name="Rectangle: Rounded Corners 25">
            <a:extLst>
              <a:ext uri="{FF2B5EF4-FFF2-40B4-BE49-F238E27FC236}">
                <a16:creationId xmlns:a16="http://schemas.microsoft.com/office/drawing/2014/main" id="{91B2EF36-A85E-02FD-5BC0-CAC6720B5FFD}"/>
              </a:ext>
            </a:extLst>
          </p:cNvPr>
          <p:cNvSpPr/>
          <p:nvPr/>
        </p:nvSpPr>
        <p:spPr>
          <a:xfrm>
            <a:off x="97675" y="1394491"/>
            <a:ext cx="12009465" cy="469009"/>
          </a:xfrm>
          <a:prstGeom prst="roundRect">
            <a:avLst/>
          </a:prstGeom>
          <a:solidFill>
            <a:srgbClr val="002060"/>
          </a:solidFill>
          <a:effectLst>
            <a:outerShdw dist="101600" dir="7020000" sx="1000" sy="1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3D7B3-E33A-805A-B140-D70B79CAF829}"/>
              </a:ext>
            </a:extLst>
          </p:cNvPr>
          <p:cNvSpPr txBox="1"/>
          <p:nvPr/>
        </p:nvSpPr>
        <p:spPr>
          <a:xfrm>
            <a:off x="-1040" y="1385097"/>
            <a:ext cx="12095365" cy="492443"/>
          </a:xfrm>
          <a:prstGeom prst="rect">
            <a:avLst/>
          </a:prstGeom>
          <a:noFill/>
          <a:ln>
            <a:noFill/>
          </a:ln>
          <a:effectLst>
            <a:outerShdw blurRad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MLP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με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4 Layers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[50-&gt;200,200-&gt;1000,1000-&gt;200,200-&gt;10]  με </a:t>
            </a:r>
            <a:r>
              <a:rPr lang="en-US" sz="1300" b="1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ReLU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συνάρτηση ενεργοποίησης στα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κρυφά στρώματα και χρήση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Layer Dropout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με πιθανότητα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p=0.6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στις συνδέσεις των νευρώνων [1000-&gt;200].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SGD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lr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=0.0005,momentum=0.9)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και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batch size=50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εικόνες. </a:t>
            </a:r>
            <a:r>
              <a:rPr lang="en-US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PCA 50 </a:t>
            </a:r>
            <a:r>
              <a:rPr lang="el-GR" sz="13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συνιστωσών.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18962F-EB14-0F75-73D4-E2AEBA8FBC2F}"/>
              </a:ext>
            </a:extLst>
          </p:cNvPr>
          <p:cNvSpPr txBox="1"/>
          <p:nvPr/>
        </p:nvSpPr>
        <p:spPr>
          <a:xfrm>
            <a:off x="195350" y="3017386"/>
            <a:ext cx="115380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Χρόνος Εκπαίδευσης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: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 1 λεπτό και 49 δευτερόλεπτα.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Η αύξηση της πολυπλοκότητας του δικτύου με την προσθήκη ενός επιπλέον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hidden layer </a:t>
            </a:r>
            <a:r>
              <a:rPr lang="el-GR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με 1000 νευρώνες ανάμεσα σε δυο </a:t>
            </a:r>
            <a:r>
              <a:rPr lang="en-US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hidden layer </a:t>
            </a:r>
            <a:r>
              <a:rPr lang="el-GR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με 200 νευρώνες οδήγησε σε αύξηση του ποσοστού ακρίβειας στο </a:t>
            </a:r>
            <a:r>
              <a:rPr lang="en-US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validation set </a:t>
            </a:r>
            <a:r>
              <a:rPr lang="el-GR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σε 55.64% </a:t>
            </a:r>
            <a:r>
              <a:rPr lang="en-US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r>
              <a:rPr lang="el-GR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Χρησιμοποιήσαμε μικρό </a:t>
            </a:r>
            <a:r>
              <a:rPr lang="en-US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learning rate , layer dropout </a:t>
            </a:r>
            <a:r>
              <a:rPr lang="el-GR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προκειμένου να αποφύγουμε το </a:t>
            </a:r>
            <a:r>
              <a:rPr lang="en-US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overfitting </a:t>
            </a:r>
            <a:r>
              <a:rPr lang="el-GR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του βαθιού μοντέλου στα </a:t>
            </a:r>
            <a:r>
              <a:rPr lang="en-US" sz="1400" dirty="0">
                <a:solidFill>
                  <a:prstClr val="black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training data.</a:t>
            </a:r>
            <a:endParaRPr kumimoji="0" lang="el-G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Serif" panose="02020604070405020304" pitchFamily="18" charset="0"/>
              <a:ea typeface="+mn-ea"/>
              <a:cs typeface="Aptos Serif" panose="02020604070405020304" pitchFamily="18" charset="0"/>
            </a:endParaRPr>
          </a:p>
          <a:p>
            <a:endParaRPr lang="el-GR" dirty="0"/>
          </a:p>
        </p:txBody>
      </p:sp>
      <p:pic>
        <p:nvPicPr>
          <p:cNvPr id="34" name="Εικόνα 33">
            <a:extLst>
              <a:ext uri="{FF2B5EF4-FFF2-40B4-BE49-F238E27FC236}">
                <a16:creationId xmlns:a16="http://schemas.microsoft.com/office/drawing/2014/main" id="{D7E75652-C741-1A00-C79D-F33927F88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688" y="2067710"/>
            <a:ext cx="3454637" cy="852517"/>
          </a:xfrm>
          <a:prstGeom prst="rect">
            <a:avLst/>
          </a:prstGeom>
        </p:spPr>
      </p:pic>
      <p:pic>
        <p:nvPicPr>
          <p:cNvPr id="36" name="Εικόνα 35" descr="Εικόνα που περιέχει γραμμή, γράφημα, απόδειξη, πλαγιά&#10;&#10;Περιγραφή που δημιουργήθηκε αυτόματα">
            <a:extLst>
              <a:ext uri="{FF2B5EF4-FFF2-40B4-BE49-F238E27FC236}">
                <a16:creationId xmlns:a16="http://schemas.microsoft.com/office/drawing/2014/main" id="{EC3B5428-F635-628E-3691-BB10CEF1A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3" y="1981128"/>
            <a:ext cx="3904121" cy="1079767"/>
          </a:xfrm>
          <a:prstGeom prst="rect">
            <a:avLst/>
          </a:prstGeom>
        </p:spPr>
      </p:pic>
      <p:pic>
        <p:nvPicPr>
          <p:cNvPr id="38" name="Εικόνα 37" descr="Εικόνα που περιέχει γραμμή, γράφημα, κείμενο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44A94B4-5175-6FF2-906A-D66F1F958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6" y="1974699"/>
            <a:ext cx="3964910" cy="11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9CBCB-BCD4-D037-008A-5E15E0370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ACD6AD62-F00A-E9E6-59D2-D23F37013ADA}"/>
              </a:ext>
            </a:extLst>
          </p:cNvPr>
          <p:cNvSpPr/>
          <p:nvPr/>
        </p:nvSpPr>
        <p:spPr>
          <a:xfrm>
            <a:off x="97675" y="184945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181DF-E867-2DFA-5A88-75820FF2163E}"/>
              </a:ext>
            </a:extLst>
          </p:cNvPr>
          <p:cNvSpPr txBox="1"/>
          <p:nvPr/>
        </p:nvSpPr>
        <p:spPr>
          <a:xfrm>
            <a:off x="123306" y="385341"/>
            <a:ext cx="1194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2</a:t>
            </a:r>
            <a:r>
              <a:rPr lang="el-GR" sz="2800" baseline="30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η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Εργασία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 Support Vector Machine (SVM)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E7372-0116-8181-152E-420284ECCBD9}"/>
              </a:ext>
            </a:extLst>
          </p:cNvPr>
          <p:cNvSpPr txBox="1"/>
          <p:nvPr/>
        </p:nvSpPr>
        <p:spPr>
          <a:xfrm>
            <a:off x="1287273" y="2571462"/>
            <a:ext cx="261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Linear Kernel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B6606B6-F616-9645-D391-131546CC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6" y="2925524"/>
            <a:ext cx="2895946" cy="95832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6EE36511-D8D9-D741-A58C-7FEF02E5A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21" y="2940795"/>
            <a:ext cx="3031341" cy="958320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όχημα, στιγμιότυπο οθόνης, αυτοκίνητο&#10;&#10;Περιγραφή που δημιουργήθηκε αυτόματα">
            <a:extLst>
              <a:ext uri="{FF2B5EF4-FFF2-40B4-BE49-F238E27FC236}">
                <a16:creationId xmlns:a16="http://schemas.microsoft.com/office/drawing/2014/main" id="{5F83600E-4078-62DC-623B-7B5EA535A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46" y="4251800"/>
            <a:ext cx="4406361" cy="2289580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33144246-9B1C-CF64-EA11-EF7508A94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620" y="3021386"/>
            <a:ext cx="3031341" cy="86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2ABC20-DBD6-92DB-2E16-697733EC8D8B}"/>
              </a:ext>
            </a:extLst>
          </p:cNvPr>
          <p:cNvSpPr txBox="1"/>
          <p:nvPr/>
        </p:nvSpPr>
        <p:spPr>
          <a:xfrm>
            <a:off x="9018651" y="2692350"/>
            <a:ext cx="261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Polynomial Kernel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C9D0-ED65-EAC9-C31C-E8681D78DF6B}"/>
              </a:ext>
            </a:extLst>
          </p:cNvPr>
          <p:cNvSpPr txBox="1"/>
          <p:nvPr/>
        </p:nvSpPr>
        <p:spPr>
          <a:xfrm>
            <a:off x="5285465" y="2620082"/>
            <a:ext cx="261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RBF Kernel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D519D-6ED1-0BAA-AD54-73BABDB6005E}"/>
              </a:ext>
            </a:extLst>
          </p:cNvPr>
          <p:cNvSpPr txBox="1"/>
          <p:nvPr/>
        </p:nvSpPr>
        <p:spPr>
          <a:xfrm>
            <a:off x="665016" y="1387781"/>
            <a:ext cx="1146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Τα δεδομένα που χρησιμοποιήσαμε είναι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PCA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120 κύριων συνιστωσών οπού διατηρείται το 91.2% της διασποράς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της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CIFAR-10. 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Για αρχή έγινε η διερεύνηση του </a:t>
            </a:r>
            <a:r>
              <a:rPr lang="el-GR" b="1" dirty="0">
                <a:latin typeface="Aptos Serif" panose="02020604070405020304" pitchFamily="18" charset="0"/>
                <a:cs typeface="Aptos Serif" panose="02020604070405020304" pitchFamily="18" charset="0"/>
              </a:rPr>
              <a:t>προβλήματος 2 τάξεων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Αεροπλάνου-Αυτοκινήτου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195BC-7CE1-F357-BB1C-1DAF7A47EA58}"/>
              </a:ext>
            </a:extLst>
          </p:cNvPr>
          <p:cNvSpPr txBox="1"/>
          <p:nvPr/>
        </p:nvSpPr>
        <p:spPr>
          <a:xfrm>
            <a:off x="0" y="5467364"/>
            <a:ext cx="755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αρχιτεκτονικής (120, 100, 1) εκπαιδευμένο με κριτήριο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hinge loss:</a:t>
            </a:r>
          </a:p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Training Time: 9.83 seconds</a:t>
            </a:r>
          </a:p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Train Accuracy: 97.20%</a:t>
            </a:r>
          </a:p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Test Accuracy: 85.80%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41951-82A4-5557-C701-2977074F042C}"/>
              </a:ext>
            </a:extLst>
          </p:cNvPr>
          <p:cNvSpPr txBox="1"/>
          <p:nvPr/>
        </p:nvSpPr>
        <p:spPr>
          <a:xfrm>
            <a:off x="0" y="4791513"/>
            <a:ext cx="675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Ο χρόνος εκπαίδευσης ήταν γύρω στο 1 λεπτό για μικρά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ενώ για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C&gt;&gt;1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έφτανε στο 1.5 λεπτό. </a:t>
            </a:r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FB128BFD-DCD3-F74B-E134-3FC8E0654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6006" y="4132451"/>
            <a:ext cx="2990850" cy="638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A6917D-D740-80A0-3CED-E451BE4328A2}"/>
              </a:ext>
            </a:extLst>
          </p:cNvPr>
          <p:cNvSpPr txBox="1"/>
          <p:nvPr/>
        </p:nvSpPr>
        <p:spPr>
          <a:xfrm>
            <a:off x="1229101" y="4300469"/>
            <a:ext cx="267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γ= </a:t>
            </a:r>
            <a:r>
              <a:rPr lang="en-US" dirty="0"/>
              <a:t>“scaled”</a:t>
            </a:r>
            <a:endParaRPr lang="el-GR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ED75DDE7-9F36-C005-C9B7-0603B056AA41}"/>
              </a:ext>
            </a:extLst>
          </p:cNvPr>
          <p:cNvCxnSpPr/>
          <p:nvPr/>
        </p:nvCxnSpPr>
        <p:spPr>
          <a:xfrm>
            <a:off x="2593928" y="4451538"/>
            <a:ext cx="782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7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3D181-4E01-79C9-1961-87726BF3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83A0FFD5-F363-DB69-2936-CEB5BAB45CAC}"/>
              </a:ext>
            </a:extLst>
          </p:cNvPr>
          <p:cNvSpPr/>
          <p:nvPr/>
        </p:nvSpPr>
        <p:spPr>
          <a:xfrm flipV="1">
            <a:off x="397177" y="3552228"/>
            <a:ext cx="3710002" cy="677685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8DC4929E-1A7C-03C9-9581-89F47D88EC2F}"/>
              </a:ext>
            </a:extLst>
          </p:cNvPr>
          <p:cNvSpPr/>
          <p:nvPr/>
        </p:nvSpPr>
        <p:spPr>
          <a:xfrm>
            <a:off x="97675" y="184945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753E3-04F8-E312-612C-72EC8E314A6E}"/>
              </a:ext>
            </a:extLst>
          </p:cNvPr>
          <p:cNvSpPr txBox="1"/>
          <p:nvPr/>
        </p:nvSpPr>
        <p:spPr>
          <a:xfrm>
            <a:off x="123306" y="385341"/>
            <a:ext cx="1194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2</a:t>
            </a:r>
            <a:r>
              <a:rPr lang="el-GR" sz="2800" baseline="30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η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Εργασία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 Support Vector Machine (SVM)</a:t>
            </a:r>
          </a:p>
        </p:txBody>
      </p:sp>
      <p:pic>
        <p:nvPicPr>
          <p:cNvPr id="3" name="Εικόνα 2" descr="Εικόνα που περιέχει κείμενο, στιγμιότυπο οθόνης, πολυχρωμία, τετράγω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B935183-9AFE-AFCC-7623-981D5FA4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70" y="3316012"/>
            <a:ext cx="3418233" cy="3119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2A641-FA92-BC43-BF1F-D344CC9505FF}"/>
              </a:ext>
            </a:extLst>
          </p:cNvPr>
          <p:cNvSpPr txBox="1"/>
          <p:nvPr/>
        </p:nvSpPr>
        <p:spPr>
          <a:xfrm>
            <a:off x="397177" y="3541680"/>
            <a:ext cx="383836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Model: {kernel="polynomial",  C=3.0, degree=3, coef0=1,</a:t>
            </a:r>
            <a:r>
              <a:rPr lang="el-GR" sz="1600" b="1" dirty="0">
                <a:solidFill>
                  <a:srgbClr val="FFFF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γ=</a:t>
            </a:r>
            <a:r>
              <a:rPr lang="en-US" sz="1600" b="1" dirty="0">
                <a:solidFill>
                  <a:srgbClr val="FFFF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scaled} </a:t>
            </a:r>
            <a:endParaRPr lang="el-GR" sz="1600" b="1" dirty="0">
              <a:solidFill>
                <a:srgbClr val="FFFF00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sz="1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Χρόνος Εκπαίδευσης</a:t>
            </a: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: 1785.80 seconds</a:t>
            </a:r>
          </a:p>
          <a:p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Training Accuracy: </a:t>
            </a:r>
            <a:r>
              <a:rPr lang="en-US" sz="1400" b="1" dirty="0">
                <a:latin typeface="Aptos Serif" panose="02020604070405020304" pitchFamily="18" charset="0"/>
                <a:cs typeface="Aptos Serif" panose="02020604070405020304" pitchFamily="18" charset="0"/>
              </a:rPr>
              <a:t>90.436  %</a:t>
            </a:r>
          </a:p>
          <a:p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Testing Accuracy: </a:t>
            </a:r>
            <a:r>
              <a:rPr lang="en-US" sz="1400" b="1" dirty="0">
                <a:latin typeface="Aptos Serif" panose="02020604070405020304" pitchFamily="18" charset="0"/>
                <a:cs typeface="Aptos Serif" panose="02020604070405020304" pitchFamily="18" charset="0"/>
              </a:rPr>
              <a:t>54.7 %</a:t>
            </a:r>
            <a:br>
              <a:rPr lang="en-US" sz="1400" b="1" dirty="0">
                <a:latin typeface="Aptos Serif" panose="02020604070405020304" pitchFamily="18" charset="0"/>
                <a:cs typeface="Aptos Serif" panose="02020604070405020304" pitchFamily="18" charset="0"/>
              </a:rPr>
            </a:b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600" b="1" dirty="0">
                <a:latin typeface="Aptos Serif" panose="02020604070405020304" pitchFamily="18" charset="0"/>
                <a:cs typeface="Aptos Serif" panose="02020604070405020304" pitchFamily="18" charset="0"/>
              </a:rPr>
              <a:t>RBF kernel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πετύχαμε και το εξής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model:</a:t>
            </a: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363FA-AAE6-0680-F194-04BB33F88542}"/>
              </a:ext>
            </a:extLst>
          </p:cNvPr>
          <p:cNvSpPr txBox="1"/>
          <p:nvPr/>
        </p:nvSpPr>
        <p:spPr>
          <a:xfrm>
            <a:off x="182752" y="1120676"/>
            <a:ext cx="11194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Για την ανάπτυξη του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SVM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για την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Multi-Class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επίλυση του προβλήματος κατηγοριοποίησης επιλέχτηκε η αρχιτεκτονική </a:t>
            </a:r>
            <a:r>
              <a:rPr lang="en-US" sz="1600" b="1" dirty="0">
                <a:latin typeface="Aptos Serif" panose="02020604070405020304" pitchFamily="18" charset="0"/>
                <a:cs typeface="Aptos Serif" panose="02020604070405020304" pitchFamily="18" charset="0"/>
              </a:rPr>
              <a:t>One vs One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. </a:t>
            </a:r>
            <a:endParaRPr lang="el-GR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Δηλαδή το μοντέλο που επιλύει το πρόβλημα και για τις 10 κλάσεις αποτελείται από 45 απλά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SVM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δηλαδή 1 για κάθε πιθανό δυαδικό πρόβλημα της 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Cifar-10.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Αφού εκπαιδευτούν 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45 SVM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ένα δεδομένο ελέγχου αντιστοιχίζεται στη κλάση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που εμφανίζεται πιο συχνά στις προβλέψεις των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SVM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</a:p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Ο λόγος που δεν υλοποιήθηκε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One Vs All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ήταν η υψηλότερη απαίτηση του σε μνήμη για τους πίνακες του προβλήματος βελτιστοποίησης.</a:t>
            </a:r>
          </a:p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Μετά από πολλές δοκιμές καθώς και την εκμετάλλευση </a:t>
            </a:r>
            <a:r>
              <a:rPr lang="en-US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GridSearch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πάνω σε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SVM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της βιβλιοθήκης </a:t>
            </a:r>
            <a:r>
              <a:rPr lang="en-US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CuML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καταλήξαμε στα εξής μοντέλο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B0B4-8E86-EEB5-508A-24ED56968D2D}"/>
              </a:ext>
            </a:extLst>
          </p:cNvPr>
          <p:cNvSpPr txBox="1"/>
          <p:nvPr/>
        </p:nvSpPr>
        <p:spPr>
          <a:xfrm>
            <a:off x="7887636" y="3352465"/>
            <a:ext cx="3838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Εκπαιδεύοντας και ένα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HingeLoss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κριτήριο έχουμε τα παρακάτω αποτελέσματα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</a:p>
          <a:p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7CCA2487-23FD-B08A-5687-5354BB99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703" y="4123112"/>
            <a:ext cx="4294104" cy="1271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14E975-C83A-D2BC-7F3A-A96D009B7C95}"/>
              </a:ext>
            </a:extLst>
          </p:cNvPr>
          <p:cNvSpPr txBox="1"/>
          <p:nvPr/>
        </p:nvSpPr>
        <p:spPr>
          <a:xfrm>
            <a:off x="7772072" y="5423339"/>
            <a:ext cx="44199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Το ποσοστό επιτυχίας του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MLP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ως προς 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testing data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είναι μικρότερο (50.67%) από αυτό που πετύχαμε με το </a:t>
            </a:r>
            <a:r>
              <a:rPr lang="el-GR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νευρωνικό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δίκτυο της 1</a:t>
            </a:r>
            <a:r>
              <a:rPr lang="el-GR" sz="1600" baseline="30000" dirty="0">
                <a:latin typeface="Aptos Serif" panose="02020604070405020304" pitchFamily="18" charset="0"/>
                <a:cs typeface="Aptos Serif" panose="02020604070405020304" pitchFamily="18" charset="0"/>
              </a:rPr>
              <a:t>ης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εργασίας καθώς και με 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SVM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7" name="Βέλος: Δεξιό 16">
            <a:extLst>
              <a:ext uri="{FF2B5EF4-FFF2-40B4-BE49-F238E27FC236}">
                <a16:creationId xmlns:a16="http://schemas.microsoft.com/office/drawing/2014/main" id="{906DBCB9-F355-42DB-EBB9-09307AD13EBE}"/>
              </a:ext>
            </a:extLst>
          </p:cNvPr>
          <p:cNvSpPr/>
          <p:nvPr/>
        </p:nvSpPr>
        <p:spPr>
          <a:xfrm>
            <a:off x="4129306" y="3868210"/>
            <a:ext cx="2639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0FE7E-5701-5AB5-4256-5FBF7628405E}"/>
              </a:ext>
            </a:extLst>
          </p:cNvPr>
          <p:cNvSpPr txBox="1"/>
          <p:nvPr/>
        </p:nvSpPr>
        <p:spPr>
          <a:xfrm>
            <a:off x="507016" y="5878964"/>
            <a:ext cx="3490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Χρόνος Εκπαίδευσης</a:t>
            </a: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:  </a:t>
            </a:r>
            <a:r>
              <a:rPr lang="en-US" sz="1400" dirty="0"/>
              <a:t>2792.48 seconds</a:t>
            </a:r>
          </a:p>
          <a:p>
            <a:r>
              <a:rPr lang="en-US" sz="1400" dirty="0"/>
              <a:t>Training Accuracy 69.422 %</a:t>
            </a:r>
          </a:p>
          <a:p>
            <a:r>
              <a:rPr lang="en-US" sz="1400" dirty="0"/>
              <a:t>Testing Accuracy 54.74 %</a:t>
            </a:r>
            <a:endParaRPr lang="el-GR" sz="1400" dirty="0"/>
          </a:p>
        </p:txBody>
      </p:sp>
      <p:sp>
        <p:nvSpPr>
          <p:cNvPr id="19" name="Rectangle: Rounded Corners 25">
            <a:extLst>
              <a:ext uri="{FF2B5EF4-FFF2-40B4-BE49-F238E27FC236}">
                <a16:creationId xmlns:a16="http://schemas.microsoft.com/office/drawing/2014/main" id="{9DB9B487-0A0B-F1A0-9E5B-DC7A7E2968A5}"/>
              </a:ext>
            </a:extLst>
          </p:cNvPr>
          <p:cNvSpPr/>
          <p:nvPr/>
        </p:nvSpPr>
        <p:spPr>
          <a:xfrm rot="10800000" flipV="1">
            <a:off x="1289900" y="5422042"/>
            <a:ext cx="2745970" cy="392442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{C=2.5, </a:t>
            </a:r>
            <a:r>
              <a:rPr lang="el-GR" dirty="0">
                <a:solidFill>
                  <a:srgbClr val="FFFF00"/>
                </a:solidFill>
              </a:rPr>
              <a:t>γ=</a:t>
            </a:r>
            <a:r>
              <a:rPr lang="en-US" dirty="0">
                <a:solidFill>
                  <a:srgbClr val="FFFF00"/>
                </a:solidFill>
              </a:rPr>
              <a:t>scaled}</a:t>
            </a:r>
          </a:p>
        </p:txBody>
      </p:sp>
      <p:cxnSp>
        <p:nvCxnSpPr>
          <p:cNvPr id="21" name="Ευθεία γραμμή σύνδεσης 20">
            <a:extLst>
              <a:ext uri="{FF2B5EF4-FFF2-40B4-BE49-F238E27FC236}">
                <a16:creationId xmlns:a16="http://schemas.microsoft.com/office/drawing/2014/main" id="{F3786C54-5616-E9AB-6C4F-6E8BFFC07AF4}"/>
              </a:ext>
            </a:extLst>
          </p:cNvPr>
          <p:cNvCxnSpPr/>
          <p:nvPr/>
        </p:nvCxnSpPr>
        <p:spPr>
          <a:xfrm>
            <a:off x="397177" y="4988230"/>
            <a:ext cx="3878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9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C5E8A-AAE6-0CED-4CD7-C00B25B1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5">
            <a:extLst>
              <a:ext uri="{FF2B5EF4-FFF2-40B4-BE49-F238E27FC236}">
                <a16:creationId xmlns:a16="http://schemas.microsoft.com/office/drawing/2014/main" id="{BBE3F2FB-223A-6099-2F89-C7B51265300B}"/>
              </a:ext>
            </a:extLst>
          </p:cNvPr>
          <p:cNvSpPr/>
          <p:nvPr/>
        </p:nvSpPr>
        <p:spPr>
          <a:xfrm>
            <a:off x="97675" y="251447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7F2E1-8EAD-62C7-F358-61E832D7D3BA}"/>
              </a:ext>
            </a:extLst>
          </p:cNvPr>
          <p:cNvSpPr txBox="1"/>
          <p:nvPr/>
        </p:nvSpPr>
        <p:spPr>
          <a:xfrm>
            <a:off x="123306" y="385341"/>
            <a:ext cx="1194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3</a:t>
            </a:r>
            <a:r>
              <a:rPr lang="el-GR" sz="2800" baseline="30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η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Εργασία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 Autoencoder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6EA20-85C1-D577-6B14-BA372D5C5E9F}"/>
              </a:ext>
            </a:extLst>
          </p:cNvPr>
          <p:cNvSpPr txBox="1"/>
          <p:nvPr/>
        </p:nvSpPr>
        <p:spPr>
          <a:xfrm>
            <a:off x="734961" y="1358913"/>
            <a:ext cx="111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Στο πλαίσιο αυτής της εργασίας αναπτύξαμε διάφορα δίκτυα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Autoencoder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αρχιτεκτονικής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MLP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057BF65-3138-4C13-CB7D-F86A617C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7" y="2452655"/>
            <a:ext cx="2044931" cy="94274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61A6E1D3-EF12-2621-598A-742BBA60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050" y="2452655"/>
            <a:ext cx="2044931" cy="942739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99832F2-E375-FA5A-13AF-8C5F52710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28" y="2452655"/>
            <a:ext cx="2044931" cy="942739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510D5997-5289-9D2D-AC38-3529B1960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28" y="2422492"/>
            <a:ext cx="2299282" cy="942739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145C45D-53C0-4C41-D13E-D5191DB9C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006" y="2469785"/>
            <a:ext cx="2358799" cy="908477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C3A79949-F620-73EE-5E2B-F849050F9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882" y="3395394"/>
            <a:ext cx="2044931" cy="942739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C765AD39-DD8A-B2DC-5129-C74853CF27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4050" y="3434567"/>
            <a:ext cx="2044931" cy="942740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DFF23E52-8634-A3CF-C278-283DA4A6A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7653" y="3472775"/>
            <a:ext cx="2213958" cy="904532"/>
          </a:xfrm>
          <a:prstGeom prst="rect">
            <a:avLst/>
          </a:prstGeom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6C0BA64A-61EB-667A-FD46-41C1902373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1006" y="3489336"/>
            <a:ext cx="2440603" cy="904531"/>
          </a:xfrm>
          <a:prstGeom prst="rect">
            <a:avLst/>
          </a:prstGeom>
        </p:spPr>
      </p:pic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ADD7B78E-D820-051D-85AA-EA5646ECA7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9728" y="3509117"/>
            <a:ext cx="2379640" cy="9045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E52AD4-71CE-8E29-9679-2D139EB52BBC}"/>
              </a:ext>
            </a:extLst>
          </p:cNvPr>
          <p:cNvSpPr txBox="1"/>
          <p:nvPr/>
        </p:nvSpPr>
        <p:spPr>
          <a:xfrm>
            <a:off x="267356" y="1938674"/>
            <a:ext cx="1119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Ο αρχικός στόχος είναι η ανάπτυξη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Autoencoder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για αποθορυβοποίηση  εικόνων της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MNIST. </a:t>
            </a:r>
          </a:p>
        </p:txBody>
      </p:sp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79C6E0BD-30C6-AC80-1E0A-CA7116A762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882" y="5097849"/>
            <a:ext cx="2128992" cy="789042"/>
          </a:xfrm>
          <a:prstGeom prst="rect">
            <a:avLst/>
          </a:prstGeom>
        </p:spPr>
      </p:pic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85B4DECB-9F53-5957-F439-67547FA477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2193" y="5092922"/>
            <a:ext cx="2044931" cy="789042"/>
          </a:xfrm>
          <a:prstGeom prst="rect">
            <a:avLst/>
          </a:prstGeom>
        </p:spPr>
      </p:pic>
      <p:pic>
        <p:nvPicPr>
          <p:cNvPr id="31" name="Εικόνα 30">
            <a:extLst>
              <a:ext uri="{FF2B5EF4-FFF2-40B4-BE49-F238E27FC236}">
                <a16:creationId xmlns:a16="http://schemas.microsoft.com/office/drawing/2014/main" id="{3564F392-1CCA-B11B-4B69-FCBE33F94D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6835" y="5042661"/>
            <a:ext cx="2237963" cy="844230"/>
          </a:xfrm>
          <a:prstGeom prst="rect">
            <a:avLst/>
          </a:prstGeom>
        </p:spPr>
      </p:pic>
      <p:pic>
        <p:nvPicPr>
          <p:cNvPr id="33" name="Εικόνα 32">
            <a:extLst>
              <a:ext uri="{FF2B5EF4-FFF2-40B4-BE49-F238E27FC236}">
                <a16:creationId xmlns:a16="http://schemas.microsoft.com/office/drawing/2014/main" id="{62CD342C-BF38-EB57-FFD0-DC26724C41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5029" y="5037734"/>
            <a:ext cx="2319767" cy="829429"/>
          </a:xfrm>
          <a:prstGeom prst="rect">
            <a:avLst/>
          </a:prstGeom>
        </p:spPr>
      </p:pic>
      <p:pic>
        <p:nvPicPr>
          <p:cNvPr id="35" name="Εικόνα 34">
            <a:extLst>
              <a:ext uri="{FF2B5EF4-FFF2-40B4-BE49-F238E27FC236}">
                <a16:creationId xmlns:a16="http://schemas.microsoft.com/office/drawing/2014/main" id="{FF828D26-7C59-1D45-E85C-B2F7520BEF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68576" y="5037733"/>
            <a:ext cx="2440604" cy="829429"/>
          </a:xfrm>
          <a:prstGeom prst="rect">
            <a:avLst/>
          </a:prstGeom>
        </p:spPr>
      </p:pic>
      <p:pic>
        <p:nvPicPr>
          <p:cNvPr id="37" name="Εικόνα 36">
            <a:extLst>
              <a:ext uri="{FF2B5EF4-FFF2-40B4-BE49-F238E27FC236}">
                <a16:creationId xmlns:a16="http://schemas.microsoft.com/office/drawing/2014/main" id="{9526DAB1-B58A-6A92-B9C0-D362CD7E4A3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2444" y="5917712"/>
            <a:ext cx="2156703" cy="862460"/>
          </a:xfrm>
          <a:prstGeom prst="rect">
            <a:avLst/>
          </a:prstGeom>
        </p:spPr>
      </p:pic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62006180-CBDB-12D5-4143-26390D48E6D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9803" y="5921899"/>
            <a:ext cx="2057322" cy="825751"/>
          </a:xfrm>
          <a:prstGeom prst="rect">
            <a:avLst/>
          </a:prstGeom>
        </p:spPr>
      </p:pic>
      <p:pic>
        <p:nvPicPr>
          <p:cNvPr id="41" name="Εικόνα 40">
            <a:extLst>
              <a:ext uri="{FF2B5EF4-FFF2-40B4-BE49-F238E27FC236}">
                <a16:creationId xmlns:a16="http://schemas.microsoft.com/office/drawing/2014/main" id="{DAFC539B-3274-D3D1-F47B-7867026BB28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16835" y="5921899"/>
            <a:ext cx="2237963" cy="825751"/>
          </a:xfrm>
          <a:prstGeom prst="rect">
            <a:avLst/>
          </a:prstGeom>
        </p:spPr>
      </p:pic>
      <p:pic>
        <p:nvPicPr>
          <p:cNvPr id="43" name="Εικόνα 42">
            <a:extLst>
              <a:ext uri="{FF2B5EF4-FFF2-40B4-BE49-F238E27FC236}">
                <a16:creationId xmlns:a16="http://schemas.microsoft.com/office/drawing/2014/main" id="{DEBE8B35-08D8-405A-51BC-D664E4C6348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74507" y="5921899"/>
            <a:ext cx="2275109" cy="829429"/>
          </a:xfrm>
          <a:prstGeom prst="rect">
            <a:avLst/>
          </a:prstGeom>
        </p:spPr>
      </p:pic>
      <p:pic>
        <p:nvPicPr>
          <p:cNvPr id="45" name="Εικόνα 44">
            <a:extLst>
              <a:ext uri="{FF2B5EF4-FFF2-40B4-BE49-F238E27FC236}">
                <a16:creationId xmlns:a16="http://schemas.microsoft.com/office/drawing/2014/main" id="{38E72AB8-D261-1AAA-DF8D-6EAD9E41AC7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20817" y="5882508"/>
            <a:ext cx="2508695" cy="9045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76CBE9-4DBD-740F-D191-B2F1FF8450B8}"/>
              </a:ext>
            </a:extLst>
          </p:cNvPr>
          <p:cNvSpPr txBox="1"/>
          <p:nvPr/>
        </p:nvSpPr>
        <p:spPr>
          <a:xfrm>
            <a:off x="0" y="44910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Στη συνέχεια συγκρίνουμε ανακατασκευή </a:t>
            </a:r>
            <a:r>
              <a:rPr lang="en-US" sz="1600" dirty="0"/>
              <a:t>MNIST </a:t>
            </a:r>
            <a:r>
              <a:rPr lang="el-GR" sz="1600" dirty="0"/>
              <a:t>με </a:t>
            </a:r>
            <a:r>
              <a:rPr lang="en-US" sz="1600" dirty="0"/>
              <a:t>Fully Connected Autoencoder</a:t>
            </a:r>
            <a:r>
              <a:rPr lang="el-GR" sz="1600" dirty="0"/>
              <a:t> </a:t>
            </a:r>
            <a:r>
              <a:rPr lang="en-US" sz="1600" dirty="0"/>
              <a:t>(MLP) </a:t>
            </a:r>
            <a:r>
              <a:rPr lang="el-GR" sz="1600" dirty="0"/>
              <a:t>με 32 </a:t>
            </a:r>
            <a:r>
              <a:rPr lang="en-US" sz="1600" dirty="0"/>
              <a:t>hidden neurons </a:t>
            </a:r>
            <a:r>
              <a:rPr lang="el-GR" sz="1600" dirty="0"/>
              <a:t>έναντι ανακατασκευής </a:t>
            </a:r>
            <a:r>
              <a:rPr lang="en-US" sz="1600" dirty="0" err="1"/>
              <a:t>pca</a:t>
            </a:r>
            <a:r>
              <a:rPr lang="en-US" sz="1600" dirty="0"/>
              <a:t> 32 </a:t>
            </a:r>
            <a:r>
              <a:rPr lang="el-GR" sz="1600" dirty="0"/>
              <a:t>κύριων συνιστωσών</a:t>
            </a:r>
            <a:r>
              <a:rPr lang="en-US" sz="1600" dirty="0"/>
              <a:t> . </a:t>
            </a:r>
            <a:r>
              <a:rPr lang="el-GR" sz="1600" dirty="0"/>
              <a:t> Είναι φανερή η καλύτερη απόδοση του </a:t>
            </a:r>
            <a:r>
              <a:rPr lang="en-US" sz="1600" dirty="0"/>
              <a:t>Autoencoder.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45327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36FF5-FE4D-CFBC-52EA-A864301B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CA02EA84-2B82-CD2B-A225-7C0CD5E7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7" y="2293771"/>
            <a:ext cx="1580753" cy="57827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4992099-87EE-B361-2B9E-8B487ED9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22" y="2293771"/>
            <a:ext cx="1580754" cy="578275"/>
          </a:xfrm>
          <a:prstGeom prst="rect">
            <a:avLst/>
          </a:prstGeom>
        </p:spPr>
      </p:pic>
      <p:sp>
        <p:nvSpPr>
          <p:cNvPr id="8" name="Rectangle: Rounded Corners 25">
            <a:extLst>
              <a:ext uri="{FF2B5EF4-FFF2-40B4-BE49-F238E27FC236}">
                <a16:creationId xmlns:a16="http://schemas.microsoft.com/office/drawing/2014/main" id="{53D1BFBA-B445-9D2D-5430-6027499F1A60}"/>
              </a:ext>
            </a:extLst>
          </p:cNvPr>
          <p:cNvSpPr/>
          <p:nvPr/>
        </p:nvSpPr>
        <p:spPr>
          <a:xfrm>
            <a:off x="97675" y="276385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D6573-A863-37B6-5B64-BD48AF235CDD}"/>
              </a:ext>
            </a:extLst>
          </p:cNvPr>
          <p:cNvSpPr txBox="1"/>
          <p:nvPr/>
        </p:nvSpPr>
        <p:spPr>
          <a:xfrm>
            <a:off x="148936" y="230560"/>
            <a:ext cx="11945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3</a:t>
            </a:r>
            <a:r>
              <a:rPr lang="el-GR" sz="2800" baseline="30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η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Εργασία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 Autoencoder</a:t>
            </a:r>
            <a:endParaRPr lang="el-GR" sz="2800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Next Digit and Adder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856D991E-7BC5-49B7-FCD3-1ED46EE9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695" y="2293770"/>
            <a:ext cx="1580754" cy="5782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293E2-D348-9F9C-826A-1CA004B12B37}"/>
              </a:ext>
            </a:extLst>
          </p:cNvPr>
          <p:cNvSpPr txBox="1"/>
          <p:nvPr/>
        </p:nvSpPr>
        <p:spPr>
          <a:xfrm>
            <a:off x="498724" y="1463666"/>
            <a:ext cx="1119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Ενδεικτικά αποτελέσματα τελικού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Next Digit Autoencoder 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αρχιτεκτονικής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[784,128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,32,128,784] με ενεργοποίηση </a:t>
            </a:r>
            <a:r>
              <a:rPr lang="en-US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ReLU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hidden layers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και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sigmoid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output Layer</a:t>
            </a:r>
          </a:p>
          <a:p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Train_</a:t>
            </a:r>
            <a:r>
              <a:rPr lang="sv-SE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loss: 0.0974 - Test_loss: 0.0887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SGD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και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MSE Loss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5AD87-69D8-8D17-2535-44FFB7B63263}"/>
              </a:ext>
            </a:extLst>
          </p:cNvPr>
          <p:cNvSpPr txBox="1"/>
          <p:nvPr/>
        </p:nvSpPr>
        <p:spPr>
          <a:xfrm>
            <a:off x="415635" y="2988426"/>
            <a:ext cx="1119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Ενδεικτικά αποτελέσματα τελικού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Adder Autoencoder 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αρχιτεκτονικής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[1568,256,64,256,1568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] με ενεργοποίηση </a:t>
            </a:r>
            <a:r>
              <a:rPr lang="en-US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ReLU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hidden layers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και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sigmoid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output Layer</a:t>
            </a:r>
          </a:p>
          <a:p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Train_</a:t>
            </a:r>
            <a:r>
              <a:rPr lang="sv-SE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loss: 0.0012 - Test_loss:  0.0080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Adam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και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MSE Loss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536D3160-E290-EEEA-37E1-B85F433F8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5" y="3819423"/>
            <a:ext cx="3637178" cy="1089289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EDC9E2B1-69A2-B31D-BCAE-27297440F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695" y="3819423"/>
            <a:ext cx="4318883" cy="1089289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ECE8D1C8-F1A8-E456-F1D0-30220D212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063" y="3865201"/>
            <a:ext cx="3449262" cy="10435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6DD9C8-0C9A-A830-E7EC-AE563341CFFD}"/>
              </a:ext>
            </a:extLst>
          </p:cNvPr>
          <p:cNvSpPr txBox="1"/>
          <p:nvPr/>
        </p:nvSpPr>
        <p:spPr>
          <a:xfrm>
            <a:off x="284409" y="5045641"/>
            <a:ext cx="1119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Ενδεικτικά αποτελέσματα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Multiplier Autoencoder 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αρχιτεκτονικής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[1568,64,1568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] με ενεργοποίηση </a:t>
            </a:r>
            <a:r>
              <a:rPr lang="en-US" sz="16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ReLU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στα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hidden layers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και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sigmoid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στο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output Layer</a:t>
            </a:r>
          </a:p>
          <a:p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Train_</a:t>
            </a:r>
            <a:r>
              <a:rPr lang="sv-SE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loss: 0.1123  - Test_loss:  0.1610 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με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Adam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και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MSE Loss</a:t>
            </a:r>
            <a:r>
              <a:rPr lang="el-GR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endParaRPr lang="en-US" sz="16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44D311C5-3AF4-04E0-C8D2-A327B4CA364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15253"/>
          <a:stretch/>
        </p:blipFill>
        <p:spPr>
          <a:xfrm>
            <a:off x="6896760" y="5876638"/>
            <a:ext cx="2781732" cy="747775"/>
          </a:xfrm>
          <a:prstGeom prst="rect">
            <a:avLst/>
          </a:prstGeom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79AA4901-202B-0F02-A3E9-370D6117CC5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14962"/>
          <a:stretch/>
        </p:blipFill>
        <p:spPr>
          <a:xfrm>
            <a:off x="642845" y="5879665"/>
            <a:ext cx="2906589" cy="747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42474A-327C-01A4-DF48-409A2DB02BD9}"/>
              </a:ext>
            </a:extLst>
          </p:cNvPr>
          <p:cNvSpPr txBox="1"/>
          <p:nvPr/>
        </p:nvSpPr>
        <p:spPr>
          <a:xfrm>
            <a:off x="10057484" y="6030145"/>
            <a:ext cx="142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Εσφαλμένο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E733A0-97F8-CA5B-D08F-3FD08C505753}"/>
              </a:ext>
            </a:extLst>
          </p:cNvPr>
          <p:cNvSpPr txBox="1"/>
          <p:nvPr/>
        </p:nvSpPr>
        <p:spPr>
          <a:xfrm>
            <a:off x="4056776" y="6210592"/>
            <a:ext cx="142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Ορθό</a:t>
            </a:r>
          </a:p>
        </p:txBody>
      </p:sp>
    </p:spTree>
    <p:extLst>
      <p:ext uri="{BB962C8B-B14F-4D97-AF65-F5344CB8AC3E}">
        <p14:creationId xmlns:p14="http://schemas.microsoft.com/office/powerpoint/2010/main" val="165420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E86E-742E-1952-7709-B11F50E44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25">
            <a:extLst>
              <a:ext uri="{FF2B5EF4-FFF2-40B4-BE49-F238E27FC236}">
                <a16:creationId xmlns:a16="http://schemas.microsoft.com/office/drawing/2014/main" id="{EA5EFA09-8ED6-61C7-9AF7-C14D8EB8BD87}"/>
              </a:ext>
            </a:extLst>
          </p:cNvPr>
          <p:cNvSpPr/>
          <p:nvPr/>
        </p:nvSpPr>
        <p:spPr>
          <a:xfrm>
            <a:off x="195350" y="143381"/>
            <a:ext cx="11996650" cy="862459"/>
          </a:xfrm>
          <a:prstGeom prst="roundRect">
            <a:avLst/>
          </a:prstGeom>
          <a:solidFill>
            <a:srgbClr val="002060"/>
          </a:solidFill>
          <a:effectLst>
            <a:outerShdw dist="101600" dir="7020000">
              <a:srgbClr val="D85322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7D236-D88A-EC0E-A832-D1B8D078AF52}"/>
              </a:ext>
            </a:extLst>
          </p:cNvPr>
          <p:cNvSpPr txBox="1"/>
          <p:nvPr/>
        </p:nvSpPr>
        <p:spPr>
          <a:xfrm>
            <a:off x="148936" y="230560"/>
            <a:ext cx="1194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3</a:t>
            </a:r>
            <a:r>
              <a:rPr lang="el-GR" sz="2800" baseline="30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η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Εργασία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r>
              <a:rPr lang="el-GR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RBF Multiclass</a:t>
            </a:r>
            <a:endParaRPr lang="el-GR" sz="2800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282E00C-53A5-8B55-1C94-E9ED1C0B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7" y="4245081"/>
            <a:ext cx="4229706" cy="1246517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92512471-2F00-2C31-3881-BE2F4E88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84" y="4322290"/>
            <a:ext cx="4854632" cy="11915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72A89D-8DAC-17AB-4DAD-97EDAA9432F6}"/>
              </a:ext>
            </a:extLst>
          </p:cNvPr>
          <p:cNvSpPr txBox="1"/>
          <p:nvPr/>
        </p:nvSpPr>
        <p:spPr>
          <a:xfrm>
            <a:off x="867255" y="1273286"/>
            <a:ext cx="11227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Εκπαιδεύσαμε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RBF neural network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για κατηγοριοποίηση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Cifar-10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στα πλήρη δεδομένα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(3072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γνωρίσματα).</a:t>
            </a: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Υλοποιήσαμε κώδικα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from scratch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με λογική παρόμοια με της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1</a:t>
            </a:r>
            <a:r>
              <a:rPr lang="el-GR" baseline="30000" dirty="0">
                <a:latin typeface="Aptos Serif" panose="02020604070405020304" pitchFamily="18" charset="0"/>
                <a:cs typeface="Aptos Serif" panose="02020604070405020304" pitchFamily="18" charset="0"/>
              </a:rPr>
              <a:t>ης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εργασίας. Ακολουθήθηκαν οι τύποι που υπάρχουν για την ενημέρωση κέντρων και διασπορών έπρεπε όμως να εισάγουμε   </a:t>
            </a:r>
          </a:p>
          <a:p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Με πολύ προσπάθεια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καταφέραμε να βρούμε τα εξής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learning rates: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Ενημέρωση Κέντρων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: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1e6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Ενημέρωση Παραμέτρων γ (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1/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2σ^2)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1e-14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Ενημέρωση Βαρών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:  0.001, momentum=0.8</a:t>
            </a:r>
            <a:endParaRPr lang="el-GR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Για 10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hidden neurons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με αρχικά κέντρα αυτά του </a:t>
            </a:r>
            <a:r>
              <a:rPr lang="en-US" dirty="0" err="1">
                <a:latin typeface="Aptos Serif" panose="02020604070405020304" pitchFamily="18" charset="0"/>
                <a:cs typeface="Aptos Serif" panose="02020604070405020304" pitchFamily="18" charset="0"/>
              </a:rPr>
              <a:t>kmeans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και αρχικό γ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: 0.8*1e-8</a:t>
            </a:r>
            <a:r>
              <a:rPr lang="el-GR" dirty="0">
                <a:latin typeface="Aptos Serif" panose="02020604070405020304" pitchFamily="18" charset="0"/>
                <a:cs typeface="Aptos Serif" panose="0202060407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1FB3E-9214-99BB-627C-BAD48D4FACB6}"/>
              </a:ext>
            </a:extLst>
          </p:cNvPr>
          <p:cNvSpPr txBox="1"/>
          <p:nvPr/>
        </p:nvSpPr>
        <p:spPr>
          <a:xfrm>
            <a:off x="572883" y="5575400"/>
            <a:ext cx="115214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Training Time:  22.4124 seconds</a:t>
            </a:r>
            <a:endParaRPr lang="el-GR" sz="1600" b="0" i="0" dirty="0">
              <a:effectLst/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algn="l"/>
            <a:r>
              <a:rPr lang="en-US" sz="1600" b="0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Train Loss: 1.82210, Train Accuracy: 34.40% |Test Loss: 1.81283, Test Accuracy: 35.35% Training Time: 22.4124 seconds </a:t>
            </a:r>
          </a:p>
          <a:p>
            <a:br>
              <a:rPr lang="en-US" b="0" i="0" dirty="0">
                <a:solidFill>
                  <a:srgbClr val="CCCCCC"/>
                </a:solidFill>
                <a:effectLst/>
                <a:latin typeface="Segoe WPC"/>
              </a:rPr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077569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1556</Words>
  <Application>Microsoft Office PowerPoint</Application>
  <PresentationFormat>Ευρεία οθόνη</PresentationFormat>
  <Paragraphs>127</Paragraphs>
  <Slides>10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Serif</vt:lpstr>
      <vt:lpstr>Arial</vt:lpstr>
      <vt:lpstr>Segoe WPC</vt:lpstr>
      <vt:lpstr>Wingdings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Georgios Theologis</dc:creator>
  <cp:lastModifiedBy>Georgios Theologis</cp:lastModifiedBy>
  <cp:revision>3</cp:revision>
  <dcterms:created xsi:type="dcterms:W3CDTF">2025-01-12T08:55:09Z</dcterms:created>
  <dcterms:modified xsi:type="dcterms:W3CDTF">2025-01-13T16:19:15Z</dcterms:modified>
</cp:coreProperties>
</file>