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62" r:id="rId6"/>
    <p:sldId id="259" r:id="rId7"/>
    <p:sldId id="263" r:id="rId8"/>
    <p:sldId id="260"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38" d="100"/>
          <a:sy n="138" d="100"/>
        </p:scale>
        <p:origin x="834"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5/26/2024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dirty="0"/>
              <a:t>To filter a query and get a projection as the result in Spring Data JPA, you can combine the projection with a query method that includes filtering criteria. Below, I’ll show you how to do this with both interface-based and class-based projections.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1. Interface-based Projections with Filtering</a:t>
            </a:r>
          </a:p>
        </p:txBody>
      </p:sp>
      <p:sp>
        <p:nvSpPr>
          <p:cNvPr id="3" name="Content Placeholder 2"/>
          <p:cNvSpPr>
            <a:spLocks noGrp="1"/>
          </p:cNvSpPr>
          <p:nvPr>
            <p:ph idx="1"/>
          </p:nvPr>
        </p:nvSpPr>
        <p:spPr/>
        <p:txBody>
          <a:bodyPr>
            <a:noAutofit/>
          </a:bodyPr>
          <a:lstStyle/>
          <a:p>
            <a:pPr marL="0" lvl="0" indent="0">
              <a:buNone/>
            </a:pPr>
            <a:r>
              <a:rPr sz="1000" dirty="0"/>
              <a:t>Let’s assume you have an </a:t>
            </a:r>
            <a:r>
              <a:rPr sz="1000" dirty="0">
                <a:latin typeface="Courier"/>
              </a:rPr>
              <a:t>Employee</a:t>
            </a:r>
            <a:r>
              <a:rPr sz="1000" dirty="0"/>
              <a:t> entity and you want to filter employees by their department and get only specific fields.</a:t>
            </a:r>
          </a:p>
          <a:p>
            <a:pPr marL="0" lvl="0" indent="0">
              <a:spcBef>
                <a:spcPts val="3000"/>
              </a:spcBef>
              <a:buNone/>
            </a:pPr>
            <a:r>
              <a:rPr sz="1000" b="1" dirty="0"/>
              <a:t>Employee Entity</a:t>
            </a:r>
          </a:p>
          <a:p>
            <a:pPr lvl="0" indent="0">
              <a:buNone/>
            </a:pPr>
            <a:r>
              <a:rPr sz="1000" dirty="0">
                <a:solidFill>
                  <a:srgbClr val="7D9029"/>
                </a:solidFill>
                <a:latin typeface="Courier"/>
              </a:rPr>
              <a:t>@Entity</a:t>
            </a:r>
            <a:br>
              <a:rPr sz="1000" dirty="0"/>
            </a:br>
            <a:r>
              <a:rPr sz="1000" b="1" dirty="0">
                <a:solidFill>
                  <a:srgbClr val="007020"/>
                </a:solidFill>
                <a:latin typeface="Courier"/>
              </a:rPr>
              <a:t>public</a:t>
            </a:r>
            <a:r>
              <a:rPr sz="1000" dirty="0">
                <a:latin typeface="Courier"/>
              </a:rPr>
              <a:t> </a:t>
            </a:r>
            <a:r>
              <a:rPr sz="1000" b="1" dirty="0">
                <a:solidFill>
                  <a:srgbClr val="007020"/>
                </a:solidFill>
                <a:latin typeface="Courier"/>
              </a:rPr>
              <a:t>class</a:t>
            </a:r>
            <a:r>
              <a:rPr sz="1000" dirty="0">
                <a:latin typeface="Courier"/>
              </a:rPr>
              <a:t> Employee </a:t>
            </a:r>
            <a:r>
              <a:rPr sz="1000" dirty="0">
                <a:solidFill>
                  <a:srgbClr val="666666"/>
                </a:solidFill>
                <a:latin typeface="Courier"/>
              </a:rPr>
              <a:t>{</a:t>
            </a:r>
            <a:br>
              <a:rPr sz="1000" dirty="0"/>
            </a:br>
            <a:r>
              <a:rPr sz="1000" dirty="0">
                <a:latin typeface="Courier"/>
              </a:rPr>
              <a:t>    </a:t>
            </a:r>
            <a:r>
              <a:rPr sz="1000" dirty="0">
                <a:solidFill>
                  <a:srgbClr val="7D9029"/>
                </a:solidFill>
                <a:latin typeface="Courier"/>
              </a:rPr>
              <a:t>@Id</a:t>
            </a:r>
            <a:br>
              <a:rPr sz="1000" dirty="0"/>
            </a:br>
            <a:r>
              <a:rPr sz="1000" dirty="0">
                <a:latin typeface="Courier"/>
              </a:rPr>
              <a:t>    </a:t>
            </a:r>
            <a:r>
              <a:rPr sz="1000" dirty="0">
                <a:solidFill>
                  <a:srgbClr val="7D9029"/>
                </a:solidFill>
                <a:latin typeface="Courier"/>
              </a:rPr>
              <a:t>@GeneratedValue</a:t>
            </a:r>
            <a:r>
              <a:rPr sz="1000" dirty="0">
                <a:solidFill>
                  <a:srgbClr val="666666"/>
                </a:solidFill>
                <a:latin typeface="Courier"/>
              </a:rPr>
              <a:t>(</a:t>
            </a:r>
            <a:r>
              <a:rPr sz="1000" dirty="0">
                <a:latin typeface="Courier"/>
              </a:rPr>
              <a:t>strategy </a:t>
            </a:r>
            <a:r>
              <a:rPr sz="1000" dirty="0">
                <a:solidFill>
                  <a:srgbClr val="666666"/>
                </a:solidFill>
                <a:latin typeface="Courier"/>
              </a:rPr>
              <a:t>=</a:t>
            </a:r>
            <a:r>
              <a:rPr sz="1000" dirty="0">
                <a:latin typeface="Courier"/>
              </a:rPr>
              <a:t> </a:t>
            </a:r>
            <a:r>
              <a:rPr sz="1000" dirty="0" err="1">
                <a:latin typeface="Courier"/>
              </a:rPr>
              <a:t>GenerationType</a:t>
            </a:r>
            <a:r>
              <a:rPr sz="1000" dirty="0" err="1">
                <a:solidFill>
                  <a:srgbClr val="666666"/>
                </a:solidFill>
                <a:latin typeface="Courier"/>
              </a:rPr>
              <a:t>.</a:t>
            </a:r>
            <a:r>
              <a:rPr sz="1000" dirty="0" err="1">
                <a:solidFill>
                  <a:srgbClr val="06287E"/>
                </a:solidFill>
                <a:latin typeface="Courier"/>
              </a:rPr>
              <a:t>IDENTITY</a:t>
            </a:r>
            <a:r>
              <a:rPr sz="1000" dirty="0">
                <a:solidFill>
                  <a:srgbClr val="666666"/>
                </a:solidFill>
                <a:latin typeface="Courier"/>
              </a:rPr>
              <a:t>)</a:t>
            </a:r>
            <a:br>
              <a:rPr sz="1000" dirty="0"/>
            </a:br>
            <a:r>
              <a:rPr sz="1000" dirty="0">
                <a:latin typeface="Courier"/>
              </a:rPr>
              <a:t>    </a:t>
            </a:r>
            <a:r>
              <a:rPr sz="1000" b="1" dirty="0">
                <a:solidFill>
                  <a:srgbClr val="007020"/>
                </a:solidFill>
                <a:latin typeface="Courier"/>
              </a:rPr>
              <a:t>private</a:t>
            </a:r>
            <a:r>
              <a:rPr sz="1000" dirty="0">
                <a:latin typeface="Courier"/>
              </a:rPr>
              <a:t> </a:t>
            </a:r>
            <a:r>
              <a:rPr sz="1000" dirty="0">
                <a:solidFill>
                  <a:srgbClr val="008000"/>
                </a:solidFill>
                <a:latin typeface="Courier"/>
              </a:rPr>
              <a:t>Long</a:t>
            </a:r>
            <a:r>
              <a:rPr sz="1000" dirty="0">
                <a:latin typeface="Courier"/>
              </a:rPr>
              <a:t> id</a:t>
            </a:r>
            <a:r>
              <a:rPr sz="1000" dirty="0">
                <a:solidFill>
                  <a:srgbClr val="666666"/>
                </a:solidFill>
                <a:latin typeface="Courier"/>
              </a:rPr>
              <a:t>;</a:t>
            </a:r>
            <a:br>
              <a:rPr sz="1000" dirty="0"/>
            </a:br>
            <a:br>
              <a:rPr sz="1000" dirty="0"/>
            </a:br>
            <a:r>
              <a:rPr sz="1000" dirty="0">
                <a:latin typeface="Courier"/>
              </a:rPr>
              <a:t>    </a:t>
            </a:r>
            <a:r>
              <a:rPr sz="1000" b="1" dirty="0">
                <a:solidFill>
                  <a:srgbClr val="007020"/>
                </a:solidFill>
                <a:latin typeface="Courier"/>
              </a:rPr>
              <a:t>private</a:t>
            </a:r>
            <a:r>
              <a:rPr sz="1000" dirty="0">
                <a:latin typeface="Courier"/>
              </a:rPr>
              <a:t> </a:t>
            </a:r>
            <a:r>
              <a:rPr sz="1000" dirty="0">
                <a:solidFill>
                  <a:srgbClr val="008000"/>
                </a:solidFill>
                <a:latin typeface="Courier"/>
              </a:rPr>
              <a:t>String</a:t>
            </a:r>
            <a:r>
              <a:rPr sz="1000" dirty="0">
                <a:latin typeface="Courier"/>
              </a:rPr>
              <a:t> </a:t>
            </a:r>
            <a:r>
              <a:rPr sz="1000" dirty="0" err="1">
                <a:latin typeface="Courier"/>
              </a:rPr>
              <a:t>firstName</a:t>
            </a:r>
            <a:r>
              <a:rPr sz="1000" dirty="0">
                <a:solidFill>
                  <a:srgbClr val="666666"/>
                </a:solidFill>
                <a:latin typeface="Courier"/>
              </a:rPr>
              <a:t>;</a:t>
            </a:r>
            <a:br>
              <a:rPr sz="1000" dirty="0"/>
            </a:br>
            <a:r>
              <a:rPr sz="1000" dirty="0">
                <a:latin typeface="Courier"/>
              </a:rPr>
              <a:t>    </a:t>
            </a:r>
            <a:r>
              <a:rPr sz="1000" b="1" dirty="0">
                <a:solidFill>
                  <a:srgbClr val="007020"/>
                </a:solidFill>
                <a:latin typeface="Courier"/>
              </a:rPr>
              <a:t>private</a:t>
            </a:r>
            <a:r>
              <a:rPr sz="1000" dirty="0">
                <a:latin typeface="Courier"/>
              </a:rPr>
              <a:t> </a:t>
            </a:r>
            <a:r>
              <a:rPr sz="1000" dirty="0">
                <a:solidFill>
                  <a:srgbClr val="008000"/>
                </a:solidFill>
                <a:latin typeface="Courier"/>
              </a:rPr>
              <a:t>String</a:t>
            </a:r>
            <a:r>
              <a:rPr sz="1000" dirty="0">
                <a:latin typeface="Courier"/>
              </a:rPr>
              <a:t> </a:t>
            </a:r>
            <a:r>
              <a:rPr sz="1000" dirty="0" err="1">
                <a:latin typeface="Courier"/>
              </a:rPr>
              <a:t>lastName</a:t>
            </a:r>
            <a:r>
              <a:rPr sz="1000" dirty="0">
                <a:solidFill>
                  <a:srgbClr val="666666"/>
                </a:solidFill>
                <a:latin typeface="Courier"/>
              </a:rPr>
              <a:t>;</a:t>
            </a:r>
            <a:br>
              <a:rPr sz="1000" dirty="0"/>
            </a:br>
            <a:r>
              <a:rPr sz="1000" dirty="0">
                <a:latin typeface="Courier"/>
              </a:rPr>
              <a:t>    </a:t>
            </a:r>
            <a:r>
              <a:rPr sz="1000" b="1" dirty="0">
                <a:solidFill>
                  <a:srgbClr val="007020"/>
                </a:solidFill>
                <a:latin typeface="Courier"/>
              </a:rPr>
              <a:t>private</a:t>
            </a:r>
            <a:r>
              <a:rPr sz="1000" dirty="0">
                <a:latin typeface="Courier"/>
              </a:rPr>
              <a:t> </a:t>
            </a:r>
            <a:r>
              <a:rPr sz="1000" dirty="0">
                <a:solidFill>
                  <a:srgbClr val="008000"/>
                </a:solidFill>
                <a:latin typeface="Courier"/>
              </a:rPr>
              <a:t>String</a:t>
            </a:r>
            <a:r>
              <a:rPr sz="1000" dirty="0">
                <a:latin typeface="Courier"/>
              </a:rPr>
              <a:t> email</a:t>
            </a:r>
            <a:r>
              <a:rPr sz="1000" dirty="0">
                <a:solidFill>
                  <a:srgbClr val="666666"/>
                </a:solidFill>
                <a:latin typeface="Courier"/>
              </a:rPr>
              <a:t>;</a:t>
            </a:r>
            <a:br>
              <a:rPr sz="1000" dirty="0"/>
            </a:br>
            <a:r>
              <a:rPr sz="1000" dirty="0">
                <a:latin typeface="Courier"/>
              </a:rPr>
              <a:t>    </a:t>
            </a:r>
            <a:r>
              <a:rPr sz="1000" b="1" dirty="0">
                <a:solidFill>
                  <a:srgbClr val="007020"/>
                </a:solidFill>
                <a:latin typeface="Courier"/>
              </a:rPr>
              <a:t>private</a:t>
            </a:r>
            <a:r>
              <a:rPr sz="1000" dirty="0">
                <a:latin typeface="Courier"/>
              </a:rPr>
              <a:t> </a:t>
            </a:r>
            <a:r>
              <a:rPr sz="1000" dirty="0">
                <a:solidFill>
                  <a:srgbClr val="008000"/>
                </a:solidFill>
                <a:latin typeface="Courier"/>
              </a:rPr>
              <a:t>String</a:t>
            </a:r>
            <a:r>
              <a:rPr sz="1000" dirty="0">
                <a:latin typeface="Courier"/>
              </a:rPr>
              <a:t> department</a:t>
            </a:r>
            <a:r>
              <a:rPr sz="1000" dirty="0">
                <a:solidFill>
                  <a:srgbClr val="666666"/>
                </a:solidFill>
                <a:latin typeface="Courier"/>
              </a:rPr>
              <a:t>;</a:t>
            </a:r>
            <a:br>
              <a:rPr sz="1000" dirty="0"/>
            </a:br>
            <a:br>
              <a:rPr sz="1000" dirty="0"/>
            </a:br>
            <a:r>
              <a:rPr sz="1000" dirty="0">
                <a:latin typeface="Courier"/>
              </a:rPr>
              <a:t>    </a:t>
            </a:r>
            <a:r>
              <a:rPr sz="1000" i="1" dirty="0">
                <a:solidFill>
                  <a:srgbClr val="60A0B0"/>
                </a:solidFill>
                <a:latin typeface="Courier"/>
              </a:rPr>
              <a:t>// getters and setters</a:t>
            </a:r>
            <a:br>
              <a:rPr sz="1000" dirty="0"/>
            </a:br>
            <a:r>
              <a:rPr sz="1000" dirty="0">
                <a:solidFill>
                  <a:srgbClr val="666666"/>
                </a:solidFill>
                <a:latin typeface="Courier"/>
              </a:rPr>
              <a:t>}</a:t>
            </a:r>
          </a:p>
          <a:p>
            <a:pPr marL="0" lvl="0" indent="0">
              <a:spcBef>
                <a:spcPts val="3000"/>
              </a:spcBef>
              <a:buNone/>
            </a:pPr>
            <a:endParaRPr sz="1000" dirty="0">
              <a:solidFill>
                <a:srgbClr val="666666"/>
              </a:solidFill>
              <a:latin typeface="Couri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1. Interface-based Projections with Filtering</a:t>
            </a:r>
          </a:p>
        </p:txBody>
      </p:sp>
      <p:sp>
        <p:nvSpPr>
          <p:cNvPr id="3" name="Content Placeholder 2"/>
          <p:cNvSpPr>
            <a:spLocks noGrp="1"/>
          </p:cNvSpPr>
          <p:nvPr>
            <p:ph idx="1"/>
          </p:nvPr>
        </p:nvSpPr>
        <p:spPr/>
        <p:txBody>
          <a:bodyPr>
            <a:noAutofit/>
          </a:bodyPr>
          <a:lstStyle/>
          <a:p>
            <a:pPr marL="0" lvl="0" indent="0">
              <a:spcBef>
                <a:spcPts val="3000"/>
              </a:spcBef>
              <a:buNone/>
            </a:pPr>
            <a:r>
              <a:rPr lang="en-US" sz="1000" b="1" dirty="0"/>
              <a:t>Projection Interface</a:t>
            </a:r>
          </a:p>
          <a:p>
            <a:pPr lvl="0" indent="0">
              <a:buNone/>
            </a:pPr>
            <a:r>
              <a:rPr lang="en-US" sz="1000" b="1" dirty="0">
                <a:solidFill>
                  <a:srgbClr val="007020"/>
                </a:solidFill>
                <a:latin typeface="Courier"/>
              </a:rPr>
              <a:t>public</a:t>
            </a:r>
            <a:r>
              <a:rPr lang="en-US" sz="1000" dirty="0">
                <a:latin typeface="Courier"/>
              </a:rPr>
              <a:t> </a:t>
            </a:r>
            <a:r>
              <a:rPr lang="en-US" sz="1000" b="1" dirty="0">
                <a:solidFill>
                  <a:srgbClr val="007020"/>
                </a:solidFill>
                <a:latin typeface="Courier"/>
              </a:rPr>
              <a:t>interface</a:t>
            </a:r>
            <a:r>
              <a:rPr lang="en-US" sz="1000" dirty="0">
                <a:latin typeface="Courier"/>
              </a:rPr>
              <a:t> </a:t>
            </a:r>
            <a:r>
              <a:rPr lang="en-US" sz="1000" dirty="0" err="1">
                <a:latin typeface="Courier"/>
              </a:rPr>
              <a:t>EmployeeProjection</a:t>
            </a:r>
            <a:r>
              <a:rPr lang="en-US" sz="1000" dirty="0">
                <a:latin typeface="Courier"/>
              </a:rPr>
              <a:t> </a:t>
            </a:r>
            <a:r>
              <a:rPr lang="en-US" sz="1000" dirty="0">
                <a:solidFill>
                  <a:srgbClr val="666666"/>
                </a:solidFill>
                <a:latin typeface="Courier"/>
              </a:rPr>
              <a:t>{</a:t>
            </a:r>
            <a:br>
              <a:rPr lang="en-US" sz="1000" dirty="0"/>
            </a:br>
            <a:r>
              <a:rPr lang="en-US" sz="1000" dirty="0">
                <a:latin typeface="Courier"/>
              </a:rPr>
              <a:t>    </a:t>
            </a:r>
            <a:r>
              <a:rPr lang="en-US" sz="1000" dirty="0">
                <a:solidFill>
                  <a:srgbClr val="008000"/>
                </a:solidFill>
                <a:latin typeface="Courier"/>
              </a:rPr>
              <a:t>String</a:t>
            </a:r>
            <a:r>
              <a:rPr lang="en-US" sz="1000" dirty="0">
                <a:latin typeface="Courier"/>
              </a:rPr>
              <a:t> </a:t>
            </a:r>
            <a:r>
              <a:rPr lang="en-US" sz="1000" dirty="0" err="1">
                <a:solidFill>
                  <a:srgbClr val="06287E"/>
                </a:solidFill>
                <a:latin typeface="Courier"/>
              </a:rPr>
              <a:t>getFirstName</a:t>
            </a:r>
            <a:r>
              <a:rPr lang="en-US" sz="1000" dirty="0">
                <a:solidFill>
                  <a:srgbClr val="666666"/>
                </a:solidFill>
                <a:latin typeface="Courier"/>
              </a:rPr>
              <a:t>();</a:t>
            </a:r>
            <a:br>
              <a:rPr lang="en-US" sz="1000" dirty="0"/>
            </a:br>
            <a:r>
              <a:rPr lang="en-US" sz="1000" dirty="0">
                <a:latin typeface="Courier"/>
              </a:rPr>
              <a:t>    </a:t>
            </a:r>
            <a:r>
              <a:rPr lang="en-US" sz="1000" dirty="0">
                <a:solidFill>
                  <a:srgbClr val="008000"/>
                </a:solidFill>
                <a:latin typeface="Courier"/>
              </a:rPr>
              <a:t>String</a:t>
            </a:r>
            <a:r>
              <a:rPr lang="en-US" sz="1000" dirty="0">
                <a:latin typeface="Courier"/>
              </a:rPr>
              <a:t> </a:t>
            </a:r>
            <a:r>
              <a:rPr lang="en-US" sz="1000" dirty="0" err="1">
                <a:solidFill>
                  <a:srgbClr val="06287E"/>
                </a:solidFill>
                <a:latin typeface="Courier"/>
              </a:rPr>
              <a:t>getLastName</a:t>
            </a:r>
            <a:r>
              <a:rPr lang="en-US" sz="1000" dirty="0">
                <a:solidFill>
                  <a:srgbClr val="666666"/>
                </a:solidFill>
                <a:latin typeface="Courier"/>
              </a:rPr>
              <a:t>();</a:t>
            </a:r>
            <a:br>
              <a:rPr lang="en-US" sz="1000" dirty="0"/>
            </a:br>
            <a:r>
              <a:rPr lang="en-US" sz="1000" dirty="0">
                <a:latin typeface="Courier"/>
              </a:rPr>
              <a:t>    </a:t>
            </a:r>
            <a:r>
              <a:rPr lang="en-US" sz="1000" dirty="0">
                <a:solidFill>
                  <a:srgbClr val="008000"/>
                </a:solidFill>
                <a:latin typeface="Courier"/>
              </a:rPr>
              <a:t>String</a:t>
            </a:r>
            <a:r>
              <a:rPr lang="en-US" sz="1000" dirty="0">
                <a:latin typeface="Courier"/>
              </a:rPr>
              <a:t> </a:t>
            </a:r>
            <a:r>
              <a:rPr lang="en-US" sz="1000" dirty="0" err="1">
                <a:solidFill>
                  <a:srgbClr val="06287E"/>
                </a:solidFill>
                <a:latin typeface="Courier"/>
              </a:rPr>
              <a:t>getDepartment</a:t>
            </a:r>
            <a:r>
              <a:rPr lang="en-US" sz="1000" dirty="0">
                <a:solidFill>
                  <a:srgbClr val="666666"/>
                </a:solidFill>
                <a:latin typeface="Courier"/>
              </a:rPr>
              <a:t>();</a:t>
            </a:r>
            <a:br>
              <a:rPr lang="en-US" sz="1000" dirty="0"/>
            </a:br>
            <a:r>
              <a:rPr lang="en-US" sz="1000" dirty="0">
                <a:solidFill>
                  <a:srgbClr val="666666"/>
                </a:solidFill>
                <a:latin typeface="Courier"/>
              </a:rPr>
              <a:t>}</a:t>
            </a:r>
          </a:p>
          <a:p>
            <a:pPr marL="0" lvl="0" indent="0">
              <a:spcBef>
                <a:spcPts val="3000"/>
              </a:spcBef>
              <a:buNone/>
            </a:pPr>
            <a:r>
              <a:rPr lang="en-US" sz="1000" b="1" dirty="0"/>
              <a:t>Repository with Filtering Method</a:t>
            </a:r>
          </a:p>
          <a:p>
            <a:pPr lvl="0" indent="0">
              <a:buNone/>
            </a:pPr>
            <a:r>
              <a:rPr lang="en-US" sz="1000" b="1" dirty="0">
                <a:solidFill>
                  <a:srgbClr val="007020"/>
                </a:solidFill>
                <a:latin typeface="Courier"/>
              </a:rPr>
              <a:t>public</a:t>
            </a:r>
            <a:r>
              <a:rPr lang="en-US" sz="1000" dirty="0">
                <a:latin typeface="Courier"/>
              </a:rPr>
              <a:t> </a:t>
            </a:r>
            <a:r>
              <a:rPr lang="en-US" sz="1000" b="1" dirty="0">
                <a:solidFill>
                  <a:srgbClr val="007020"/>
                </a:solidFill>
                <a:latin typeface="Courier"/>
              </a:rPr>
              <a:t>interface</a:t>
            </a:r>
            <a:r>
              <a:rPr lang="en-US" sz="1000" dirty="0">
                <a:latin typeface="Courier"/>
              </a:rPr>
              <a:t> </a:t>
            </a:r>
            <a:r>
              <a:rPr lang="en-US" sz="1000" dirty="0" err="1">
                <a:latin typeface="Courier"/>
              </a:rPr>
              <a:t>EmployeeRepository</a:t>
            </a:r>
            <a:r>
              <a:rPr lang="en-US" sz="1000" dirty="0">
                <a:latin typeface="Courier"/>
              </a:rPr>
              <a:t> </a:t>
            </a:r>
            <a:r>
              <a:rPr lang="en-US" sz="1000" b="1" dirty="0">
                <a:solidFill>
                  <a:srgbClr val="007020"/>
                </a:solidFill>
                <a:latin typeface="Courier"/>
              </a:rPr>
              <a:t>extends</a:t>
            </a:r>
            <a:r>
              <a:rPr lang="en-US" sz="1000" dirty="0">
                <a:latin typeface="Courier"/>
              </a:rPr>
              <a:t> </a:t>
            </a:r>
            <a:r>
              <a:rPr lang="en-US" sz="1000" dirty="0" err="1">
                <a:latin typeface="Courier"/>
              </a:rPr>
              <a:t>JpaRepository</a:t>
            </a:r>
            <a:r>
              <a:rPr lang="en-US" sz="1000" dirty="0">
                <a:solidFill>
                  <a:srgbClr val="666666"/>
                </a:solidFill>
                <a:latin typeface="Courier"/>
              </a:rPr>
              <a:t>&lt;</a:t>
            </a:r>
            <a:r>
              <a:rPr lang="en-US" sz="1000" dirty="0">
                <a:latin typeface="Courier"/>
              </a:rPr>
              <a:t>Employee</a:t>
            </a:r>
            <a:r>
              <a:rPr lang="en-US" sz="1000" dirty="0">
                <a:solidFill>
                  <a:srgbClr val="666666"/>
                </a:solidFill>
                <a:latin typeface="Courier"/>
              </a:rPr>
              <a:t>,</a:t>
            </a:r>
            <a:r>
              <a:rPr lang="en-US" sz="1000" dirty="0">
                <a:latin typeface="Courier"/>
              </a:rPr>
              <a:t> </a:t>
            </a:r>
            <a:r>
              <a:rPr lang="en-US" sz="1000" dirty="0">
                <a:solidFill>
                  <a:srgbClr val="008000"/>
                </a:solidFill>
                <a:latin typeface="Courier"/>
              </a:rPr>
              <a:t>Long</a:t>
            </a:r>
            <a:r>
              <a:rPr lang="en-US" sz="1000" dirty="0">
                <a:solidFill>
                  <a:srgbClr val="666666"/>
                </a:solidFill>
                <a:latin typeface="Courier"/>
              </a:rPr>
              <a:t>&gt;</a:t>
            </a:r>
            <a:r>
              <a:rPr lang="en-US" sz="1000" dirty="0">
                <a:latin typeface="Courier"/>
              </a:rPr>
              <a:t> </a:t>
            </a:r>
            <a:r>
              <a:rPr lang="en-US" sz="1000" dirty="0">
                <a:solidFill>
                  <a:srgbClr val="666666"/>
                </a:solidFill>
                <a:latin typeface="Courier"/>
              </a:rPr>
              <a:t>{</a:t>
            </a:r>
            <a:br>
              <a:rPr lang="en-US" sz="1000" dirty="0"/>
            </a:br>
            <a:r>
              <a:rPr lang="en-US" sz="1000" dirty="0">
                <a:latin typeface="Courier"/>
              </a:rPr>
              <a:t>    </a:t>
            </a:r>
            <a:r>
              <a:rPr lang="en-US" sz="1000" dirty="0">
                <a:solidFill>
                  <a:srgbClr val="008000"/>
                </a:solidFill>
                <a:latin typeface="Courier"/>
              </a:rPr>
              <a:t>List</a:t>
            </a:r>
            <a:r>
              <a:rPr lang="en-US" sz="1000" dirty="0">
                <a:solidFill>
                  <a:srgbClr val="666666"/>
                </a:solidFill>
                <a:latin typeface="Courier"/>
              </a:rPr>
              <a:t>&lt;</a:t>
            </a:r>
            <a:r>
              <a:rPr lang="en-US" sz="1000" dirty="0" err="1">
                <a:latin typeface="Courier"/>
              </a:rPr>
              <a:t>EmployeeProjection</a:t>
            </a:r>
            <a:r>
              <a:rPr lang="en-US" sz="1000" dirty="0">
                <a:solidFill>
                  <a:srgbClr val="666666"/>
                </a:solidFill>
                <a:latin typeface="Courier"/>
              </a:rPr>
              <a:t>&gt;</a:t>
            </a:r>
            <a:r>
              <a:rPr lang="en-US" sz="1000" dirty="0">
                <a:latin typeface="Courier"/>
              </a:rPr>
              <a:t> </a:t>
            </a:r>
            <a:r>
              <a:rPr lang="en-US" sz="1000" dirty="0" err="1">
                <a:solidFill>
                  <a:srgbClr val="06287E"/>
                </a:solidFill>
                <a:latin typeface="Courier"/>
              </a:rPr>
              <a:t>findByDepartment</a:t>
            </a:r>
            <a:r>
              <a:rPr lang="en-US" sz="1000" dirty="0">
                <a:solidFill>
                  <a:srgbClr val="666666"/>
                </a:solidFill>
                <a:latin typeface="Courier"/>
              </a:rPr>
              <a:t>(</a:t>
            </a:r>
            <a:r>
              <a:rPr lang="en-US" sz="1000" dirty="0">
                <a:solidFill>
                  <a:srgbClr val="008000"/>
                </a:solidFill>
                <a:latin typeface="Courier"/>
              </a:rPr>
              <a:t>String</a:t>
            </a:r>
            <a:r>
              <a:rPr lang="en-US" sz="1000" dirty="0">
                <a:latin typeface="Courier"/>
              </a:rPr>
              <a:t> department</a:t>
            </a:r>
            <a:r>
              <a:rPr lang="en-US" sz="1000" dirty="0">
                <a:solidFill>
                  <a:srgbClr val="666666"/>
                </a:solidFill>
                <a:latin typeface="Courier"/>
              </a:rPr>
              <a:t>);</a:t>
            </a:r>
            <a:br>
              <a:rPr lang="en-US" sz="1000" dirty="0"/>
            </a:br>
            <a:r>
              <a:rPr lang="en-US" sz="1000" dirty="0">
                <a:solidFill>
                  <a:srgbClr val="666666"/>
                </a:solidFill>
                <a:latin typeface="Courier"/>
              </a:rPr>
              <a:t>}</a:t>
            </a:r>
          </a:p>
          <a:p>
            <a:pPr marL="0" lvl="0" indent="0">
              <a:spcBef>
                <a:spcPts val="3000"/>
              </a:spcBef>
              <a:buNone/>
            </a:pPr>
            <a:r>
              <a:rPr lang="en-US" sz="1000" b="1" dirty="0"/>
              <a:t>Usage</a:t>
            </a:r>
          </a:p>
          <a:p>
            <a:pPr lvl="0" indent="0">
              <a:buNone/>
            </a:pPr>
            <a:r>
              <a:rPr lang="en-US" sz="1000" dirty="0">
                <a:solidFill>
                  <a:srgbClr val="7D9029"/>
                </a:solidFill>
                <a:latin typeface="Courier"/>
              </a:rPr>
              <a:t>@Autowired</a:t>
            </a:r>
            <a:br>
              <a:rPr lang="en-US" sz="1000" dirty="0"/>
            </a:br>
            <a:r>
              <a:rPr lang="en-US" sz="1000" b="1" dirty="0">
                <a:solidFill>
                  <a:srgbClr val="007020"/>
                </a:solidFill>
                <a:latin typeface="Courier"/>
              </a:rPr>
              <a:t>private</a:t>
            </a:r>
            <a:r>
              <a:rPr lang="en-US" sz="1000" dirty="0">
                <a:latin typeface="Courier"/>
              </a:rPr>
              <a:t> </a:t>
            </a:r>
            <a:r>
              <a:rPr lang="en-US" sz="1000" dirty="0" err="1">
                <a:latin typeface="Courier"/>
              </a:rPr>
              <a:t>EmployeeRepository</a:t>
            </a:r>
            <a:r>
              <a:rPr lang="en-US" sz="1000" dirty="0">
                <a:latin typeface="Courier"/>
              </a:rPr>
              <a:t> </a:t>
            </a:r>
            <a:r>
              <a:rPr lang="en-US" sz="1000" dirty="0" err="1">
                <a:latin typeface="Courier"/>
              </a:rPr>
              <a:t>employeeRepository</a:t>
            </a:r>
            <a:r>
              <a:rPr lang="en-US" sz="1000" dirty="0">
                <a:solidFill>
                  <a:srgbClr val="666666"/>
                </a:solidFill>
                <a:latin typeface="Courier"/>
              </a:rPr>
              <a:t>;</a:t>
            </a:r>
            <a:br>
              <a:rPr lang="en-US" sz="1000" dirty="0"/>
            </a:br>
            <a:br>
              <a:rPr lang="en-US" sz="1000" dirty="0"/>
            </a:br>
            <a:r>
              <a:rPr lang="en-US" sz="1000" b="1" dirty="0">
                <a:solidFill>
                  <a:srgbClr val="007020"/>
                </a:solidFill>
                <a:latin typeface="Courier"/>
              </a:rPr>
              <a:t>public</a:t>
            </a:r>
            <a:r>
              <a:rPr lang="en-US" sz="1000" dirty="0">
                <a:latin typeface="Courier"/>
              </a:rPr>
              <a:t> </a:t>
            </a:r>
            <a:r>
              <a:rPr lang="en-US" sz="1000" dirty="0">
                <a:solidFill>
                  <a:srgbClr val="902000"/>
                </a:solidFill>
                <a:latin typeface="Courier"/>
              </a:rPr>
              <a:t>void</a:t>
            </a:r>
            <a:r>
              <a:rPr lang="en-US" sz="1000" dirty="0">
                <a:latin typeface="Courier"/>
              </a:rPr>
              <a:t> </a:t>
            </a:r>
            <a:r>
              <a:rPr lang="en-US" sz="1000" dirty="0" err="1">
                <a:solidFill>
                  <a:srgbClr val="06287E"/>
                </a:solidFill>
                <a:latin typeface="Courier"/>
              </a:rPr>
              <a:t>exampleUsage</a:t>
            </a:r>
            <a:r>
              <a:rPr lang="en-US" sz="1000" dirty="0">
                <a:solidFill>
                  <a:srgbClr val="666666"/>
                </a:solidFill>
                <a:latin typeface="Courier"/>
              </a:rPr>
              <a:t>()</a:t>
            </a:r>
            <a:r>
              <a:rPr lang="en-US" sz="1000" dirty="0">
                <a:latin typeface="Courier"/>
              </a:rPr>
              <a:t> </a:t>
            </a:r>
            <a:r>
              <a:rPr lang="en-US" sz="1000" dirty="0">
                <a:solidFill>
                  <a:srgbClr val="666666"/>
                </a:solidFill>
                <a:latin typeface="Courier"/>
              </a:rPr>
              <a:t>{</a:t>
            </a:r>
            <a:br>
              <a:rPr lang="en-US" sz="1000" dirty="0"/>
            </a:br>
            <a:r>
              <a:rPr lang="en-US" sz="1000" dirty="0">
                <a:latin typeface="Courier"/>
              </a:rPr>
              <a:t>    </a:t>
            </a:r>
            <a:r>
              <a:rPr lang="en-US" sz="1000" dirty="0">
                <a:solidFill>
                  <a:srgbClr val="008000"/>
                </a:solidFill>
                <a:latin typeface="Courier"/>
              </a:rPr>
              <a:t>List</a:t>
            </a:r>
            <a:r>
              <a:rPr lang="en-US" sz="1000" dirty="0">
                <a:solidFill>
                  <a:srgbClr val="666666"/>
                </a:solidFill>
                <a:latin typeface="Courier"/>
              </a:rPr>
              <a:t>&lt;</a:t>
            </a:r>
            <a:r>
              <a:rPr lang="en-US" sz="1000" dirty="0" err="1">
                <a:latin typeface="Courier"/>
              </a:rPr>
              <a:t>EmployeeProjection</a:t>
            </a:r>
            <a:r>
              <a:rPr lang="en-US" sz="1000" dirty="0">
                <a:solidFill>
                  <a:srgbClr val="666666"/>
                </a:solidFill>
                <a:latin typeface="Courier"/>
              </a:rPr>
              <a:t>&gt;</a:t>
            </a:r>
            <a:r>
              <a:rPr lang="en-US" sz="1000" dirty="0">
                <a:latin typeface="Courier"/>
              </a:rPr>
              <a:t> </a:t>
            </a:r>
            <a:r>
              <a:rPr lang="en-US" sz="1000" dirty="0" err="1">
                <a:latin typeface="Courier"/>
              </a:rPr>
              <a:t>employeesInIT</a:t>
            </a:r>
            <a:r>
              <a:rPr lang="en-US" sz="1000" dirty="0">
                <a:latin typeface="Courier"/>
              </a:rPr>
              <a:t> </a:t>
            </a:r>
            <a:r>
              <a:rPr lang="en-US" sz="1000" dirty="0">
                <a:solidFill>
                  <a:srgbClr val="666666"/>
                </a:solidFill>
                <a:latin typeface="Courier"/>
              </a:rPr>
              <a:t>=</a:t>
            </a:r>
            <a:r>
              <a:rPr lang="en-US" sz="1000" dirty="0">
                <a:latin typeface="Courier"/>
              </a:rPr>
              <a:t> </a:t>
            </a:r>
            <a:r>
              <a:rPr lang="en-US" sz="1000" dirty="0" err="1">
                <a:latin typeface="Courier"/>
              </a:rPr>
              <a:t>employeeRepository</a:t>
            </a:r>
            <a:r>
              <a:rPr lang="en-US" sz="1000" dirty="0" err="1">
                <a:solidFill>
                  <a:srgbClr val="666666"/>
                </a:solidFill>
                <a:latin typeface="Courier"/>
              </a:rPr>
              <a:t>.</a:t>
            </a:r>
            <a:r>
              <a:rPr lang="en-US" sz="1000" dirty="0" err="1">
                <a:solidFill>
                  <a:srgbClr val="06287E"/>
                </a:solidFill>
                <a:latin typeface="Courier"/>
              </a:rPr>
              <a:t>findByDepartment</a:t>
            </a:r>
            <a:r>
              <a:rPr lang="en-US" sz="1000" dirty="0">
                <a:solidFill>
                  <a:srgbClr val="666666"/>
                </a:solidFill>
                <a:latin typeface="Courier"/>
              </a:rPr>
              <a:t>(</a:t>
            </a:r>
            <a:r>
              <a:rPr lang="en-US" sz="1000" dirty="0">
                <a:solidFill>
                  <a:srgbClr val="4070A0"/>
                </a:solidFill>
                <a:latin typeface="Courier"/>
              </a:rPr>
              <a:t>"IT"</a:t>
            </a:r>
            <a:r>
              <a:rPr lang="en-US" sz="1000" dirty="0">
                <a:solidFill>
                  <a:srgbClr val="666666"/>
                </a:solidFill>
                <a:latin typeface="Courier"/>
              </a:rPr>
              <a:t>);</a:t>
            </a:r>
            <a:br>
              <a:rPr lang="en-US" sz="1000" dirty="0"/>
            </a:br>
            <a:r>
              <a:rPr lang="en-US" sz="1000" dirty="0">
                <a:solidFill>
                  <a:srgbClr val="666666"/>
                </a:solidFill>
                <a:latin typeface="Courier"/>
              </a:rPr>
              <a:t>}</a:t>
            </a:r>
          </a:p>
        </p:txBody>
      </p:sp>
    </p:spTree>
    <p:extLst>
      <p:ext uri="{BB962C8B-B14F-4D97-AF65-F5344CB8AC3E}">
        <p14:creationId xmlns:p14="http://schemas.microsoft.com/office/powerpoint/2010/main" val="24156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2. Class-based Projections with Filtering</a:t>
            </a:r>
          </a:p>
        </p:txBody>
      </p:sp>
      <p:sp>
        <p:nvSpPr>
          <p:cNvPr id="3" name="Content Placeholder 2"/>
          <p:cNvSpPr>
            <a:spLocks noGrp="1"/>
          </p:cNvSpPr>
          <p:nvPr>
            <p:ph idx="1"/>
          </p:nvPr>
        </p:nvSpPr>
        <p:spPr/>
        <p:txBody>
          <a:bodyPr>
            <a:noAutofit/>
          </a:bodyPr>
          <a:lstStyle/>
          <a:p>
            <a:pPr marL="0" lvl="0" indent="0">
              <a:buNone/>
            </a:pPr>
            <a:r>
              <a:rPr sz="1000" dirty="0"/>
              <a:t>For class-based projections, you can use a JPQL query with a constructor expression to select specific fields.</a:t>
            </a:r>
          </a:p>
          <a:p>
            <a:pPr marL="0" lvl="0" indent="0">
              <a:spcBef>
                <a:spcPts val="3000"/>
              </a:spcBef>
              <a:buNone/>
            </a:pPr>
            <a:r>
              <a:rPr sz="1000" b="1" dirty="0"/>
              <a:t>Projection Class</a:t>
            </a:r>
          </a:p>
          <a:p>
            <a:pPr lvl="0" indent="0">
              <a:buNone/>
            </a:pPr>
            <a:r>
              <a:rPr sz="1000" b="1" dirty="0">
                <a:solidFill>
                  <a:srgbClr val="007020"/>
                </a:solidFill>
                <a:latin typeface="Courier"/>
              </a:rPr>
              <a:t>public</a:t>
            </a:r>
            <a:r>
              <a:rPr sz="1000" dirty="0">
                <a:latin typeface="Courier"/>
              </a:rPr>
              <a:t> </a:t>
            </a:r>
            <a:r>
              <a:rPr sz="1000" b="1" dirty="0">
                <a:solidFill>
                  <a:srgbClr val="007020"/>
                </a:solidFill>
                <a:latin typeface="Courier"/>
              </a:rPr>
              <a:t>class</a:t>
            </a:r>
            <a:r>
              <a:rPr sz="1000" dirty="0">
                <a:latin typeface="Courier"/>
              </a:rPr>
              <a:t> </a:t>
            </a:r>
            <a:r>
              <a:rPr sz="1000" dirty="0" err="1">
                <a:latin typeface="Courier"/>
              </a:rPr>
              <a:t>EmployeeDTO</a:t>
            </a:r>
            <a:r>
              <a:rPr sz="1000" dirty="0">
                <a:latin typeface="Courier"/>
              </a:rPr>
              <a:t> </a:t>
            </a:r>
            <a:r>
              <a:rPr sz="1000" dirty="0">
                <a:solidFill>
                  <a:srgbClr val="666666"/>
                </a:solidFill>
                <a:latin typeface="Courier"/>
              </a:rPr>
              <a:t>{</a:t>
            </a:r>
            <a:br>
              <a:rPr sz="1000" dirty="0"/>
            </a:br>
            <a:r>
              <a:rPr sz="1000" dirty="0">
                <a:latin typeface="Courier"/>
              </a:rPr>
              <a:t>    </a:t>
            </a:r>
            <a:r>
              <a:rPr sz="1000" b="1" dirty="0">
                <a:solidFill>
                  <a:srgbClr val="007020"/>
                </a:solidFill>
                <a:latin typeface="Courier"/>
              </a:rPr>
              <a:t>private</a:t>
            </a:r>
            <a:r>
              <a:rPr sz="1000" dirty="0">
                <a:latin typeface="Courier"/>
              </a:rPr>
              <a:t> </a:t>
            </a:r>
            <a:r>
              <a:rPr sz="1000" dirty="0">
                <a:solidFill>
                  <a:srgbClr val="008000"/>
                </a:solidFill>
                <a:latin typeface="Courier"/>
              </a:rPr>
              <a:t>String</a:t>
            </a:r>
            <a:r>
              <a:rPr sz="1000" dirty="0">
                <a:latin typeface="Courier"/>
              </a:rPr>
              <a:t> </a:t>
            </a:r>
            <a:r>
              <a:rPr sz="1000" dirty="0" err="1">
                <a:latin typeface="Courier"/>
              </a:rPr>
              <a:t>firstName</a:t>
            </a:r>
            <a:r>
              <a:rPr sz="1000" dirty="0">
                <a:solidFill>
                  <a:srgbClr val="666666"/>
                </a:solidFill>
                <a:latin typeface="Courier"/>
              </a:rPr>
              <a:t>;</a:t>
            </a:r>
            <a:br>
              <a:rPr sz="1000" dirty="0"/>
            </a:br>
            <a:r>
              <a:rPr sz="1000" dirty="0">
                <a:latin typeface="Courier"/>
              </a:rPr>
              <a:t>    </a:t>
            </a:r>
            <a:r>
              <a:rPr sz="1000" b="1" dirty="0">
                <a:solidFill>
                  <a:srgbClr val="007020"/>
                </a:solidFill>
                <a:latin typeface="Courier"/>
              </a:rPr>
              <a:t>private</a:t>
            </a:r>
            <a:r>
              <a:rPr sz="1000" dirty="0">
                <a:latin typeface="Courier"/>
              </a:rPr>
              <a:t> </a:t>
            </a:r>
            <a:r>
              <a:rPr sz="1000" dirty="0">
                <a:solidFill>
                  <a:srgbClr val="008000"/>
                </a:solidFill>
                <a:latin typeface="Courier"/>
              </a:rPr>
              <a:t>String</a:t>
            </a:r>
            <a:r>
              <a:rPr sz="1000" dirty="0">
                <a:latin typeface="Courier"/>
              </a:rPr>
              <a:t> </a:t>
            </a:r>
            <a:r>
              <a:rPr sz="1000" dirty="0" err="1">
                <a:latin typeface="Courier"/>
              </a:rPr>
              <a:t>lastName</a:t>
            </a:r>
            <a:r>
              <a:rPr sz="1000" dirty="0">
                <a:solidFill>
                  <a:srgbClr val="666666"/>
                </a:solidFill>
                <a:latin typeface="Courier"/>
              </a:rPr>
              <a:t>;</a:t>
            </a:r>
            <a:br>
              <a:rPr sz="1000" dirty="0"/>
            </a:br>
            <a:r>
              <a:rPr sz="1000" dirty="0">
                <a:latin typeface="Courier"/>
              </a:rPr>
              <a:t>    </a:t>
            </a:r>
            <a:r>
              <a:rPr sz="1000" b="1" dirty="0">
                <a:solidFill>
                  <a:srgbClr val="007020"/>
                </a:solidFill>
                <a:latin typeface="Courier"/>
              </a:rPr>
              <a:t>private</a:t>
            </a:r>
            <a:r>
              <a:rPr sz="1000" dirty="0">
                <a:latin typeface="Courier"/>
              </a:rPr>
              <a:t> </a:t>
            </a:r>
            <a:r>
              <a:rPr sz="1000" dirty="0">
                <a:solidFill>
                  <a:srgbClr val="008000"/>
                </a:solidFill>
                <a:latin typeface="Courier"/>
              </a:rPr>
              <a:t>String</a:t>
            </a:r>
            <a:r>
              <a:rPr sz="1000" dirty="0">
                <a:latin typeface="Courier"/>
              </a:rPr>
              <a:t> department</a:t>
            </a:r>
            <a:r>
              <a:rPr sz="1000" dirty="0">
                <a:solidFill>
                  <a:srgbClr val="666666"/>
                </a:solidFill>
                <a:latin typeface="Courier"/>
              </a:rPr>
              <a:t>;</a:t>
            </a:r>
            <a:br>
              <a:rPr sz="1000" dirty="0"/>
            </a:br>
            <a:br>
              <a:rPr sz="1000" dirty="0"/>
            </a:br>
            <a:r>
              <a:rPr sz="1000" dirty="0">
                <a:latin typeface="Courier"/>
              </a:rPr>
              <a:t>    </a:t>
            </a:r>
            <a:r>
              <a:rPr sz="1000" b="1" dirty="0">
                <a:solidFill>
                  <a:srgbClr val="007020"/>
                </a:solidFill>
                <a:latin typeface="Courier"/>
              </a:rPr>
              <a:t>public</a:t>
            </a:r>
            <a:r>
              <a:rPr sz="1000" dirty="0">
                <a:latin typeface="Courier"/>
              </a:rPr>
              <a:t> </a:t>
            </a:r>
            <a:r>
              <a:rPr sz="1000" dirty="0" err="1">
                <a:solidFill>
                  <a:srgbClr val="06287E"/>
                </a:solidFill>
                <a:latin typeface="Courier"/>
              </a:rPr>
              <a:t>EmployeeDTO</a:t>
            </a:r>
            <a:r>
              <a:rPr sz="1000" dirty="0">
                <a:solidFill>
                  <a:srgbClr val="666666"/>
                </a:solidFill>
                <a:latin typeface="Courier"/>
              </a:rPr>
              <a:t>(</a:t>
            </a:r>
            <a:r>
              <a:rPr sz="1000" dirty="0">
                <a:solidFill>
                  <a:srgbClr val="008000"/>
                </a:solidFill>
                <a:latin typeface="Courier"/>
              </a:rPr>
              <a:t>String</a:t>
            </a:r>
            <a:r>
              <a:rPr sz="1000" dirty="0">
                <a:latin typeface="Courier"/>
              </a:rPr>
              <a:t> </a:t>
            </a:r>
            <a:r>
              <a:rPr sz="1000" dirty="0" err="1">
                <a:latin typeface="Courier"/>
              </a:rPr>
              <a:t>firstName</a:t>
            </a:r>
            <a:r>
              <a:rPr sz="1000" dirty="0">
                <a:solidFill>
                  <a:srgbClr val="666666"/>
                </a:solidFill>
                <a:latin typeface="Courier"/>
              </a:rPr>
              <a:t>,</a:t>
            </a:r>
            <a:r>
              <a:rPr sz="1000" dirty="0">
                <a:latin typeface="Courier"/>
              </a:rPr>
              <a:t> </a:t>
            </a:r>
            <a:r>
              <a:rPr sz="1000" dirty="0">
                <a:solidFill>
                  <a:srgbClr val="008000"/>
                </a:solidFill>
                <a:latin typeface="Courier"/>
              </a:rPr>
              <a:t>String</a:t>
            </a:r>
            <a:r>
              <a:rPr sz="1000" dirty="0">
                <a:latin typeface="Courier"/>
              </a:rPr>
              <a:t> </a:t>
            </a:r>
            <a:r>
              <a:rPr sz="1000" dirty="0" err="1">
                <a:latin typeface="Courier"/>
              </a:rPr>
              <a:t>lastName</a:t>
            </a:r>
            <a:r>
              <a:rPr sz="1000" dirty="0">
                <a:solidFill>
                  <a:srgbClr val="666666"/>
                </a:solidFill>
                <a:latin typeface="Courier"/>
              </a:rPr>
              <a:t>,</a:t>
            </a:r>
            <a:r>
              <a:rPr sz="1000" dirty="0">
                <a:latin typeface="Courier"/>
              </a:rPr>
              <a:t> </a:t>
            </a:r>
            <a:r>
              <a:rPr sz="1000" dirty="0">
                <a:solidFill>
                  <a:srgbClr val="008000"/>
                </a:solidFill>
                <a:latin typeface="Courier"/>
              </a:rPr>
              <a:t>String</a:t>
            </a:r>
            <a:r>
              <a:rPr sz="1000" dirty="0">
                <a:latin typeface="Courier"/>
              </a:rPr>
              <a:t> department</a:t>
            </a:r>
            <a:r>
              <a:rPr sz="1000" dirty="0">
                <a:solidFill>
                  <a:srgbClr val="666666"/>
                </a:solidFill>
                <a:latin typeface="Courier"/>
              </a:rPr>
              <a:t>)</a:t>
            </a:r>
            <a:r>
              <a:rPr sz="1000" dirty="0">
                <a:latin typeface="Courier"/>
              </a:rPr>
              <a:t> </a:t>
            </a:r>
            <a:r>
              <a:rPr sz="1000" dirty="0">
                <a:solidFill>
                  <a:srgbClr val="666666"/>
                </a:solidFill>
                <a:latin typeface="Courier"/>
              </a:rPr>
              <a:t>{</a:t>
            </a:r>
            <a:br>
              <a:rPr sz="1000" dirty="0"/>
            </a:br>
            <a:r>
              <a:rPr sz="1000" dirty="0">
                <a:latin typeface="Courier"/>
              </a:rPr>
              <a:t>        </a:t>
            </a:r>
            <a:r>
              <a:rPr sz="1000" b="1" dirty="0" err="1">
                <a:solidFill>
                  <a:srgbClr val="007020"/>
                </a:solidFill>
                <a:latin typeface="Courier"/>
              </a:rPr>
              <a:t>this</a:t>
            </a:r>
            <a:r>
              <a:rPr sz="1000" dirty="0" err="1">
                <a:solidFill>
                  <a:srgbClr val="666666"/>
                </a:solidFill>
                <a:latin typeface="Courier"/>
              </a:rPr>
              <a:t>.</a:t>
            </a:r>
            <a:r>
              <a:rPr sz="1000" dirty="0" err="1">
                <a:solidFill>
                  <a:srgbClr val="06287E"/>
                </a:solidFill>
                <a:latin typeface="Courier"/>
              </a:rPr>
              <a:t>firstName</a:t>
            </a:r>
            <a:r>
              <a:rPr sz="1000" dirty="0">
                <a:latin typeface="Courier"/>
              </a:rPr>
              <a:t> </a:t>
            </a:r>
            <a:r>
              <a:rPr sz="1000" dirty="0">
                <a:solidFill>
                  <a:srgbClr val="666666"/>
                </a:solidFill>
                <a:latin typeface="Courier"/>
              </a:rPr>
              <a:t>=</a:t>
            </a:r>
            <a:r>
              <a:rPr sz="1000" dirty="0">
                <a:latin typeface="Courier"/>
              </a:rPr>
              <a:t> </a:t>
            </a:r>
            <a:r>
              <a:rPr sz="1000" dirty="0" err="1">
                <a:latin typeface="Courier"/>
              </a:rPr>
              <a:t>firstName</a:t>
            </a:r>
            <a:r>
              <a:rPr sz="1000" dirty="0">
                <a:solidFill>
                  <a:srgbClr val="666666"/>
                </a:solidFill>
                <a:latin typeface="Courier"/>
              </a:rPr>
              <a:t>;</a:t>
            </a:r>
            <a:br>
              <a:rPr sz="1000" dirty="0"/>
            </a:br>
            <a:r>
              <a:rPr sz="1000" dirty="0">
                <a:latin typeface="Courier"/>
              </a:rPr>
              <a:t>        </a:t>
            </a:r>
            <a:r>
              <a:rPr sz="1000" b="1" dirty="0" err="1">
                <a:solidFill>
                  <a:srgbClr val="007020"/>
                </a:solidFill>
                <a:latin typeface="Courier"/>
              </a:rPr>
              <a:t>this</a:t>
            </a:r>
            <a:r>
              <a:rPr sz="1000" dirty="0" err="1">
                <a:solidFill>
                  <a:srgbClr val="666666"/>
                </a:solidFill>
                <a:latin typeface="Courier"/>
              </a:rPr>
              <a:t>.</a:t>
            </a:r>
            <a:r>
              <a:rPr sz="1000" dirty="0" err="1">
                <a:solidFill>
                  <a:srgbClr val="06287E"/>
                </a:solidFill>
                <a:latin typeface="Courier"/>
              </a:rPr>
              <a:t>lastName</a:t>
            </a:r>
            <a:r>
              <a:rPr sz="1000" dirty="0">
                <a:latin typeface="Courier"/>
              </a:rPr>
              <a:t> </a:t>
            </a:r>
            <a:r>
              <a:rPr sz="1000" dirty="0">
                <a:solidFill>
                  <a:srgbClr val="666666"/>
                </a:solidFill>
                <a:latin typeface="Courier"/>
              </a:rPr>
              <a:t>=</a:t>
            </a:r>
            <a:r>
              <a:rPr sz="1000" dirty="0">
                <a:latin typeface="Courier"/>
              </a:rPr>
              <a:t> </a:t>
            </a:r>
            <a:r>
              <a:rPr sz="1000" dirty="0" err="1">
                <a:latin typeface="Courier"/>
              </a:rPr>
              <a:t>lastName</a:t>
            </a:r>
            <a:r>
              <a:rPr sz="1000" dirty="0">
                <a:solidFill>
                  <a:srgbClr val="666666"/>
                </a:solidFill>
                <a:latin typeface="Courier"/>
              </a:rPr>
              <a:t>;</a:t>
            </a:r>
            <a:br>
              <a:rPr sz="1000" dirty="0"/>
            </a:br>
            <a:r>
              <a:rPr sz="1000" dirty="0">
                <a:latin typeface="Courier"/>
              </a:rPr>
              <a:t>        </a:t>
            </a:r>
            <a:r>
              <a:rPr sz="1000" b="1" dirty="0" err="1">
                <a:solidFill>
                  <a:srgbClr val="007020"/>
                </a:solidFill>
                <a:latin typeface="Courier"/>
              </a:rPr>
              <a:t>this</a:t>
            </a:r>
            <a:r>
              <a:rPr sz="1000" dirty="0" err="1">
                <a:solidFill>
                  <a:srgbClr val="666666"/>
                </a:solidFill>
                <a:latin typeface="Courier"/>
              </a:rPr>
              <a:t>.</a:t>
            </a:r>
            <a:r>
              <a:rPr sz="1000" dirty="0" err="1">
                <a:solidFill>
                  <a:srgbClr val="06287E"/>
                </a:solidFill>
                <a:latin typeface="Courier"/>
              </a:rPr>
              <a:t>department</a:t>
            </a:r>
            <a:r>
              <a:rPr sz="1000" dirty="0">
                <a:latin typeface="Courier"/>
              </a:rPr>
              <a:t> </a:t>
            </a:r>
            <a:r>
              <a:rPr sz="1000" dirty="0">
                <a:solidFill>
                  <a:srgbClr val="666666"/>
                </a:solidFill>
                <a:latin typeface="Courier"/>
              </a:rPr>
              <a:t>=</a:t>
            </a:r>
            <a:r>
              <a:rPr sz="1000" dirty="0">
                <a:latin typeface="Courier"/>
              </a:rPr>
              <a:t> department</a:t>
            </a:r>
            <a:r>
              <a:rPr sz="1000" dirty="0">
                <a:solidFill>
                  <a:srgbClr val="666666"/>
                </a:solidFill>
                <a:latin typeface="Courier"/>
              </a:rPr>
              <a:t>;</a:t>
            </a:r>
            <a:br>
              <a:rPr sz="1000" dirty="0"/>
            </a:br>
            <a:r>
              <a:rPr sz="1000" dirty="0">
                <a:latin typeface="Courier"/>
              </a:rPr>
              <a:t>    </a:t>
            </a:r>
            <a:r>
              <a:rPr sz="1000" dirty="0">
                <a:solidFill>
                  <a:srgbClr val="666666"/>
                </a:solidFill>
                <a:latin typeface="Courier"/>
              </a:rPr>
              <a:t>}</a:t>
            </a:r>
            <a:br>
              <a:rPr sz="1000" dirty="0"/>
            </a:br>
            <a:br>
              <a:rPr sz="1000" dirty="0"/>
            </a:br>
            <a:r>
              <a:rPr sz="1000" dirty="0">
                <a:latin typeface="Courier"/>
              </a:rPr>
              <a:t>    </a:t>
            </a:r>
            <a:r>
              <a:rPr sz="1000" i="1" dirty="0">
                <a:solidFill>
                  <a:srgbClr val="60A0B0"/>
                </a:solidFill>
                <a:latin typeface="Courier"/>
              </a:rPr>
              <a:t>// getters and setters</a:t>
            </a:r>
            <a:br>
              <a:rPr sz="1000" dirty="0"/>
            </a:br>
            <a:r>
              <a:rPr sz="1000" dirty="0">
                <a:solidFill>
                  <a:srgbClr val="666666"/>
                </a:solidFill>
                <a:latin typeface="Courier"/>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2. Class-based Projections with Filtering</a:t>
            </a:r>
          </a:p>
        </p:txBody>
      </p:sp>
      <p:sp>
        <p:nvSpPr>
          <p:cNvPr id="3" name="Content Placeholder 2"/>
          <p:cNvSpPr>
            <a:spLocks noGrp="1"/>
          </p:cNvSpPr>
          <p:nvPr>
            <p:ph idx="1"/>
          </p:nvPr>
        </p:nvSpPr>
        <p:spPr/>
        <p:txBody>
          <a:bodyPr>
            <a:noAutofit/>
          </a:bodyPr>
          <a:lstStyle/>
          <a:p>
            <a:pPr marL="0" lvl="0" indent="0">
              <a:spcBef>
                <a:spcPts val="3000"/>
              </a:spcBef>
              <a:buNone/>
            </a:pPr>
            <a:r>
              <a:rPr sz="1000" b="1" dirty="0"/>
              <a:t>Repository with Filtering Method</a:t>
            </a:r>
          </a:p>
          <a:p>
            <a:pPr lvl="0" indent="0">
              <a:buNone/>
            </a:pPr>
            <a:r>
              <a:rPr sz="1000" b="1" dirty="0">
                <a:solidFill>
                  <a:srgbClr val="007020"/>
                </a:solidFill>
                <a:latin typeface="Courier"/>
              </a:rPr>
              <a:t>public</a:t>
            </a:r>
            <a:r>
              <a:rPr sz="1000" dirty="0">
                <a:latin typeface="Courier"/>
              </a:rPr>
              <a:t> </a:t>
            </a:r>
            <a:r>
              <a:rPr sz="1000" b="1" dirty="0">
                <a:solidFill>
                  <a:srgbClr val="007020"/>
                </a:solidFill>
                <a:latin typeface="Courier"/>
              </a:rPr>
              <a:t>interface</a:t>
            </a:r>
            <a:r>
              <a:rPr sz="1000" dirty="0">
                <a:latin typeface="Courier"/>
              </a:rPr>
              <a:t> </a:t>
            </a:r>
            <a:r>
              <a:rPr sz="1000" dirty="0" err="1">
                <a:latin typeface="Courier"/>
              </a:rPr>
              <a:t>EmployeeRepository</a:t>
            </a:r>
            <a:r>
              <a:rPr sz="1000" dirty="0">
                <a:latin typeface="Courier"/>
              </a:rPr>
              <a:t> </a:t>
            </a:r>
            <a:r>
              <a:rPr sz="1000" b="1" dirty="0">
                <a:solidFill>
                  <a:srgbClr val="007020"/>
                </a:solidFill>
                <a:latin typeface="Courier"/>
              </a:rPr>
              <a:t>extends</a:t>
            </a:r>
            <a:r>
              <a:rPr sz="1000" dirty="0">
                <a:latin typeface="Courier"/>
              </a:rPr>
              <a:t> </a:t>
            </a:r>
            <a:r>
              <a:rPr sz="1000" dirty="0" err="1">
                <a:latin typeface="Courier"/>
              </a:rPr>
              <a:t>JpaRepository</a:t>
            </a:r>
            <a:r>
              <a:rPr sz="1000" dirty="0">
                <a:solidFill>
                  <a:srgbClr val="666666"/>
                </a:solidFill>
                <a:latin typeface="Courier"/>
              </a:rPr>
              <a:t>&lt;</a:t>
            </a:r>
            <a:r>
              <a:rPr sz="1000" dirty="0">
                <a:latin typeface="Courier"/>
              </a:rPr>
              <a:t>Employee</a:t>
            </a:r>
            <a:r>
              <a:rPr sz="1000" dirty="0">
                <a:solidFill>
                  <a:srgbClr val="666666"/>
                </a:solidFill>
                <a:latin typeface="Courier"/>
              </a:rPr>
              <a:t>,</a:t>
            </a:r>
            <a:r>
              <a:rPr sz="1000" dirty="0">
                <a:latin typeface="Courier"/>
              </a:rPr>
              <a:t> </a:t>
            </a:r>
            <a:r>
              <a:rPr sz="1000" dirty="0">
                <a:solidFill>
                  <a:srgbClr val="008000"/>
                </a:solidFill>
                <a:latin typeface="Courier"/>
              </a:rPr>
              <a:t>Long</a:t>
            </a:r>
            <a:r>
              <a:rPr sz="1000" dirty="0">
                <a:solidFill>
                  <a:srgbClr val="666666"/>
                </a:solidFill>
                <a:latin typeface="Courier"/>
              </a:rPr>
              <a:t>&gt;</a:t>
            </a:r>
            <a:r>
              <a:rPr sz="1000" dirty="0">
                <a:latin typeface="Courier"/>
              </a:rPr>
              <a:t> </a:t>
            </a:r>
            <a:r>
              <a:rPr sz="1000" dirty="0">
                <a:solidFill>
                  <a:srgbClr val="666666"/>
                </a:solidFill>
                <a:latin typeface="Courier"/>
              </a:rPr>
              <a:t>{</a:t>
            </a:r>
            <a:br>
              <a:rPr sz="1000" dirty="0"/>
            </a:br>
            <a:r>
              <a:rPr sz="1000" dirty="0">
                <a:latin typeface="Courier"/>
              </a:rPr>
              <a:t>    </a:t>
            </a:r>
            <a:r>
              <a:rPr sz="1000" dirty="0">
                <a:solidFill>
                  <a:srgbClr val="7D9029"/>
                </a:solidFill>
                <a:latin typeface="Courier"/>
              </a:rPr>
              <a:t>@Query</a:t>
            </a:r>
            <a:r>
              <a:rPr sz="1000" dirty="0">
                <a:solidFill>
                  <a:srgbClr val="666666"/>
                </a:solidFill>
                <a:latin typeface="Courier"/>
              </a:rPr>
              <a:t>(</a:t>
            </a:r>
            <a:r>
              <a:rPr sz="1000" dirty="0">
                <a:solidFill>
                  <a:srgbClr val="4070A0"/>
                </a:solidFill>
                <a:latin typeface="Courier"/>
              </a:rPr>
              <a:t>"SELECT new </a:t>
            </a:r>
            <a:r>
              <a:rPr sz="1000" dirty="0" err="1">
                <a:solidFill>
                  <a:srgbClr val="4070A0"/>
                </a:solidFill>
                <a:latin typeface="Courier"/>
              </a:rPr>
              <a:t>com.example.EmployeeDTO</a:t>
            </a:r>
            <a:r>
              <a:rPr sz="1000" dirty="0">
                <a:solidFill>
                  <a:srgbClr val="4070A0"/>
                </a:solidFill>
                <a:latin typeface="Courier"/>
              </a:rPr>
              <a:t>(</a:t>
            </a:r>
            <a:r>
              <a:rPr sz="1000" dirty="0" err="1">
                <a:solidFill>
                  <a:srgbClr val="4070A0"/>
                </a:solidFill>
                <a:latin typeface="Courier"/>
              </a:rPr>
              <a:t>e.firstName</a:t>
            </a:r>
            <a:r>
              <a:rPr sz="1000" dirty="0">
                <a:solidFill>
                  <a:srgbClr val="4070A0"/>
                </a:solidFill>
                <a:latin typeface="Courier"/>
              </a:rPr>
              <a:t>, </a:t>
            </a:r>
            <a:r>
              <a:rPr sz="1000" dirty="0" err="1">
                <a:solidFill>
                  <a:srgbClr val="4070A0"/>
                </a:solidFill>
                <a:latin typeface="Courier"/>
              </a:rPr>
              <a:t>e.lastName</a:t>
            </a:r>
            <a:r>
              <a:rPr sz="1000" dirty="0">
                <a:solidFill>
                  <a:srgbClr val="4070A0"/>
                </a:solidFill>
                <a:latin typeface="Courier"/>
              </a:rPr>
              <a:t>, </a:t>
            </a:r>
            <a:r>
              <a:rPr sz="1000" dirty="0" err="1">
                <a:solidFill>
                  <a:srgbClr val="4070A0"/>
                </a:solidFill>
                <a:latin typeface="Courier"/>
              </a:rPr>
              <a:t>e.department</a:t>
            </a:r>
            <a:r>
              <a:rPr sz="1000" dirty="0">
                <a:solidFill>
                  <a:srgbClr val="4070A0"/>
                </a:solidFill>
                <a:latin typeface="Courier"/>
              </a:rPr>
              <a:t>) FROM Employee e WHERE </a:t>
            </a:r>
            <a:r>
              <a:rPr sz="1000" dirty="0" err="1">
                <a:solidFill>
                  <a:srgbClr val="4070A0"/>
                </a:solidFill>
                <a:latin typeface="Courier"/>
              </a:rPr>
              <a:t>e.department</a:t>
            </a:r>
            <a:r>
              <a:rPr sz="1000" dirty="0">
                <a:solidFill>
                  <a:srgbClr val="4070A0"/>
                </a:solidFill>
                <a:latin typeface="Courier"/>
              </a:rPr>
              <a:t> = :department"</a:t>
            </a:r>
            <a:r>
              <a:rPr sz="1000" dirty="0">
                <a:solidFill>
                  <a:srgbClr val="666666"/>
                </a:solidFill>
                <a:latin typeface="Courier"/>
              </a:rPr>
              <a:t>)</a:t>
            </a:r>
            <a:br>
              <a:rPr sz="1000" dirty="0"/>
            </a:br>
            <a:r>
              <a:rPr sz="1000" dirty="0">
                <a:latin typeface="Courier"/>
              </a:rPr>
              <a:t>    </a:t>
            </a:r>
            <a:r>
              <a:rPr sz="1000" dirty="0">
                <a:solidFill>
                  <a:srgbClr val="008000"/>
                </a:solidFill>
                <a:latin typeface="Courier"/>
              </a:rPr>
              <a:t>List</a:t>
            </a:r>
            <a:r>
              <a:rPr sz="1000" dirty="0">
                <a:solidFill>
                  <a:srgbClr val="666666"/>
                </a:solidFill>
                <a:latin typeface="Courier"/>
              </a:rPr>
              <a:t>&lt;</a:t>
            </a:r>
            <a:r>
              <a:rPr sz="1000" dirty="0" err="1">
                <a:latin typeface="Courier"/>
              </a:rPr>
              <a:t>EmployeeDTO</a:t>
            </a:r>
            <a:r>
              <a:rPr sz="1000" dirty="0">
                <a:solidFill>
                  <a:srgbClr val="666666"/>
                </a:solidFill>
                <a:latin typeface="Courier"/>
              </a:rPr>
              <a:t>&gt;</a:t>
            </a:r>
            <a:r>
              <a:rPr sz="1000" dirty="0">
                <a:latin typeface="Courier"/>
              </a:rPr>
              <a:t> </a:t>
            </a:r>
            <a:r>
              <a:rPr sz="1000" dirty="0" err="1">
                <a:solidFill>
                  <a:srgbClr val="06287E"/>
                </a:solidFill>
                <a:latin typeface="Courier"/>
              </a:rPr>
              <a:t>findByDepartment</a:t>
            </a:r>
            <a:r>
              <a:rPr sz="1000" dirty="0">
                <a:solidFill>
                  <a:srgbClr val="666666"/>
                </a:solidFill>
                <a:latin typeface="Courier"/>
              </a:rPr>
              <a:t>(</a:t>
            </a:r>
            <a:r>
              <a:rPr sz="1000" dirty="0">
                <a:solidFill>
                  <a:srgbClr val="7D9029"/>
                </a:solidFill>
                <a:latin typeface="Courier"/>
              </a:rPr>
              <a:t>@Param</a:t>
            </a:r>
            <a:r>
              <a:rPr sz="1000" dirty="0">
                <a:solidFill>
                  <a:srgbClr val="666666"/>
                </a:solidFill>
                <a:latin typeface="Courier"/>
              </a:rPr>
              <a:t>(</a:t>
            </a:r>
            <a:r>
              <a:rPr sz="1000" dirty="0">
                <a:solidFill>
                  <a:srgbClr val="4070A0"/>
                </a:solidFill>
                <a:latin typeface="Courier"/>
              </a:rPr>
              <a:t>"department"</a:t>
            </a:r>
            <a:r>
              <a:rPr sz="1000" dirty="0">
                <a:solidFill>
                  <a:srgbClr val="666666"/>
                </a:solidFill>
                <a:latin typeface="Courier"/>
              </a:rPr>
              <a:t>)</a:t>
            </a:r>
            <a:r>
              <a:rPr sz="1000" dirty="0">
                <a:latin typeface="Courier"/>
              </a:rPr>
              <a:t> </a:t>
            </a:r>
            <a:r>
              <a:rPr sz="1000" dirty="0">
                <a:solidFill>
                  <a:srgbClr val="008000"/>
                </a:solidFill>
                <a:latin typeface="Courier"/>
              </a:rPr>
              <a:t>String</a:t>
            </a:r>
            <a:r>
              <a:rPr sz="1000" dirty="0">
                <a:latin typeface="Courier"/>
              </a:rPr>
              <a:t> department</a:t>
            </a:r>
            <a:r>
              <a:rPr sz="1000" dirty="0">
                <a:solidFill>
                  <a:srgbClr val="666666"/>
                </a:solidFill>
                <a:latin typeface="Courier"/>
              </a:rPr>
              <a:t>);</a:t>
            </a:r>
            <a:br>
              <a:rPr sz="1000" dirty="0"/>
            </a:br>
            <a:r>
              <a:rPr sz="1000" dirty="0">
                <a:solidFill>
                  <a:srgbClr val="666666"/>
                </a:solidFill>
                <a:latin typeface="Courier"/>
              </a:rPr>
              <a:t>}</a:t>
            </a:r>
          </a:p>
          <a:p>
            <a:pPr marL="0" lvl="0" indent="0">
              <a:spcBef>
                <a:spcPts val="3000"/>
              </a:spcBef>
              <a:buNone/>
            </a:pPr>
            <a:r>
              <a:rPr sz="1000" b="1" dirty="0"/>
              <a:t>Usage</a:t>
            </a:r>
          </a:p>
          <a:p>
            <a:pPr lvl="0" indent="0">
              <a:buNone/>
            </a:pPr>
            <a:r>
              <a:rPr sz="1000" dirty="0">
                <a:solidFill>
                  <a:srgbClr val="7D9029"/>
                </a:solidFill>
                <a:latin typeface="Courier"/>
              </a:rPr>
              <a:t>@Autowired</a:t>
            </a:r>
            <a:br>
              <a:rPr sz="1000" dirty="0"/>
            </a:br>
            <a:r>
              <a:rPr sz="1000" b="1" dirty="0">
                <a:solidFill>
                  <a:srgbClr val="007020"/>
                </a:solidFill>
                <a:latin typeface="Courier"/>
              </a:rPr>
              <a:t>private</a:t>
            </a:r>
            <a:r>
              <a:rPr sz="1000" dirty="0">
                <a:latin typeface="Courier"/>
              </a:rPr>
              <a:t> </a:t>
            </a:r>
            <a:r>
              <a:rPr sz="1000" dirty="0" err="1">
                <a:latin typeface="Courier"/>
              </a:rPr>
              <a:t>EmployeeRepository</a:t>
            </a:r>
            <a:r>
              <a:rPr sz="1000" dirty="0">
                <a:latin typeface="Courier"/>
              </a:rPr>
              <a:t> </a:t>
            </a:r>
            <a:r>
              <a:rPr sz="1000" dirty="0" err="1">
                <a:latin typeface="Courier"/>
              </a:rPr>
              <a:t>employeeRepository</a:t>
            </a:r>
            <a:r>
              <a:rPr sz="1000" dirty="0">
                <a:solidFill>
                  <a:srgbClr val="666666"/>
                </a:solidFill>
                <a:latin typeface="Courier"/>
              </a:rPr>
              <a:t>;</a:t>
            </a:r>
            <a:br>
              <a:rPr sz="1000" dirty="0"/>
            </a:br>
            <a:br>
              <a:rPr sz="1000" dirty="0"/>
            </a:br>
            <a:r>
              <a:rPr sz="1000" b="1" dirty="0">
                <a:solidFill>
                  <a:srgbClr val="007020"/>
                </a:solidFill>
                <a:latin typeface="Courier"/>
              </a:rPr>
              <a:t>public</a:t>
            </a:r>
            <a:r>
              <a:rPr sz="1000" dirty="0">
                <a:latin typeface="Courier"/>
              </a:rPr>
              <a:t> </a:t>
            </a:r>
            <a:r>
              <a:rPr sz="1000" dirty="0">
                <a:solidFill>
                  <a:srgbClr val="902000"/>
                </a:solidFill>
                <a:latin typeface="Courier"/>
              </a:rPr>
              <a:t>void</a:t>
            </a:r>
            <a:r>
              <a:rPr sz="1000" dirty="0">
                <a:latin typeface="Courier"/>
              </a:rPr>
              <a:t> </a:t>
            </a:r>
            <a:r>
              <a:rPr sz="1000" dirty="0" err="1">
                <a:solidFill>
                  <a:srgbClr val="06287E"/>
                </a:solidFill>
                <a:latin typeface="Courier"/>
              </a:rPr>
              <a:t>exampleUsage</a:t>
            </a:r>
            <a:r>
              <a:rPr sz="1000" dirty="0">
                <a:solidFill>
                  <a:srgbClr val="666666"/>
                </a:solidFill>
                <a:latin typeface="Courier"/>
              </a:rPr>
              <a:t>()</a:t>
            </a:r>
            <a:r>
              <a:rPr sz="1000" dirty="0">
                <a:latin typeface="Courier"/>
              </a:rPr>
              <a:t> </a:t>
            </a:r>
            <a:r>
              <a:rPr sz="1000" dirty="0">
                <a:solidFill>
                  <a:srgbClr val="666666"/>
                </a:solidFill>
                <a:latin typeface="Courier"/>
              </a:rPr>
              <a:t>{</a:t>
            </a:r>
            <a:br>
              <a:rPr sz="1000" dirty="0"/>
            </a:br>
            <a:r>
              <a:rPr sz="1000" dirty="0">
                <a:latin typeface="Courier"/>
              </a:rPr>
              <a:t>    </a:t>
            </a:r>
            <a:r>
              <a:rPr sz="1000" dirty="0">
                <a:solidFill>
                  <a:srgbClr val="008000"/>
                </a:solidFill>
                <a:latin typeface="Courier"/>
              </a:rPr>
              <a:t>List</a:t>
            </a:r>
            <a:r>
              <a:rPr sz="1000" dirty="0">
                <a:solidFill>
                  <a:srgbClr val="666666"/>
                </a:solidFill>
                <a:latin typeface="Courier"/>
              </a:rPr>
              <a:t>&lt;</a:t>
            </a:r>
            <a:r>
              <a:rPr sz="1000" dirty="0" err="1">
                <a:latin typeface="Courier"/>
              </a:rPr>
              <a:t>EmployeeDTO</a:t>
            </a:r>
            <a:r>
              <a:rPr sz="1000" dirty="0">
                <a:solidFill>
                  <a:srgbClr val="666666"/>
                </a:solidFill>
                <a:latin typeface="Courier"/>
              </a:rPr>
              <a:t>&gt;</a:t>
            </a:r>
            <a:r>
              <a:rPr sz="1000" dirty="0">
                <a:latin typeface="Courier"/>
              </a:rPr>
              <a:t> </a:t>
            </a:r>
            <a:r>
              <a:rPr sz="1000" dirty="0" err="1">
                <a:latin typeface="Courier"/>
              </a:rPr>
              <a:t>employeesInHR</a:t>
            </a:r>
            <a:r>
              <a:rPr sz="1000" dirty="0">
                <a:latin typeface="Courier"/>
              </a:rPr>
              <a:t> </a:t>
            </a:r>
            <a:r>
              <a:rPr sz="1000" dirty="0">
                <a:solidFill>
                  <a:srgbClr val="666666"/>
                </a:solidFill>
                <a:latin typeface="Courier"/>
              </a:rPr>
              <a:t>=</a:t>
            </a:r>
            <a:r>
              <a:rPr sz="1000" dirty="0">
                <a:latin typeface="Courier"/>
              </a:rPr>
              <a:t> </a:t>
            </a:r>
            <a:r>
              <a:rPr sz="1000" dirty="0" err="1">
                <a:latin typeface="Courier"/>
              </a:rPr>
              <a:t>employeeRepository</a:t>
            </a:r>
            <a:r>
              <a:rPr sz="1000" dirty="0" err="1">
                <a:solidFill>
                  <a:srgbClr val="666666"/>
                </a:solidFill>
                <a:latin typeface="Courier"/>
              </a:rPr>
              <a:t>.</a:t>
            </a:r>
            <a:r>
              <a:rPr sz="1000" dirty="0" err="1">
                <a:solidFill>
                  <a:srgbClr val="06287E"/>
                </a:solidFill>
                <a:latin typeface="Courier"/>
              </a:rPr>
              <a:t>findByDepartment</a:t>
            </a:r>
            <a:r>
              <a:rPr sz="1000" dirty="0">
                <a:solidFill>
                  <a:srgbClr val="666666"/>
                </a:solidFill>
                <a:latin typeface="Courier"/>
              </a:rPr>
              <a:t>(</a:t>
            </a:r>
            <a:r>
              <a:rPr sz="1000" dirty="0">
                <a:solidFill>
                  <a:srgbClr val="4070A0"/>
                </a:solidFill>
                <a:latin typeface="Courier"/>
              </a:rPr>
              <a:t>"HR"</a:t>
            </a:r>
            <a:r>
              <a:rPr sz="1000" dirty="0">
                <a:solidFill>
                  <a:srgbClr val="666666"/>
                </a:solidFill>
                <a:latin typeface="Courier"/>
              </a:rPr>
              <a:t>);</a:t>
            </a:r>
            <a:br>
              <a:rPr sz="1000" dirty="0"/>
            </a:br>
            <a:r>
              <a:rPr sz="1000" dirty="0">
                <a:solidFill>
                  <a:srgbClr val="666666"/>
                </a:solidFill>
                <a:latin typeface="Courier"/>
              </a:rPr>
              <a:t>}</a:t>
            </a:r>
          </a:p>
        </p:txBody>
      </p:sp>
    </p:spTree>
    <p:extLst>
      <p:ext uri="{BB962C8B-B14F-4D97-AF65-F5344CB8AC3E}">
        <p14:creationId xmlns:p14="http://schemas.microsoft.com/office/powerpoint/2010/main" val="83525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3. Dynamic Projections with Filtering</a:t>
            </a:r>
          </a:p>
        </p:txBody>
      </p:sp>
      <p:sp>
        <p:nvSpPr>
          <p:cNvPr id="3" name="Content Placeholder 2"/>
          <p:cNvSpPr>
            <a:spLocks noGrp="1"/>
          </p:cNvSpPr>
          <p:nvPr>
            <p:ph idx="1"/>
          </p:nvPr>
        </p:nvSpPr>
        <p:spPr/>
        <p:txBody>
          <a:bodyPr>
            <a:noAutofit/>
          </a:bodyPr>
          <a:lstStyle/>
          <a:p>
            <a:pPr marL="0" lvl="0" indent="0">
              <a:buNone/>
            </a:pPr>
            <a:r>
              <a:rPr sz="1000" dirty="0"/>
              <a:t>Dynamic projections allow you to specify the projection type at runtime along with filtering criteria.</a:t>
            </a:r>
          </a:p>
          <a:p>
            <a:pPr marL="0" lvl="0" indent="0">
              <a:spcBef>
                <a:spcPts val="3000"/>
              </a:spcBef>
              <a:buNone/>
            </a:pPr>
            <a:r>
              <a:rPr sz="1000" b="1" dirty="0"/>
              <a:t>Projection Interface</a:t>
            </a:r>
          </a:p>
          <a:p>
            <a:pPr lvl="0" indent="0">
              <a:buNone/>
            </a:pPr>
            <a:r>
              <a:rPr sz="1000" b="1" dirty="0">
                <a:solidFill>
                  <a:srgbClr val="007020"/>
                </a:solidFill>
                <a:latin typeface="Courier"/>
              </a:rPr>
              <a:t>public</a:t>
            </a:r>
            <a:r>
              <a:rPr sz="1000" dirty="0">
                <a:latin typeface="Courier"/>
              </a:rPr>
              <a:t> </a:t>
            </a:r>
            <a:r>
              <a:rPr sz="1000" b="1" dirty="0">
                <a:solidFill>
                  <a:srgbClr val="007020"/>
                </a:solidFill>
                <a:latin typeface="Courier"/>
              </a:rPr>
              <a:t>interface</a:t>
            </a:r>
            <a:r>
              <a:rPr sz="1000" dirty="0">
                <a:latin typeface="Courier"/>
              </a:rPr>
              <a:t> </a:t>
            </a:r>
            <a:r>
              <a:rPr sz="1000" dirty="0" err="1">
                <a:latin typeface="Courier"/>
              </a:rPr>
              <a:t>EmployeeView</a:t>
            </a:r>
            <a:r>
              <a:rPr sz="1000" dirty="0">
                <a:latin typeface="Courier"/>
              </a:rPr>
              <a:t> </a:t>
            </a:r>
            <a:r>
              <a:rPr sz="1000" dirty="0">
                <a:solidFill>
                  <a:srgbClr val="666666"/>
                </a:solidFill>
                <a:latin typeface="Courier"/>
              </a:rPr>
              <a:t>{</a:t>
            </a:r>
            <a:br>
              <a:rPr sz="1000" dirty="0"/>
            </a:br>
            <a:r>
              <a:rPr sz="1000" dirty="0">
                <a:latin typeface="Courier"/>
              </a:rPr>
              <a:t>    </a:t>
            </a:r>
            <a:r>
              <a:rPr sz="1000" dirty="0">
                <a:solidFill>
                  <a:srgbClr val="008000"/>
                </a:solidFill>
                <a:latin typeface="Courier"/>
              </a:rPr>
              <a:t>String</a:t>
            </a:r>
            <a:r>
              <a:rPr sz="1000" dirty="0">
                <a:latin typeface="Courier"/>
              </a:rPr>
              <a:t> </a:t>
            </a:r>
            <a:r>
              <a:rPr sz="1000" dirty="0" err="1">
                <a:solidFill>
                  <a:srgbClr val="06287E"/>
                </a:solidFill>
                <a:latin typeface="Courier"/>
              </a:rPr>
              <a:t>getFirstName</a:t>
            </a:r>
            <a:r>
              <a:rPr sz="1000" dirty="0">
                <a:solidFill>
                  <a:srgbClr val="666666"/>
                </a:solidFill>
                <a:latin typeface="Courier"/>
              </a:rPr>
              <a:t>();</a:t>
            </a:r>
            <a:br>
              <a:rPr sz="1000" dirty="0"/>
            </a:br>
            <a:r>
              <a:rPr sz="1000" dirty="0">
                <a:latin typeface="Courier"/>
              </a:rPr>
              <a:t>    </a:t>
            </a:r>
            <a:r>
              <a:rPr sz="1000" dirty="0">
                <a:solidFill>
                  <a:srgbClr val="008000"/>
                </a:solidFill>
                <a:latin typeface="Courier"/>
              </a:rPr>
              <a:t>String</a:t>
            </a:r>
            <a:r>
              <a:rPr sz="1000" dirty="0">
                <a:latin typeface="Courier"/>
              </a:rPr>
              <a:t> </a:t>
            </a:r>
            <a:r>
              <a:rPr sz="1000" dirty="0" err="1">
                <a:solidFill>
                  <a:srgbClr val="06287E"/>
                </a:solidFill>
                <a:latin typeface="Courier"/>
              </a:rPr>
              <a:t>getLastName</a:t>
            </a:r>
            <a:r>
              <a:rPr sz="1000" dirty="0">
                <a:solidFill>
                  <a:srgbClr val="666666"/>
                </a:solidFill>
                <a:latin typeface="Courier"/>
              </a:rPr>
              <a:t>();</a:t>
            </a:r>
            <a:br>
              <a:rPr sz="1000" dirty="0"/>
            </a:br>
            <a:r>
              <a:rPr sz="1000" dirty="0">
                <a:latin typeface="Courier"/>
              </a:rPr>
              <a:t>    </a:t>
            </a:r>
            <a:r>
              <a:rPr sz="1000" dirty="0">
                <a:solidFill>
                  <a:srgbClr val="008000"/>
                </a:solidFill>
                <a:latin typeface="Courier"/>
              </a:rPr>
              <a:t>String</a:t>
            </a:r>
            <a:r>
              <a:rPr sz="1000" dirty="0">
                <a:latin typeface="Courier"/>
              </a:rPr>
              <a:t> </a:t>
            </a:r>
            <a:r>
              <a:rPr sz="1000" dirty="0" err="1">
                <a:solidFill>
                  <a:srgbClr val="06287E"/>
                </a:solidFill>
                <a:latin typeface="Courier"/>
              </a:rPr>
              <a:t>getDepartment</a:t>
            </a:r>
            <a:r>
              <a:rPr sz="1000" dirty="0">
                <a:solidFill>
                  <a:srgbClr val="666666"/>
                </a:solidFill>
                <a:latin typeface="Courier"/>
              </a:rPr>
              <a:t>();</a:t>
            </a:r>
            <a:br>
              <a:rPr sz="1000" dirty="0"/>
            </a:br>
            <a:r>
              <a:rPr sz="1000" dirty="0">
                <a:solidFill>
                  <a:srgbClr val="666666"/>
                </a:solidFill>
                <a:latin typeface="Courier"/>
              </a:rPr>
              <a:t>}</a:t>
            </a:r>
          </a:p>
          <a:p>
            <a:pPr marL="0" lvl="0" indent="0">
              <a:spcBef>
                <a:spcPts val="3000"/>
              </a:spcBef>
              <a:buNone/>
            </a:pPr>
            <a:r>
              <a:rPr sz="1000" b="1" dirty="0"/>
              <a:t>Repository with Dynamic Projection and Filtering Method</a:t>
            </a:r>
          </a:p>
          <a:p>
            <a:pPr lvl="0" indent="0">
              <a:buNone/>
            </a:pPr>
            <a:r>
              <a:rPr sz="1000" b="1" dirty="0">
                <a:solidFill>
                  <a:srgbClr val="007020"/>
                </a:solidFill>
                <a:latin typeface="Courier"/>
              </a:rPr>
              <a:t>public</a:t>
            </a:r>
            <a:r>
              <a:rPr sz="1000" dirty="0">
                <a:latin typeface="Courier"/>
              </a:rPr>
              <a:t> </a:t>
            </a:r>
            <a:r>
              <a:rPr sz="1000" b="1" dirty="0">
                <a:solidFill>
                  <a:srgbClr val="007020"/>
                </a:solidFill>
                <a:latin typeface="Courier"/>
              </a:rPr>
              <a:t>interface</a:t>
            </a:r>
            <a:r>
              <a:rPr sz="1000" dirty="0">
                <a:latin typeface="Courier"/>
              </a:rPr>
              <a:t> </a:t>
            </a:r>
            <a:r>
              <a:rPr sz="1000" dirty="0" err="1">
                <a:latin typeface="Courier"/>
              </a:rPr>
              <a:t>EmployeeRepository</a:t>
            </a:r>
            <a:r>
              <a:rPr sz="1000" dirty="0">
                <a:latin typeface="Courier"/>
              </a:rPr>
              <a:t> </a:t>
            </a:r>
            <a:r>
              <a:rPr sz="1000" b="1" dirty="0">
                <a:solidFill>
                  <a:srgbClr val="007020"/>
                </a:solidFill>
                <a:latin typeface="Courier"/>
              </a:rPr>
              <a:t>extends</a:t>
            </a:r>
            <a:r>
              <a:rPr sz="1000" dirty="0">
                <a:latin typeface="Courier"/>
              </a:rPr>
              <a:t> </a:t>
            </a:r>
            <a:r>
              <a:rPr sz="1000" dirty="0" err="1">
                <a:latin typeface="Courier"/>
              </a:rPr>
              <a:t>JpaRepository</a:t>
            </a:r>
            <a:r>
              <a:rPr sz="1000" dirty="0">
                <a:solidFill>
                  <a:srgbClr val="666666"/>
                </a:solidFill>
                <a:latin typeface="Courier"/>
              </a:rPr>
              <a:t>&lt;</a:t>
            </a:r>
            <a:r>
              <a:rPr sz="1000" dirty="0">
                <a:latin typeface="Courier"/>
              </a:rPr>
              <a:t>Employee</a:t>
            </a:r>
            <a:r>
              <a:rPr sz="1000" dirty="0">
                <a:solidFill>
                  <a:srgbClr val="666666"/>
                </a:solidFill>
                <a:latin typeface="Courier"/>
              </a:rPr>
              <a:t>,</a:t>
            </a:r>
            <a:r>
              <a:rPr sz="1000" dirty="0">
                <a:latin typeface="Courier"/>
              </a:rPr>
              <a:t> </a:t>
            </a:r>
            <a:r>
              <a:rPr sz="1000" dirty="0">
                <a:solidFill>
                  <a:srgbClr val="008000"/>
                </a:solidFill>
                <a:latin typeface="Courier"/>
              </a:rPr>
              <a:t>Long</a:t>
            </a:r>
            <a:r>
              <a:rPr sz="1000" dirty="0">
                <a:solidFill>
                  <a:srgbClr val="666666"/>
                </a:solidFill>
                <a:latin typeface="Courier"/>
              </a:rPr>
              <a:t>&gt;</a:t>
            </a:r>
            <a:r>
              <a:rPr sz="1000" dirty="0">
                <a:latin typeface="Courier"/>
              </a:rPr>
              <a:t> </a:t>
            </a:r>
            <a:r>
              <a:rPr sz="1000" dirty="0">
                <a:solidFill>
                  <a:srgbClr val="666666"/>
                </a:solidFill>
                <a:latin typeface="Courier"/>
              </a:rPr>
              <a:t>{</a:t>
            </a:r>
            <a:br>
              <a:rPr sz="1000" dirty="0"/>
            </a:br>
            <a:r>
              <a:rPr sz="1000" dirty="0">
                <a:latin typeface="Courier"/>
              </a:rPr>
              <a:t>    </a:t>
            </a:r>
            <a:r>
              <a:rPr sz="1000" dirty="0">
                <a:solidFill>
                  <a:srgbClr val="666666"/>
                </a:solidFill>
                <a:latin typeface="Courier"/>
              </a:rPr>
              <a:t>&lt;</a:t>
            </a:r>
            <a:r>
              <a:rPr sz="1000" dirty="0">
                <a:latin typeface="Courier"/>
              </a:rPr>
              <a:t>T</a:t>
            </a:r>
            <a:r>
              <a:rPr sz="1000" dirty="0">
                <a:solidFill>
                  <a:srgbClr val="666666"/>
                </a:solidFill>
                <a:latin typeface="Courier"/>
              </a:rPr>
              <a:t>&gt;</a:t>
            </a:r>
            <a:r>
              <a:rPr sz="1000" dirty="0">
                <a:latin typeface="Courier"/>
              </a:rPr>
              <a:t> </a:t>
            </a:r>
            <a:r>
              <a:rPr sz="1000" dirty="0">
                <a:solidFill>
                  <a:srgbClr val="008000"/>
                </a:solidFill>
                <a:latin typeface="Courier"/>
              </a:rPr>
              <a:t>List</a:t>
            </a:r>
            <a:r>
              <a:rPr sz="1000" dirty="0">
                <a:solidFill>
                  <a:srgbClr val="666666"/>
                </a:solidFill>
                <a:latin typeface="Courier"/>
              </a:rPr>
              <a:t>&lt;</a:t>
            </a:r>
            <a:r>
              <a:rPr sz="1000" dirty="0">
                <a:latin typeface="Courier"/>
              </a:rPr>
              <a:t>T</a:t>
            </a:r>
            <a:r>
              <a:rPr sz="1000" dirty="0">
                <a:solidFill>
                  <a:srgbClr val="666666"/>
                </a:solidFill>
                <a:latin typeface="Courier"/>
              </a:rPr>
              <a:t>&gt;</a:t>
            </a:r>
            <a:r>
              <a:rPr sz="1000" dirty="0">
                <a:latin typeface="Courier"/>
              </a:rPr>
              <a:t> </a:t>
            </a:r>
            <a:r>
              <a:rPr sz="1000" dirty="0" err="1">
                <a:solidFill>
                  <a:srgbClr val="06287E"/>
                </a:solidFill>
                <a:latin typeface="Courier"/>
              </a:rPr>
              <a:t>findByDepartment</a:t>
            </a:r>
            <a:r>
              <a:rPr sz="1000" dirty="0">
                <a:solidFill>
                  <a:srgbClr val="666666"/>
                </a:solidFill>
                <a:latin typeface="Courier"/>
              </a:rPr>
              <a:t>(</a:t>
            </a:r>
            <a:r>
              <a:rPr sz="1000" dirty="0">
                <a:solidFill>
                  <a:srgbClr val="008000"/>
                </a:solidFill>
                <a:latin typeface="Courier"/>
              </a:rPr>
              <a:t>String</a:t>
            </a:r>
            <a:r>
              <a:rPr sz="1000" dirty="0">
                <a:latin typeface="Courier"/>
              </a:rPr>
              <a:t> department</a:t>
            </a:r>
            <a:r>
              <a:rPr sz="1000" dirty="0">
                <a:solidFill>
                  <a:srgbClr val="666666"/>
                </a:solidFill>
                <a:latin typeface="Courier"/>
              </a:rPr>
              <a:t>,</a:t>
            </a:r>
            <a:r>
              <a:rPr sz="1000" dirty="0">
                <a:latin typeface="Courier"/>
              </a:rPr>
              <a:t> </a:t>
            </a:r>
            <a:r>
              <a:rPr sz="1000" dirty="0">
                <a:solidFill>
                  <a:srgbClr val="008000"/>
                </a:solidFill>
                <a:latin typeface="Courier"/>
              </a:rPr>
              <a:t>Class</a:t>
            </a:r>
            <a:r>
              <a:rPr sz="1000" dirty="0">
                <a:solidFill>
                  <a:srgbClr val="666666"/>
                </a:solidFill>
                <a:latin typeface="Courier"/>
              </a:rPr>
              <a:t>&lt;</a:t>
            </a:r>
            <a:r>
              <a:rPr sz="1000" dirty="0">
                <a:latin typeface="Courier"/>
              </a:rPr>
              <a:t>T</a:t>
            </a:r>
            <a:r>
              <a:rPr sz="1000" dirty="0">
                <a:solidFill>
                  <a:srgbClr val="666666"/>
                </a:solidFill>
                <a:latin typeface="Courier"/>
              </a:rPr>
              <a:t>&gt;</a:t>
            </a:r>
            <a:r>
              <a:rPr sz="1000" dirty="0">
                <a:latin typeface="Courier"/>
              </a:rPr>
              <a:t> type</a:t>
            </a:r>
            <a:r>
              <a:rPr sz="1000" dirty="0">
                <a:solidFill>
                  <a:srgbClr val="666666"/>
                </a:solidFill>
                <a:latin typeface="Courier"/>
              </a:rPr>
              <a:t>);</a:t>
            </a:r>
            <a:br>
              <a:rPr sz="1000" dirty="0"/>
            </a:br>
            <a:r>
              <a:rPr sz="1000" dirty="0">
                <a:solidFill>
                  <a:srgbClr val="666666"/>
                </a:solidFill>
                <a:latin typeface="Courier"/>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3. Dynamic Projections with Filtering</a:t>
            </a:r>
          </a:p>
        </p:txBody>
      </p:sp>
      <p:sp>
        <p:nvSpPr>
          <p:cNvPr id="3" name="Content Placeholder 2"/>
          <p:cNvSpPr>
            <a:spLocks noGrp="1"/>
          </p:cNvSpPr>
          <p:nvPr>
            <p:ph idx="1"/>
          </p:nvPr>
        </p:nvSpPr>
        <p:spPr/>
        <p:txBody>
          <a:bodyPr>
            <a:noAutofit/>
          </a:bodyPr>
          <a:lstStyle/>
          <a:p>
            <a:pPr marL="0" lvl="0" indent="0">
              <a:buNone/>
            </a:pPr>
            <a:endParaRPr lang="en-US" sz="1000" dirty="0">
              <a:solidFill>
                <a:srgbClr val="666666"/>
              </a:solidFill>
              <a:latin typeface="Courier"/>
            </a:endParaRPr>
          </a:p>
          <a:p>
            <a:pPr marL="0" lvl="0" indent="0">
              <a:spcBef>
                <a:spcPts val="3000"/>
              </a:spcBef>
              <a:buNone/>
            </a:pPr>
            <a:r>
              <a:rPr lang="en-US" sz="1000" b="1" dirty="0"/>
              <a:t>Usage</a:t>
            </a:r>
          </a:p>
          <a:p>
            <a:pPr lvl="0" indent="0">
              <a:buNone/>
            </a:pPr>
            <a:r>
              <a:rPr lang="en-US" sz="1000" dirty="0">
                <a:solidFill>
                  <a:srgbClr val="7D9029"/>
                </a:solidFill>
                <a:latin typeface="Courier"/>
              </a:rPr>
              <a:t>@Autowired</a:t>
            </a:r>
            <a:br>
              <a:rPr lang="en-US" sz="1000" dirty="0"/>
            </a:br>
            <a:r>
              <a:rPr lang="en-US" sz="1000" b="1" dirty="0">
                <a:solidFill>
                  <a:srgbClr val="007020"/>
                </a:solidFill>
                <a:latin typeface="Courier"/>
              </a:rPr>
              <a:t>private</a:t>
            </a:r>
            <a:r>
              <a:rPr lang="en-US" sz="1000" dirty="0">
                <a:latin typeface="Courier"/>
              </a:rPr>
              <a:t> </a:t>
            </a:r>
            <a:r>
              <a:rPr lang="en-US" sz="1000" dirty="0" err="1">
                <a:latin typeface="Courier"/>
              </a:rPr>
              <a:t>EmployeeRepository</a:t>
            </a:r>
            <a:r>
              <a:rPr lang="en-US" sz="1000" dirty="0">
                <a:latin typeface="Courier"/>
              </a:rPr>
              <a:t> </a:t>
            </a:r>
            <a:r>
              <a:rPr lang="en-US" sz="1000" dirty="0" err="1">
                <a:latin typeface="Courier"/>
              </a:rPr>
              <a:t>employeeRepository</a:t>
            </a:r>
            <a:r>
              <a:rPr lang="en-US" sz="1000" dirty="0">
                <a:solidFill>
                  <a:srgbClr val="666666"/>
                </a:solidFill>
                <a:latin typeface="Courier"/>
              </a:rPr>
              <a:t>;</a:t>
            </a:r>
            <a:br>
              <a:rPr lang="en-US" sz="1000" dirty="0"/>
            </a:br>
            <a:br>
              <a:rPr lang="en-US" sz="1000" dirty="0"/>
            </a:br>
            <a:r>
              <a:rPr lang="en-US" sz="1000" b="1" dirty="0">
                <a:solidFill>
                  <a:srgbClr val="007020"/>
                </a:solidFill>
                <a:latin typeface="Courier"/>
              </a:rPr>
              <a:t>public</a:t>
            </a:r>
            <a:r>
              <a:rPr lang="en-US" sz="1000" dirty="0">
                <a:latin typeface="Courier"/>
              </a:rPr>
              <a:t> </a:t>
            </a:r>
            <a:r>
              <a:rPr lang="en-US" sz="1000" dirty="0">
                <a:solidFill>
                  <a:srgbClr val="902000"/>
                </a:solidFill>
                <a:latin typeface="Courier"/>
              </a:rPr>
              <a:t>void</a:t>
            </a:r>
            <a:r>
              <a:rPr lang="en-US" sz="1000" dirty="0">
                <a:latin typeface="Courier"/>
              </a:rPr>
              <a:t> </a:t>
            </a:r>
            <a:r>
              <a:rPr lang="en-US" sz="1000" dirty="0" err="1">
                <a:solidFill>
                  <a:srgbClr val="06287E"/>
                </a:solidFill>
                <a:latin typeface="Courier"/>
              </a:rPr>
              <a:t>exampleUsage</a:t>
            </a:r>
            <a:r>
              <a:rPr lang="en-US" sz="1000" dirty="0">
                <a:solidFill>
                  <a:srgbClr val="666666"/>
                </a:solidFill>
                <a:latin typeface="Courier"/>
              </a:rPr>
              <a:t>()</a:t>
            </a:r>
            <a:r>
              <a:rPr lang="en-US" sz="1000" dirty="0">
                <a:latin typeface="Courier"/>
              </a:rPr>
              <a:t> </a:t>
            </a:r>
            <a:r>
              <a:rPr lang="en-US" sz="1000" dirty="0">
                <a:solidFill>
                  <a:srgbClr val="666666"/>
                </a:solidFill>
                <a:latin typeface="Courier"/>
              </a:rPr>
              <a:t>{</a:t>
            </a:r>
            <a:br>
              <a:rPr lang="en-US" sz="1000" dirty="0"/>
            </a:br>
            <a:r>
              <a:rPr lang="en-US" sz="1000" dirty="0">
                <a:latin typeface="Courier"/>
              </a:rPr>
              <a:t>    </a:t>
            </a:r>
            <a:r>
              <a:rPr lang="en-US" sz="1000" dirty="0">
                <a:solidFill>
                  <a:srgbClr val="008000"/>
                </a:solidFill>
                <a:latin typeface="Courier"/>
              </a:rPr>
              <a:t>List</a:t>
            </a:r>
            <a:r>
              <a:rPr lang="en-US" sz="1000" dirty="0">
                <a:solidFill>
                  <a:srgbClr val="666666"/>
                </a:solidFill>
                <a:latin typeface="Courier"/>
              </a:rPr>
              <a:t>&lt;</a:t>
            </a:r>
            <a:r>
              <a:rPr lang="en-US" sz="1000" dirty="0" err="1">
                <a:latin typeface="Courier"/>
              </a:rPr>
              <a:t>EmployeeView</a:t>
            </a:r>
            <a:r>
              <a:rPr lang="en-US" sz="1000" dirty="0">
                <a:solidFill>
                  <a:srgbClr val="666666"/>
                </a:solidFill>
                <a:latin typeface="Courier"/>
              </a:rPr>
              <a:t>&gt;</a:t>
            </a:r>
            <a:r>
              <a:rPr lang="en-US" sz="1000" dirty="0">
                <a:latin typeface="Courier"/>
              </a:rPr>
              <a:t> </a:t>
            </a:r>
            <a:r>
              <a:rPr lang="en-US" sz="1000" dirty="0" err="1">
                <a:latin typeface="Courier"/>
              </a:rPr>
              <a:t>employeeViewsInFinance</a:t>
            </a:r>
            <a:r>
              <a:rPr lang="en-US" sz="1000" dirty="0">
                <a:latin typeface="Courier"/>
              </a:rPr>
              <a:t> </a:t>
            </a:r>
            <a:r>
              <a:rPr lang="en-US" sz="1000" dirty="0">
                <a:solidFill>
                  <a:srgbClr val="666666"/>
                </a:solidFill>
                <a:latin typeface="Courier"/>
              </a:rPr>
              <a:t>=</a:t>
            </a:r>
            <a:r>
              <a:rPr lang="en-US" sz="1000" dirty="0">
                <a:latin typeface="Courier"/>
              </a:rPr>
              <a:t> </a:t>
            </a:r>
            <a:r>
              <a:rPr lang="en-US" sz="1000" dirty="0" err="1">
                <a:latin typeface="Courier"/>
              </a:rPr>
              <a:t>employeeRepository</a:t>
            </a:r>
            <a:r>
              <a:rPr lang="en-US" sz="1000" dirty="0" err="1">
                <a:solidFill>
                  <a:srgbClr val="666666"/>
                </a:solidFill>
                <a:latin typeface="Courier"/>
              </a:rPr>
              <a:t>.</a:t>
            </a:r>
            <a:r>
              <a:rPr lang="en-US" sz="1000" dirty="0" err="1">
                <a:solidFill>
                  <a:srgbClr val="06287E"/>
                </a:solidFill>
                <a:latin typeface="Courier"/>
              </a:rPr>
              <a:t>findByDepartment</a:t>
            </a:r>
            <a:r>
              <a:rPr lang="en-US" sz="1000" dirty="0">
                <a:solidFill>
                  <a:srgbClr val="666666"/>
                </a:solidFill>
                <a:latin typeface="Courier"/>
              </a:rPr>
              <a:t>(</a:t>
            </a:r>
            <a:r>
              <a:rPr lang="en-US" sz="1000" dirty="0">
                <a:solidFill>
                  <a:srgbClr val="4070A0"/>
                </a:solidFill>
                <a:latin typeface="Courier"/>
              </a:rPr>
              <a:t>"Finance"</a:t>
            </a:r>
            <a:r>
              <a:rPr lang="en-US" sz="1000" dirty="0">
                <a:solidFill>
                  <a:srgbClr val="666666"/>
                </a:solidFill>
                <a:latin typeface="Courier"/>
              </a:rPr>
              <a:t>,</a:t>
            </a:r>
            <a:r>
              <a:rPr lang="en-US" sz="1000" dirty="0">
                <a:latin typeface="Courier"/>
              </a:rPr>
              <a:t> </a:t>
            </a:r>
            <a:r>
              <a:rPr lang="en-US" sz="1000" dirty="0" err="1">
                <a:latin typeface="Courier"/>
              </a:rPr>
              <a:t>EmployeeView</a:t>
            </a:r>
            <a:r>
              <a:rPr lang="en-US" sz="1000" dirty="0" err="1">
                <a:solidFill>
                  <a:srgbClr val="666666"/>
                </a:solidFill>
                <a:latin typeface="Courier"/>
              </a:rPr>
              <a:t>.</a:t>
            </a:r>
            <a:r>
              <a:rPr lang="en-US" sz="1000" dirty="0" err="1">
                <a:solidFill>
                  <a:srgbClr val="06287E"/>
                </a:solidFill>
                <a:latin typeface="Courier"/>
              </a:rPr>
              <a:t>class</a:t>
            </a:r>
            <a:r>
              <a:rPr lang="en-US" sz="1000" dirty="0">
                <a:solidFill>
                  <a:srgbClr val="666666"/>
                </a:solidFill>
                <a:latin typeface="Courier"/>
              </a:rPr>
              <a:t>);</a:t>
            </a:r>
            <a:br>
              <a:rPr lang="en-US" sz="1000" dirty="0"/>
            </a:br>
            <a:r>
              <a:rPr lang="en-US" sz="1000" dirty="0">
                <a:latin typeface="Courier"/>
              </a:rPr>
              <a:t>    </a:t>
            </a:r>
            <a:r>
              <a:rPr lang="en-US" sz="1000" dirty="0">
                <a:solidFill>
                  <a:srgbClr val="008000"/>
                </a:solidFill>
                <a:latin typeface="Courier"/>
              </a:rPr>
              <a:t>List</a:t>
            </a:r>
            <a:r>
              <a:rPr lang="en-US" sz="1000" dirty="0">
                <a:solidFill>
                  <a:srgbClr val="666666"/>
                </a:solidFill>
                <a:latin typeface="Courier"/>
              </a:rPr>
              <a:t>&lt;</a:t>
            </a:r>
            <a:r>
              <a:rPr lang="en-US" sz="1000" dirty="0" err="1">
                <a:latin typeface="Courier"/>
              </a:rPr>
              <a:t>EmployeeDTO</a:t>
            </a:r>
            <a:r>
              <a:rPr lang="en-US" sz="1000" dirty="0">
                <a:solidFill>
                  <a:srgbClr val="666666"/>
                </a:solidFill>
                <a:latin typeface="Courier"/>
              </a:rPr>
              <a:t>&gt;</a:t>
            </a:r>
            <a:r>
              <a:rPr lang="en-US" sz="1000" dirty="0">
                <a:latin typeface="Courier"/>
              </a:rPr>
              <a:t> </a:t>
            </a:r>
            <a:r>
              <a:rPr lang="en-US" sz="1000" dirty="0" err="1">
                <a:latin typeface="Courier"/>
              </a:rPr>
              <a:t>employeeDTOsInMarketing</a:t>
            </a:r>
            <a:r>
              <a:rPr lang="en-US" sz="1000" dirty="0">
                <a:latin typeface="Courier"/>
              </a:rPr>
              <a:t> </a:t>
            </a:r>
            <a:r>
              <a:rPr lang="en-US" sz="1000" dirty="0">
                <a:solidFill>
                  <a:srgbClr val="666666"/>
                </a:solidFill>
                <a:latin typeface="Courier"/>
              </a:rPr>
              <a:t>=</a:t>
            </a:r>
            <a:r>
              <a:rPr lang="en-US" sz="1000" dirty="0">
                <a:latin typeface="Courier"/>
              </a:rPr>
              <a:t> </a:t>
            </a:r>
            <a:r>
              <a:rPr lang="en-US" sz="1000" dirty="0" err="1">
                <a:latin typeface="Courier"/>
              </a:rPr>
              <a:t>employeeRepository</a:t>
            </a:r>
            <a:r>
              <a:rPr lang="en-US" sz="1000" dirty="0" err="1">
                <a:solidFill>
                  <a:srgbClr val="666666"/>
                </a:solidFill>
                <a:latin typeface="Courier"/>
              </a:rPr>
              <a:t>.</a:t>
            </a:r>
            <a:r>
              <a:rPr lang="en-US" sz="1000" dirty="0" err="1">
                <a:solidFill>
                  <a:srgbClr val="06287E"/>
                </a:solidFill>
                <a:latin typeface="Courier"/>
              </a:rPr>
              <a:t>findByDepartment</a:t>
            </a:r>
            <a:r>
              <a:rPr lang="en-US" sz="1000" dirty="0">
                <a:solidFill>
                  <a:srgbClr val="666666"/>
                </a:solidFill>
                <a:latin typeface="Courier"/>
              </a:rPr>
              <a:t>(</a:t>
            </a:r>
            <a:r>
              <a:rPr lang="en-US" sz="1000" dirty="0">
                <a:solidFill>
                  <a:srgbClr val="4070A0"/>
                </a:solidFill>
                <a:latin typeface="Courier"/>
              </a:rPr>
              <a:t>"Marketing"</a:t>
            </a:r>
            <a:r>
              <a:rPr lang="en-US" sz="1000" dirty="0">
                <a:solidFill>
                  <a:srgbClr val="666666"/>
                </a:solidFill>
                <a:latin typeface="Courier"/>
              </a:rPr>
              <a:t>,</a:t>
            </a:r>
            <a:r>
              <a:rPr lang="en-US" sz="1000" dirty="0">
                <a:latin typeface="Courier"/>
              </a:rPr>
              <a:t> </a:t>
            </a:r>
            <a:r>
              <a:rPr lang="en-US" sz="1000" dirty="0" err="1">
                <a:latin typeface="Courier"/>
              </a:rPr>
              <a:t>EmployeeDTO</a:t>
            </a:r>
            <a:r>
              <a:rPr lang="en-US" sz="1000" dirty="0" err="1">
                <a:solidFill>
                  <a:srgbClr val="666666"/>
                </a:solidFill>
                <a:latin typeface="Courier"/>
              </a:rPr>
              <a:t>.</a:t>
            </a:r>
            <a:r>
              <a:rPr lang="en-US" sz="1000" dirty="0" err="1">
                <a:solidFill>
                  <a:srgbClr val="06287E"/>
                </a:solidFill>
                <a:latin typeface="Courier"/>
              </a:rPr>
              <a:t>class</a:t>
            </a:r>
            <a:r>
              <a:rPr lang="en-US" sz="1000" dirty="0">
                <a:solidFill>
                  <a:srgbClr val="666666"/>
                </a:solidFill>
                <a:latin typeface="Courier"/>
              </a:rPr>
              <a:t>);</a:t>
            </a:r>
            <a:br>
              <a:rPr lang="en-US" sz="1000" dirty="0"/>
            </a:br>
            <a:r>
              <a:rPr lang="en-US" sz="1000" dirty="0">
                <a:solidFill>
                  <a:srgbClr val="666666"/>
                </a:solidFill>
                <a:latin typeface="Courier"/>
              </a:rPr>
              <a:t>}</a:t>
            </a:r>
          </a:p>
        </p:txBody>
      </p:sp>
    </p:spTree>
    <p:extLst>
      <p:ext uri="{BB962C8B-B14F-4D97-AF65-F5344CB8AC3E}">
        <p14:creationId xmlns:p14="http://schemas.microsoft.com/office/powerpoint/2010/main" val="30308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lstStyle/>
          <a:p>
            <a:pPr marL="0" lvl="0" indent="0">
              <a:buNone/>
            </a:pPr>
            <a:r>
              <a:t>By combining projections with query methods that include filtering criteria, you can efficiently retrieve only the necessary fields for entities that meet specific conditions. This approach helps in reducing the amount of data transferred and improves query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618</Words>
  <Application>Microsoft Office PowerPoint</Application>
  <PresentationFormat>On-screen Show (16:9)</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Courier</vt:lpstr>
      <vt:lpstr>Office Theme</vt:lpstr>
      <vt:lpstr>PowerPoint Presentation</vt:lpstr>
      <vt:lpstr>1. Interface-based Projections with Filtering</vt:lpstr>
      <vt:lpstr>1. Interface-based Projections with Filtering</vt:lpstr>
      <vt:lpstr>2. Class-based Projections with Filtering</vt:lpstr>
      <vt:lpstr>2. Class-based Projections with Filtering</vt:lpstr>
      <vt:lpstr>3. Dynamic Projections with Filtering</vt:lpstr>
      <vt:lpstr>3. Dynamic Projections with Filtering</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Geo Carina</cp:lastModifiedBy>
  <cp:revision>1</cp:revision>
  <dcterms:created xsi:type="dcterms:W3CDTF">2024-05-26T10:52:54Z</dcterms:created>
  <dcterms:modified xsi:type="dcterms:W3CDTF">2024-05-26T19:00:46Z</dcterms:modified>
</cp:coreProperties>
</file>