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HelveticaNeueLight-regular.fntdata"/><Relationship Id="rId21" Type="http://schemas.openxmlformats.org/officeDocument/2006/relationships/slide" Target="slides/slide15.xml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HelveticaNeue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f3512750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3f3512750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f389dcee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f389dcee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1 - start a spring boot application + custom controller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0667640b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0667640b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3 - Create Pizza Service, inject into Pizza Controller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0667640b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0667640b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3 - Create Pizza Service, inject into Pizza Controller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f590f7b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f590f7b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f590f7bb3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3f590f7bb3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2678fc84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2678fc84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ee22d92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ee22d92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ee22d927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ee22d927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ee22d927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ee22d927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0667640b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0667640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3 - make Pizzas work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ee22d92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ee22d92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example - new Java project with maven + Tomcat + DispatcherServlet -&gt; GET method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0667640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0667640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1 - presentation Spring w/o Spring Boot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f389dcee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3f389dcee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92969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92969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5pPr>
            <a:lvl6pPr indent="-2857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■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○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599" y="4629968"/>
            <a:ext cx="21336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9450" lIns="29450" spcFirstLastPara="1" rIns="29450" wrap="square" tIns="2945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  <a:defRPr sz="800">
                <a:solidFill>
                  <a:srgbClr val="FFFFFF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  <a:defRPr sz="800">
                <a:solidFill>
                  <a:srgbClr val="FFFFFF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  <a:defRPr sz="800">
                <a:solidFill>
                  <a:srgbClr val="FFFFFF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  <a:defRPr sz="800">
                <a:solidFill>
                  <a:srgbClr val="FFFFFF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  <a:defRPr sz="800">
                <a:solidFill>
                  <a:srgbClr val="FFFFFF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  <a:defRPr sz="800">
                <a:solidFill>
                  <a:srgbClr val="FFFFFF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  <a:defRPr sz="800">
                <a:solidFill>
                  <a:srgbClr val="FFFFFF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  <a:defRPr sz="800">
                <a:solidFill>
                  <a:srgbClr val="FFFFFF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  <a:defRPr sz="8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69727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69727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85750" lvl="0" marL="4572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  <a:defRPr/>
            </a:lvl1pPr>
            <a:lvl2pPr indent="-285750" lvl="1" marL="9144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○"/>
              <a:defRPr/>
            </a:lvl2pPr>
            <a:lvl3pPr indent="-285750" lvl="2" marL="13716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■"/>
              <a:defRPr/>
            </a:lvl3pPr>
            <a:lvl4pPr indent="-285750" lvl="3" marL="18288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  <a:defRPr/>
            </a:lvl4pPr>
            <a:lvl5pPr indent="-285750" lvl="4" marL="22860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○"/>
              <a:defRPr/>
            </a:lvl5pPr>
            <a:lvl6pPr indent="-285750" lvl="5" marL="27432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■"/>
              <a:defRPr/>
            </a:lvl6pPr>
            <a:lvl7pPr indent="-285750" lvl="6" marL="32004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  <a:defRPr/>
            </a:lvl7pPr>
            <a:lvl8pPr indent="-285750" lvl="7" marL="36576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○"/>
              <a:defRPr/>
            </a:lvl8pPr>
            <a:lvl9pPr indent="-285750" lvl="8" marL="4114800" rtl="0" algn="l">
              <a:spcBef>
                <a:spcPts val="2700"/>
              </a:spcBef>
              <a:spcAft>
                <a:spcPts val="1200"/>
              </a:spcAft>
              <a:buClr>
                <a:srgbClr val="FFFFFF"/>
              </a:buClr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892969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892969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1pPr>
            <a:lvl2pPr indent="-2286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2pPr>
            <a:lvl3pPr indent="-2286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3pPr>
            <a:lvl4pPr indent="-2286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4pPr>
            <a:lvl5pPr indent="-2286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5pPr>
            <a:lvl6pPr indent="-285750" lvl="5" marL="27432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669727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669727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85750" lvl="0" marL="4572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2pPr>
            <a:lvl3pPr indent="-285750" lvl="2" marL="13716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4pPr>
            <a:lvl5pPr indent="-285750" lvl="4" marL="22860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5pPr>
            <a:lvl6pPr indent="-285750" lvl="5" marL="27432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892969" y="3542854"/>
            <a:ext cx="73581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92969" y="4319736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1pPr>
            <a:lvl2pPr indent="-2286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2pPr>
            <a:lvl3pPr indent="-2286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3pPr>
            <a:lvl4pPr indent="-2286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4pPr>
            <a:lvl5pPr indent="-2286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5pPr>
            <a:lvl6pPr indent="-285750" lvl="5" marL="27432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892969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669727" y="334863"/>
            <a:ext cx="37506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sz="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669727" y="2511475"/>
            <a:ext cx="3750600" cy="21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1pPr>
            <a:lvl2pPr indent="-2286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2pPr>
            <a:lvl3pPr indent="-2286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3pPr>
            <a:lvl4pPr indent="-2286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4pPr>
            <a:lvl5pPr indent="-2286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5pPr>
            <a:lvl6pPr indent="-285750" lvl="5" marL="27432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669727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669727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669727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 algn="l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Char char="•"/>
              <a:defRPr sz="1800"/>
            </a:lvl1pPr>
            <a:lvl2pPr indent="-317500" lvl="1" marL="914400" rtl="0" algn="l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Char char="•"/>
              <a:defRPr sz="1800"/>
            </a:lvl2pPr>
            <a:lvl3pPr indent="-317500" lvl="2" marL="1371600" rtl="0" algn="l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Char char="•"/>
              <a:defRPr sz="1800"/>
            </a:lvl3pPr>
            <a:lvl4pPr indent="-317500" lvl="3" marL="1828800" rtl="0" algn="l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Char char="•"/>
              <a:defRPr sz="1800"/>
            </a:lvl4pPr>
            <a:lvl5pPr indent="-317500" lvl="4" marL="2286000" rtl="0" algn="l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Char char="•"/>
              <a:defRPr sz="1800"/>
            </a:lvl5pPr>
            <a:lvl6pPr indent="-285750" lvl="5" marL="27432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idx="1" type="body"/>
          </p:nvPr>
        </p:nvSpPr>
        <p:spPr>
          <a:xfrm>
            <a:off x="669727" y="669727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85750" lvl="0" marL="4572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2pPr>
            <a:lvl3pPr indent="-285750" lvl="2" marL="13716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4pPr>
            <a:lvl5pPr indent="-285750" lvl="4" marL="22860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5pPr>
            <a:lvl6pPr indent="-285750" lvl="5" marL="27432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669727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669727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marR="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Char char="•"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Char char="•"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42900" lvl="2" marL="1371600" marR="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Char char="•"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Char char="•"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Char char="•"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Char char="•"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42900" lvl="6" marL="3200400" marR="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Char char="•"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42900" lvl="7" marL="3657600" marR="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Char char="•"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42900" lvl="8" marL="4114800" marR="0" rtl="0" algn="l"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Char char="•"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hyperlink" Target="https://github.com/geothm/LABS2024-Live.git" TargetMode="External"/><Relationship Id="rId8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/>
          <p:nvPr/>
        </p:nvSpPr>
        <p:spPr>
          <a:xfrm>
            <a:off x="794813" y="285743"/>
            <a:ext cx="75543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80D7"/>
              </a:buClr>
              <a:buSzPts val="3100"/>
              <a:buFont typeface="Helvetica Neue Light"/>
              <a:buNone/>
            </a:pPr>
            <a:r>
              <a:rPr b="0" i="0" lang="en" sz="3100" u="none" cap="none" strike="noStrike">
                <a:solidFill>
                  <a:srgbClr val="1080D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Backend - Java</a:t>
            </a:r>
            <a:endParaRPr sz="900"/>
          </a:p>
        </p:txBody>
      </p:sp>
      <p:pic>
        <p:nvPicPr>
          <p:cNvPr descr="Image" id="90" name="Google Shape;90;p28"/>
          <p:cNvPicPr preferRelativeResize="0"/>
          <p:nvPr/>
        </p:nvPicPr>
        <p:blipFill rotWithShape="1">
          <a:blip r:embed="rId3">
            <a:alphaModFix/>
          </a:blip>
          <a:srcRect b="16784" l="0" r="0" t="0"/>
          <a:stretch/>
        </p:blipFill>
        <p:spPr>
          <a:xfrm>
            <a:off x="2646164" y="1645204"/>
            <a:ext cx="3518298" cy="7133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1" name="Google Shape;9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3523" y="3819498"/>
            <a:ext cx="1168400" cy="2955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2" name="Google Shape;92;p28"/>
          <p:cNvPicPr preferRelativeResize="0"/>
          <p:nvPr/>
        </p:nvPicPr>
        <p:blipFill rotWithShape="1">
          <a:blip r:embed="rId5">
            <a:alphaModFix/>
          </a:blip>
          <a:srcRect b="30376" l="0" r="0" t="0"/>
          <a:stretch/>
        </p:blipFill>
        <p:spPr>
          <a:xfrm>
            <a:off x="4281742" y="3742385"/>
            <a:ext cx="1557924" cy="4498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3" name="Google Shape;93;p28"/>
          <p:cNvPicPr preferRelativeResize="0"/>
          <p:nvPr/>
        </p:nvPicPr>
        <p:blipFill rotWithShape="1">
          <a:blip r:embed="rId5">
            <a:alphaModFix/>
          </a:blip>
          <a:srcRect b="0" l="0" r="0" t="67295"/>
          <a:stretch/>
        </p:blipFill>
        <p:spPr>
          <a:xfrm>
            <a:off x="6090047" y="3784347"/>
            <a:ext cx="2696766" cy="36576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8"/>
          <p:cNvSpPr/>
          <p:nvPr/>
        </p:nvSpPr>
        <p:spPr>
          <a:xfrm>
            <a:off x="5066109" y="2308324"/>
            <a:ext cx="1540200" cy="26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Image" id="95" name="Google Shape;95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8258" y="3762999"/>
            <a:ext cx="1312664" cy="40853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8"/>
          <p:cNvSpPr txBox="1"/>
          <p:nvPr/>
        </p:nvSpPr>
        <p:spPr>
          <a:xfrm>
            <a:off x="194925" y="951425"/>
            <a:ext cx="7351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ighlight>
                  <a:srgbClr val="F8F8F8"/>
                </a:highlight>
                <a:hlinkClick r:id="rId7"/>
              </a:rPr>
              <a:t>https://github.com/geothm/LABS2024-Live.git</a:t>
            </a:r>
            <a:endParaRPr sz="1900"/>
          </a:p>
        </p:txBody>
      </p:sp>
      <p:pic>
        <p:nvPicPr>
          <p:cNvPr id="97" name="Google Shape;97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30674" y="1191675"/>
            <a:ext cx="1505574" cy="9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/>
          <p:nvPr>
            <p:ph type="ctrTitle"/>
          </p:nvPr>
        </p:nvSpPr>
        <p:spPr>
          <a:xfrm>
            <a:off x="428100" y="277950"/>
            <a:ext cx="81210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spring-boot-starter-actuator</a:t>
            </a:r>
            <a:endParaRPr sz="3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37"/>
          <p:cNvSpPr txBox="1"/>
          <p:nvPr>
            <p:ph idx="1" type="subTitle"/>
          </p:nvPr>
        </p:nvSpPr>
        <p:spPr>
          <a:xfrm>
            <a:off x="311700" y="2082175"/>
            <a:ext cx="8520600" cy="15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localhost:8080/</a:t>
            </a:r>
            <a:r>
              <a:rPr lang="en"/>
              <a:t>actuator/health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/>
          <p:nvPr>
            <p:ph type="ctrTitle"/>
          </p:nvPr>
        </p:nvSpPr>
        <p:spPr>
          <a:xfrm>
            <a:off x="428100" y="277950"/>
            <a:ext cx="81210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spring-boot-starter-web</a:t>
            </a:r>
            <a:endParaRPr sz="3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38"/>
          <p:cNvSpPr txBox="1"/>
          <p:nvPr>
            <p:ph idx="1" type="subTitle"/>
          </p:nvPr>
        </p:nvSpPr>
        <p:spPr>
          <a:xfrm>
            <a:off x="2860550" y="1760200"/>
            <a:ext cx="2909100" cy="1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@RestController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@RequestMapping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@GetMapping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@PathVariable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@RequestParam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9"/>
          <p:cNvSpPr txBox="1"/>
          <p:nvPr>
            <p:ph type="ctrTitle"/>
          </p:nvPr>
        </p:nvSpPr>
        <p:spPr>
          <a:xfrm>
            <a:off x="0" y="277950"/>
            <a:ext cx="9144000" cy="8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200">
                <a:solidFill>
                  <a:schemeClr val="dk2"/>
                </a:solidFill>
                <a:highlight>
                  <a:srgbClr val="FFFFFF"/>
                </a:highlight>
              </a:rPr>
              <a:t>Make some pizza</a:t>
            </a:r>
            <a:endParaRPr sz="3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39"/>
          <p:cNvSpPr txBox="1"/>
          <p:nvPr>
            <p:ph idx="1" type="subTitle"/>
          </p:nvPr>
        </p:nvSpPr>
        <p:spPr>
          <a:xfrm>
            <a:off x="-50" y="2288600"/>
            <a:ext cx="9144000" cy="15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Injection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@Autowired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injection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" id="170" name="Google Shape;170;p39"/>
          <p:cNvPicPr preferRelativeResize="0"/>
          <p:nvPr/>
        </p:nvPicPr>
        <p:blipFill rotWithShape="1">
          <a:blip r:embed="rId3">
            <a:alphaModFix/>
          </a:blip>
          <a:srcRect b="16784" l="0" r="0" t="0"/>
          <a:stretch/>
        </p:blipFill>
        <p:spPr>
          <a:xfrm>
            <a:off x="3481337" y="1118775"/>
            <a:ext cx="2181325" cy="4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0"/>
          <p:cNvSpPr txBox="1"/>
          <p:nvPr>
            <p:ph type="ctrTitle"/>
          </p:nvPr>
        </p:nvSpPr>
        <p:spPr>
          <a:xfrm>
            <a:off x="0" y="277950"/>
            <a:ext cx="9144000" cy="8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200">
                <a:solidFill>
                  <a:schemeClr val="dk2"/>
                </a:solidFill>
                <a:highlight>
                  <a:srgbClr val="FFFFFF"/>
                </a:highlight>
              </a:rPr>
              <a:t>Different pizza providers?</a:t>
            </a:r>
            <a:endParaRPr sz="3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40"/>
          <p:cNvSpPr txBox="1"/>
          <p:nvPr>
            <p:ph idx="1" type="subTitle"/>
          </p:nvPr>
        </p:nvSpPr>
        <p:spPr>
          <a:xfrm>
            <a:off x="-50" y="2288600"/>
            <a:ext cx="9144000" cy="15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 into controller all pizzas from different services (ItalianPizzaService, AmericanPizzaService)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idx="1" type="subTitle"/>
          </p:nvPr>
        </p:nvSpPr>
        <p:spPr>
          <a:xfrm>
            <a:off x="183438" y="230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Layered </a:t>
            </a:r>
            <a:r>
              <a:rPr lang="en"/>
              <a:t>architecture</a:t>
            </a:r>
            <a:endParaRPr/>
          </a:p>
        </p:txBody>
      </p:sp>
      <p:pic>
        <p:nvPicPr>
          <p:cNvPr id="182" name="Google Shape;1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125" y="1098325"/>
            <a:ext cx="5723738" cy="38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rian logo small.png" id="187" name="Google Shape;18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2215" y="284265"/>
            <a:ext cx="596726" cy="265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800" y="198075"/>
            <a:ext cx="6646275" cy="481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 txBox="1"/>
          <p:nvPr>
            <p:ph type="ctrTitle"/>
          </p:nvPr>
        </p:nvSpPr>
        <p:spPr>
          <a:xfrm>
            <a:off x="0" y="277950"/>
            <a:ext cx="9144000" cy="8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200">
                <a:solidFill>
                  <a:schemeClr val="dk2"/>
                </a:solidFill>
                <a:highlight>
                  <a:srgbClr val="FFFFFF"/>
                </a:highlight>
              </a:rPr>
              <a:t>Server</a:t>
            </a:r>
            <a:endParaRPr sz="3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29"/>
          <p:cNvSpPr txBox="1"/>
          <p:nvPr>
            <p:ph idx="1" type="subTitle"/>
          </p:nvPr>
        </p:nvSpPr>
        <p:spPr>
          <a:xfrm>
            <a:off x="-50" y="2288600"/>
            <a:ext cx="9144000" cy="15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servlet container</a:t>
            </a:r>
            <a:endParaRPr/>
          </a:p>
        </p:txBody>
      </p:sp>
      <p:pic>
        <p:nvPicPr>
          <p:cNvPr id="104" name="Google Shape;1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899" y="1075900"/>
            <a:ext cx="1505574" cy="9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 txBox="1"/>
          <p:nvPr>
            <p:ph type="ctrTitle"/>
          </p:nvPr>
        </p:nvSpPr>
        <p:spPr>
          <a:xfrm>
            <a:off x="0" y="277950"/>
            <a:ext cx="9144000" cy="8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200">
                <a:solidFill>
                  <a:schemeClr val="dk2"/>
                </a:solidFill>
                <a:highlight>
                  <a:srgbClr val="FFFFFF"/>
                </a:highlight>
              </a:rPr>
              <a:t>Servlet</a:t>
            </a:r>
            <a:endParaRPr sz="3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30"/>
          <p:cNvSpPr txBox="1"/>
          <p:nvPr>
            <p:ph idx="1" type="subTitle"/>
          </p:nvPr>
        </p:nvSpPr>
        <p:spPr>
          <a:xfrm>
            <a:off x="-50" y="2288600"/>
            <a:ext cx="9144000" cy="15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program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respond to HTTP requests</a:t>
            </a:r>
            <a:endParaRPr/>
          </a:p>
        </p:txBody>
      </p:sp>
      <p:pic>
        <p:nvPicPr>
          <p:cNvPr id="111" name="Google Shape;1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650" y="928950"/>
            <a:ext cx="1288125" cy="123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"/>
          <p:cNvSpPr txBox="1"/>
          <p:nvPr>
            <p:ph type="ctrTitle"/>
          </p:nvPr>
        </p:nvSpPr>
        <p:spPr>
          <a:xfrm>
            <a:off x="0" y="277950"/>
            <a:ext cx="9144000" cy="6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>
                <a:solidFill>
                  <a:schemeClr val="dk2"/>
                </a:solidFill>
                <a:highlight>
                  <a:srgbClr val="FFFFFF"/>
                </a:highlight>
              </a:rPr>
              <a:t>DispatcherServlet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31"/>
          <p:cNvSpPr txBox="1"/>
          <p:nvPr>
            <p:ph idx="1" type="subTitle"/>
          </p:nvPr>
        </p:nvSpPr>
        <p:spPr>
          <a:xfrm>
            <a:off x="-50" y="2288600"/>
            <a:ext cx="9144000" cy="15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implementation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Entry Point - front controller</a:t>
            </a:r>
            <a:endParaRPr/>
          </a:p>
        </p:txBody>
      </p:sp>
      <p:pic>
        <p:nvPicPr>
          <p:cNvPr id="118" name="Google Shape;1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999" y="877975"/>
            <a:ext cx="1851899" cy="123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type="ctrTitle"/>
          </p:nvPr>
        </p:nvSpPr>
        <p:spPr>
          <a:xfrm>
            <a:off x="25675" y="39975"/>
            <a:ext cx="1803900" cy="6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>
                <a:solidFill>
                  <a:schemeClr val="dk2"/>
                </a:solidFill>
                <a:highlight>
                  <a:srgbClr val="FFFFFF"/>
                </a:highlight>
              </a:rPr>
              <a:t>MVC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4" name="Google Shape;1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00" y="717075"/>
            <a:ext cx="1640961" cy="109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9575" y="57550"/>
            <a:ext cx="6695450" cy="49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type="ctrTitle"/>
          </p:nvPr>
        </p:nvSpPr>
        <p:spPr>
          <a:xfrm>
            <a:off x="0" y="277950"/>
            <a:ext cx="91440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33"/>
          <p:cNvSpPr txBox="1"/>
          <p:nvPr>
            <p:ph idx="1" type="subTitle"/>
          </p:nvPr>
        </p:nvSpPr>
        <p:spPr>
          <a:xfrm>
            <a:off x="-50" y="2288600"/>
            <a:ext cx="9144000" cy="15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beans - @RestController etc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@Scope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@ComponentScan(basePackages = “”)</a:t>
            </a:r>
            <a:endParaRPr/>
          </a:p>
        </p:txBody>
      </p:sp>
      <p:pic>
        <p:nvPicPr>
          <p:cNvPr id="132" name="Google Shape;1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999" y="877975"/>
            <a:ext cx="1851899" cy="123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/>
          <p:nvPr>
            <p:ph type="ctrTitle"/>
          </p:nvPr>
        </p:nvSpPr>
        <p:spPr>
          <a:xfrm>
            <a:off x="0" y="277950"/>
            <a:ext cx="9144000" cy="8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200">
                <a:solidFill>
                  <a:schemeClr val="dk2"/>
                </a:solidFill>
                <a:highlight>
                  <a:srgbClr val="FFFFFF"/>
                </a:highlight>
              </a:rPr>
              <a:t>Architecture?</a:t>
            </a:r>
            <a:endParaRPr sz="3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34"/>
          <p:cNvSpPr txBox="1"/>
          <p:nvPr>
            <p:ph idx="1" type="subTitle"/>
          </p:nvPr>
        </p:nvSpPr>
        <p:spPr>
          <a:xfrm>
            <a:off x="-50" y="2288600"/>
            <a:ext cx="9144000" cy="15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</a:t>
            </a:r>
            <a:endParaRPr/>
          </a:p>
        </p:txBody>
      </p:sp>
      <p:pic>
        <p:nvPicPr>
          <p:cNvPr descr="Image" id="139" name="Google Shape;13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4176" y="1329239"/>
            <a:ext cx="1995525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2736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rian logo small.png" id="149" name="Google Shape;14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2215" y="284265"/>
            <a:ext cx="596726" cy="26521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6"/>
          <p:cNvSpPr txBox="1"/>
          <p:nvPr>
            <p:ph type="title"/>
          </p:nvPr>
        </p:nvSpPr>
        <p:spPr>
          <a:xfrm>
            <a:off x="669727" y="335791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Spring Boot</a:t>
            </a:r>
            <a:endParaRPr sz="3500">
              <a:solidFill>
                <a:schemeClr val="dk1"/>
              </a:solidFill>
            </a:endParaRPr>
          </a:p>
        </p:txBody>
      </p:sp>
      <p:pic>
        <p:nvPicPr>
          <p:cNvPr id="151" name="Google Shape;15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174" y="1474372"/>
            <a:ext cx="4184973" cy="3105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