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457ca1a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457ca1a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4 - persist and fetch test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457ca1a3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457ca1a3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457ca1a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457ca1a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 5 - Make test data save work with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57ca1a3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457ca1a3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2f1d009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2f1d009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1 - POJOs for Pizza and Ingredients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2f1d0094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2f1d0094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2f1d009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2f1d009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2f1d0094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2f1d0094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327e35e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327e35e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2 - annotate classes and start app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43298f1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43298f1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57ca1a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457ca1a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 3 - get app running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457ca1a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457ca1a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499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Persistence</a:t>
            </a:r>
            <a:r>
              <a:rPr lang="en" sz="4800"/>
              <a:t> 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33800"/>
            <a:ext cx="85206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Hibernate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369900" y="534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EntityManger em</a:t>
            </a:r>
            <a:endParaRPr sz="3520"/>
          </a:p>
        </p:txBody>
      </p:sp>
      <p:sp>
        <p:nvSpPr>
          <p:cNvPr id="113" name="Google Shape;113;p22"/>
          <p:cNvSpPr txBox="1"/>
          <p:nvPr/>
        </p:nvSpPr>
        <p:spPr>
          <a:xfrm>
            <a:off x="460650" y="1180675"/>
            <a:ext cx="822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.find(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Pizza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id)</a:t>
            </a:r>
            <a:endParaRPr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.persist(pizza)</a:t>
            </a:r>
            <a:endParaRPr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.merge(pizza)</a:t>
            </a:r>
            <a:endParaRPr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4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.createQuery(“...JPQL query string…”)</a:t>
            </a:r>
            <a:endParaRPr sz="24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369900" y="299775"/>
            <a:ext cx="85206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@Transactional </a:t>
            </a:r>
            <a:endParaRPr b="1" sz="4920"/>
          </a:p>
        </p:txBody>
      </p:sp>
      <p:sp>
        <p:nvSpPr>
          <p:cNvPr id="119" name="Google Shape;119;p23"/>
          <p:cNvSpPr txBox="1"/>
          <p:nvPr/>
        </p:nvSpPr>
        <p:spPr>
          <a:xfrm>
            <a:off x="460650" y="1180675"/>
            <a:ext cx="8222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>
                <a:solidFill>
                  <a:schemeClr val="dk2"/>
                </a:solidFill>
                <a:highlight>
                  <a:srgbClr val="FFFFFF"/>
                </a:highlight>
              </a:rPr>
              <a:t>ACID</a:t>
            </a:r>
            <a:endParaRPr b="1" sz="35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2"/>
                </a:solidFill>
                <a:highlight>
                  <a:srgbClr val="FFFFFF"/>
                </a:highlight>
              </a:rPr>
              <a:t>Atomic, Consistent, Isolated, Durable</a:t>
            </a:r>
            <a:endParaRPr sz="2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1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highlight>
                  <a:srgbClr val="FFFFFF"/>
                </a:highlight>
              </a:rPr>
              <a:t>@EnableTransactionManagement</a:t>
            </a:r>
            <a:endParaRPr sz="32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highlight>
                  <a:srgbClr val="FFFFFF"/>
                </a:highlight>
              </a:rPr>
              <a:t>Out of the box with Spring Boot</a:t>
            </a:r>
            <a:endParaRPr sz="21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369900" y="299775"/>
            <a:ext cx="85206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Collections</a:t>
            </a:r>
            <a:endParaRPr b="1" sz="4920"/>
          </a:p>
        </p:txBody>
      </p:sp>
      <p:sp>
        <p:nvSpPr>
          <p:cNvPr id="125" name="Google Shape;125;p24"/>
          <p:cNvSpPr txBox="1"/>
          <p:nvPr/>
        </p:nvSpPr>
        <p:spPr>
          <a:xfrm>
            <a:off x="460650" y="1180675"/>
            <a:ext cx="8222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@OneToMany(cascade = CascadeType.ALL, fetch = FetchType.EAGER)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@ManyToOne where it's useful + 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@OneToMany(mappedBy = "pizza")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@JoinTable where necessary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369900" y="299775"/>
            <a:ext cx="85206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Exercise</a:t>
            </a:r>
            <a:endParaRPr b="1" sz="4920"/>
          </a:p>
        </p:txBody>
      </p:sp>
      <p:sp>
        <p:nvSpPr>
          <p:cNvPr id="131" name="Google Shape;131;p25"/>
          <p:cNvSpPr txBox="1"/>
          <p:nvPr/>
        </p:nvSpPr>
        <p:spPr>
          <a:xfrm>
            <a:off x="518850" y="1180675"/>
            <a:ext cx="8222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Create </a:t>
            </a: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entities for </a:t>
            </a:r>
            <a:r>
              <a:rPr b="1" lang="en" sz="1950">
                <a:solidFill>
                  <a:schemeClr val="dk2"/>
                </a:solidFill>
                <a:highlight>
                  <a:srgbClr val="FFFFFF"/>
                </a:highlight>
              </a:rPr>
              <a:t>Customer </a:t>
            </a: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and </a:t>
            </a:r>
            <a:r>
              <a:rPr b="1" lang="en" sz="1950">
                <a:solidFill>
                  <a:schemeClr val="dk2"/>
                </a:solidFill>
                <a:highlight>
                  <a:srgbClr val="FFFFFF"/>
                </a:highlight>
              </a:rPr>
              <a:t>Order</a:t>
            </a:r>
            <a:endParaRPr b="1"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Customer: 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Name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Type: New, Occasional, Frequent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can have many Orders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Order 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Date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Price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0"/>
              <a:buChar char="●"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Can contain many Pizzas</a:t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2"/>
                </a:solidFill>
                <a:highlight>
                  <a:srgbClr val="FFFFFF"/>
                </a:highlight>
              </a:rPr>
              <a:t>Create an endpoint to get all Orders</a:t>
            </a:r>
            <a:endParaRPr sz="1950">
              <a:solidFill>
                <a:srgbClr val="2326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6499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But first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833800"/>
            <a:ext cx="85206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to Many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to Many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6499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Java?</a:t>
            </a:r>
            <a:endParaRPr sz="48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833800"/>
            <a:ext cx="85206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approach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7125"/>
            <a:ext cx="9048499" cy="413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486525" y="371600"/>
            <a:ext cx="495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36900" y="147025"/>
            <a:ext cx="84702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ORM</a:t>
            </a:r>
            <a:endParaRPr sz="3120"/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20"/>
              <a:t>Java Persistence API (</a:t>
            </a:r>
            <a:r>
              <a:rPr b="1" lang="en" sz="1920"/>
              <a:t>JPA</a:t>
            </a:r>
            <a:r>
              <a:rPr lang="en" sz="1920"/>
              <a:t>) (standard) -&gt; provider </a:t>
            </a:r>
            <a:r>
              <a:rPr b="1" lang="en" sz="1920"/>
              <a:t>Hibernate</a:t>
            </a:r>
            <a:endParaRPr sz="292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462800"/>
            <a:ext cx="8520600" cy="17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@Entity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Table 🡺 Class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Column 🡺 Property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Tuple 🡺 an Instance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0" y="3389075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&gt;org.springframework.boot&lt;/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&gt;spring-boot-starter-data-jpa&lt;/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0" y="1698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@Table</a:t>
            </a:r>
            <a:endParaRPr sz="48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1032600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@GeneratedValue(strategy = GenerationType.IDENTITY)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@OneToOne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@OneToMany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@ManyToOne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@ManyToMany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@Enumerated(EnumType.STRING)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@Lob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55350" y="2498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H2 - in memory DB</a:t>
            </a:r>
            <a:endParaRPr sz="3520"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55350" y="1280875"/>
            <a:ext cx="85206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 - MariaDB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Oracle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55350" y="2859600"/>
            <a:ext cx="6054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&gt;com.h2database&lt;/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groupId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&gt;h2&lt;/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artifactId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&gt;runtime&lt;/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scope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2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dependency</a:t>
            </a:r>
            <a:r>
              <a:rPr lang="en" sz="2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898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DB configs</a:t>
            </a:r>
            <a:endParaRPr sz="3520"/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320125" y="1317250"/>
            <a:ext cx="8520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application.properties</a:t>
            </a:r>
            <a:endParaRPr sz="2700"/>
          </a:p>
        </p:txBody>
      </p:sp>
      <p:sp>
        <p:nvSpPr>
          <p:cNvPr id="100" name="Google Shape;100;p20"/>
          <p:cNvSpPr txBox="1"/>
          <p:nvPr/>
        </p:nvSpPr>
        <p:spPr>
          <a:xfrm>
            <a:off x="320125" y="1936675"/>
            <a:ext cx="8823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spring.datasource.url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jdbc:h2:mem:testdb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spring.datasource.driverClassName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spring.datasource.username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spring.datasource.password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spring.jpa.database-platform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org.hibernate.dialect.H2Dialect</a:t>
            </a:r>
            <a:endParaRPr sz="18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spring.jpa.hibernate.ddl-auto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create-drop</a:t>
            </a:r>
            <a:endParaRPr sz="1800">
              <a:solidFill>
                <a:srgbClr val="0062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spring.jpa.show-sql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83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spring.jpa.open-in-view</a:t>
            </a:r>
            <a:r>
              <a:rPr lang="en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8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ctrTitle"/>
          </p:nvPr>
        </p:nvSpPr>
        <p:spPr>
          <a:xfrm>
            <a:off x="369900" y="534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No data?</a:t>
            </a:r>
            <a:endParaRPr sz="3520"/>
          </a:p>
        </p:txBody>
      </p:sp>
      <p:sp>
        <p:nvSpPr>
          <p:cNvPr id="106" name="Google Shape;106;p21"/>
          <p:cNvSpPr txBox="1"/>
          <p:nvPr/>
        </p:nvSpPr>
        <p:spPr>
          <a:xfrm>
            <a:off x="449950" y="846025"/>
            <a:ext cx="5385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E88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@PersistenceContext</a:t>
            </a:r>
            <a:endParaRPr sz="2600">
              <a:solidFill>
                <a:srgbClr val="9E880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EntityManager </a:t>
            </a:r>
            <a:r>
              <a:rPr lang="en" sz="26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</a:t>
            </a:r>
            <a:r>
              <a:rPr lang="en" sz="26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6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1775"/>
            <a:ext cx="4529825" cy="30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