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5"/>
  </p:notesMasterIdLst>
  <p:sldIdLst>
    <p:sldId id="256" r:id="rId2"/>
    <p:sldId id="401" r:id="rId3"/>
    <p:sldId id="402" r:id="rId4"/>
    <p:sldId id="403" r:id="rId5"/>
    <p:sldId id="404" r:id="rId6"/>
    <p:sldId id="405" r:id="rId7"/>
    <p:sldId id="406" r:id="rId8"/>
    <p:sldId id="407" r:id="rId9"/>
    <p:sldId id="408" r:id="rId10"/>
    <p:sldId id="409" r:id="rId11"/>
    <p:sldId id="383" r:id="rId12"/>
    <p:sldId id="384" r:id="rId13"/>
    <p:sldId id="385" r:id="rId14"/>
    <p:sldId id="386" r:id="rId15"/>
    <p:sldId id="387" r:id="rId16"/>
    <p:sldId id="388" r:id="rId17"/>
    <p:sldId id="389" r:id="rId18"/>
    <p:sldId id="410" r:id="rId19"/>
    <p:sldId id="411" r:id="rId20"/>
    <p:sldId id="412" r:id="rId21"/>
    <p:sldId id="413" r:id="rId22"/>
    <p:sldId id="414" r:id="rId23"/>
    <p:sldId id="415" r:id="rId24"/>
    <p:sldId id="416" r:id="rId25"/>
    <p:sldId id="417" r:id="rId26"/>
    <p:sldId id="418" r:id="rId27"/>
    <p:sldId id="419" r:id="rId28"/>
    <p:sldId id="420" r:id="rId29"/>
    <p:sldId id="421" r:id="rId30"/>
    <p:sldId id="422" r:id="rId31"/>
    <p:sldId id="423" r:id="rId32"/>
    <p:sldId id="424" r:id="rId33"/>
    <p:sldId id="425" r:id="rId34"/>
    <p:sldId id="426" r:id="rId35"/>
    <p:sldId id="427" r:id="rId36"/>
    <p:sldId id="428" r:id="rId37"/>
    <p:sldId id="429" r:id="rId38"/>
    <p:sldId id="430" r:id="rId39"/>
    <p:sldId id="431" r:id="rId40"/>
    <p:sldId id="432" r:id="rId41"/>
    <p:sldId id="433" r:id="rId42"/>
    <p:sldId id="434" r:id="rId43"/>
    <p:sldId id="435" r:id="rId44"/>
    <p:sldId id="436" r:id="rId45"/>
    <p:sldId id="437" r:id="rId46"/>
    <p:sldId id="438" r:id="rId47"/>
    <p:sldId id="439" r:id="rId48"/>
    <p:sldId id="440" r:id="rId49"/>
    <p:sldId id="441" r:id="rId50"/>
    <p:sldId id="442" r:id="rId51"/>
    <p:sldId id="443" r:id="rId52"/>
    <p:sldId id="444" r:id="rId53"/>
    <p:sldId id="285" r:id="rId54"/>
  </p:sldIdLst>
  <p:sldSz cx="9144000" cy="6858000" type="screen4x3"/>
  <p:notesSz cx="6858000" cy="9144000"/>
  <p:custDataLst>
    <p:tags r:id="rId56"/>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p:restoredTop sz="94660"/>
  </p:normalViewPr>
  <p:slideViewPr>
    <p:cSldViewPr snapToGrid="0" showGuides="1">
      <p:cViewPr varScale="1">
        <p:scale>
          <a:sx n="69" d="100"/>
          <a:sy n="69" d="100"/>
        </p:scale>
        <p:origin x="144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buFontTx/>
              <a:buNone/>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buFontTx/>
              <a:buNone/>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buFontTx/>
              <a:buNone/>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buFontTx/>
              <a:buNone/>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90855DBD-EA29-40CF-B212-A2E763A55D92}"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13314"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4" name="灯片编号占位符 3"/>
          <p:cNvSpPr txBox="1">
            <a:spLocks noGrp="1"/>
          </p:cNvSpPr>
          <p:nvPr>
            <p:ph type="sldNum" sz="quarter"/>
          </p:nvPr>
        </p:nvSpPr>
        <p:spPr>
          <a:xfrm>
            <a:off x="3884613" y="8685213"/>
            <a:ext cx="2971800" cy="458787"/>
          </a:xfrm>
          <a:prstGeom prst="rect">
            <a:avLst/>
          </a:prstGeom>
        </p:spPr>
        <p:txBody>
          <a:bodyPr anchor="b"/>
          <a:lstStyle/>
          <a:p>
            <a:pPr algn="r" fontAlgn="auto">
              <a:spcBef>
                <a:spcPts val="0"/>
              </a:spcBef>
              <a:spcAft>
                <a:spcPts val="0"/>
              </a:spcAft>
              <a:buFontTx/>
              <a:buNone/>
              <a:defRPr/>
            </a:pPr>
            <a:fld id="{1BA07623-8691-41A3-AD12-F6F0EC873F6B}" type="slidenum">
              <a:rPr lang="zh-CN" altLang="en-US" sz="1200">
                <a:latin typeface="+mn-lt"/>
                <a:ea typeface="+mn-ea"/>
                <a:sym typeface="+mn-ea"/>
              </a:rPr>
              <a:pPr algn="r" fontAlgn="auto">
                <a:spcBef>
                  <a:spcPts val="0"/>
                </a:spcBef>
                <a:spcAft>
                  <a:spcPts val="0"/>
                </a:spcAft>
                <a:buFontTx/>
                <a:buNone/>
                <a:defRPr/>
              </a:pPr>
              <a:t>9</a:t>
            </a:fld>
            <a:endParaRPr lang="zh-CN" altLang="en-US" sz="1200">
              <a:latin typeface="+mn-lt"/>
              <a:ea typeface="+mn-ea"/>
              <a:sym typeface="+mn-ea"/>
            </a:endParaRPr>
          </a:p>
        </p:txBody>
      </p:sp>
    </p:spTree>
    <p:extLst>
      <p:ext uri="{BB962C8B-B14F-4D97-AF65-F5344CB8AC3E}">
        <p14:creationId xmlns:p14="http://schemas.microsoft.com/office/powerpoint/2010/main" val="375925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ChangeArrowheads="1"/>
          </p:cNvSpPr>
          <p:nvPr>
            <p:ph type="sldImg" idx="4294967295"/>
          </p:nvPr>
        </p:nvSpPr>
        <p:spPr bwMode="auto">
          <a:ln>
            <a:solidFill>
              <a:srgbClr val="000000"/>
            </a:solidFill>
            <a:miter lim="800000"/>
            <a:headEnd/>
            <a:tailEnd/>
          </a:ln>
        </p:spPr>
      </p:sp>
      <p:sp>
        <p:nvSpPr>
          <p:cNvPr id="39938" name="文本占位符 2"/>
          <p:cNvSpPr>
            <a:spLocks noChangeArrowheads="1"/>
          </p:cNvSpPr>
          <p:nvPr>
            <p:ph type="body" idx="4294967295"/>
          </p:nvPr>
        </p:nvSpPr>
        <p:spPr bwMode="auto"/>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3903359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31"/>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3FEA2E-7AD2-4E26-91B0-9EDFC3C495FA}"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3FEA2E-7AD2-4E26-91B0-9EDFC3C495FA}"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3FEA2E-7AD2-4E26-91B0-9EDFC3C495FA}"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3FEA2E-7AD2-4E26-91B0-9EDFC3C495FA}"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3FEA2E-7AD2-4E26-91B0-9EDFC3C495FA}"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3FEA2E-7AD2-4E26-91B0-9EDFC3C495FA}"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85800" y="1981200"/>
            <a:ext cx="3810000" cy="4114800"/>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48200" y="1981200"/>
            <a:ext cx="3810000" cy="1981200"/>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48200" y="4114800"/>
            <a:ext cx="3810000" cy="1981200"/>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7" name="页脚占位符 6"/>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8" name="灯片编号占位符 7"/>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3FEA2E-7AD2-4E26-91B0-9EDFC3C495FA}"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85800" y="1981200"/>
            <a:ext cx="3810000" cy="4114800"/>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981200"/>
            <a:ext cx="3810000" cy="4114800"/>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3FEA2E-7AD2-4E26-91B0-9EDFC3C495FA}"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nchorCtr="0"/>
          <a:lstStyle/>
          <a:p>
            <a:pPr lvl="0"/>
            <a:r>
              <a:rPr lang="zh-CN" altLang="en-US" dirty="0"/>
              <a:t>单击此处编辑母版标题样式</a:t>
            </a:r>
          </a:p>
        </p:txBody>
      </p:sp>
      <p:sp>
        <p:nvSpPr>
          <p:cNvPr id="1027" name="Rectangle 3"/>
          <p:cNvSpPr>
            <a:spLocks noGrp="1"/>
          </p:cNvSpPr>
          <p:nvPr>
            <p:ph type="body"/>
          </p:nvPr>
        </p:nvSpPr>
        <p:spPr>
          <a:xfrm>
            <a:off x="685800" y="1981200"/>
            <a:ext cx="7772400" cy="4114800"/>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l" eaLnBrk="1" fontAlgn="auto" hangingPunct="1">
              <a:spcBef>
                <a:spcPts val="0"/>
              </a:spcBef>
              <a:spcAft>
                <a:spcPts val="0"/>
              </a:spcAft>
              <a:buFontTx/>
              <a:buNone/>
              <a:defRPr sz="1400" b="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eaLnBrk="1" fontAlgn="auto" hangingPunct="1">
              <a:spcBef>
                <a:spcPts val="0"/>
              </a:spcBef>
              <a:spcAft>
                <a:spcPts val="0"/>
              </a:spcAft>
              <a:buFontTx/>
              <a:buNone/>
              <a:defRPr sz="1400" b="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eaLnBrk="1" fontAlgn="auto" hangingPunct="1">
              <a:spcBef>
                <a:spcPts val="0"/>
              </a:spcBef>
              <a:spcAft>
                <a:spcPts val="0"/>
              </a:spcAft>
              <a:buFontTx/>
              <a:buNone/>
              <a:defRPr sz="1400" b="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D3FEA2E-7AD2-4E26-91B0-9EDFC3C495FA}"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rtl="0" eaLnBrk="0" fontAlgn="base" hangingPunct="0">
        <a:spcBef>
          <a:spcPct val="0"/>
        </a:spcBef>
        <a:spcAft>
          <a:spcPct val="0"/>
        </a:spcAft>
        <a:defRPr sz="3600">
          <a:solidFill>
            <a:srgbClr val="FF3300"/>
          </a:solidFill>
          <a:latin typeface="+mj-lt"/>
          <a:ea typeface="+mj-ea"/>
          <a:cs typeface="+mj-cs"/>
        </a:defRPr>
      </a:lvl1pPr>
      <a:lvl2pPr algn="ctr" rtl="0" eaLnBrk="0" fontAlgn="base" hangingPunct="0">
        <a:spcBef>
          <a:spcPct val="0"/>
        </a:spcBef>
        <a:spcAft>
          <a:spcPct val="0"/>
        </a:spcAft>
        <a:defRPr sz="3600">
          <a:solidFill>
            <a:srgbClr val="FF3300"/>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3600">
          <a:solidFill>
            <a:srgbClr val="FF3300"/>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3600">
          <a:solidFill>
            <a:srgbClr val="FF3300"/>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3600">
          <a:solidFill>
            <a:srgbClr val="FF3300"/>
          </a:solidFill>
          <a:latin typeface="Times New Roman" panose="02020603050405020304" pitchFamily="18" charset="0"/>
          <a:ea typeface="黑体" panose="02010609060101010101" pitchFamily="49" charset="-122"/>
        </a:defRPr>
      </a:lvl5pPr>
      <a:lvl6pPr marL="457200" algn="ctr" rtl="0" eaLnBrk="1" fontAlgn="base" hangingPunct="1">
        <a:spcBef>
          <a:spcPct val="0"/>
        </a:spcBef>
        <a:spcAft>
          <a:spcPct val="0"/>
        </a:spcAft>
        <a:defRPr kumimoji="1" sz="3600">
          <a:solidFill>
            <a:srgbClr val="FF3300"/>
          </a:solidFill>
          <a:latin typeface="Times New Roman" panose="02020603050405020304" pitchFamily="18" charset="0"/>
          <a:ea typeface="黑体" panose="02010609060101010101" pitchFamily="49" charset="-122"/>
        </a:defRPr>
      </a:lvl6pPr>
      <a:lvl7pPr marL="914400" algn="ctr" rtl="0" eaLnBrk="1" fontAlgn="base" hangingPunct="1">
        <a:spcBef>
          <a:spcPct val="0"/>
        </a:spcBef>
        <a:spcAft>
          <a:spcPct val="0"/>
        </a:spcAft>
        <a:defRPr kumimoji="1" sz="3600">
          <a:solidFill>
            <a:srgbClr val="FF3300"/>
          </a:solidFill>
          <a:latin typeface="Times New Roman" panose="02020603050405020304" pitchFamily="18" charset="0"/>
          <a:ea typeface="黑体" panose="02010609060101010101" pitchFamily="49" charset="-122"/>
        </a:defRPr>
      </a:lvl7pPr>
      <a:lvl8pPr marL="1371600" algn="ctr" rtl="0" eaLnBrk="1" fontAlgn="base" hangingPunct="1">
        <a:spcBef>
          <a:spcPct val="0"/>
        </a:spcBef>
        <a:spcAft>
          <a:spcPct val="0"/>
        </a:spcAft>
        <a:defRPr kumimoji="1" sz="3600">
          <a:solidFill>
            <a:srgbClr val="FF3300"/>
          </a:solidFill>
          <a:latin typeface="Times New Roman" panose="02020603050405020304" pitchFamily="18" charset="0"/>
          <a:ea typeface="黑体" panose="02010609060101010101" pitchFamily="49" charset="-122"/>
        </a:defRPr>
      </a:lvl8pPr>
      <a:lvl9pPr marL="1828800" algn="ctr" rtl="0" eaLnBrk="1" fontAlgn="base" hangingPunct="1">
        <a:spcBef>
          <a:spcPct val="0"/>
        </a:spcBef>
        <a:spcAft>
          <a:spcPct val="0"/>
        </a:spcAft>
        <a:defRPr kumimoji="1" sz="3600">
          <a:solidFill>
            <a:srgbClr val="FF3300"/>
          </a:solidFill>
          <a:latin typeface="Times New Roman" panose="02020603050405020304" pitchFamily="18" charset="0"/>
          <a:ea typeface="黑体" panose="02010609060101010101" pitchFamily="49" charset="-122"/>
        </a:defRPr>
      </a:lvl9pPr>
    </p:titleStyle>
    <p:bodyStyle>
      <a:lvl1pPr marL="341630" indent="-341630" algn="l" rtl="0" eaLnBrk="0" fontAlgn="base" hangingPunct="0">
        <a:lnSpc>
          <a:spcPct val="150000"/>
        </a:lnSpc>
        <a:spcBef>
          <a:spcPct val="0"/>
        </a:spcBef>
        <a:spcAft>
          <a:spcPct val="0"/>
        </a:spcAft>
        <a:buChar char="•"/>
        <a:defRPr sz="2400" b="1">
          <a:solidFill>
            <a:schemeClr val="tx1"/>
          </a:solidFill>
          <a:latin typeface="+mn-lt"/>
          <a:ea typeface="+mn-ea"/>
          <a:cs typeface="+mn-cs"/>
        </a:defRPr>
      </a:lvl1pPr>
      <a:lvl2pPr marL="741680" indent="-284480" algn="l" rtl="0" eaLnBrk="0" fontAlgn="base" hangingPunct="0">
        <a:lnSpc>
          <a:spcPct val="150000"/>
        </a:lnSpc>
        <a:spcBef>
          <a:spcPct val="0"/>
        </a:spcBef>
        <a:spcAft>
          <a:spcPct val="0"/>
        </a:spcAft>
        <a:buChar char="•"/>
        <a:defRPr sz="2000" b="1">
          <a:solidFill>
            <a:schemeClr val="tx1"/>
          </a:solidFill>
          <a:latin typeface="+mn-lt"/>
          <a:ea typeface="+mn-ea"/>
        </a:defRPr>
      </a:lvl2pPr>
      <a:lvl3pPr marL="1141730" indent="-227330" algn="l" rtl="0" eaLnBrk="0" fontAlgn="base" hangingPunct="0">
        <a:lnSpc>
          <a:spcPct val="150000"/>
        </a:lnSpc>
        <a:spcBef>
          <a:spcPct val="0"/>
        </a:spcBef>
        <a:spcAft>
          <a:spcPct val="0"/>
        </a:spcAft>
        <a:buChar char="•"/>
        <a:defRPr sz="2000" b="1">
          <a:solidFill>
            <a:schemeClr val="tx1"/>
          </a:solidFill>
          <a:latin typeface="+mn-lt"/>
          <a:ea typeface="+mn-ea"/>
        </a:defRPr>
      </a:lvl3pPr>
      <a:lvl4pPr marL="1598930" indent="-227330" algn="l" rtl="0" eaLnBrk="0" fontAlgn="base" hangingPunct="0">
        <a:lnSpc>
          <a:spcPct val="150000"/>
        </a:lnSpc>
        <a:spcBef>
          <a:spcPct val="20000"/>
        </a:spcBef>
        <a:spcAft>
          <a:spcPct val="0"/>
        </a:spcAft>
        <a:buChar char="–"/>
        <a:defRPr sz="2000">
          <a:solidFill>
            <a:schemeClr val="tx1"/>
          </a:solidFill>
          <a:latin typeface="+mn-lt"/>
          <a:ea typeface="+mn-ea"/>
        </a:defRPr>
      </a:lvl4pPr>
      <a:lvl5pPr marL="2056130" indent="-227330" algn="l" rtl="0" eaLnBrk="0" fontAlgn="base" hangingPunct="0">
        <a:lnSpc>
          <a:spcPct val="150000"/>
        </a:lnSpc>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4.emf"/><Relationship Id="rId5" Type="http://schemas.openxmlformats.org/officeDocument/2006/relationships/oleObject" Target="../embeddings/oleObject3.bin"/><Relationship Id="rId4" Type="http://schemas.openxmlformats.org/officeDocument/2006/relationships/image" Target="../media/image13.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6.emf"/><Relationship Id="rId5" Type="http://schemas.openxmlformats.org/officeDocument/2006/relationships/oleObject" Target="../embeddings/oleObject5.bin"/><Relationship Id="rId4" Type="http://schemas.openxmlformats.org/officeDocument/2006/relationships/image" Target="../media/image15.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7.wmf"/></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18.emf"/><Relationship Id="rId5" Type="http://schemas.openxmlformats.org/officeDocument/2006/relationships/oleObject" Target="../embeddings/oleObject8.bin"/><Relationship Id="rId4" Type="http://schemas.openxmlformats.org/officeDocument/2006/relationships/image" Target="../media/image15.e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9.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0.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1.emf"/></Relationships>
</file>

<file path=ppt/slides/_rels/slide4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5.xml"/><Relationship Id="rId1" Type="http://schemas.openxmlformats.org/officeDocument/2006/relationships/vmlDrawing" Target="../drawings/vmlDrawing9.vml"/><Relationship Id="rId4" Type="http://schemas.openxmlformats.org/officeDocument/2006/relationships/image" Target="../media/image21.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标题 1"/>
          <p:cNvSpPr>
            <a:spLocks noGrp="1"/>
          </p:cNvSpPr>
          <p:nvPr>
            <p:ph type="ctrTitle"/>
          </p:nvPr>
        </p:nvSpPr>
        <p:spPr>
          <a:ln/>
        </p:spPr>
        <p:txBody>
          <a:bodyPr vert="horz" wrap="square" lIns="91440" tIns="45720" rIns="91440" bIns="45720" anchor="ctr" anchorCtr="0"/>
          <a:lstStyle/>
          <a:p>
            <a:pPr eaLnBrk="1" hangingPunct="1">
              <a:buClrTx/>
              <a:buSzTx/>
              <a:buFontTx/>
            </a:pPr>
            <a:r>
              <a:rPr lang="zh-CN" altLang="en-US" dirty="0"/>
              <a:t>计算机体系结构基础</a:t>
            </a:r>
          </a:p>
        </p:txBody>
      </p:sp>
      <p:sp>
        <p:nvSpPr>
          <p:cNvPr id="4098" name="副标题 2"/>
          <p:cNvSpPr>
            <a:spLocks noGrp="1"/>
          </p:cNvSpPr>
          <p:nvPr>
            <p:ph type="subTitle" idx="1"/>
          </p:nvPr>
        </p:nvSpPr>
        <p:spPr>
          <a:ln/>
        </p:spPr>
        <p:txBody>
          <a:bodyPr vert="horz" wrap="square" lIns="91440" tIns="45720" rIns="91440" bIns="45720" anchor="t" anchorCtr="0"/>
          <a:lstStyle/>
          <a:p>
            <a:pPr eaLnBrk="1" hangingPunct="1">
              <a:buClrTx/>
              <a:buSzTx/>
              <a:buFontTx/>
            </a:pPr>
            <a:r>
              <a:rPr lang="zh-CN" altLang="en-US" dirty="0">
                <a:latin typeface="+mn-lt"/>
                <a:ea typeface="+mn-ea"/>
                <a:cs typeface="+mn-cs"/>
              </a:rPr>
              <a:t>习题课</a:t>
            </a:r>
            <a:r>
              <a:rPr lang="zh-CN" altLang="en-US" dirty="0" smtClean="0">
                <a:latin typeface="+mn-lt"/>
                <a:ea typeface="+mn-ea"/>
                <a:cs typeface="+mn-cs"/>
              </a:rPr>
              <a:t>（</a:t>
            </a:r>
            <a:r>
              <a:rPr lang="en-US" altLang="zh-CN" dirty="0" smtClean="0"/>
              <a:t>1</a:t>
            </a:r>
            <a:r>
              <a:rPr lang="zh-CN" altLang="en-US" dirty="0" smtClean="0"/>
              <a:t>、</a:t>
            </a:r>
            <a:r>
              <a:rPr lang="en-US" altLang="zh-CN" dirty="0" smtClean="0">
                <a:latin typeface="+mn-lt"/>
                <a:ea typeface="+mn-ea"/>
                <a:cs typeface="+mn-cs"/>
              </a:rPr>
              <a:t>6</a:t>
            </a:r>
            <a:r>
              <a:rPr lang="zh-CN" altLang="en-US" dirty="0" smtClean="0">
                <a:latin typeface="+mn-lt"/>
                <a:ea typeface="+mn-ea"/>
                <a:cs typeface="+mn-cs"/>
              </a:rPr>
              <a:t>、</a:t>
            </a:r>
            <a:r>
              <a:rPr lang="en-US" altLang="zh-CN" dirty="0"/>
              <a:t>8</a:t>
            </a:r>
            <a:r>
              <a:rPr lang="zh-CN" altLang="en-US" dirty="0" smtClean="0">
                <a:latin typeface="+mn-lt"/>
                <a:ea typeface="+mn-ea"/>
                <a:cs typeface="+mn-cs"/>
              </a:rPr>
              <a:t>章</a:t>
            </a:r>
            <a:r>
              <a:rPr lang="zh-CN" altLang="en-US" dirty="0">
                <a:latin typeface="+mn-lt"/>
                <a:ea typeface="+mn-ea"/>
                <a:cs typeface="+mn-cs"/>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noChangeArrowheads="1"/>
          </p:cNvSpPr>
          <p:nvPr>
            <p:ph type="title"/>
          </p:nvPr>
        </p:nvSpPr>
        <p:spPr/>
        <p:txBody>
          <a:bodyPr/>
          <a:lstStyle/>
          <a:p>
            <a:r>
              <a:rPr lang="zh-CN" altLang="en-US" dirty="0" smtClean="0"/>
              <a:t>第</a:t>
            </a:r>
            <a:r>
              <a:rPr lang="en-US" altLang="zh-CN" dirty="0" smtClean="0"/>
              <a:t>01</a:t>
            </a:r>
            <a:r>
              <a:rPr lang="zh-CN" altLang="en-US" dirty="0" smtClean="0"/>
              <a:t>章 第</a:t>
            </a:r>
            <a:r>
              <a:rPr lang="en-US" altLang="zh-CN" dirty="0" smtClean="0"/>
              <a:t>5</a:t>
            </a:r>
            <a:r>
              <a:rPr lang="zh-CN" altLang="en-US" dirty="0" smtClean="0"/>
              <a:t>题</a:t>
            </a:r>
          </a:p>
        </p:txBody>
      </p:sp>
      <p:sp>
        <p:nvSpPr>
          <p:cNvPr id="3" name="内容占位符 2"/>
          <p:cNvSpPr>
            <a:spLocks noGrp="1"/>
          </p:cNvSpPr>
          <p:nvPr>
            <p:ph idx="1"/>
          </p:nvPr>
        </p:nvSpPr>
        <p:spPr>
          <a:xfrm>
            <a:off x="685800" y="1981200"/>
            <a:ext cx="7772400" cy="4518025"/>
          </a:xfrm>
        </p:spPr>
        <p:txBody>
          <a:bodyPr/>
          <a:lstStyle/>
          <a:p>
            <a:pPr marL="341630" indent="-341630">
              <a:defRPr/>
            </a:pPr>
            <a:r>
              <a:rPr lang="en-US" altLang="zh-CN" dirty="0" smtClean="0"/>
              <a:t>Q</a:t>
            </a:r>
            <a:r>
              <a:rPr lang="zh-CN" altLang="en-US" dirty="0" smtClean="0"/>
              <a:t>：</a:t>
            </a:r>
            <a:r>
              <a:rPr lang="zh-CN" dirty="0" smtClean="0"/>
              <a:t>分别在苹果手机、华为手机以及</a:t>
            </a:r>
            <a:r>
              <a:rPr lang="en-US" altLang="zh-CN" dirty="0" smtClean="0"/>
              <a:t>X86-Windows</a:t>
            </a:r>
            <a:r>
              <a:rPr lang="zh-CN" altLang="en-US" dirty="0" smtClean="0"/>
              <a:t>机器上测试浏览器</a:t>
            </a:r>
            <a:r>
              <a:rPr lang="en-US" altLang="zh-CN" dirty="0" smtClean="0"/>
              <a:t>Octane</a:t>
            </a:r>
            <a:r>
              <a:rPr lang="zh-CN" altLang="en-US" dirty="0" smtClean="0"/>
              <a:t>的分值，并简单评述。</a:t>
            </a:r>
            <a:endParaRPr lang="en-US" altLang="zh-CN" dirty="0" smtClean="0"/>
          </a:p>
          <a:p>
            <a:pPr marL="341630" indent="-341630">
              <a:defRPr/>
            </a:pPr>
            <a:r>
              <a:rPr lang="en-US" altLang="zh-CN" dirty="0" smtClean="0"/>
              <a:t>A</a:t>
            </a:r>
            <a:r>
              <a:rPr lang="zh-CN" altLang="en-US" dirty="0" smtClean="0"/>
              <a:t>：略</a:t>
            </a:r>
            <a:endParaRPr lang="en-US" altLang="zh-CN" dirty="0" smtClean="0"/>
          </a:p>
          <a:p>
            <a:pPr marL="457200" lvl="1" indent="0">
              <a:buFontTx/>
              <a:buNone/>
              <a:defRPr/>
            </a:pPr>
            <a:r>
              <a:rPr lang="zh-CN" altLang="en-US" dirty="0">
                <a:cs typeface="+mn-ea"/>
              </a:rPr>
              <a:t>需要指出的是，该分值是软硬件协同的结果，例如：</a:t>
            </a:r>
          </a:p>
          <a:p>
            <a:pPr marL="457200" lvl="1" indent="0">
              <a:buFontTx/>
              <a:buNone/>
              <a:defRPr/>
            </a:pPr>
            <a:r>
              <a:rPr lang="en-US" altLang="zh-CN" dirty="0">
                <a:cs typeface="+mn-ea"/>
              </a:rPr>
              <a:t>octane1.0</a:t>
            </a:r>
            <a:r>
              <a:rPr lang="zh-CN" altLang="en-US" dirty="0">
                <a:cs typeface="+mn-ea"/>
              </a:rPr>
              <a:t>，</a:t>
            </a:r>
            <a:r>
              <a:rPr lang="en-US" altLang="zh-CN" dirty="0">
                <a:cs typeface="+mn-ea"/>
              </a:rPr>
              <a:t>iphone7</a:t>
            </a:r>
            <a:r>
              <a:rPr lang="zh-CN" altLang="en-US" dirty="0">
                <a:cs typeface="+mn-ea"/>
              </a:rPr>
              <a:t>，</a:t>
            </a:r>
            <a:r>
              <a:rPr lang="en-US" altLang="zh-CN" dirty="0">
                <a:cs typeface="+mn-ea"/>
              </a:rPr>
              <a:t>iOS12</a:t>
            </a:r>
            <a:r>
              <a:rPr lang="zh-CN" altLang="en-US" dirty="0">
                <a:cs typeface="+mn-ea"/>
              </a:rPr>
              <a:t>（</a:t>
            </a:r>
            <a:r>
              <a:rPr lang="en-US" altLang="zh-CN" dirty="0">
                <a:cs typeface="+mn-ea"/>
              </a:rPr>
              <a:t>2018</a:t>
            </a:r>
            <a:r>
              <a:rPr lang="zh-CN" altLang="en-US" dirty="0">
                <a:cs typeface="+mn-ea"/>
              </a:rPr>
              <a:t>年）：</a:t>
            </a:r>
          </a:p>
          <a:p>
            <a:pPr marL="457200" lvl="1" indent="0">
              <a:buFontTx/>
              <a:buNone/>
              <a:defRPr/>
            </a:pPr>
            <a:r>
              <a:rPr lang="en-US" altLang="zh-CN" dirty="0">
                <a:cs typeface="+mn-ea"/>
              </a:rPr>
              <a:t>UC</a:t>
            </a:r>
            <a:r>
              <a:rPr lang="zh-CN" altLang="en-US" dirty="0">
                <a:cs typeface="+mn-ea"/>
              </a:rPr>
              <a:t>浏览器：</a:t>
            </a:r>
            <a:r>
              <a:rPr lang="en-US" altLang="zh-CN" dirty="0">
                <a:cs typeface="+mn-ea"/>
              </a:rPr>
              <a:t>1927</a:t>
            </a:r>
            <a:r>
              <a:rPr lang="zh-CN" altLang="en-US" dirty="0">
                <a:cs typeface="+mn-ea"/>
              </a:rPr>
              <a:t>分</a:t>
            </a:r>
            <a:r>
              <a:rPr lang="en-US" altLang="zh-CN" dirty="0">
                <a:cs typeface="+mn-ea"/>
              </a:rPr>
              <a:t>      safari</a:t>
            </a:r>
            <a:r>
              <a:rPr lang="zh-CN" altLang="en-US" dirty="0">
                <a:cs typeface="+mn-ea"/>
              </a:rPr>
              <a:t>：</a:t>
            </a:r>
            <a:r>
              <a:rPr lang="en-US" altLang="zh-CN" dirty="0">
                <a:cs typeface="+mn-ea"/>
              </a:rPr>
              <a:t>25638</a:t>
            </a:r>
            <a:r>
              <a:rPr lang="zh-CN" altLang="en-US" dirty="0">
                <a:cs typeface="+mn-ea"/>
              </a:rPr>
              <a:t>分</a:t>
            </a:r>
          </a:p>
          <a:p>
            <a:pPr marL="457200" lvl="1" indent="0">
              <a:buFontTx/>
              <a:buNone/>
              <a:defRPr/>
            </a:pPr>
            <a:r>
              <a:rPr lang="en-US" altLang="zh-CN" dirty="0">
                <a:cs typeface="+mn-ea"/>
              </a:rPr>
              <a:t>octane2.0</a:t>
            </a:r>
            <a:r>
              <a:rPr lang="zh-CN" altLang="en-US" dirty="0">
                <a:cs typeface="+mn-ea"/>
              </a:rPr>
              <a:t>，</a:t>
            </a:r>
            <a:r>
              <a:rPr lang="en-US" altLang="zh-CN" dirty="0">
                <a:cs typeface="+mn-ea"/>
              </a:rPr>
              <a:t>iphone12pro</a:t>
            </a:r>
            <a:r>
              <a:rPr lang="zh-CN" altLang="en-US" dirty="0">
                <a:cs typeface="+mn-ea"/>
              </a:rPr>
              <a:t>，</a:t>
            </a:r>
            <a:r>
              <a:rPr lang="en-US" altLang="zh-CN" dirty="0">
                <a:cs typeface="+mn-ea"/>
              </a:rPr>
              <a:t>iOS15</a:t>
            </a:r>
            <a:r>
              <a:rPr lang="zh-CN" altLang="en-US" dirty="0">
                <a:cs typeface="+mn-ea"/>
              </a:rPr>
              <a:t>（</a:t>
            </a:r>
            <a:r>
              <a:rPr lang="en-US" altLang="zh-CN" dirty="0">
                <a:cs typeface="+mn-ea"/>
              </a:rPr>
              <a:t>2021</a:t>
            </a:r>
            <a:r>
              <a:rPr lang="zh-CN" altLang="en-US" dirty="0">
                <a:cs typeface="+mn-ea"/>
              </a:rPr>
              <a:t>年）：</a:t>
            </a:r>
          </a:p>
          <a:p>
            <a:pPr marL="457200" lvl="1" indent="0">
              <a:buFontTx/>
              <a:buNone/>
              <a:defRPr/>
            </a:pPr>
            <a:r>
              <a:rPr lang="en-US" altLang="zh-CN" dirty="0">
                <a:cs typeface="+mn-ea"/>
              </a:rPr>
              <a:t>UC</a:t>
            </a:r>
            <a:r>
              <a:rPr lang="zh-CN" altLang="en-US" dirty="0">
                <a:cs typeface="+mn-ea"/>
              </a:rPr>
              <a:t>浏览器：</a:t>
            </a:r>
            <a:r>
              <a:rPr lang="en-US" altLang="zh-CN" dirty="0">
                <a:cs typeface="+mn-ea"/>
              </a:rPr>
              <a:t>54694</a:t>
            </a:r>
            <a:r>
              <a:rPr lang="zh-CN" altLang="en-US" dirty="0">
                <a:cs typeface="+mn-ea"/>
              </a:rPr>
              <a:t>分</a:t>
            </a:r>
            <a:r>
              <a:rPr lang="en-US" altLang="zh-CN" dirty="0">
                <a:cs typeface="+mn-ea"/>
              </a:rPr>
              <a:t>    safari</a:t>
            </a:r>
            <a:r>
              <a:rPr lang="zh-CN" altLang="en-US" dirty="0">
                <a:cs typeface="+mn-ea"/>
              </a:rPr>
              <a:t>：</a:t>
            </a:r>
            <a:r>
              <a:rPr lang="en-US" altLang="zh-CN" dirty="0">
                <a:cs typeface="+mn-ea"/>
              </a:rPr>
              <a:t>56087</a:t>
            </a:r>
            <a:r>
              <a:rPr lang="zh-CN" altLang="en-US" dirty="0">
                <a:cs typeface="+mn-ea"/>
              </a:rPr>
              <a:t>分</a:t>
            </a:r>
          </a:p>
        </p:txBody>
      </p:sp>
    </p:spTree>
    <p:extLst>
      <p:ext uri="{BB962C8B-B14F-4D97-AF65-F5344CB8AC3E}">
        <p14:creationId xmlns:p14="http://schemas.microsoft.com/office/powerpoint/2010/main" val="1144568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p:txBody>
          <a:bodyPr vert="horz" wrap="square" lIns="91440" tIns="45720" rIns="91440" bIns="45720" anchor="ctr" anchorCtr="0"/>
          <a:lstStyle/>
          <a:p>
            <a:pPr eaLnBrk="1" hangingPunct="1"/>
            <a:r>
              <a:rPr lang="zh-CN" altLang="en-US" kern="1200" dirty="0">
                <a:latin typeface="+mj-lt"/>
                <a:ea typeface="+mj-ea"/>
                <a:cs typeface="+mj-cs"/>
              </a:rPr>
              <a:t>第06章 第</a:t>
            </a:r>
            <a:r>
              <a:rPr lang="en-US" altLang="zh-CN" kern="1200" dirty="0">
                <a:latin typeface="+mj-lt"/>
                <a:ea typeface="+mj-ea"/>
                <a:cs typeface="+mj-cs"/>
              </a:rPr>
              <a:t>1</a:t>
            </a:r>
            <a:r>
              <a:rPr lang="zh-CN" altLang="en-US" kern="1200" dirty="0">
                <a:latin typeface="+mj-lt"/>
                <a:ea typeface="+mj-ea"/>
                <a:cs typeface="+mj-cs"/>
              </a:rPr>
              <a:t>题</a:t>
            </a:r>
          </a:p>
        </p:txBody>
      </p:sp>
      <p:sp>
        <p:nvSpPr>
          <p:cNvPr id="25602" name="内容占位符 2"/>
          <p:cNvSpPr>
            <a:spLocks noGrp="1"/>
          </p:cNvSpPr>
          <p:nvPr>
            <p:ph idx="1"/>
          </p:nvPr>
        </p:nvSpPr>
        <p:spPr/>
        <p:txBody>
          <a:bodyPr vert="horz" wrap="square" lIns="91440" tIns="45720" rIns="91440" bIns="45720" anchor="t" anchorCtr="0"/>
          <a:lstStyle/>
          <a:p>
            <a:pPr eaLnBrk="1" hangingPunct="1"/>
            <a:r>
              <a:rPr lang="en-US" altLang="zh-CN" dirty="0"/>
              <a:t>Q</a:t>
            </a:r>
            <a:r>
              <a:rPr lang="zh-CN" altLang="en-US" dirty="0"/>
              <a:t>：找一台电脑，打开机箱说明每条连线都是什么总线。</a:t>
            </a:r>
            <a:endParaRPr lang="en-US" altLang="zh-CN" dirty="0"/>
          </a:p>
          <a:p>
            <a:pPr eaLnBrk="1" hangingPunct="1"/>
            <a:r>
              <a:rPr lang="en-US" altLang="zh-CN" dirty="0"/>
              <a:t>A</a:t>
            </a:r>
            <a:r>
              <a:rPr lang="zh-CN" altLang="en-US" dirty="0"/>
              <a:t>：</a:t>
            </a:r>
            <a:r>
              <a:rPr lang="zh-CN" altLang="en-US" dirty="0">
                <a:solidFill>
                  <a:schemeClr val="accent2"/>
                </a:solidFill>
              </a:rPr>
              <a:t>不设标准答案</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p:txBody>
          <a:bodyPr vert="horz" wrap="square" lIns="91440" tIns="45720" rIns="91440" bIns="45720" anchor="ctr" anchorCtr="0"/>
          <a:lstStyle/>
          <a:p>
            <a:pPr eaLnBrk="1" hangingPunct="1"/>
            <a:r>
              <a:rPr lang="zh-CN" altLang="en-US" kern="1200" dirty="0">
                <a:latin typeface="+mj-lt"/>
                <a:ea typeface="+mj-ea"/>
                <a:cs typeface="+mj-cs"/>
              </a:rPr>
              <a:t>第06章 第</a:t>
            </a:r>
            <a:r>
              <a:rPr lang="en-US" altLang="zh-CN" kern="1200" dirty="0">
                <a:latin typeface="+mj-lt"/>
                <a:ea typeface="+mj-ea"/>
                <a:cs typeface="+mj-cs"/>
              </a:rPr>
              <a:t>2</a:t>
            </a:r>
            <a:r>
              <a:rPr lang="zh-CN" altLang="en-US" kern="1200" dirty="0">
                <a:latin typeface="+mj-lt"/>
                <a:ea typeface="+mj-ea"/>
                <a:cs typeface="+mj-cs"/>
              </a:rPr>
              <a:t>题</a:t>
            </a:r>
          </a:p>
        </p:txBody>
      </p:sp>
      <p:sp>
        <p:nvSpPr>
          <p:cNvPr id="3" name="内容占位符 2"/>
          <p:cNvSpPr>
            <a:spLocks noGrp="1"/>
          </p:cNvSpPr>
          <p:nvPr>
            <p:ph idx="1"/>
          </p:nvPr>
        </p:nvSpPr>
        <p:spPr/>
        <p:txBody>
          <a:bodyPr vert="horz" wrap="square" lIns="91440" tIns="45720" rIns="91440" bIns="45720" numCol="1" anchor="t" anchorCtr="0" compatLnSpc="1"/>
          <a:lstStyle/>
          <a:p>
            <a:pPr marL="341630" marR="0" lvl="0" indent="-341630" algn="l" defTabSz="914400" rtl="0" eaLnBrk="0" fontAlgn="base" latinLnBrk="0" hangingPunct="0">
              <a:lnSpc>
                <a:spcPct val="150000"/>
              </a:lnSpc>
              <a:spcBef>
                <a:spcPct val="0"/>
              </a:spcBef>
              <a:spcAft>
                <a:spcPct val="0"/>
              </a:spcAft>
              <a:buClrTx/>
              <a:buSzTx/>
              <a:buFontTx/>
              <a:buChar char="•"/>
              <a:defRPr/>
            </a:pPr>
            <a:r>
              <a:rPr kumimoji="0" lang="en-US" altLang="zh-CN" sz="2400" b="1" i="0" u="none" strike="noStrike" kern="0" cap="none" spc="0" normalizeH="0" baseline="0" noProof="0" dirty="0">
                <a:ln>
                  <a:noFill/>
                </a:ln>
                <a:solidFill>
                  <a:schemeClr val="tx1"/>
                </a:solidFill>
                <a:effectLst/>
                <a:uLnTx/>
                <a:uFillTx/>
                <a:latin typeface="+mn-lt"/>
                <a:ea typeface="+mn-ea"/>
                <a:cs typeface="+mn-cs"/>
              </a:rPr>
              <a:t>Q</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：说明总线包含哪些层次。</a:t>
            </a: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1630" marR="0" lvl="0" indent="-341630" algn="l" defTabSz="914400" rtl="0" eaLnBrk="0" fontAlgn="base" latinLnBrk="0" hangingPunct="0">
              <a:lnSpc>
                <a:spcPct val="150000"/>
              </a:lnSpc>
              <a:spcBef>
                <a:spcPct val="0"/>
              </a:spcBef>
              <a:spcAft>
                <a:spcPct val="0"/>
              </a:spcAft>
              <a:buClrTx/>
              <a:buSzTx/>
              <a:buFontTx/>
              <a:buChar char="•"/>
              <a:defRPr/>
            </a:pPr>
            <a:r>
              <a:rPr kumimoji="0" lang="en-US" altLang="zh-CN" sz="2400" b="1" i="0" u="none" strike="noStrike" kern="0" cap="none" spc="0" normalizeH="0" baseline="0" noProof="0" dirty="0">
                <a:ln>
                  <a:noFill/>
                </a:ln>
                <a:solidFill>
                  <a:schemeClr val="tx1"/>
                </a:solidFill>
                <a:effectLst/>
                <a:uLnTx/>
                <a:uFillTx/>
                <a:latin typeface="+mn-lt"/>
                <a:ea typeface="+mn-ea"/>
                <a:cs typeface="+mn-cs"/>
              </a:rPr>
              <a:t>A</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a:t>
            </a:r>
            <a:endParaRPr kumimoji="0" lang="en-US" altLang="zh-CN" sz="2400" b="1" i="0" u="none" strike="noStrike" kern="0" cap="none" spc="0" normalizeH="0" baseline="0" noProof="0" dirty="0">
              <a:ln>
                <a:noFill/>
              </a:ln>
              <a:solidFill>
                <a:schemeClr val="accent2"/>
              </a:solidFill>
              <a:effectLst/>
              <a:uLnTx/>
              <a:uFillTx/>
              <a:latin typeface="+mn-lt"/>
              <a:ea typeface="+mn-ea"/>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400" b="1" i="0" u="none" strike="noStrike" kern="0" cap="none" spc="0" normalizeH="0" baseline="0" noProof="0" dirty="0">
                <a:ln>
                  <a:noFill/>
                </a:ln>
                <a:solidFill>
                  <a:schemeClr val="tx1"/>
                </a:solidFill>
                <a:effectLst/>
                <a:uLnTx/>
                <a:uFillTx/>
                <a:latin typeface="+mn-lt"/>
                <a:ea typeface="+mn-ea"/>
                <a:cs typeface="+mn-cs"/>
              </a:rPr>
              <a:t>    </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总线规范包括以下</a:t>
            </a:r>
            <a:r>
              <a:rPr kumimoji="0" lang="zh-CN" altLang="zh-CN" sz="2400" b="1" i="0" u="none" strike="noStrike" kern="0" cap="none" spc="0" normalizeH="0" baseline="0" noProof="0" dirty="0">
                <a:ln>
                  <a:noFill/>
                </a:ln>
                <a:solidFill>
                  <a:schemeClr val="tx1"/>
                </a:solidFill>
                <a:effectLst/>
                <a:uLnTx/>
                <a:uFillTx/>
                <a:latin typeface="+mn-lt"/>
                <a:ea typeface="+mn-ea"/>
                <a:cs typeface="+mn-cs"/>
              </a:rPr>
              <a:t>层</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次</a:t>
            </a:r>
            <a:r>
              <a:rPr kumimoji="0" lang="zh-CN" altLang="zh-CN" sz="2400" b="1" i="0" u="none" strike="noStrike" kern="0" cap="none" spc="0" normalizeH="0" baseline="0" noProof="0" dirty="0">
                <a:ln>
                  <a:noFill/>
                </a:ln>
                <a:solidFill>
                  <a:schemeClr val="tx1"/>
                </a:solidFill>
                <a:effectLst/>
                <a:uLnTx/>
                <a:uFillTx/>
                <a:latin typeface="+mn-lt"/>
                <a:ea typeface="+mn-ea"/>
                <a:cs typeface="+mn-cs"/>
              </a:rPr>
              <a:t>：</a:t>
            </a:r>
          </a:p>
          <a:p>
            <a:pPr marL="741680" marR="0" lvl="1" indent="-284480" algn="l" defTabSz="914400" rtl="0" eaLnBrk="0" fontAlgn="base" latinLnBrk="0" hangingPunct="0">
              <a:lnSpc>
                <a:spcPct val="150000"/>
              </a:lnSpc>
              <a:spcBef>
                <a:spcPct val="0"/>
              </a:spcBef>
              <a:spcAft>
                <a:spcPct val="0"/>
              </a:spcAft>
              <a:buClrTx/>
              <a:buSzTx/>
              <a:buFontTx/>
              <a:buChar char="•"/>
              <a:defRPr/>
            </a:pPr>
            <a:r>
              <a:rPr kumimoji="0" lang="zh-CN" altLang="zh-CN" sz="2000" b="1" i="0" u="none" strike="noStrike" kern="0" cap="none" spc="0" normalizeH="0" baseline="0" noProof="0" dirty="0">
                <a:ln>
                  <a:noFill/>
                </a:ln>
                <a:solidFill>
                  <a:schemeClr val="tx1"/>
                </a:solidFill>
                <a:effectLst/>
                <a:uLnTx/>
                <a:uFillTx/>
                <a:latin typeface="+mn-lt"/>
                <a:ea typeface="+mn-ea"/>
                <a:cs typeface="+mn-cs"/>
              </a:rPr>
              <a:t>机械层：接口的外形、尺寸、信号排列、连接线的长度等等</a:t>
            </a:r>
          </a:p>
          <a:p>
            <a:pPr marL="741680" marR="0" lvl="1" indent="-284480" algn="l" defTabSz="914400" rtl="0" eaLnBrk="0" fontAlgn="base" latinLnBrk="0" hangingPunct="0">
              <a:lnSpc>
                <a:spcPct val="150000"/>
              </a:lnSpc>
              <a:spcBef>
                <a:spcPct val="0"/>
              </a:spcBef>
              <a:spcAft>
                <a:spcPct val="0"/>
              </a:spcAft>
              <a:buClrTx/>
              <a:buSzTx/>
              <a:buFontTx/>
              <a:buChar char="•"/>
              <a:defRPr/>
            </a:pPr>
            <a:r>
              <a:rPr kumimoji="0" lang="zh-CN" altLang="zh-CN" sz="2000" b="1" i="0" u="none" strike="noStrike" kern="0" cap="none" spc="0" normalizeH="0" baseline="0" noProof="0" dirty="0">
                <a:ln>
                  <a:noFill/>
                </a:ln>
                <a:solidFill>
                  <a:schemeClr val="tx1"/>
                </a:solidFill>
                <a:effectLst/>
                <a:uLnTx/>
                <a:uFillTx/>
                <a:latin typeface="+mn-lt"/>
                <a:ea typeface="+mn-ea"/>
                <a:cs typeface="+mn-cs"/>
              </a:rPr>
              <a:t>电气层：信号描述、电源电压、电平标准、信号质量等等</a:t>
            </a:r>
          </a:p>
          <a:p>
            <a:pPr marL="741680" marR="0" lvl="1" indent="-284480" algn="l" defTabSz="914400" rtl="0" eaLnBrk="0" fontAlgn="base" latinLnBrk="0" hangingPunct="0">
              <a:lnSpc>
                <a:spcPct val="150000"/>
              </a:lnSpc>
              <a:spcBef>
                <a:spcPct val="0"/>
              </a:spcBef>
              <a:spcAft>
                <a:spcPct val="0"/>
              </a:spcAft>
              <a:buClrTx/>
              <a:buSzTx/>
              <a:buFontTx/>
              <a:buChar char="•"/>
              <a:defRPr/>
            </a:pPr>
            <a:r>
              <a:rPr kumimoji="0" lang="zh-CN" altLang="zh-CN" sz="2000" b="1" i="0" u="none" strike="noStrike" kern="0" cap="none" spc="0" normalizeH="0" baseline="0" noProof="0" dirty="0">
                <a:ln>
                  <a:noFill/>
                </a:ln>
                <a:solidFill>
                  <a:schemeClr val="tx1"/>
                </a:solidFill>
                <a:effectLst/>
                <a:uLnTx/>
                <a:uFillTx/>
                <a:latin typeface="+mn-lt"/>
                <a:ea typeface="+mn-ea"/>
                <a:cs typeface="+mn-cs"/>
              </a:rPr>
              <a:t>协议层：信号时序、握手规范、命令格式、出错处理等等</a:t>
            </a:r>
          </a:p>
          <a:p>
            <a:pPr marL="741680" marR="0" lvl="1" indent="-284480" algn="l" defTabSz="914400" rtl="0" eaLnBrk="0" fontAlgn="base" latinLnBrk="0" hangingPunct="0">
              <a:lnSpc>
                <a:spcPct val="150000"/>
              </a:lnSpc>
              <a:spcBef>
                <a:spcPct val="0"/>
              </a:spcBef>
              <a:spcAft>
                <a:spcPct val="0"/>
              </a:spcAft>
              <a:buClrTx/>
              <a:buSzTx/>
              <a:buFontTx/>
              <a:buChar char="•"/>
              <a:defRPr/>
            </a:pPr>
            <a:r>
              <a:rPr kumimoji="0" lang="zh-CN" altLang="zh-CN" sz="2000" b="1" i="0" u="none" strike="noStrike" kern="0" cap="none" spc="0" normalizeH="0" baseline="0" noProof="0" dirty="0">
                <a:ln>
                  <a:noFill/>
                </a:ln>
                <a:solidFill>
                  <a:schemeClr val="tx1"/>
                </a:solidFill>
                <a:effectLst/>
                <a:uLnTx/>
                <a:uFillTx/>
                <a:latin typeface="+mn-lt"/>
                <a:ea typeface="+mn-ea"/>
                <a:cs typeface="+mn-cs"/>
              </a:rPr>
              <a:t>架构层：硬件模型、软件框架等等</a:t>
            </a:r>
            <a:endParaRPr kumimoji="0" lang="zh-CN" altLang="en-US" sz="2000" b="1"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50000"/>
              </a:lnSpc>
              <a:spcBef>
                <a:spcPct val="0"/>
              </a:spcBef>
              <a:spcAft>
                <a:spcPct val="0"/>
              </a:spcAft>
              <a:buClrTx/>
              <a:buSzTx/>
              <a:buFontTx/>
              <a:buNone/>
              <a:defRPr/>
            </a:pPr>
            <a:endParaRPr kumimoji="0" lang="zh-CN" altLang="en-US" sz="24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a:xfrm>
            <a:off x="685800" y="0"/>
            <a:ext cx="7772400" cy="1143000"/>
          </a:xfrm>
        </p:spPr>
        <p:txBody>
          <a:bodyPr vert="horz" wrap="square" lIns="91440" tIns="45720" rIns="91440" bIns="45720" anchor="ctr" anchorCtr="0"/>
          <a:lstStyle/>
          <a:p>
            <a:pPr eaLnBrk="1" hangingPunct="1"/>
            <a:r>
              <a:rPr lang="zh-CN" altLang="en-US" kern="1200" dirty="0">
                <a:latin typeface="+mj-lt"/>
                <a:ea typeface="+mj-ea"/>
                <a:cs typeface="+mj-cs"/>
              </a:rPr>
              <a:t>第06章 第</a:t>
            </a:r>
            <a:r>
              <a:rPr lang="en-US" altLang="zh-CN" kern="1200" dirty="0">
                <a:latin typeface="+mj-lt"/>
                <a:ea typeface="+mj-ea"/>
                <a:cs typeface="+mj-cs"/>
              </a:rPr>
              <a:t>3</a:t>
            </a:r>
            <a:r>
              <a:rPr lang="zh-CN" altLang="en-US" kern="1200" dirty="0">
                <a:latin typeface="+mj-lt"/>
                <a:ea typeface="+mj-ea"/>
                <a:cs typeface="+mj-cs"/>
              </a:rPr>
              <a:t>题</a:t>
            </a:r>
          </a:p>
        </p:txBody>
      </p:sp>
      <p:sp>
        <p:nvSpPr>
          <p:cNvPr id="3" name="内容占位符 2"/>
          <p:cNvSpPr>
            <a:spLocks noGrp="1"/>
          </p:cNvSpPr>
          <p:nvPr>
            <p:ph idx="1"/>
          </p:nvPr>
        </p:nvSpPr>
        <p:spPr>
          <a:xfrm>
            <a:off x="685800" y="1143000"/>
            <a:ext cx="7772400" cy="4114800"/>
          </a:xfrm>
        </p:spPr>
        <p:txBody>
          <a:bodyPr vert="horz" wrap="square" lIns="91440" tIns="45720" rIns="91440" bIns="45720" numCol="1" anchor="t" anchorCtr="0" compatLnSpc="1"/>
          <a:lstStyle/>
          <a:p>
            <a:pPr marL="341630" marR="0" lvl="0" indent="-341630" algn="l" defTabSz="914400" rtl="0" eaLnBrk="0" fontAlgn="base" latinLnBrk="0" hangingPunct="0">
              <a:lnSpc>
                <a:spcPct val="150000"/>
              </a:lnSpc>
              <a:spcBef>
                <a:spcPct val="0"/>
              </a:spcBef>
              <a:spcAft>
                <a:spcPct val="0"/>
              </a:spcAft>
              <a:buClrTx/>
              <a:buSzTx/>
              <a:buFontTx/>
              <a:buChar char="•"/>
              <a:defRPr/>
            </a:pPr>
            <a:r>
              <a:rPr kumimoji="0" lang="en-US" altLang="zh-CN" sz="2400" b="1" i="0" u="none" strike="noStrike" kern="0" cap="none" spc="0" normalizeH="0" baseline="0" noProof="0" dirty="0">
                <a:ln>
                  <a:noFill/>
                </a:ln>
                <a:solidFill>
                  <a:schemeClr val="tx1"/>
                </a:solidFill>
                <a:effectLst/>
                <a:uLnTx/>
                <a:uFillTx/>
                <a:latin typeface="+mn-lt"/>
                <a:ea typeface="+mn-ea"/>
                <a:cs typeface="+mn-cs"/>
              </a:rPr>
              <a:t>Q</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a:t>
            </a:r>
            <a:r>
              <a:rPr kumimoji="0" sz="2400" b="1" i="0" u="none" strike="noStrike" kern="0" cap="none" spc="0" normalizeH="0" baseline="0" noProof="0" dirty="0">
                <a:ln>
                  <a:noFill/>
                </a:ln>
                <a:solidFill>
                  <a:schemeClr val="tx1"/>
                </a:solidFill>
                <a:effectLst/>
                <a:uLnTx/>
                <a:uFillTx/>
                <a:latin typeface="+mn-lt"/>
                <a:ea typeface="+mn-ea"/>
                <a:cs typeface="+mn-cs"/>
              </a:rPr>
              <a:t>假定一组AXI 3.0总线，ID宽度为8，数据宽度为64，地址宽度为32，请计算该组AXI总线的信号线数量。</a:t>
            </a:r>
          </a:p>
          <a:p>
            <a:pPr marL="341630" marR="0" lvl="0" indent="-341630" algn="l" defTabSz="914400" rtl="0" eaLnBrk="0" fontAlgn="base" latinLnBrk="0" hangingPunct="0">
              <a:lnSpc>
                <a:spcPct val="150000"/>
              </a:lnSpc>
              <a:spcBef>
                <a:spcPct val="0"/>
              </a:spcBef>
              <a:spcAft>
                <a:spcPct val="0"/>
              </a:spcAft>
              <a:buClrTx/>
              <a:buSzTx/>
              <a:buFontTx/>
              <a:buChar char="•"/>
              <a:defRPr/>
            </a:pPr>
            <a:r>
              <a:rPr kumimoji="0" lang="en-US" altLang="zh-CN" sz="2400" b="1" i="0" u="none" strike="noStrike" kern="0" cap="none" spc="0" normalizeH="0" baseline="0" noProof="0" dirty="0">
                <a:ln>
                  <a:noFill/>
                </a:ln>
                <a:solidFill>
                  <a:schemeClr val="tx1"/>
                </a:solidFill>
                <a:effectLst/>
                <a:uLnTx/>
                <a:uFillTx/>
                <a:latin typeface="+mn-lt"/>
                <a:ea typeface="+mn-ea"/>
                <a:cs typeface="+mn-cs"/>
              </a:rPr>
              <a:t>A</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：总计</a:t>
            </a:r>
            <a:r>
              <a:rPr kumimoji="0" lang="en-US" altLang="zh-CN" sz="2400" b="1" i="0" u="none" strike="noStrike" kern="0" cap="none" spc="0" normalizeH="0" baseline="0" noProof="0" dirty="0">
                <a:ln>
                  <a:noFill/>
                </a:ln>
                <a:solidFill>
                  <a:schemeClr val="tx1"/>
                </a:solidFill>
                <a:effectLst/>
                <a:uLnTx/>
                <a:uFillTx/>
                <a:latin typeface="+mn-lt"/>
                <a:ea typeface="+mn-ea"/>
                <a:cs typeface="+mn-cs"/>
              </a:rPr>
              <a:t>297</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根（若不含低功耗总线总计</a:t>
            </a:r>
            <a:r>
              <a:rPr kumimoji="0" lang="en-US" altLang="zh-CN" sz="2400" b="1" i="0" u="none" strike="noStrike" kern="0" cap="none" spc="0" normalizeH="0" baseline="0" noProof="0" dirty="0">
                <a:ln>
                  <a:noFill/>
                </a:ln>
                <a:solidFill>
                  <a:schemeClr val="tx1"/>
                </a:solidFill>
                <a:effectLst/>
                <a:uLnTx/>
                <a:uFillTx/>
                <a:latin typeface="+mn-lt"/>
                <a:ea typeface="+mn-ea"/>
                <a:cs typeface="+mn-cs"/>
              </a:rPr>
              <a:t>294</a:t>
            </a:r>
            <a:r>
              <a:rPr kumimoji="0" lang="zh-CN" altLang="en-US" sz="2400" b="1" i="0" u="none" strike="noStrike" kern="0" cap="none" spc="0" normalizeH="0" baseline="0" noProof="0" dirty="0">
                <a:ln>
                  <a:noFill/>
                </a:ln>
                <a:solidFill>
                  <a:schemeClr val="tx1"/>
                </a:solidFill>
                <a:effectLst/>
                <a:uLnTx/>
                <a:uFillTx/>
                <a:latin typeface="+mn-lt"/>
                <a:ea typeface="+mn-ea"/>
                <a:cs typeface="+mn-cs"/>
                <a:sym typeface="+mn-ea"/>
              </a:rPr>
              <a:t>根</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a:t>
            </a:r>
          </a:p>
        </p:txBody>
      </p:sp>
      <p:graphicFrame>
        <p:nvGraphicFramePr>
          <p:cNvPr id="4" name="表格 3"/>
          <p:cNvGraphicFramePr>
            <a:graphicFrameLocks noGrp="1"/>
          </p:cNvGraphicFramePr>
          <p:nvPr/>
        </p:nvGraphicFramePr>
        <p:xfrm>
          <a:off x="817563" y="2992438"/>
          <a:ext cx="7508875" cy="3408363"/>
        </p:xfrm>
        <a:graphic>
          <a:graphicData uri="http://schemas.openxmlformats.org/drawingml/2006/table">
            <a:tbl>
              <a:tblPr firstRow="1" bandRow="1">
                <a:tableStyleId>{5940675A-B579-460E-94D1-54222C63F5DA}</a:tableStyleId>
              </a:tblPr>
              <a:tblGrid>
                <a:gridCol w="744850">
                  <a:extLst>
                    <a:ext uri="{9D8B030D-6E8A-4147-A177-3AD203B41FA5}">
                      <a16:colId xmlns:a16="http://schemas.microsoft.com/office/drawing/2014/main" val="20000"/>
                    </a:ext>
                  </a:extLst>
                </a:gridCol>
                <a:gridCol w="5763226">
                  <a:extLst>
                    <a:ext uri="{9D8B030D-6E8A-4147-A177-3AD203B41FA5}">
                      <a16:colId xmlns:a16="http://schemas.microsoft.com/office/drawing/2014/main" val="20001"/>
                    </a:ext>
                  </a:extLst>
                </a:gridCol>
                <a:gridCol w="1000799">
                  <a:extLst>
                    <a:ext uri="{9D8B030D-6E8A-4147-A177-3AD203B41FA5}">
                      <a16:colId xmlns:a16="http://schemas.microsoft.com/office/drawing/2014/main" val="20002"/>
                    </a:ext>
                  </a:extLst>
                </a:gridCol>
              </a:tblGrid>
              <a:tr h="640066">
                <a:tc>
                  <a:txBody>
                    <a:bodyPr/>
                    <a:lstStyle/>
                    <a:p>
                      <a:r>
                        <a:rPr lang="zh-CN" altLang="en-US" sz="1800" dirty="0"/>
                        <a:t>通道</a:t>
                      </a:r>
                    </a:p>
                  </a:txBody>
                  <a:tcPr marL="91452" marR="91452" marT="45713" marB="45713"/>
                </a:tc>
                <a:tc>
                  <a:txBody>
                    <a:bodyPr/>
                    <a:lstStyle/>
                    <a:p>
                      <a:r>
                        <a:rPr lang="zh-CN" altLang="en-US" sz="1800" dirty="0"/>
                        <a:t>信号</a:t>
                      </a:r>
                    </a:p>
                  </a:txBody>
                  <a:tcPr marL="91452" marR="91452" marT="45713" marB="45713"/>
                </a:tc>
                <a:tc>
                  <a:txBody>
                    <a:bodyPr/>
                    <a:lstStyle/>
                    <a:p>
                      <a:r>
                        <a:rPr lang="zh-CN" altLang="en-US" sz="1800" dirty="0"/>
                        <a:t>总信号线个数</a:t>
                      </a:r>
                    </a:p>
                  </a:txBody>
                  <a:tcPr marL="91452" marR="91452" marT="45713" marB="45713"/>
                </a:tc>
                <a:extLst>
                  <a:ext uri="{0D108BD9-81ED-4DB2-BD59-A6C34878D82A}">
                    <a16:rowId xmlns:a16="http://schemas.microsoft.com/office/drawing/2014/main" val="10000"/>
                  </a:ext>
                </a:extLst>
              </a:tr>
              <a:tr h="370785">
                <a:tc>
                  <a:txBody>
                    <a:bodyPr/>
                    <a:lstStyle/>
                    <a:p>
                      <a:r>
                        <a:rPr lang="zh-CN" altLang="en-US" sz="1800" dirty="0"/>
                        <a:t>全局</a:t>
                      </a:r>
                    </a:p>
                  </a:txBody>
                  <a:tcPr marL="91452" marR="91452" marT="45713" marB="45713"/>
                </a:tc>
                <a:tc>
                  <a:txBody>
                    <a:bodyPr/>
                    <a:lstStyle/>
                    <a:p>
                      <a:r>
                        <a:rPr lang="en-US" altLang="zh-CN" sz="1200" dirty="0" err="1"/>
                        <a:t>ACLK,ARESETn</a:t>
                      </a:r>
                      <a:endParaRPr lang="zh-CN" altLang="en-US" sz="1200" dirty="0"/>
                    </a:p>
                  </a:txBody>
                  <a:tcPr marL="91452" marR="91452" marT="45713" marB="45713"/>
                </a:tc>
                <a:tc>
                  <a:txBody>
                    <a:bodyPr/>
                    <a:lstStyle/>
                    <a:p>
                      <a:r>
                        <a:rPr lang="en-US" altLang="zh-CN" sz="1800" dirty="0"/>
                        <a:t>2</a:t>
                      </a:r>
                      <a:endParaRPr lang="zh-CN" altLang="en-US" sz="1800" dirty="0"/>
                    </a:p>
                  </a:txBody>
                  <a:tcPr marL="91452" marR="91452" marT="45713" marB="45713"/>
                </a:tc>
                <a:extLst>
                  <a:ext uri="{0D108BD9-81ED-4DB2-BD59-A6C34878D82A}">
                    <a16:rowId xmlns:a16="http://schemas.microsoft.com/office/drawing/2014/main" val="10001"/>
                  </a:ext>
                </a:extLst>
              </a:tr>
              <a:tr h="457186">
                <a:tc>
                  <a:txBody>
                    <a:bodyPr/>
                    <a:lstStyle/>
                    <a:p>
                      <a:r>
                        <a:rPr lang="en-US" altLang="zh-CN" sz="1800" dirty="0"/>
                        <a:t>AW</a:t>
                      </a:r>
                      <a:endParaRPr lang="zh-CN" altLang="en-US" sz="1800" dirty="0"/>
                    </a:p>
                  </a:txBody>
                  <a:tcPr marL="91452" marR="91452" marT="45713" marB="45713"/>
                </a:tc>
                <a:tc>
                  <a:txBody>
                    <a:bodyPr/>
                    <a:lstStyle/>
                    <a:p>
                      <a:r>
                        <a:rPr lang="en-US" altLang="zh-CN" sz="1200" dirty="0"/>
                        <a:t>AWID[7:0],AWADDR[31:0],AWLEN[3:0],AWSIZE[2:0],AWBURST[1:0],AWLOCK[1:0],AWCACHE[3:0],AWPROT[2:0],AWVALID,AWREADY</a:t>
                      </a:r>
                      <a:endParaRPr lang="zh-CN" altLang="en-US" sz="1200" dirty="0"/>
                    </a:p>
                  </a:txBody>
                  <a:tcPr marL="91452" marR="91452" marT="45713" marB="45713"/>
                </a:tc>
                <a:tc>
                  <a:txBody>
                    <a:bodyPr/>
                    <a:lstStyle/>
                    <a:p>
                      <a:r>
                        <a:rPr lang="en-US" altLang="zh-CN" sz="1800" dirty="0"/>
                        <a:t>60</a:t>
                      </a:r>
                      <a:endParaRPr lang="zh-CN" altLang="en-US" sz="1800" dirty="0"/>
                    </a:p>
                  </a:txBody>
                  <a:tcPr marL="91452" marR="91452" marT="45713" marB="45713"/>
                </a:tc>
                <a:extLst>
                  <a:ext uri="{0D108BD9-81ED-4DB2-BD59-A6C34878D82A}">
                    <a16:rowId xmlns:a16="http://schemas.microsoft.com/office/drawing/2014/main" val="10002"/>
                  </a:ext>
                </a:extLst>
              </a:tr>
              <a:tr h="370785">
                <a:tc>
                  <a:txBody>
                    <a:bodyPr/>
                    <a:lstStyle/>
                    <a:p>
                      <a:r>
                        <a:rPr lang="en-US" altLang="zh-CN" sz="1800" dirty="0"/>
                        <a:t>W</a:t>
                      </a:r>
                      <a:endParaRPr lang="zh-CN" altLang="en-US" sz="1800" dirty="0"/>
                    </a:p>
                  </a:txBody>
                  <a:tcPr marL="91452" marR="91452" marT="45713" marB="45713"/>
                </a:tc>
                <a:tc>
                  <a:txBody>
                    <a:bodyPr/>
                    <a:lstStyle/>
                    <a:p>
                      <a:r>
                        <a:rPr lang="en-US" altLang="zh-CN" sz="1200" dirty="0"/>
                        <a:t>WID[7:0],WDATA[63:0],WSTRB[7:0],WLAST,WVALID,WREADY</a:t>
                      </a:r>
                      <a:endParaRPr lang="zh-CN" altLang="en-US" sz="1200" dirty="0"/>
                    </a:p>
                  </a:txBody>
                  <a:tcPr marL="91452" marR="91452" marT="45713" marB="45713"/>
                </a:tc>
                <a:tc>
                  <a:txBody>
                    <a:bodyPr/>
                    <a:lstStyle/>
                    <a:p>
                      <a:r>
                        <a:rPr lang="en-US" altLang="zh-CN" sz="1800" dirty="0"/>
                        <a:t>83</a:t>
                      </a:r>
                      <a:endParaRPr lang="zh-CN" altLang="en-US" sz="1800" dirty="0"/>
                    </a:p>
                  </a:txBody>
                  <a:tcPr marL="91452" marR="91452" marT="45713" marB="45713"/>
                </a:tc>
                <a:extLst>
                  <a:ext uri="{0D108BD9-81ED-4DB2-BD59-A6C34878D82A}">
                    <a16:rowId xmlns:a16="http://schemas.microsoft.com/office/drawing/2014/main" val="10003"/>
                  </a:ext>
                </a:extLst>
              </a:tr>
              <a:tr h="370785">
                <a:tc>
                  <a:txBody>
                    <a:bodyPr/>
                    <a:lstStyle/>
                    <a:p>
                      <a:r>
                        <a:rPr lang="en-US" altLang="zh-CN" sz="1800" dirty="0"/>
                        <a:t>B</a:t>
                      </a:r>
                      <a:endParaRPr lang="zh-CN" altLang="en-US" sz="1800" dirty="0"/>
                    </a:p>
                  </a:txBody>
                  <a:tcPr marL="91452" marR="91452" marT="45713" marB="45713"/>
                </a:tc>
                <a:tc>
                  <a:txBody>
                    <a:bodyPr/>
                    <a:lstStyle/>
                    <a:p>
                      <a:r>
                        <a:rPr lang="en-US" altLang="zh-CN" sz="1200" dirty="0"/>
                        <a:t>BID[7:0],BRESP[1:0],BVALID,BREADY</a:t>
                      </a:r>
                      <a:endParaRPr lang="zh-CN" altLang="en-US" sz="1200" dirty="0"/>
                    </a:p>
                  </a:txBody>
                  <a:tcPr marL="91452" marR="91452" marT="45713" marB="45713"/>
                </a:tc>
                <a:tc>
                  <a:txBody>
                    <a:bodyPr/>
                    <a:lstStyle/>
                    <a:p>
                      <a:r>
                        <a:rPr lang="en-US" altLang="zh-CN" sz="1800" dirty="0"/>
                        <a:t>12</a:t>
                      </a:r>
                      <a:endParaRPr lang="zh-CN" altLang="en-US" sz="1800" dirty="0"/>
                    </a:p>
                  </a:txBody>
                  <a:tcPr marL="91452" marR="91452" marT="45713" marB="45713"/>
                </a:tc>
                <a:extLst>
                  <a:ext uri="{0D108BD9-81ED-4DB2-BD59-A6C34878D82A}">
                    <a16:rowId xmlns:a16="http://schemas.microsoft.com/office/drawing/2014/main" val="10004"/>
                  </a:ext>
                </a:extLst>
              </a:tr>
              <a:tr h="457186">
                <a:tc>
                  <a:txBody>
                    <a:bodyPr/>
                    <a:lstStyle/>
                    <a:p>
                      <a:r>
                        <a:rPr lang="en-US" altLang="zh-CN" sz="1800" dirty="0"/>
                        <a:t>AR</a:t>
                      </a:r>
                      <a:endParaRPr lang="zh-CN" altLang="en-US" sz="1800" dirty="0"/>
                    </a:p>
                  </a:txBody>
                  <a:tcPr marL="91452" marR="91452" marT="45713" marB="45713"/>
                </a:tc>
                <a:tc>
                  <a:txBody>
                    <a:bodyPr/>
                    <a:lstStyle/>
                    <a:p>
                      <a:pPr marL="0" marR="0" indent="0" algn="l" defTabSz="913765" rtl="0" eaLnBrk="1" fontAlgn="auto" latinLnBrk="0" hangingPunct="1">
                        <a:lnSpc>
                          <a:spcPct val="100000"/>
                        </a:lnSpc>
                        <a:spcBef>
                          <a:spcPts val="0"/>
                        </a:spcBef>
                        <a:spcAft>
                          <a:spcPts val="0"/>
                        </a:spcAft>
                        <a:buClrTx/>
                        <a:buSzTx/>
                        <a:buFontTx/>
                        <a:buNone/>
                        <a:defRPr/>
                      </a:pPr>
                      <a:r>
                        <a:rPr lang="en-US" altLang="zh-CN" sz="1200" dirty="0"/>
                        <a:t>ARID[7:0],ARADDR[31:0],ARLEN[3:0],ARSIZE[2:0],ARBURST[1:0],ARLOCK[1:0],ARCACHE[3:0],ARPROT[2:0],ARVALID,ARREADY</a:t>
                      </a:r>
                      <a:endParaRPr lang="zh-CN" altLang="en-US" sz="1200" dirty="0"/>
                    </a:p>
                  </a:txBody>
                  <a:tcPr marL="91452" marR="91452" marT="45713" marB="45713"/>
                </a:tc>
                <a:tc>
                  <a:txBody>
                    <a:bodyPr/>
                    <a:lstStyle/>
                    <a:p>
                      <a:r>
                        <a:rPr lang="en-US" altLang="zh-CN" sz="1800" dirty="0"/>
                        <a:t>60</a:t>
                      </a:r>
                      <a:endParaRPr lang="zh-CN" altLang="en-US" sz="1800" dirty="0"/>
                    </a:p>
                  </a:txBody>
                  <a:tcPr marL="91452" marR="91452" marT="45713" marB="45713"/>
                </a:tc>
                <a:extLst>
                  <a:ext uri="{0D108BD9-81ED-4DB2-BD59-A6C34878D82A}">
                    <a16:rowId xmlns:a16="http://schemas.microsoft.com/office/drawing/2014/main" val="10005"/>
                  </a:ext>
                </a:extLst>
              </a:tr>
              <a:tr h="370785">
                <a:tc>
                  <a:txBody>
                    <a:bodyPr/>
                    <a:lstStyle/>
                    <a:p>
                      <a:r>
                        <a:rPr lang="en-US" altLang="zh-CN" sz="1800" dirty="0"/>
                        <a:t>R</a:t>
                      </a:r>
                      <a:endParaRPr lang="zh-CN" altLang="en-US" sz="1800" dirty="0"/>
                    </a:p>
                  </a:txBody>
                  <a:tcPr marL="91452" marR="91452" marT="45713" marB="45713"/>
                </a:tc>
                <a:tc>
                  <a:txBody>
                    <a:bodyPr/>
                    <a:lstStyle/>
                    <a:p>
                      <a:r>
                        <a:rPr lang="en-US" altLang="zh-CN" sz="1200" dirty="0"/>
                        <a:t>RID[7:0],RDATA[63:0],RRESP[1:0],RLAST,RVALID,RREADY</a:t>
                      </a:r>
                      <a:endParaRPr lang="zh-CN" altLang="en-US" sz="1200" dirty="0"/>
                    </a:p>
                  </a:txBody>
                  <a:tcPr marL="91452" marR="91452" marT="45713" marB="45713"/>
                </a:tc>
                <a:tc>
                  <a:txBody>
                    <a:bodyPr/>
                    <a:lstStyle/>
                    <a:p>
                      <a:r>
                        <a:rPr lang="en-US" altLang="zh-CN" sz="1800" dirty="0"/>
                        <a:t>77</a:t>
                      </a:r>
                      <a:endParaRPr lang="zh-CN" altLang="en-US" sz="1800" dirty="0"/>
                    </a:p>
                  </a:txBody>
                  <a:tcPr marL="91452" marR="91452" marT="45713" marB="45713"/>
                </a:tc>
                <a:extLst>
                  <a:ext uri="{0D108BD9-81ED-4DB2-BD59-A6C34878D82A}">
                    <a16:rowId xmlns:a16="http://schemas.microsoft.com/office/drawing/2014/main" val="10006"/>
                  </a:ext>
                </a:extLst>
              </a:tr>
              <a:tr h="370785">
                <a:tc>
                  <a:txBody>
                    <a:bodyPr/>
                    <a:lstStyle/>
                    <a:p>
                      <a:r>
                        <a:rPr lang="en-US" altLang="zh-CN" sz="1800" dirty="0"/>
                        <a:t>LP</a:t>
                      </a:r>
                      <a:endParaRPr lang="zh-CN" altLang="en-US" sz="1800" dirty="0"/>
                    </a:p>
                  </a:txBody>
                  <a:tcPr marL="91452" marR="91452" marT="45713" marB="45713"/>
                </a:tc>
                <a:tc>
                  <a:txBody>
                    <a:bodyPr/>
                    <a:lstStyle/>
                    <a:p>
                      <a:r>
                        <a:rPr lang="en-US" altLang="zh-CN" sz="1200" dirty="0"/>
                        <a:t>CSYSREQ,CSYSACK,CACTIVE</a:t>
                      </a:r>
                      <a:endParaRPr lang="zh-CN" altLang="en-US" sz="1200" dirty="0"/>
                    </a:p>
                  </a:txBody>
                  <a:tcPr marL="91452" marR="91452" marT="45713" marB="45713"/>
                </a:tc>
                <a:tc>
                  <a:txBody>
                    <a:bodyPr/>
                    <a:lstStyle/>
                    <a:p>
                      <a:r>
                        <a:rPr lang="en-US" altLang="zh-CN" sz="1800" dirty="0"/>
                        <a:t>3</a:t>
                      </a:r>
                      <a:endParaRPr lang="zh-CN" altLang="en-US" sz="1800" dirty="0"/>
                    </a:p>
                  </a:txBody>
                  <a:tcPr marL="91452" marR="91452" marT="45713" marB="45713"/>
                </a:tc>
                <a:extLst>
                  <a:ext uri="{0D108BD9-81ED-4DB2-BD59-A6C34878D82A}">
                    <a16:rowId xmlns:a16="http://schemas.microsoft.com/office/drawing/2014/main" val="10007"/>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p:txBody>
          <a:bodyPr vert="horz" wrap="square" lIns="91440" tIns="45720" rIns="91440" bIns="45720" anchor="ctr" anchorCtr="0"/>
          <a:lstStyle/>
          <a:p>
            <a:pPr eaLnBrk="1" hangingPunct="1"/>
            <a:r>
              <a:rPr lang="zh-CN" altLang="en-US" kern="1200" dirty="0">
                <a:latin typeface="+mj-lt"/>
                <a:ea typeface="+mj-ea"/>
                <a:cs typeface="+mj-cs"/>
              </a:rPr>
              <a:t>第06章 第</a:t>
            </a:r>
            <a:r>
              <a:rPr lang="en-US" altLang="zh-CN" kern="1200" dirty="0">
                <a:latin typeface="+mj-lt"/>
                <a:ea typeface="+mj-ea"/>
                <a:cs typeface="+mj-cs"/>
              </a:rPr>
              <a:t>4</a:t>
            </a:r>
            <a:r>
              <a:rPr lang="zh-CN" altLang="en-US" kern="1200" dirty="0">
                <a:latin typeface="+mj-lt"/>
                <a:ea typeface="+mj-ea"/>
                <a:cs typeface="+mj-cs"/>
              </a:rPr>
              <a:t>题</a:t>
            </a:r>
          </a:p>
        </p:txBody>
      </p:sp>
      <p:sp>
        <p:nvSpPr>
          <p:cNvPr id="28674" name="内容占位符 2"/>
          <p:cNvSpPr>
            <a:spLocks noGrp="1"/>
          </p:cNvSpPr>
          <p:nvPr>
            <p:ph idx="1"/>
          </p:nvPr>
        </p:nvSpPr>
        <p:spPr/>
        <p:txBody>
          <a:bodyPr vert="horz" wrap="square" lIns="91440" tIns="45720" rIns="91440" bIns="45720" anchor="t" anchorCtr="0"/>
          <a:lstStyle/>
          <a:p>
            <a:pPr eaLnBrk="1" hangingPunct="1"/>
            <a:r>
              <a:rPr lang="en-US" altLang="zh-CN" dirty="0"/>
              <a:t>Q</a:t>
            </a:r>
            <a:r>
              <a:rPr lang="zh-CN" altLang="en-US" dirty="0"/>
              <a:t>：阅读</a:t>
            </a:r>
            <a:r>
              <a:rPr lang="en-US" altLang="zh-CN" dirty="0"/>
              <a:t>AMBA APB</a:t>
            </a:r>
            <a:r>
              <a:rPr lang="zh-CN" altLang="en-US" dirty="0"/>
              <a:t>协议并设计一个</a:t>
            </a:r>
            <a:r>
              <a:rPr lang="en-US" altLang="zh-CN" dirty="0"/>
              <a:t>APB</a:t>
            </a:r>
            <a:r>
              <a:rPr lang="zh-CN" altLang="en-US" dirty="0"/>
              <a:t>接口的</a:t>
            </a:r>
            <a:r>
              <a:rPr lang="en-US" altLang="zh-CN" dirty="0"/>
              <a:t>GPIO</a:t>
            </a:r>
            <a:r>
              <a:rPr lang="zh-CN" altLang="en-US" dirty="0"/>
              <a:t>模块。</a:t>
            </a:r>
            <a:endParaRPr lang="en-US" altLang="zh-CN" dirty="0"/>
          </a:p>
          <a:p>
            <a:pPr eaLnBrk="1" hangingPunct="1"/>
            <a:r>
              <a:rPr lang="en-US" altLang="zh-CN" dirty="0"/>
              <a:t>A</a:t>
            </a:r>
            <a:r>
              <a:rPr lang="zh-CN" altLang="en-US" dirty="0"/>
              <a:t>：两个关键点：</a:t>
            </a:r>
            <a:r>
              <a:rPr lang="en-US" altLang="zh-CN" dirty="0">
                <a:solidFill>
                  <a:schemeClr val="accent2"/>
                </a:solidFill>
              </a:rPr>
              <a:t>APB</a:t>
            </a:r>
            <a:r>
              <a:rPr lang="zh-CN" altLang="en-US" dirty="0">
                <a:solidFill>
                  <a:schemeClr val="accent2"/>
                </a:solidFill>
              </a:rPr>
              <a:t>接口、</a:t>
            </a:r>
            <a:r>
              <a:rPr lang="en-US" altLang="zh-CN" dirty="0">
                <a:solidFill>
                  <a:schemeClr val="accent2"/>
                </a:solidFill>
              </a:rPr>
              <a:t>GPIO</a:t>
            </a:r>
            <a:r>
              <a:rPr lang="zh-CN" altLang="en-US" dirty="0">
                <a:solidFill>
                  <a:schemeClr val="accent2"/>
                </a:solidFill>
              </a:rPr>
              <a:t>模块</a:t>
            </a:r>
          </a:p>
        </p:txBody>
      </p:sp>
      <p:pic>
        <p:nvPicPr>
          <p:cNvPr id="28675" name="Picture 5"/>
          <p:cNvPicPr>
            <a:picLocks noChangeAspect="1"/>
          </p:cNvPicPr>
          <p:nvPr/>
        </p:nvPicPr>
        <p:blipFill>
          <a:blip r:embed="rId2"/>
          <a:stretch>
            <a:fillRect/>
          </a:stretch>
        </p:blipFill>
        <p:spPr>
          <a:xfrm>
            <a:off x="539750" y="3795713"/>
            <a:ext cx="3952875" cy="2590800"/>
          </a:xfrm>
          <a:prstGeom prst="rect">
            <a:avLst/>
          </a:prstGeom>
          <a:noFill/>
          <a:ln w="9525">
            <a:noFill/>
          </a:ln>
        </p:spPr>
      </p:pic>
      <p:pic>
        <p:nvPicPr>
          <p:cNvPr id="28676" name="Picture 6"/>
          <p:cNvPicPr>
            <a:picLocks noChangeAspect="1"/>
          </p:cNvPicPr>
          <p:nvPr/>
        </p:nvPicPr>
        <p:blipFill>
          <a:blip r:embed="rId3"/>
          <a:stretch>
            <a:fillRect/>
          </a:stretch>
        </p:blipFill>
        <p:spPr>
          <a:xfrm>
            <a:off x="4649788" y="3841750"/>
            <a:ext cx="3914775" cy="254317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a:xfrm>
            <a:off x="685800" y="0"/>
            <a:ext cx="7772400" cy="1143000"/>
          </a:xfrm>
        </p:spPr>
        <p:txBody>
          <a:bodyPr vert="horz" wrap="square" lIns="91440" tIns="45720" rIns="91440" bIns="45720" anchor="ctr" anchorCtr="0"/>
          <a:lstStyle/>
          <a:p>
            <a:pPr eaLnBrk="1" hangingPunct="1"/>
            <a:r>
              <a:rPr lang="zh-CN" altLang="en-US" kern="1200" dirty="0">
                <a:latin typeface="+mj-lt"/>
                <a:ea typeface="+mj-ea"/>
                <a:cs typeface="+mj-cs"/>
              </a:rPr>
              <a:t>第06章 第</a:t>
            </a:r>
            <a:r>
              <a:rPr lang="en-US" altLang="zh-CN" kern="1200" dirty="0">
                <a:latin typeface="+mj-lt"/>
                <a:ea typeface="+mj-ea"/>
                <a:cs typeface="+mj-cs"/>
              </a:rPr>
              <a:t>4</a:t>
            </a:r>
            <a:r>
              <a:rPr lang="zh-CN" altLang="en-US" kern="1200" dirty="0">
                <a:latin typeface="+mj-lt"/>
                <a:ea typeface="+mj-ea"/>
                <a:cs typeface="+mj-cs"/>
              </a:rPr>
              <a:t>题</a:t>
            </a:r>
            <a:r>
              <a:rPr lang="en-US" altLang="zh-CN" kern="1200" dirty="0">
                <a:latin typeface="+mj-lt"/>
                <a:ea typeface="+mj-ea"/>
                <a:cs typeface="+mj-cs"/>
              </a:rPr>
              <a:t>-A</a:t>
            </a:r>
            <a:endParaRPr lang="zh-CN" altLang="en-US" kern="1200" dirty="0">
              <a:latin typeface="+mj-lt"/>
              <a:ea typeface="+mj-ea"/>
              <a:cs typeface="+mj-cs"/>
            </a:endParaRPr>
          </a:p>
        </p:txBody>
      </p:sp>
      <p:sp>
        <p:nvSpPr>
          <p:cNvPr id="29698" name="文本框 3"/>
          <p:cNvSpPr txBox="1"/>
          <p:nvPr/>
        </p:nvSpPr>
        <p:spPr>
          <a:xfrm>
            <a:off x="73025" y="1143000"/>
            <a:ext cx="4576763" cy="5478463"/>
          </a:xfrm>
          <a:prstGeom prst="rect">
            <a:avLst/>
          </a:prstGeom>
          <a:noFill/>
          <a:ln w="9525">
            <a:noFill/>
          </a:ln>
        </p:spPr>
        <p:txBody>
          <a:bodyPr anchor="t" anchorCtr="0">
            <a:spAutoFit/>
          </a:bodyPr>
          <a:lstStyle/>
          <a:p>
            <a:pPr>
              <a:buFont typeface="Arial" panose="020B0604020202020204" pitchFamily="34" charset="0"/>
            </a:pPr>
            <a:r>
              <a:rPr lang="en-US" altLang="zh-CN" sz="1400" dirty="0">
                <a:latin typeface="Consolas" panose="020B0609020204030204" pitchFamily="49" charset="0"/>
                <a:ea typeface="宋体" panose="02010600030101010101" pitchFamily="2" charset="-122"/>
              </a:rPr>
              <a:t>module GPIO(</a:t>
            </a:r>
          </a:p>
          <a:p>
            <a:pPr>
              <a:buFont typeface="Arial" panose="020B0604020202020204" pitchFamily="34" charset="0"/>
            </a:pPr>
            <a:r>
              <a:rPr lang="en-US" altLang="zh-CN" sz="1400" dirty="0">
                <a:latin typeface="Consolas" panose="020B0609020204030204" pitchFamily="49" charset="0"/>
                <a:ea typeface="宋体" panose="02010600030101010101" pitchFamily="2" charset="-122"/>
              </a:rPr>
              <a:t>    input pclk,</a:t>
            </a:r>
          </a:p>
          <a:p>
            <a:pPr>
              <a:buFont typeface="Arial" panose="020B0604020202020204" pitchFamily="34" charset="0"/>
            </a:pPr>
            <a:r>
              <a:rPr lang="en-US" altLang="zh-CN" sz="1400" dirty="0">
                <a:latin typeface="Consolas" panose="020B0609020204030204" pitchFamily="49" charset="0"/>
                <a:ea typeface="宋体" panose="02010600030101010101" pitchFamily="2" charset="-122"/>
              </a:rPr>
              <a:t>    input presetn,</a:t>
            </a:r>
          </a:p>
          <a:p>
            <a:pPr>
              <a:buFont typeface="Arial" panose="020B0604020202020204" pitchFamily="34" charset="0"/>
            </a:pPr>
            <a:r>
              <a:rPr lang="en-US" altLang="zh-CN" sz="1400" dirty="0">
                <a:latin typeface="Consolas" panose="020B0609020204030204" pitchFamily="49" charset="0"/>
                <a:ea typeface="宋体" panose="02010600030101010101" pitchFamily="2" charset="-122"/>
              </a:rPr>
              <a:t>    input penable,</a:t>
            </a:r>
          </a:p>
          <a:p>
            <a:pPr>
              <a:buFont typeface="Arial" panose="020B0604020202020204" pitchFamily="34" charset="0"/>
            </a:pPr>
            <a:r>
              <a:rPr lang="en-US" altLang="zh-CN" sz="1400" dirty="0">
                <a:latin typeface="Consolas" panose="020B0609020204030204" pitchFamily="49" charset="0"/>
                <a:ea typeface="宋体" panose="02010600030101010101" pitchFamily="2" charset="-122"/>
              </a:rPr>
              <a:t>    input psel,</a:t>
            </a:r>
          </a:p>
          <a:p>
            <a:pPr>
              <a:buFont typeface="Arial" panose="020B0604020202020204" pitchFamily="34" charset="0"/>
            </a:pPr>
            <a:r>
              <a:rPr lang="en-US" altLang="zh-CN" sz="1400" dirty="0">
                <a:latin typeface="Consolas" panose="020B0609020204030204" pitchFamily="49" charset="0"/>
                <a:ea typeface="宋体" panose="02010600030101010101" pitchFamily="2" charset="-122"/>
              </a:rPr>
              <a:t>    input pwrite,</a:t>
            </a:r>
          </a:p>
          <a:p>
            <a:pPr>
              <a:buFont typeface="Arial" panose="020B0604020202020204" pitchFamily="34" charset="0"/>
            </a:pPr>
            <a:r>
              <a:rPr lang="en-US" altLang="zh-CN" sz="1400" dirty="0">
                <a:latin typeface="Consolas" panose="020B0609020204030204" pitchFamily="49" charset="0"/>
                <a:ea typeface="宋体" panose="02010600030101010101" pitchFamily="2" charset="-122"/>
              </a:rPr>
              <a:t>    input [9:0] paddr,</a:t>
            </a:r>
          </a:p>
          <a:p>
            <a:pPr>
              <a:buFont typeface="Arial" panose="020B0604020202020204" pitchFamily="34" charset="0"/>
            </a:pPr>
            <a:r>
              <a:rPr lang="en-US" altLang="zh-CN" sz="1400" dirty="0">
                <a:latin typeface="Consolas" panose="020B0609020204030204" pitchFamily="49" charset="0"/>
                <a:ea typeface="宋体" panose="02010600030101010101" pitchFamily="2" charset="-122"/>
              </a:rPr>
              <a:t>    input [31:0] pwdata,</a:t>
            </a:r>
          </a:p>
          <a:p>
            <a:pPr>
              <a:buFont typeface="Arial" panose="020B0604020202020204" pitchFamily="34" charset="0"/>
            </a:pPr>
            <a:r>
              <a:rPr lang="en-US" altLang="zh-CN" sz="1400" dirty="0">
                <a:latin typeface="Consolas" panose="020B0609020204030204" pitchFamily="49" charset="0"/>
                <a:ea typeface="宋体" panose="02010600030101010101" pitchFamily="2" charset="-122"/>
              </a:rPr>
              <a:t>    output[31:0] prdata,</a:t>
            </a:r>
          </a:p>
          <a:p>
            <a:pPr>
              <a:buFont typeface="Arial" panose="020B0604020202020204" pitchFamily="34" charset="0"/>
            </a:pPr>
            <a:endParaRPr lang="en-US" altLang="zh-CN" sz="1400" dirty="0">
              <a:latin typeface="Consolas" panose="020B0609020204030204" pitchFamily="49" charset="0"/>
              <a:ea typeface="宋体" panose="02010600030101010101" pitchFamily="2" charset="-122"/>
            </a:endParaRPr>
          </a:p>
          <a:p>
            <a:pPr>
              <a:buFont typeface="Arial" panose="020B0604020202020204" pitchFamily="34" charset="0"/>
            </a:pPr>
            <a:r>
              <a:rPr lang="en-US" altLang="zh-CN" sz="1400" dirty="0">
                <a:latin typeface="Consolas" panose="020B0609020204030204" pitchFamily="49" charset="0"/>
                <a:ea typeface="宋体" panose="02010600030101010101" pitchFamily="2" charset="-122"/>
              </a:rPr>
              <a:t>    input [31:0] gpio_i,</a:t>
            </a:r>
          </a:p>
          <a:p>
            <a:pPr>
              <a:buFont typeface="Arial" panose="020B0604020202020204" pitchFamily="34" charset="0"/>
            </a:pPr>
            <a:r>
              <a:rPr lang="en-US" altLang="zh-CN" sz="1400" dirty="0">
                <a:latin typeface="Consolas" panose="020B0609020204030204" pitchFamily="49" charset="0"/>
                <a:ea typeface="宋体" panose="02010600030101010101" pitchFamily="2" charset="-122"/>
              </a:rPr>
              <a:t>    output[31:0] gpio_o,</a:t>
            </a:r>
          </a:p>
          <a:p>
            <a:pPr>
              <a:buFont typeface="Arial" panose="020B0604020202020204" pitchFamily="34" charset="0"/>
            </a:pPr>
            <a:r>
              <a:rPr lang="en-US" altLang="zh-CN" sz="1400" dirty="0">
                <a:latin typeface="Consolas" panose="020B0609020204030204" pitchFamily="49" charset="0"/>
                <a:ea typeface="宋体" panose="02010600030101010101" pitchFamily="2" charset="-122"/>
              </a:rPr>
              <a:t>    output[31:0] gpio_oe</a:t>
            </a:r>
          </a:p>
          <a:p>
            <a:pPr>
              <a:buFont typeface="Arial" panose="020B0604020202020204" pitchFamily="34" charset="0"/>
            </a:pPr>
            <a:r>
              <a:rPr lang="en-US" altLang="zh-CN" sz="1400" dirty="0">
                <a:latin typeface="Consolas" panose="020B0609020204030204" pitchFamily="49" charset="0"/>
                <a:ea typeface="宋体" panose="02010600030101010101" pitchFamily="2" charset="-122"/>
              </a:rPr>
              <a:t>);</a:t>
            </a:r>
          </a:p>
          <a:p>
            <a:pPr>
              <a:buFont typeface="Arial" panose="020B0604020202020204" pitchFamily="34" charset="0"/>
            </a:pPr>
            <a:r>
              <a:rPr lang="en-US" altLang="zh-CN" sz="1400" dirty="0">
                <a:latin typeface="Consolas" panose="020B0609020204030204" pitchFamily="49" charset="0"/>
                <a:ea typeface="宋体" panose="02010600030101010101" pitchFamily="2" charset="-122"/>
              </a:rPr>
              <a:t>reg [31:0] reg_gpio_i,reg_gpio_o,reg_gpio_oe;</a:t>
            </a:r>
          </a:p>
          <a:p>
            <a:pPr>
              <a:buFont typeface="Arial" panose="020B0604020202020204" pitchFamily="34" charset="0"/>
            </a:pPr>
            <a:r>
              <a:rPr lang="en-US" altLang="zh-CN" sz="1400" dirty="0">
                <a:latin typeface="Consolas" panose="020B0609020204030204" pitchFamily="49" charset="0"/>
                <a:ea typeface="宋体" panose="02010600030101010101" pitchFamily="2" charset="-122"/>
              </a:rPr>
              <a:t>reg [31:0] reg_gpio_i_t;</a:t>
            </a:r>
          </a:p>
          <a:p>
            <a:pPr>
              <a:buFont typeface="Arial" panose="020B0604020202020204" pitchFamily="34" charset="0"/>
            </a:pPr>
            <a:r>
              <a:rPr lang="en-US" altLang="zh-CN" sz="1400" dirty="0">
                <a:latin typeface="Consolas" panose="020B0609020204030204" pitchFamily="49" charset="0"/>
                <a:ea typeface="宋体" panose="02010600030101010101" pitchFamily="2" charset="-122"/>
              </a:rPr>
              <a:t>always@(posedge pclk)</a:t>
            </a:r>
          </a:p>
          <a:p>
            <a:pPr>
              <a:buFont typeface="Arial" panose="020B0604020202020204" pitchFamily="34" charset="0"/>
            </a:pPr>
            <a:r>
              <a:rPr lang="en-US" altLang="zh-CN" sz="1400" dirty="0">
                <a:latin typeface="Consolas" panose="020B0609020204030204" pitchFamily="49" charset="0"/>
                <a:ea typeface="宋体" panose="02010600030101010101" pitchFamily="2" charset="-122"/>
              </a:rPr>
              <a:t>    if(~presetn) begin</a:t>
            </a:r>
          </a:p>
          <a:p>
            <a:pPr>
              <a:buFont typeface="Arial" panose="020B0604020202020204" pitchFamily="34" charset="0"/>
            </a:pPr>
            <a:r>
              <a:rPr lang="en-US" altLang="zh-CN" sz="1400" dirty="0">
                <a:latin typeface="Consolas" panose="020B0609020204030204" pitchFamily="49" charset="0"/>
                <a:ea typeface="宋体" panose="02010600030101010101" pitchFamily="2" charset="-122"/>
              </a:rPr>
              <a:t>        reg_gpio_i   &lt;= 32’h0;</a:t>
            </a:r>
          </a:p>
          <a:p>
            <a:pPr>
              <a:buFont typeface="Arial" panose="020B0604020202020204" pitchFamily="34" charset="0"/>
            </a:pPr>
            <a:r>
              <a:rPr lang="en-US" altLang="zh-CN" sz="1400" dirty="0">
                <a:latin typeface="Consolas" panose="020B0609020204030204" pitchFamily="49" charset="0"/>
                <a:ea typeface="宋体" panose="02010600030101010101" pitchFamily="2" charset="-122"/>
              </a:rPr>
              <a:t>        reg_gpio_i_t &lt;= 32’h0;</a:t>
            </a:r>
          </a:p>
          <a:p>
            <a:pPr>
              <a:buFont typeface="Arial" panose="020B0604020202020204" pitchFamily="34" charset="0"/>
            </a:pPr>
            <a:r>
              <a:rPr lang="en-US" altLang="zh-CN" sz="1400" dirty="0">
                <a:latin typeface="Consolas" panose="020B0609020204030204" pitchFamily="49" charset="0"/>
                <a:ea typeface="宋体" panose="02010600030101010101" pitchFamily="2" charset="-122"/>
              </a:rPr>
              <a:t>    end</a:t>
            </a:r>
          </a:p>
          <a:p>
            <a:pPr>
              <a:buFont typeface="Arial" panose="020B0604020202020204" pitchFamily="34" charset="0"/>
            </a:pPr>
            <a:r>
              <a:rPr lang="en-US" altLang="zh-CN" sz="1400" dirty="0">
                <a:latin typeface="Consolas" panose="020B0609020204030204" pitchFamily="49" charset="0"/>
                <a:ea typeface="宋体" panose="02010600030101010101" pitchFamily="2" charset="-122"/>
              </a:rPr>
              <a:t>    else begin</a:t>
            </a:r>
          </a:p>
          <a:p>
            <a:pPr>
              <a:buFont typeface="Arial" panose="020B0604020202020204" pitchFamily="34" charset="0"/>
            </a:pPr>
            <a:r>
              <a:rPr lang="en-US" altLang="zh-CN" sz="1400" dirty="0">
                <a:latin typeface="Consolas" panose="020B0609020204030204" pitchFamily="49" charset="0"/>
                <a:ea typeface="宋体" panose="02010600030101010101" pitchFamily="2" charset="-122"/>
              </a:rPr>
              <a:t>        reg_gpio_i_t &lt;= gpio_i;</a:t>
            </a:r>
          </a:p>
          <a:p>
            <a:pPr>
              <a:buFont typeface="Arial" panose="020B0604020202020204" pitchFamily="34" charset="0"/>
            </a:pPr>
            <a:r>
              <a:rPr lang="en-US" altLang="zh-CN" sz="1400" dirty="0">
                <a:latin typeface="Consolas" panose="020B0609020204030204" pitchFamily="49" charset="0"/>
                <a:ea typeface="宋体" panose="02010600030101010101" pitchFamily="2" charset="-122"/>
              </a:rPr>
              <a:t>        reg_gpio_i   &lt;= reg_gpio_i_t;</a:t>
            </a:r>
          </a:p>
          <a:p>
            <a:pPr>
              <a:buFont typeface="Arial" panose="020B0604020202020204" pitchFamily="34" charset="0"/>
            </a:pPr>
            <a:r>
              <a:rPr lang="en-US" altLang="zh-CN" sz="1400" dirty="0">
                <a:latin typeface="Consolas" panose="020B0609020204030204" pitchFamily="49" charset="0"/>
                <a:ea typeface="宋体" panose="02010600030101010101" pitchFamily="2" charset="-122"/>
              </a:rPr>
              <a:t>    end</a:t>
            </a:r>
          </a:p>
        </p:txBody>
      </p:sp>
      <p:cxnSp>
        <p:nvCxnSpPr>
          <p:cNvPr id="29699" name="直接连接符 5"/>
          <p:cNvCxnSpPr>
            <a:stCxn id="29697" idx="2"/>
          </p:cNvCxnSpPr>
          <p:nvPr/>
        </p:nvCxnSpPr>
        <p:spPr>
          <a:xfrm>
            <a:off x="4572000" y="1143000"/>
            <a:ext cx="0" cy="5478463"/>
          </a:xfrm>
          <a:prstGeom prst="line">
            <a:avLst/>
          </a:prstGeom>
          <a:ln w="9525" cap="flat" cmpd="sng">
            <a:solidFill>
              <a:schemeClr val="tx1"/>
            </a:solidFill>
            <a:prstDash val="solid"/>
            <a:round/>
            <a:headEnd type="none" w="med" len="med"/>
            <a:tailEnd type="none" w="med" len="med"/>
          </a:ln>
        </p:spPr>
      </p:cxnSp>
      <p:sp>
        <p:nvSpPr>
          <p:cNvPr id="29700" name="文本框 8"/>
          <p:cNvSpPr txBox="1"/>
          <p:nvPr/>
        </p:nvSpPr>
        <p:spPr>
          <a:xfrm>
            <a:off x="4572000" y="1143000"/>
            <a:ext cx="4752975" cy="5048250"/>
          </a:xfrm>
          <a:prstGeom prst="rect">
            <a:avLst/>
          </a:prstGeom>
          <a:noFill/>
          <a:ln w="9525">
            <a:noFill/>
          </a:ln>
        </p:spPr>
        <p:txBody>
          <a:bodyPr anchor="t" anchorCtr="0">
            <a:spAutoFit/>
          </a:bodyPr>
          <a:lstStyle/>
          <a:p>
            <a:pPr>
              <a:buFont typeface="Arial" panose="020B0604020202020204" pitchFamily="34" charset="0"/>
            </a:pPr>
            <a:r>
              <a:rPr lang="en-US" altLang="zh-CN" sz="1400" dirty="0">
                <a:latin typeface="Consolas" panose="020B0609020204030204" pitchFamily="49" charset="0"/>
                <a:ea typeface="宋体" panose="02010600030101010101" pitchFamily="2" charset="-122"/>
              </a:rPr>
              <a:t>always@(posedge pclk)</a:t>
            </a:r>
          </a:p>
          <a:p>
            <a:pPr>
              <a:buFont typeface="Arial" panose="020B0604020202020204" pitchFamily="34" charset="0"/>
            </a:pPr>
            <a:r>
              <a:rPr lang="en-US" altLang="zh-CN" sz="1400" dirty="0">
                <a:latin typeface="Consolas" panose="020B0609020204030204" pitchFamily="49" charset="0"/>
                <a:ea typeface="宋体" panose="02010600030101010101" pitchFamily="2" charset="-122"/>
              </a:rPr>
              <a:t>    if(~presetn) begin</a:t>
            </a:r>
          </a:p>
          <a:p>
            <a:pPr>
              <a:buFont typeface="Arial" panose="020B0604020202020204" pitchFamily="34" charset="0"/>
            </a:pPr>
            <a:r>
              <a:rPr lang="en-US" altLang="zh-CN" sz="1400" dirty="0">
                <a:latin typeface="Consolas" panose="020B0609020204030204" pitchFamily="49" charset="0"/>
                <a:ea typeface="宋体" panose="02010600030101010101" pitchFamily="2" charset="-122"/>
              </a:rPr>
              <a:t>        reg_gpio_o &lt;= 32’h0;</a:t>
            </a:r>
          </a:p>
          <a:p>
            <a:pPr>
              <a:buFont typeface="Arial" panose="020B0604020202020204" pitchFamily="34" charset="0"/>
            </a:pPr>
            <a:r>
              <a:rPr lang="en-US" altLang="zh-CN" sz="1400" dirty="0">
                <a:latin typeface="Consolas" panose="020B0609020204030204" pitchFamily="49" charset="0"/>
                <a:ea typeface="宋体" panose="02010600030101010101" pitchFamily="2" charset="-122"/>
              </a:rPr>
              <a:t>        reg_gpio_oe&lt;= 32’h0;</a:t>
            </a:r>
          </a:p>
          <a:p>
            <a:pPr>
              <a:buFont typeface="Arial" panose="020B0604020202020204" pitchFamily="34" charset="0"/>
            </a:pPr>
            <a:r>
              <a:rPr lang="en-US" altLang="zh-CN" sz="1400" dirty="0">
                <a:latin typeface="Consolas" panose="020B0609020204030204" pitchFamily="49" charset="0"/>
                <a:ea typeface="宋体" panose="02010600030101010101" pitchFamily="2" charset="-122"/>
              </a:rPr>
              <a:t>    end</a:t>
            </a:r>
          </a:p>
          <a:p>
            <a:pPr>
              <a:buFont typeface="Arial" panose="020B0604020202020204" pitchFamily="34" charset="0"/>
            </a:pPr>
            <a:r>
              <a:rPr lang="en-US" altLang="zh-CN" sz="1400" dirty="0">
                <a:latin typeface="Consolas" panose="020B0609020204030204" pitchFamily="49" charset="0"/>
                <a:ea typeface="宋体" panose="02010600030101010101" pitchFamily="2" charset="-122"/>
              </a:rPr>
              <a:t>    else if(penable &amp; psel &amp; pwrite)</a:t>
            </a:r>
          </a:p>
          <a:p>
            <a:pPr>
              <a:buFont typeface="Arial" panose="020B0604020202020204" pitchFamily="34" charset="0"/>
            </a:pPr>
            <a:r>
              <a:rPr lang="en-US" altLang="zh-CN" sz="1400" dirty="0">
                <a:latin typeface="Consolas" panose="020B0609020204030204" pitchFamily="49" charset="0"/>
                <a:ea typeface="宋体" panose="02010600030101010101" pitchFamily="2" charset="-122"/>
              </a:rPr>
              <a:t>        case(paddr)</a:t>
            </a:r>
          </a:p>
          <a:p>
            <a:pPr>
              <a:buFont typeface="Arial" panose="020B0604020202020204" pitchFamily="34" charset="0"/>
            </a:pPr>
            <a:r>
              <a:rPr lang="en-US" altLang="zh-CN" sz="1400" dirty="0">
                <a:latin typeface="Consolas" panose="020B0609020204030204" pitchFamily="49" charset="0"/>
                <a:ea typeface="宋体" panose="02010600030101010101" pitchFamily="2" charset="-122"/>
              </a:rPr>
              <a:t>            0: reg_gpio_o &lt;= pwdata;</a:t>
            </a:r>
          </a:p>
          <a:p>
            <a:pPr>
              <a:buFont typeface="Arial" panose="020B0604020202020204" pitchFamily="34" charset="0"/>
            </a:pPr>
            <a:r>
              <a:rPr lang="en-US" altLang="zh-CN" sz="1400" dirty="0">
                <a:latin typeface="Consolas" panose="020B0609020204030204" pitchFamily="49" charset="0"/>
                <a:ea typeface="宋体" panose="02010600030101010101" pitchFamily="2" charset="-122"/>
              </a:rPr>
              <a:t>            1: reg_gpio_oe&lt;= pwdata;</a:t>
            </a:r>
          </a:p>
          <a:p>
            <a:pPr>
              <a:buFont typeface="Arial" panose="020B0604020202020204" pitchFamily="34" charset="0"/>
            </a:pPr>
            <a:r>
              <a:rPr lang="en-US" altLang="zh-CN" sz="1400" dirty="0">
                <a:latin typeface="Consolas" panose="020B0609020204030204" pitchFamily="49" charset="0"/>
                <a:ea typeface="宋体" panose="02010600030101010101" pitchFamily="2" charset="-122"/>
              </a:rPr>
              <a:t>        endcase</a:t>
            </a:r>
          </a:p>
          <a:p>
            <a:pPr>
              <a:buFont typeface="Arial" panose="020B0604020202020204" pitchFamily="34" charset="0"/>
            </a:pPr>
            <a:endParaRPr lang="en-US" altLang="zh-CN" sz="1400" dirty="0">
              <a:latin typeface="Consolas" panose="020B0609020204030204" pitchFamily="49" charset="0"/>
              <a:ea typeface="宋体" panose="02010600030101010101" pitchFamily="2" charset="-122"/>
            </a:endParaRPr>
          </a:p>
          <a:p>
            <a:pPr>
              <a:buFont typeface="Arial" panose="020B0604020202020204" pitchFamily="34" charset="0"/>
            </a:pPr>
            <a:r>
              <a:rPr lang="en-US" altLang="zh-CN" sz="1400" dirty="0">
                <a:latin typeface="Consolas" panose="020B0609020204030204" pitchFamily="49" charset="0"/>
                <a:ea typeface="宋体" panose="02010600030101010101" pitchFamily="2" charset="-122"/>
              </a:rPr>
              <a:t>assign prdata = paddr == 0 ? reg_gpio_o :</a:t>
            </a:r>
          </a:p>
          <a:p>
            <a:pPr>
              <a:buFont typeface="Arial" panose="020B0604020202020204" pitchFamily="34" charset="0"/>
            </a:pPr>
            <a:r>
              <a:rPr lang="en-US" altLang="zh-CN" sz="1400" dirty="0">
                <a:latin typeface="Consolas" panose="020B0609020204030204" pitchFamily="49" charset="0"/>
                <a:ea typeface="宋体" panose="02010600030101010101" pitchFamily="2" charset="-122"/>
              </a:rPr>
              <a:t>                paddr == 1 ? reg_gpio_oe :</a:t>
            </a:r>
          </a:p>
          <a:p>
            <a:pPr>
              <a:buFont typeface="Arial" panose="020B0604020202020204" pitchFamily="34" charset="0"/>
            </a:pPr>
            <a:r>
              <a:rPr lang="en-US" altLang="zh-CN" sz="1400" dirty="0">
                <a:latin typeface="Consolas" panose="020B0609020204030204" pitchFamily="49" charset="0"/>
                <a:ea typeface="宋体" panose="02010600030101010101" pitchFamily="2" charset="-122"/>
              </a:rPr>
              <a:t>                             reg_gpio_i;</a:t>
            </a:r>
          </a:p>
          <a:p>
            <a:pPr>
              <a:buFont typeface="Arial" panose="020B0604020202020204" pitchFamily="34" charset="0"/>
            </a:pPr>
            <a:endParaRPr lang="en-US" altLang="zh-CN" sz="1400" dirty="0">
              <a:latin typeface="Consolas" panose="020B0609020204030204" pitchFamily="49" charset="0"/>
              <a:ea typeface="宋体" panose="02010600030101010101" pitchFamily="2" charset="-122"/>
            </a:endParaRPr>
          </a:p>
          <a:p>
            <a:pPr>
              <a:buFont typeface="Arial" panose="020B0604020202020204" pitchFamily="34" charset="0"/>
            </a:pPr>
            <a:r>
              <a:rPr lang="en-US" altLang="zh-CN" sz="1400" dirty="0">
                <a:latin typeface="Consolas" panose="020B0609020204030204" pitchFamily="49" charset="0"/>
                <a:ea typeface="宋体" panose="02010600030101010101" pitchFamily="2" charset="-122"/>
              </a:rPr>
              <a:t>assign gpio_o  = reg_gpio_o;</a:t>
            </a:r>
          </a:p>
          <a:p>
            <a:pPr>
              <a:buFont typeface="Arial" panose="020B0604020202020204" pitchFamily="34" charset="0"/>
            </a:pPr>
            <a:r>
              <a:rPr lang="en-US" altLang="zh-CN" sz="1400" dirty="0">
                <a:latin typeface="Consolas" panose="020B0609020204030204" pitchFamily="49" charset="0"/>
                <a:ea typeface="宋体" panose="02010600030101010101" pitchFamily="2" charset="-122"/>
              </a:rPr>
              <a:t>assign gpio_oe = reg_gpio_oe;</a:t>
            </a:r>
          </a:p>
          <a:p>
            <a:pPr>
              <a:buFont typeface="Arial" panose="020B0604020202020204" pitchFamily="34" charset="0"/>
            </a:pPr>
            <a:endParaRPr lang="en-US" altLang="zh-CN" sz="1400" dirty="0">
              <a:latin typeface="Consolas" panose="020B0609020204030204" pitchFamily="49" charset="0"/>
              <a:ea typeface="宋体" panose="02010600030101010101" pitchFamily="2" charset="-122"/>
            </a:endParaRPr>
          </a:p>
          <a:p>
            <a:pPr>
              <a:buFont typeface="Arial" panose="020B0604020202020204" pitchFamily="34" charset="0"/>
            </a:pPr>
            <a:r>
              <a:rPr lang="en-US" altLang="zh-CN" sz="1400" dirty="0">
                <a:latin typeface="Consolas" panose="020B0609020204030204" pitchFamily="49" charset="0"/>
                <a:ea typeface="宋体" panose="02010600030101010101" pitchFamily="2" charset="-122"/>
              </a:rPr>
              <a:t>endmodule</a:t>
            </a:r>
          </a:p>
          <a:p>
            <a:pPr>
              <a:buFont typeface="Arial" panose="020B0604020202020204" pitchFamily="34" charset="0"/>
            </a:pPr>
            <a:endParaRPr lang="en-US" altLang="zh-CN" sz="1400" dirty="0">
              <a:latin typeface="Consolas" panose="020B0609020204030204" pitchFamily="49" charset="0"/>
              <a:ea typeface="宋体" panose="02010600030101010101" pitchFamily="2" charset="-122"/>
            </a:endParaRPr>
          </a:p>
          <a:p>
            <a:pPr>
              <a:buFont typeface="Arial" panose="020B0604020202020204" pitchFamily="34" charset="0"/>
            </a:pPr>
            <a:r>
              <a:rPr lang="en-US" altLang="zh-CN" sz="1400" dirty="0">
                <a:latin typeface="Consolas" panose="020B0609020204030204" pitchFamily="49" charset="0"/>
                <a:ea typeface="宋体" panose="02010600030101010101" pitchFamily="2" charset="-122"/>
              </a:rPr>
              <a:t>//--------GPIO--------</a:t>
            </a:r>
          </a:p>
          <a:p>
            <a:pPr>
              <a:buFont typeface="Arial" panose="020B0604020202020204" pitchFamily="34" charset="0"/>
            </a:pPr>
            <a:r>
              <a:rPr lang="en-US" altLang="zh-CN" sz="1400" dirty="0">
                <a:latin typeface="Consolas" panose="020B0609020204030204" pitchFamily="49" charset="0"/>
                <a:ea typeface="宋体" panose="02010600030101010101" pitchFamily="2" charset="-122"/>
              </a:rPr>
              <a:t>assign </a:t>
            </a:r>
            <a:r>
              <a:rPr lang="en-US" altLang="zh-CN" sz="1400" dirty="0">
                <a:solidFill>
                  <a:schemeClr val="accent2"/>
                </a:solidFill>
                <a:latin typeface="Consolas" panose="020B0609020204030204" pitchFamily="49" charset="0"/>
                <a:ea typeface="宋体" panose="02010600030101010101" pitchFamily="2" charset="-122"/>
              </a:rPr>
              <a:t>GPIO00</a:t>
            </a:r>
            <a:r>
              <a:rPr lang="en-US" altLang="zh-CN" sz="1400" dirty="0">
                <a:latin typeface="Consolas" panose="020B0609020204030204" pitchFamily="49" charset="0"/>
                <a:ea typeface="宋体" panose="02010600030101010101" pitchFamily="2" charset="-122"/>
              </a:rPr>
              <a:t> = gpio_oe[0] ? gpio_o[0] : 1’bz;</a:t>
            </a:r>
          </a:p>
          <a:p>
            <a:pPr>
              <a:buFont typeface="Arial" panose="020B0604020202020204" pitchFamily="34" charset="0"/>
            </a:pPr>
            <a:r>
              <a:rPr lang="en-US" altLang="zh-CN" sz="1400" dirty="0">
                <a:latin typeface="Consolas" panose="020B0609020204030204" pitchFamily="49" charset="0"/>
                <a:ea typeface="宋体" panose="02010600030101010101" pitchFamily="2" charset="-122"/>
              </a:rPr>
              <a:t>assign gpio_i[0] = </a:t>
            </a:r>
            <a:r>
              <a:rPr lang="en-US" altLang="zh-CN" sz="1400" dirty="0">
                <a:solidFill>
                  <a:schemeClr val="accent2"/>
                </a:solidFill>
                <a:latin typeface="Consolas" panose="020B0609020204030204" pitchFamily="49" charset="0"/>
                <a:ea typeface="宋体" panose="02010600030101010101" pitchFamily="2" charset="-122"/>
              </a:rPr>
              <a:t>GPIO00</a:t>
            </a:r>
            <a:r>
              <a:rPr lang="en-US" altLang="zh-CN" sz="1400" dirty="0">
                <a:latin typeface="Consolas" panose="020B0609020204030204" pitchFamily="49" charset="0"/>
                <a:ea typeface="宋体" panose="02010600030101010101" pitchFamily="2" charset="-122"/>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p:txBody>
          <a:bodyPr vert="horz" wrap="square" lIns="91440" tIns="45720" rIns="91440" bIns="45720" anchor="ctr" anchorCtr="0"/>
          <a:lstStyle/>
          <a:p>
            <a:pPr eaLnBrk="1" hangingPunct="1"/>
            <a:r>
              <a:rPr lang="zh-CN" altLang="en-US" kern="1200" dirty="0">
                <a:latin typeface="+mj-lt"/>
                <a:ea typeface="+mj-ea"/>
                <a:cs typeface="+mj-cs"/>
              </a:rPr>
              <a:t>第06章 第</a:t>
            </a:r>
            <a:r>
              <a:rPr lang="en-US" altLang="zh-CN" kern="1200" dirty="0">
                <a:latin typeface="+mj-lt"/>
                <a:ea typeface="+mj-ea"/>
                <a:cs typeface="+mj-cs"/>
              </a:rPr>
              <a:t>5</a:t>
            </a:r>
            <a:r>
              <a:rPr lang="zh-CN" altLang="en-US" kern="1200" dirty="0">
                <a:latin typeface="+mj-lt"/>
                <a:ea typeface="+mj-ea"/>
                <a:cs typeface="+mj-cs"/>
              </a:rPr>
              <a:t>题</a:t>
            </a:r>
          </a:p>
        </p:txBody>
      </p:sp>
      <p:sp>
        <p:nvSpPr>
          <p:cNvPr id="3" name="内容占位符 2"/>
          <p:cNvSpPr>
            <a:spLocks noGrp="1"/>
          </p:cNvSpPr>
          <p:nvPr>
            <p:ph idx="1"/>
          </p:nvPr>
        </p:nvSpPr>
        <p:spPr/>
        <p:txBody>
          <a:bodyPr vert="horz" wrap="square" lIns="91440" tIns="45720" rIns="91440" bIns="45720" numCol="1" anchor="t" anchorCtr="0" compatLnSpc="1"/>
          <a:lstStyle/>
          <a:p>
            <a:pPr marL="341630" marR="0" lvl="0" indent="-341630" algn="l" defTabSz="914400" rtl="0" eaLnBrk="0" fontAlgn="base" latinLnBrk="0" hangingPunct="0">
              <a:lnSpc>
                <a:spcPct val="150000"/>
              </a:lnSpc>
              <a:spcBef>
                <a:spcPct val="0"/>
              </a:spcBef>
              <a:spcAft>
                <a:spcPct val="0"/>
              </a:spcAft>
              <a:buClrTx/>
              <a:buSzTx/>
              <a:buFontTx/>
              <a:buChar char="•"/>
              <a:defRPr/>
            </a:pPr>
            <a:r>
              <a:rPr kumimoji="0" lang="en-US" altLang="zh-CN" sz="2400" b="1" i="0" u="none" strike="noStrike" kern="0" cap="none" spc="0" normalizeH="0" baseline="0" noProof="0" dirty="0">
                <a:ln>
                  <a:noFill/>
                </a:ln>
                <a:solidFill>
                  <a:schemeClr val="tx1"/>
                </a:solidFill>
                <a:effectLst/>
                <a:uLnTx/>
                <a:uFillTx/>
                <a:latin typeface="+mn-lt"/>
                <a:ea typeface="+mn-ea"/>
                <a:cs typeface="+mn-cs"/>
              </a:rPr>
              <a:t>Q</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a:t>
            </a:r>
            <a:r>
              <a:rPr kumimoji="0" lang="en-US" altLang="zh-CN" sz="2400" b="1" i="0" u="none" strike="noStrike" kern="0" cap="none" spc="0" normalizeH="0" baseline="0" noProof="0" dirty="0">
                <a:ln>
                  <a:noFill/>
                </a:ln>
                <a:solidFill>
                  <a:schemeClr val="tx1"/>
                </a:solidFill>
                <a:effectLst/>
                <a:uLnTx/>
                <a:uFillTx/>
                <a:latin typeface="+mn-lt"/>
                <a:ea typeface="+mn-ea"/>
                <a:cs typeface="+mn-cs"/>
              </a:rPr>
              <a:t>DRAM</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的寻址包含哪几部分？</a:t>
            </a: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1630" marR="0" lvl="0" indent="-341630" algn="l" defTabSz="914400" rtl="0" eaLnBrk="0" fontAlgn="base" latinLnBrk="0" hangingPunct="0">
              <a:lnSpc>
                <a:spcPct val="150000"/>
              </a:lnSpc>
              <a:spcBef>
                <a:spcPct val="0"/>
              </a:spcBef>
              <a:spcAft>
                <a:spcPct val="0"/>
              </a:spcAft>
              <a:buClrTx/>
              <a:buSzTx/>
              <a:buFontTx/>
              <a:buChar char="•"/>
              <a:defRPr/>
            </a:pPr>
            <a:r>
              <a:rPr kumimoji="0" lang="en-US" altLang="zh-CN" sz="2400" b="1" i="0" u="none" strike="noStrike" kern="0" cap="none" spc="0" normalizeH="0" baseline="0" noProof="0" dirty="0">
                <a:ln>
                  <a:noFill/>
                </a:ln>
                <a:solidFill>
                  <a:schemeClr val="tx1"/>
                </a:solidFill>
                <a:effectLst/>
                <a:uLnTx/>
                <a:uFillTx/>
                <a:latin typeface="+mn-lt"/>
                <a:ea typeface="+mn-ea"/>
                <a:cs typeface="+mn-cs"/>
              </a:rPr>
              <a:t>A</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：地址译码</a:t>
            </a: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741680" marR="0" lvl="1" indent="-284480" algn="l" defTabSz="914400" rtl="0" eaLnBrk="0" fontAlgn="base" latinLnBrk="0" hangingPunct="0">
              <a:lnSpc>
                <a:spcPct val="150000"/>
              </a:lnSpc>
              <a:spcBef>
                <a:spcPct val="0"/>
              </a:spcBef>
              <a:spcAft>
                <a:spcPct val="0"/>
              </a:spcAft>
              <a:buClrTx/>
              <a:buSzTx/>
              <a:buFontTx/>
              <a:buChar char="•"/>
              <a:defRPr/>
            </a:pPr>
            <a:r>
              <a:rPr kumimoji="0" lang="zh-CN" altLang="en-US" sz="2000" b="1" i="0" u="none" strike="noStrike" kern="0" cap="none" spc="0" normalizeH="0" baseline="0" noProof="0" dirty="0">
                <a:ln>
                  <a:noFill/>
                </a:ln>
                <a:solidFill>
                  <a:schemeClr val="tx1"/>
                </a:solidFill>
                <a:effectLst/>
                <a:uLnTx/>
                <a:uFillTx/>
                <a:latin typeface="+mn-lt"/>
                <a:ea typeface="+mn-ea"/>
                <a:cs typeface="+mn-cs"/>
              </a:rPr>
              <a:t>物理地址</a:t>
            </a:r>
            <a:r>
              <a:rPr kumimoji="0" lang="en-US" altLang="zh-CN" sz="2000" b="1" i="0" u="none" strike="noStrike" kern="0" cap="none" spc="0" normalizeH="0" baseline="0" noProof="0" dirty="0">
                <a:ln>
                  <a:noFill/>
                </a:ln>
                <a:solidFill>
                  <a:schemeClr val="tx1"/>
                </a:solidFill>
                <a:effectLst/>
                <a:uLnTx/>
                <a:uFillTx/>
                <a:latin typeface="+mn-lt"/>
                <a:ea typeface="+mn-ea"/>
                <a:cs typeface="+mn-cs"/>
                <a:sym typeface="Wingdings" panose="05000000000000000000" pitchFamily="2" charset="2"/>
              </a:rPr>
              <a:t>SDRAM</a:t>
            </a:r>
            <a:r>
              <a:rPr kumimoji="0" lang="zh-CN" altLang="en-US" sz="2000" b="1" i="0" u="none" strike="noStrike" kern="0" cap="none" spc="0" normalizeH="0" baseline="0" noProof="0" dirty="0">
                <a:ln>
                  <a:noFill/>
                </a:ln>
                <a:solidFill>
                  <a:schemeClr val="tx1"/>
                </a:solidFill>
                <a:effectLst/>
                <a:uLnTx/>
                <a:uFillTx/>
                <a:latin typeface="+mn-lt"/>
                <a:ea typeface="+mn-ea"/>
                <a:cs typeface="+mn-cs"/>
                <a:sym typeface="Wingdings" panose="05000000000000000000" pitchFamily="2" charset="2"/>
              </a:rPr>
              <a:t>地址（片选</a:t>
            </a:r>
            <a:r>
              <a:rPr kumimoji="0" lang="en-US" altLang="zh-CN" sz="2000" b="1" i="0" u="none" strike="noStrike" kern="0" cap="none" spc="0" normalizeH="0" baseline="0" noProof="0">
                <a:ln>
                  <a:noFill/>
                </a:ln>
                <a:solidFill>
                  <a:schemeClr val="tx1"/>
                </a:solidFill>
                <a:effectLst/>
                <a:uLnTx/>
                <a:uFillTx/>
                <a:latin typeface="+mn-lt"/>
                <a:ea typeface="+mn-ea"/>
                <a:cs typeface="+mn-cs"/>
                <a:sym typeface="Wingdings" panose="05000000000000000000" pitchFamily="2" charset="2"/>
              </a:rPr>
              <a:t>/rank</a:t>
            </a:r>
            <a:r>
              <a:rPr kumimoji="0" lang="zh-CN" altLang="en-US" sz="2000" b="1" i="0" u="none" strike="noStrike" kern="0" cap="none" spc="0" normalizeH="0" baseline="0" noProof="0" dirty="0">
                <a:ln>
                  <a:noFill/>
                </a:ln>
                <a:solidFill>
                  <a:schemeClr val="tx1"/>
                </a:solidFill>
                <a:effectLst/>
                <a:uLnTx/>
                <a:uFillTx/>
                <a:latin typeface="+mn-lt"/>
                <a:ea typeface="+mn-ea"/>
                <a:cs typeface="+mn-cs"/>
                <a:sym typeface="Wingdings" panose="05000000000000000000" pitchFamily="2" charset="2"/>
              </a:rPr>
              <a:t>、</a:t>
            </a:r>
            <a:r>
              <a:rPr kumimoji="0" lang="en-US" altLang="zh-CN" sz="2000" b="1" i="0" u="none" strike="noStrike" kern="0" cap="none" spc="0" normalizeH="0" baseline="0" noProof="0" dirty="0">
                <a:ln>
                  <a:noFill/>
                </a:ln>
                <a:solidFill>
                  <a:schemeClr val="tx1"/>
                </a:solidFill>
                <a:effectLst/>
                <a:uLnTx/>
                <a:uFillTx/>
                <a:latin typeface="+mn-lt"/>
                <a:ea typeface="+mn-ea"/>
                <a:cs typeface="+mn-cs"/>
                <a:sym typeface="Wingdings" panose="05000000000000000000" pitchFamily="2" charset="2"/>
              </a:rPr>
              <a:t>bank</a:t>
            </a:r>
            <a:r>
              <a:rPr kumimoji="0" lang="zh-CN" altLang="en-US" sz="2000" b="1" i="0" u="none" strike="noStrike" kern="0" cap="none" spc="0" normalizeH="0" baseline="0" noProof="0" dirty="0">
                <a:ln>
                  <a:noFill/>
                </a:ln>
                <a:solidFill>
                  <a:schemeClr val="tx1"/>
                </a:solidFill>
                <a:effectLst/>
                <a:uLnTx/>
                <a:uFillTx/>
                <a:latin typeface="+mn-lt"/>
                <a:ea typeface="+mn-ea"/>
                <a:cs typeface="+mn-cs"/>
                <a:sym typeface="Wingdings" panose="05000000000000000000" pitchFamily="2" charset="2"/>
              </a:rPr>
              <a:t>、行、列）</a:t>
            </a:r>
            <a:endParaRPr kumimoji="0" lang="en-US" altLang="zh-CN" sz="2000" b="1" i="0" u="none" strike="noStrike" kern="0" cap="none" spc="0" normalizeH="0" baseline="0" noProof="0" dirty="0">
              <a:ln>
                <a:noFill/>
              </a:ln>
              <a:solidFill>
                <a:schemeClr val="tx1"/>
              </a:solidFill>
              <a:effectLst/>
              <a:uLnTx/>
              <a:uFillTx/>
              <a:latin typeface="+mn-lt"/>
              <a:ea typeface="+mn-ea"/>
              <a:cs typeface="+mn-cs"/>
              <a:sym typeface="Wingdings" panose="05000000000000000000" pitchFamily="2" charset="2"/>
            </a:endParaRPr>
          </a:p>
          <a:p>
            <a:pPr marL="341630" marR="0" lvl="0" indent="-341630" algn="l" defTabSz="914400" rtl="0" eaLnBrk="0" fontAlgn="base" latinLnBrk="0" hangingPunct="0">
              <a:lnSpc>
                <a:spcPct val="150000"/>
              </a:lnSpc>
              <a:spcBef>
                <a:spcPct val="0"/>
              </a:spcBef>
              <a:spcAft>
                <a:spcPct val="0"/>
              </a:spcAft>
              <a:buClrTx/>
              <a:buSzTx/>
              <a:buFontTx/>
              <a:buChar char="•"/>
              <a:defRPr/>
            </a:pPr>
            <a:endParaRPr kumimoji="0" lang="zh-CN" altLang="en-US" sz="24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vert="horz" wrap="square" lIns="91440" tIns="45720" rIns="91440" bIns="45720" anchor="ctr" anchorCtr="0"/>
          <a:lstStyle/>
          <a:p>
            <a:pPr eaLnBrk="1" hangingPunct="1"/>
            <a:r>
              <a:rPr lang="zh-CN" altLang="en-US" kern="1200" dirty="0">
                <a:latin typeface="+mj-lt"/>
                <a:ea typeface="+mj-ea"/>
                <a:cs typeface="+mj-cs"/>
              </a:rPr>
              <a:t>第06章 第</a:t>
            </a:r>
            <a:r>
              <a:rPr lang="en-US" altLang="zh-CN" kern="1200" dirty="0">
                <a:latin typeface="+mj-lt"/>
                <a:ea typeface="+mj-ea"/>
                <a:cs typeface="+mj-cs"/>
              </a:rPr>
              <a:t>6</a:t>
            </a:r>
            <a:r>
              <a:rPr lang="zh-CN" altLang="en-US" kern="1200" dirty="0">
                <a:latin typeface="+mj-lt"/>
                <a:ea typeface="+mj-ea"/>
                <a:cs typeface="+mj-cs"/>
              </a:rPr>
              <a:t>题</a:t>
            </a:r>
          </a:p>
        </p:txBody>
      </p:sp>
      <p:sp>
        <p:nvSpPr>
          <p:cNvPr id="31746" name="内容占位符 2"/>
          <p:cNvSpPr>
            <a:spLocks noGrp="1"/>
          </p:cNvSpPr>
          <p:nvPr>
            <p:ph idx="1"/>
          </p:nvPr>
        </p:nvSpPr>
        <p:spPr/>
        <p:txBody>
          <a:bodyPr vert="horz" wrap="square" lIns="91440" tIns="45720" rIns="91440" bIns="45720" anchor="t" anchorCtr="0"/>
          <a:lstStyle/>
          <a:p>
            <a:pPr eaLnBrk="1" hangingPunct="1"/>
            <a:r>
              <a:rPr lang="en-US" altLang="zh-CN" dirty="0"/>
              <a:t>Q</a:t>
            </a:r>
            <a:r>
              <a:rPr lang="zh-CN" altLang="en-US" dirty="0"/>
              <a:t>：假设一个处理器支持两个</a:t>
            </a:r>
            <a:r>
              <a:rPr lang="en-US" altLang="zh-CN" dirty="0"/>
              <a:t>DDR3</a:t>
            </a:r>
            <a:r>
              <a:rPr lang="zh-CN" altLang="en-US" dirty="0"/>
              <a:t>通道，每个通道为</a:t>
            </a:r>
            <a:r>
              <a:rPr lang="en-US" altLang="zh-CN" dirty="0"/>
              <a:t>64</a:t>
            </a:r>
            <a:r>
              <a:rPr lang="zh-CN" altLang="en-US" dirty="0"/>
              <a:t>位宽，内存地址线为</a:t>
            </a:r>
            <a:r>
              <a:rPr lang="en-US" altLang="zh-CN" dirty="0">
                <a:solidFill>
                  <a:srgbClr val="FF0000"/>
                </a:solidFill>
              </a:rPr>
              <a:t>15</a:t>
            </a:r>
            <a:r>
              <a:rPr lang="zh-CN" altLang="en-US" dirty="0"/>
              <a:t>，片选个数为</a:t>
            </a:r>
            <a:r>
              <a:rPr lang="en-US" altLang="zh-CN" dirty="0"/>
              <a:t>4</a:t>
            </a:r>
            <a:r>
              <a:rPr lang="zh-CN" altLang="en-US" dirty="0"/>
              <a:t>，计算该处理器实际支持的</a:t>
            </a:r>
            <a:r>
              <a:rPr lang="zh-CN" altLang="en-US" dirty="0">
                <a:solidFill>
                  <a:srgbClr val="FF0000"/>
                </a:solidFill>
              </a:rPr>
              <a:t>最大</a:t>
            </a:r>
            <a:r>
              <a:rPr lang="zh-CN" altLang="en-US" dirty="0"/>
              <a:t>内存容量。</a:t>
            </a:r>
            <a:endParaRPr lang="en-US" altLang="zh-CN" dirty="0"/>
          </a:p>
          <a:p>
            <a:pPr eaLnBrk="1" hangingPunct="1"/>
            <a:r>
              <a:rPr lang="en-US" altLang="zh-CN" dirty="0"/>
              <a:t>A</a:t>
            </a:r>
            <a:r>
              <a:rPr lang="zh-CN" altLang="en-US" dirty="0"/>
              <a:t>：根据</a:t>
            </a:r>
            <a:r>
              <a:rPr lang="en-US" altLang="zh-CN" dirty="0"/>
              <a:t>DDR3</a:t>
            </a:r>
            <a:r>
              <a:rPr lang="zh-CN" altLang="en-US" dirty="0"/>
              <a:t>协议规定，</a:t>
            </a:r>
            <a:r>
              <a:rPr lang="en-US" altLang="zh-CN" dirty="0"/>
              <a:t>bank</a:t>
            </a:r>
            <a:r>
              <a:rPr lang="zh-CN" altLang="en-US" dirty="0"/>
              <a:t>选择最多</a:t>
            </a:r>
            <a:r>
              <a:rPr lang="en-US" altLang="zh-CN" dirty="0"/>
              <a:t>3</a:t>
            </a:r>
            <a:r>
              <a:rPr lang="zh-CN" altLang="en-US" dirty="0"/>
              <a:t>位，行地址最大</a:t>
            </a:r>
            <a:r>
              <a:rPr lang="en-US" altLang="zh-CN" dirty="0"/>
              <a:t>15</a:t>
            </a:r>
            <a:r>
              <a:rPr lang="zh-CN" altLang="en-US" dirty="0"/>
              <a:t>位，列地址最大</a:t>
            </a:r>
            <a:r>
              <a:rPr lang="en-US" altLang="zh-CN" dirty="0"/>
              <a:t>11</a:t>
            </a:r>
            <a:r>
              <a:rPr lang="zh-CN" altLang="en-US" dirty="0"/>
              <a:t>位。</a:t>
            </a:r>
            <a:endParaRPr lang="en-US" altLang="zh-CN" dirty="0"/>
          </a:p>
          <a:p>
            <a:pPr eaLnBrk="1" hangingPunct="1"/>
            <a:r>
              <a:rPr lang="zh-CN" altLang="en-US" dirty="0"/>
              <a:t>总字节数为 </a:t>
            </a:r>
            <a:r>
              <a:rPr lang="en-US" altLang="zh-CN" dirty="0"/>
              <a:t>2 </a:t>
            </a:r>
            <a:r>
              <a:rPr lang="zh-CN" altLang="en-US" dirty="0"/>
              <a:t> *  </a:t>
            </a:r>
            <a:r>
              <a:rPr lang="en-US" altLang="zh-CN" dirty="0"/>
              <a:t>8  </a:t>
            </a:r>
            <a:r>
              <a:rPr lang="zh-CN" altLang="en-US" dirty="0"/>
              <a:t>*  </a:t>
            </a:r>
            <a:r>
              <a:rPr lang="en-US" altLang="zh-CN" dirty="0"/>
              <a:t>4  </a:t>
            </a:r>
            <a:r>
              <a:rPr lang="zh-CN" altLang="en-US" dirty="0"/>
              <a:t>*  </a:t>
            </a:r>
            <a:r>
              <a:rPr lang="en-US" altLang="zh-CN" dirty="0"/>
              <a:t>2^3  *  2^15  *  2^11 = 32GB</a:t>
            </a:r>
          </a:p>
          <a:p>
            <a:pPr marL="914400" lvl="2" indent="0" eaLnBrk="1" hangingPunct="1">
              <a:buNone/>
            </a:pPr>
            <a:r>
              <a:rPr lang="zh-CN" altLang="en-US" sz="1800" dirty="0">
                <a:solidFill>
                  <a:schemeClr val="accent2"/>
                </a:solidFill>
              </a:rPr>
              <a:t>            双通道   </a:t>
            </a:r>
            <a:r>
              <a:rPr lang="en-US" altLang="zh-CN" sz="1800" dirty="0">
                <a:solidFill>
                  <a:schemeClr val="accent2"/>
                </a:solidFill>
              </a:rPr>
              <a:t>64</a:t>
            </a:r>
            <a:r>
              <a:rPr lang="zh-CN" altLang="en-US" sz="1800" dirty="0">
                <a:solidFill>
                  <a:schemeClr val="accent2"/>
                </a:solidFill>
              </a:rPr>
              <a:t>位  片选   </a:t>
            </a:r>
            <a:r>
              <a:rPr lang="en-US" altLang="zh-CN" sz="1800" dirty="0">
                <a:solidFill>
                  <a:schemeClr val="accent2"/>
                </a:solidFill>
              </a:rPr>
              <a:t>bank</a:t>
            </a:r>
            <a:r>
              <a:rPr lang="zh-CN" altLang="en-US" sz="1800" dirty="0">
                <a:solidFill>
                  <a:schemeClr val="accent2"/>
                </a:solidFill>
              </a:rPr>
              <a:t>数    行地址数  列地址数</a:t>
            </a:r>
            <a:endParaRPr lang="en-US" altLang="zh-CN" sz="1800" dirty="0">
              <a:solidFill>
                <a:schemeClr val="accen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noChangeArrowheads="1"/>
          </p:cNvSpPr>
          <p:nvPr>
            <p:ph type="title"/>
          </p:nvPr>
        </p:nvSpPr>
        <p:spPr/>
        <p:txBody>
          <a:bodyPr/>
          <a:lstStyle/>
          <a:p>
            <a:pPr eaLnBrk="1" hangingPunct="1"/>
            <a:r>
              <a:rPr lang="zh-CN" altLang="en-US" smtClean="0"/>
              <a:t>第08章 第</a:t>
            </a:r>
            <a:r>
              <a:rPr lang="en-US" altLang="zh-CN" smtClean="0"/>
              <a:t>1</a:t>
            </a:r>
            <a:r>
              <a:rPr lang="zh-CN" altLang="en-US" smtClean="0"/>
              <a:t>题</a:t>
            </a:r>
            <a:r>
              <a:rPr lang="en-US" altLang="zh-CN" smtClean="0"/>
              <a:t>-Q</a:t>
            </a:r>
            <a:endParaRPr lang="zh-CN" altLang="en-US" smtClean="0"/>
          </a:p>
        </p:txBody>
      </p:sp>
      <p:sp>
        <p:nvSpPr>
          <p:cNvPr id="15362" name="内容占位符 2"/>
          <p:cNvSpPr>
            <a:spLocks noGrp="1" noChangeArrowheads="1"/>
          </p:cNvSpPr>
          <p:nvPr>
            <p:ph idx="1"/>
          </p:nvPr>
        </p:nvSpPr>
        <p:spPr/>
        <p:txBody>
          <a:bodyPr/>
          <a:lstStyle/>
          <a:p>
            <a:pPr eaLnBrk="1" hangingPunct="1"/>
            <a:r>
              <a:rPr lang="en-US" altLang="zh-CN" smtClean="0"/>
              <a:t>Q</a:t>
            </a:r>
            <a:r>
              <a:rPr lang="zh-CN" altLang="en-US" smtClean="0"/>
              <a:t>：请将下列无符号数据在不同的进制表达间进行转换。</a:t>
            </a:r>
            <a:endParaRPr lang="en-US" altLang="zh-CN" smtClean="0"/>
          </a:p>
          <a:p>
            <a:pPr marL="914400" lvl="1" indent="-457200" eaLnBrk="1" hangingPunct="1">
              <a:buFont typeface="黑体" panose="02010609060101010101" pitchFamily="49" charset="-122"/>
              <a:buAutoNum type="circleNumDbPlain"/>
            </a:pPr>
            <a:r>
              <a:rPr lang="zh-CN" altLang="en-US" smtClean="0"/>
              <a:t>二进制转换为十进制：</a:t>
            </a:r>
            <a:r>
              <a:rPr lang="en-US" altLang="zh-CN" smtClean="0"/>
              <a:t>101011</a:t>
            </a:r>
            <a:r>
              <a:rPr lang="en-US" altLang="zh-CN" baseline="-25000" smtClean="0"/>
              <a:t>2</a:t>
            </a:r>
            <a:r>
              <a:rPr lang="zh-CN" altLang="en-US" smtClean="0"/>
              <a:t>、</a:t>
            </a:r>
            <a:r>
              <a:rPr lang="en-US" altLang="zh-CN" smtClean="0"/>
              <a:t>001101</a:t>
            </a:r>
            <a:r>
              <a:rPr lang="en-US" altLang="zh-CN" baseline="-25000" smtClean="0"/>
              <a:t>2</a:t>
            </a:r>
            <a:r>
              <a:rPr lang="zh-CN" altLang="en-US" smtClean="0"/>
              <a:t>、</a:t>
            </a:r>
            <a:r>
              <a:rPr lang="en-US" altLang="zh-CN" smtClean="0"/>
              <a:t>01011010</a:t>
            </a:r>
            <a:r>
              <a:rPr lang="en-US" altLang="zh-CN" baseline="-25000" smtClean="0"/>
              <a:t>2</a:t>
            </a:r>
            <a:r>
              <a:rPr lang="zh-CN" altLang="en-US" smtClean="0"/>
              <a:t>、</a:t>
            </a:r>
            <a:r>
              <a:rPr lang="en-US" altLang="zh-CN" smtClean="0"/>
              <a:t>0000111010000101</a:t>
            </a:r>
            <a:r>
              <a:rPr lang="en-US" altLang="zh-CN" baseline="-25000" smtClean="0"/>
              <a:t>2</a:t>
            </a:r>
          </a:p>
          <a:p>
            <a:pPr marL="914400" lvl="1" indent="-457200" eaLnBrk="1" hangingPunct="1">
              <a:buFont typeface="黑体" panose="02010609060101010101" pitchFamily="49" charset="-122"/>
              <a:buAutoNum type="circleNumDbPlain"/>
            </a:pPr>
            <a:r>
              <a:rPr lang="zh-CN" altLang="en-US" smtClean="0"/>
              <a:t>十进制转换为二进制：</a:t>
            </a:r>
            <a:r>
              <a:rPr lang="en-US" altLang="zh-CN" smtClean="0"/>
              <a:t>42</a:t>
            </a:r>
            <a:r>
              <a:rPr lang="en-US" altLang="zh-CN" baseline="-25000" smtClean="0"/>
              <a:t>10</a:t>
            </a:r>
            <a:r>
              <a:rPr lang="zh-CN" altLang="en-US" smtClean="0"/>
              <a:t>、</a:t>
            </a:r>
            <a:r>
              <a:rPr lang="en-US" altLang="zh-CN" smtClean="0"/>
              <a:t>79</a:t>
            </a:r>
            <a:r>
              <a:rPr lang="en-US" altLang="zh-CN" baseline="-25000" smtClean="0"/>
              <a:t>10</a:t>
            </a:r>
            <a:r>
              <a:rPr lang="zh-CN" altLang="en-US" smtClean="0"/>
              <a:t>、</a:t>
            </a:r>
            <a:r>
              <a:rPr lang="en-US" altLang="zh-CN" smtClean="0"/>
              <a:t>811</a:t>
            </a:r>
            <a:r>
              <a:rPr lang="en-US" altLang="zh-CN" baseline="-25000" smtClean="0"/>
              <a:t>10</a:t>
            </a:r>
            <a:r>
              <a:rPr lang="zh-CN" altLang="en-US" smtClean="0"/>
              <a:t>、</a:t>
            </a:r>
            <a:r>
              <a:rPr lang="en-US" altLang="zh-CN" smtClean="0"/>
              <a:t>374</a:t>
            </a:r>
            <a:r>
              <a:rPr lang="en-US" altLang="zh-CN" baseline="-25000" smtClean="0"/>
              <a:t>10</a:t>
            </a:r>
          </a:p>
          <a:p>
            <a:pPr marL="914400" lvl="1" indent="-457200" eaLnBrk="1" hangingPunct="1">
              <a:buFont typeface="黑体" panose="02010609060101010101" pitchFamily="49" charset="-122"/>
              <a:buAutoNum type="circleNumDbPlain"/>
            </a:pPr>
            <a:r>
              <a:rPr lang="zh-CN" altLang="en-US" smtClean="0"/>
              <a:t>十六进制转换为十进制：</a:t>
            </a:r>
            <a:r>
              <a:rPr lang="en-US" altLang="zh-CN" smtClean="0"/>
              <a:t>8AE</a:t>
            </a:r>
            <a:r>
              <a:rPr lang="en-US" altLang="zh-CN" baseline="-25000" smtClean="0"/>
              <a:t>16</a:t>
            </a:r>
            <a:r>
              <a:rPr lang="zh-CN" altLang="en-US" smtClean="0"/>
              <a:t>、</a:t>
            </a:r>
            <a:r>
              <a:rPr lang="en-US" altLang="zh-CN" smtClean="0"/>
              <a:t>C18D</a:t>
            </a:r>
            <a:r>
              <a:rPr lang="en-US" altLang="zh-CN" baseline="-25000" smtClean="0"/>
              <a:t>16</a:t>
            </a:r>
            <a:r>
              <a:rPr lang="zh-CN" altLang="en-US" smtClean="0"/>
              <a:t>、</a:t>
            </a:r>
            <a:r>
              <a:rPr lang="en-US" altLang="zh-CN" smtClean="0"/>
              <a:t>B379</a:t>
            </a:r>
            <a:r>
              <a:rPr lang="en-US" altLang="zh-CN" baseline="-25000" smtClean="0"/>
              <a:t>16</a:t>
            </a:r>
            <a:r>
              <a:rPr lang="zh-CN" altLang="en-US" smtClean="0"/>
              <a:t>、</a:t>
            </a:r>
            <a:r>
              <a:rPr lang="en-US" altLang="zh-CN" smtClean="0"/>
              <a:t>100</a:t>
            </a:r>
            <a:r>
              <a:rPr lang="en-US" altLang="zh-CN" baseline="-25000" smtClean="0"/>
              <a:t>16</a:t>
            </a:r>
          </a:p>
          <a:p>
            <a:pPr marL="914400" lvl="1" indent="-457200" eaLnBrk="1" hangingPunct="1">
              <a:buFont typeface="黑体" panose="02010609060101010101" pitchFamily="49" charset="-122"/>
              <a:buAutoNum type="circleNumDbPlain"/>
            </a:pPr>
            <a:r>
              <a:rPr lang="zh-CN" altLang="en-US" smtClean="0"/>
              <a:t>十进制转换为十六进制：</a:t>
            </a:r>
            <a:r>
              <a:rPr lang="en-US" altLang="zh-CN" smtClean="0"/>
              <a:t>81783</a:t>
            </a:r>
            <a:r>
              <a:rPr lang="en-US" altLang="zh-CN" baseline="-25000" smtClean="0"/>
              <a:t>10</a:t>
            </a:r>
            <a:r>
              <a:rPr lang="zh-CN" altLang="en-US" smtClean="0"/>
              <a:t>、</a:t>
            </a:r>
            <a:r>
              <a:rPr lang="en-US" altLang="zh-CN" smtClean="0"/>
              <a:t>1922</a:t>
            </a:r>
            <a:r>
              <a:rPr lang="en-US" altLang="zh-CN" baseline="-25000" smtClean="0"/>
              <a:t>10</a:t>
            </a:r>
            <a:r>
              <a:rPr lang="zh-CN" altLang="en-US" smtClean="0"/>
              <a:t>、</a:t>
            </a:r>
            <a:r>
              <a:rPr lang="en-US" altLang="zh-CN" smtClean="0"/>
              <a:t>345208</a:t>
            </a:r>
            <a:r>
              <a:rPr lang="en-US" altLang="zh-CN" baseline="-25000" smtClean="0"/>
              <a:t>10</a:t>
            </a:r>
            <a:r>
              <a:rPr lang="zh-CN" altLang="en-US" smtClean="0"/>
              <a:t>、</a:t>
            </a:r>
            <a:r>
              <a:rPr lang="en-US" altLang="zh-CN" smtClean="0"/>
              <a:t>5756</a:t>
            </a:r>
            <a:r>
              <a:rPr lang="en-US" altLang="zh-CN" baseline="-25000" smtClean="0"/>
              <a:t>10</a:t>
            </a:r>
            <a:endParaRPr lang="zh-CN" altLang="en-US" smtClean="0"/>
          </a:p>
        </p:txBody>
      </p:sp>
    </p:spTree>
    <p:extLst>
      <p:ext uri="{BB962C8B-B14F-4D97-AF65-F5344CB8AC3E}">
        <p14:creationId xmlns:p14="http://schemas.microsoft.com/office/powerpoint/2010/main" val="976205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noChangeArrowheads="1"/>
          </p:cNvSpPr>
          <p:nvPr>
            <p:ph type="title"/>
          </p:nvPr>
        </p:nvSpPr>
        <p:spPr/>
        <p:txBody>
          <a:bodyPr/>
          <a:lstStyle/>
          <a:p>
            <a:pPr eaLnBrk="1" hangingPunct="1"/>
            <a:r>
              <a:rPr lang="zh-CN" altLang="en-US" smtClean="0"/>
              <a:t>第08章 第</a:t>
            </a:r>
            <a:r>
              <a:rPr lang="en-US" altLang="zh-CN" smtClean="0"/>
              <a:t>1</a:t>
            </a:r>
            <a:r>
              <a:rPr lang="zh-CN" altLang="en-US" smtClean="0"/>
              <a:t>题</a:t>
            </a:r>
            <a:r>
              <a:rPr lang="en-US" altLang="zh-CN" smtClean="0"/>
              <a:t>-A</a:t>
            </a:r>
            <a:endParaRPr lang="zh-CN" altLang="en-US" smtClean="0"/>
          </a:p>
        </p:txBody>
      </p:sp>
      <p:sp>
        <p:nvSpPr>
          <p:cNvPr id="16386" name="内容占位符 2"/>
          <p:cNvSpPr>
            <a:spLocks noGrp="1" noChangeArrowheads="1"/>
          </p:cNvSpPr>
          <p:nvPr>
            <p:ph idx="1"/>
          </p:nvPr>
        </p:nvSpPr>
        <p:spPr/>
        <p:txBody>
          <a:bodyPr/>
          <a:lstStyle/>
          <a:p>
            <a:pPr eaLnBrk="1" hangingPunct="1"/>
            <a:r>
              <a:rPr lang="en-US" altLang="zh-CN" smtClean="0"/>
              <a:t>A</a:t>
            </a:r>
            <a:r>
              <a:rPr lang="zh-CN" altLang="en-US" smtClean="0"/>
              <a:t>：</a:t>
            </a:r>
            <a:endParaRPr lang="en-US" altLang="zh-CN" smtClean="0"/>
          </a:p>
          <a:p>
            <a:pPr marL="914400" lvl="1" indent="-457200" eaLnBrk="1" hangingPunct="1">
              <a:buFont typeface="黑体" panose="02010609060101010101" pitchFamily="49" charset="-122"/>
              <a:buAutoNum type="circleNumDbPlain"/>
            </a:pPr>
            <a:r>
              <a:rPr lang="en-US" altLang="zh-CN" smtClean="0"/>
              <a:t>43</a:t>
            </a:r>
            <a:r>
              <a:rPr lang="en-US" altLang="zh-CN" baseline="-25000" smtClean="0"/>
              <a:t>10</a:t>
            </a:r>
            <a:r>
              <a:rPr lang="zh-CN" altLang="en-US" smtClean="0"/>
              <a:t>、</a:t>
            </a:r>
            <a:r>
              <a:rPr lang="en-US" altLang="zh-CN" smtClean="0"/>
              <a:t>13</a:t>
            </a:r>
            <a:r>
              <a:rPr lang="en-US" altLang="zh-CN" baseline="-25000" smtClean="0"/>
              <a:t>10</a:t>
            </a:r>
            <a:r>
              <a:rPr lang="zh-CN" altLang="en-US" smtClean="0"/>
              <a:t>、</a:t>
            </a:r>
            <a:r>
              <a:rPr lang="en-US" altLang="zh-CN" smtClean="0"/>
              <a:t>90</a:t>
            </a:r>
            <a:r>
              <a:rPr lang="en-US" altLang="zh-CN" baseline="-25000" smtClean="0"/>
              <a:t>10</a:t>
            </a:r>
            <a:r>
              <a:rPr lang="zh-CN" altLang="en-US" smtClean="0"/>
              <a:t>、</a:t>
            </a:r>
            <a:r>
              <a:rPr lang="en-US" altLang="zh-CN" smtClean="0"/>
              <a:t>3717</a:t>
            </a:r>
            <a:r>
              <a:rPr lang="en-US" altLang="zh-CN" baseline="-25000" smtClean="0"/>
              <a:t>10</a:t>
            </a:r>
            <a:endParaRPr lang="en-US" altLang="zh-CN" smtClean="0"/>
          </a:p>
          <a:p>
            <a:pPr marL="914400" lvl="1" indent="-457200" eaLnBrk="1" hangingPunct="1">
              <a:buFont typeface="黑体" panose="02010609060101010101" pitchFamily="49" charset="-122"/>
              <a:buAutoNum type="circleNumDbPlain"/>
            </a:pPr>
            <a:r>
              <a:rPr lang="en-US" altLang="zh-CN" smtClean="0"/>
              <a:t>101010</a:t>
            </a:r>
            <a:r>
              <a:rPr lang="en-US" altLang="zh-CN" baseline="-25000" smtClean="0"/>
              <a:t>2</a:t>
            </a:r>
            <a:r>
              <a:rPr lang="zh-CN" altLang="en-US" smtClean="0"/>
              <a:t>、</a:t>
            </a:r>
            <a:r>
              <a:rPr lang="en-US" altLang="zh-CN" smtClean="0"/>
              <a:t>1001111</a:t>
            </a:r>
            <a:r>
              <a:rPr lang="en-US" altLang="zh-CN" baseline="-25000" smtClean="0"/>
              <a:t>2</a:t>
            </a:r>
            <a:r>
              <a:rPr lang="zh-CN" altLang="en-US" smtClean="0"/>
              <a:t>、</a:t>
            </a:r>
            <a:r>
              <a:rPr lang="en-US" altLang="zh-CN" smtClean="0"/>
              <a:t>1100101011</a:t>
            </a:r>
            <a:r>
              <a:rPr lang="en-US" altLang="zh-CN" baseline="-25000" smtClean="0"/>
              <a:t>2</a:t>
            </a:r>
            <a:r>
              <a:rPr lang="zh-CN" altLang="en-US" smtClean="0"/>
              <a:t>、</a:t>
            </a:r>
            <a:r>
              <a:rPr lang="en-US" altLang="zh-CN" smtClean="0"/>
              <a:t>101110110</a:t>
            </a:r>
            <a:r>
              <a:rPr lang="en-US" altLang="zh-CN" baseline="-25000" smtClean="0"/>
              <a:t>2</a:t>
            </a:r>
          </a:p>
          <a:p>
            <a:pPr marL="914400" lvl="1" indent="-457200" eaLnBrk="1" hangingPunct="1">
              <a:buFont typeface="黑体" panose="02010609060101010101" pitchFamily="49" charset="-122"/>
              <a:buAutoNum type="circleNumDbPlain"/>
            </a:pPr>
            <a:r>
              <a:rPr lang="en-US" altLang="zh-CN" smtClean="0"/>
              <a:t>2222</a:t>
            </a:r>
            <a:r>
              <a:rPr lang="en-US" altLang="zh-CN" baseline="-25000" smtClean="0"/>
              <a:t>10</a:t>
            </a:r>
            <a:r>
              <a:rPr lang="zh-CN" altLang="en-US" smtClean="0"/>
              <a:t>、</a:t>
            </a:r>
            <a:r>
              <a:rPr lang="en-US" altLang="zh-CN" smtClean="0"/>
              <a:t>49549</a:t>
            </a:r>
            <a:r>
              <a:rPr lang="en-US" altLang="zh-CN" baseline="-25000" smtClean="0"/>
              <a:t>10</a:t>
            </a:r>
            <a:r>
              <a:rPr lang="zh-CN" altLang="en-US" smtClean="0"/>
              <a:t>、</a:t>
            </a:r>
            <a:r>
              <a:rPr lang="en-US" altLang="zh-CN" smtClean="0"/>
              <a:t>45945</a:t>
            </a:r>
            <a:r>
              <a:rPr lang="en-US" altLang="zh-CN" baseline="-25000" smtClean="0"/>
              <a:t>10</a:t>
            </a:r>
            <a:r>
              <a:rPr lang="zh-CN" altLang="en-US" smtClean="0"/>
              <a:t>、</a:t>
            </a:r>
            <a:r>
              <a:rPr lang="en-US" altLang="zh-CN" smtClean="0"/>
              <a:t>256</a:t>
            </a:r>
            <a:r>
              <a:rPr lang="en-US" altLang="zh-CN" baseline="-25000" smtClean="0"/>
              <a:t>10</a:t>
            </a:r>
          </a:p>
          <a:p>
            <a:pPr marL="914400" lvl="1" indent="-457200" eaLnBrk="1" hangingPunct="1">
              <a:buFont typeface="黑体" panose="02010609060101010101" pitchFamily="49" charset="-122"/>
              <a:buAutoNum type="circleNumDbPlain"/>
            </a:pPr>
            <a:r>
              <a:rPr lang="en-US" altLang="zh-CN" smtClean="0"/>
              <a:t>13F77</a:t>
            </a:r>
            <a:r>
              <a:rPr lang="en-US" altLang="zh-CN" baseline="-25000" smtClean="0"/>
              <a:t>16</a:t>
            </a:r>
            <a:r>
              <a:rPr lang="zh-CN" altLang="en-US" smtClean="0"/>
              <a:t>、</a:t>
            </a:r>
            <a:r>
              <a:rPr lang="en-US" altLang="zh-CN" smtClean="0"/>
              <a:t>782</a:t>
            </a:r>
            <a:r>
              <a:rPr lang="en-US" altLang="zh-CN" baseline="-25000" smtClean="0"/>
              <a:t>16</a:t>
            </a:r>
            <a:r>
              <a:rPr lang="zh-CN" altLang="en-US" smtClean="0"/>
              <a:t>、</a:t>
            </a:r>
            <a:r>
              <a:rPr lang="en-US" altLang="zh-CN" smtClean="0"/>
              <a:t>54478</a:t>
            </a:r>
            <a:r>
              <a:rPr lang="en-US" altLang="zh-CN" baseline="-25000" smtClean="0"/>
              <a:t>16</a:t>
            </a:r>
            <a:r>
              <a:rPr lang="zh-CN" altLang="en-US" smtClean="0"/>
              <a:t>、</a:t>
            </a:r>
            <a:r>
              <a:rPr lang="en-US" altLang="zh-CN" smtClean="0"/>
              <a:t>167C</a:t>
            </a:r>
            <a:r>
              <a:rPr lang="en-US" altLang="zh-CN" baseline="-25000" smtClean="0"/>
              <a:t>16</a:t>
            </a:r>
            <a:endParaRPr lang="zh-CN" altLang="en-US" smtClean="0"/>
          </a:p>
        </p:txBody>
      </p:sp>
    </p:spTree>
    <p:extLst>
      <p:ext uri="{BB962C8B-B14F-4D97-AF65-F5344CB8AC3E}">
        <p14:creationId xmlns:p14="http://schemas.microsoft.com/office/powerpoint/2010/main" val="3749888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p:cNvSpPr>
            <a:spLocks noGrp="1" noChangeArrowheads="1"/>
          </p:cNvSpPr>
          <p:nvPr>
            <p:ph type="title"/>
          </p:nvPr>
        </p:nvSpPr>
        <p:spPr/>
        <p:txBody>
          <a:bodyPr/>
          <a:lstStyle/>
          <a:p>
            <a:pPr eaLnBrk="1" hangingPunct="1"/>
            <a:r>
              <a:rPr lang="zh-CN" altLang="en-US" smtClean="0"/>
              <a:t>作业的目的</a:t>
            </a:r>
          </a:p>
        </p:txBody>
      </p:sp>
      <p:sp>
        <p:nvSpPr>
          <p:cNvPr id="3" name="内容占位符 2"/>
          <p:cNvSpPr>
            <a:spLocks noGrp="1"/>
          </p:cNvSpPr>
          <p:nvPr>
            <p:ph idx="1"/>
          </p:nvPr>
        </p:nvSpPr>
        <p:spPr/>
        <p:txBody>
          <a:bodyPr/>
          <a:lstStyle/>
          <a:p>
            <a:pPr marL="341630" indent="-341630" eaLnBrk="1" hangingPunct="1">
              <a:defRPr/>
            </a:pPr>
            <a:r>
              <a:rPr kumimoji="1" lang="zh-CN" altLang="en-US" dirty="0" smtClean="0">
                <a:solidFill>
                  <a:schemeClr val="accent6"/>
                </a:solidFill>
              </a:rPr>
              <a:t>加深理解</a:t>
            </a:r>
            <a:r>
              <a:rPr kumimoji="1" lang="zh-CN" altLang="en-US" dirty="0" smtClean="0"/>
              <a:t>：本课程知识</a:t>
            </a:r>
            <a:endParaRPr kumimoji="1" lang="en-US" altLang="zh-CN" dirty="0" smtClean="0"/>
          </a:p>
          <a:p>
            <a:pPr marL="741680" lvl="1" indent="-284480" eaLnBrk="1" hangingPunct="1">
              <a:defRPr/>
            </a:pPr>
            <a:r>
              <a:rPr kumimoji="1" lang="zh-CN" altLang="en-US" dirty="0" smtClean="0">
                <a:cs typeface="+mn-ea"/>
              </a:rPr>
              <a:t>让没上课的同学看书</a:t>
            </a:r>
            <a:endParaRPr kumimoji="1" lang="en-US" altLang="zh-CN" dirty="0" smtClean="0">
              <a:cs typeface="+mn-ea"/>
            </a:endParaRPr>
          </a:p>
          <a:p>
            <a:pPr marL="741680" lvl="1" indent="-284480" eaLnBrk="1" hangingPunct="1">
              <a:defRPr/>
            </a:pPr>
            <a:r>
              <a:rPr kumimoji="1" lang="zh-CN" altLang="en-US" dirty="0" smtClean="0">
                <a:cs typeface="+mn-ea"/>
              </a:rPr>
              <a:t>让没认真听的同学认真复习</a:t>
            </a:r>
            <a:endParaRPr kumimoji="1" lang="en-US" altLang="zh-CN" dirty="0" smtClean="0">
              <a:cs typeface="+mn-ea"/>
            </a:endParaRPr>
          </a:p>
          <a:p>
            <a:pPr marL="741680" lvl="1" indent="-284480" eaLnBrk="1" hangingPunct="1">
              <a:defRPr/>
            </a:pPr>
            <a:r>
              <a:rPr kumimoji="1" lang="zh-CN" altLang="en-US" dirty="0" smtClean="0">
                <a:cs typeface="+mn-ea"/>
              </a:rPr>
              <a:t>让认真学的同学能解决实际问题</a:t>
            </a:r>
            <a:endParaRPr kumimoji="1" lang="en-US" altLang="zh-CN" dirty="0">
              <a:cs typeface="+mn-ea"/>
            </a:endParaRPr>
          </a:p>
          <a:p>
            <a:pPr marL="341630" indent="-341630" eaLnBrk="1" hangingPunct="1">
              <a:defRPr/>
            </a:pPr>
            <a:r>
              <a:rPr kumimoji="1" lang="zh-CN" altLang="en-US" dirty="0" smtClean="0">
                <a:solidFill>
                  <a:schemeClr val="accent6"/>
                </a:solidFill>
              </a:rPr>
              <a:t>提高能力</a:t>
            </a:r>
            <a:r>
              <a:rPr kumimoji="1" lang="zh-CN" altLang="en-US" dirty="0" smtClean="0"/>
              <a:t>：未来科研生活</a:t>
            </a:r>
            <a:endParaRPr kumimoji="1" lang="en-US" altLang="zh-CN" dirty="0" smtClean="0"/>
          </a:p>
          <a:p>
            <a:pPr marL="741680" lvl="1" indent="-284480" eaLnBrk="1" hangingPunct="1">
              <a:defRPr/>
            </a:pPr>
            <a:r>
              <a:rPr kumimoji="1" lang="zh-CN" altLang="en-US" dirty="0" smtClean="0">
                <a:cs typeface="+mn-ea"/>
              </a:rPr>
              <a:t>实践能力：比如用交叉编译器</a:t>
            </a:r>
            <a:endParaRPr kumimoji="1" lang="en-US" altLang="zh-CN" dirty="0" smtClean="0">
              <a:cs typeface="+mn-ea"/>
            </a:endParaRPr>
          </a:p>
          <a:p>
            <a:pPr marL="741680" lvl="1" indent="-284480" eaLnBrk="1" hangingPunct="1">
              <a:defRPr/>
            </a:pPr>
            <a:r>
              <a:rPr kumimoji="1" lang="zh-CN" altLang="en-US" dirty="0" smtClean="0">
                <a:cs typeface="+mn-ea"/>
              </a:rPr>
              <a:t>检索能力：自行查资料的能力</a:t>
            </a:r>
            <a:endParaRPr kumimoji="1" lang="en-US" altLang="zh-CN" dirty="0" smtClean="0">
              <a:cs typeface="+mn-ea"/>
            </a:endParaRPr>
          </a:p>
          <a:p>
            <a:pPr marL="741680" lvl="1" indent="-284480" eaLnBrk="1" hangingPunct="1">
              <a:defRPr/>
            </a:pPr>
            <a:r>
              <a:rPr kumimoji="1" lang="zh-CN" altLang="en-US" dirty="0" smtClean="0">
                <a:cs typeface="+mn-ea"/>
              </a:rPr>
              <a:t>分析能力：分析问题，提出假设。。</a:t>
            </a:r>
            <a:endParaRPr kumimoji="1" lang="en-US" altLang="zh-CN" dirty="0" smtClean="0">
              <a:cs typeface="+mn-ea"/>
            </a:endParaRPr>
          </a:p>
        </p:txBody>
      </p:sp>
    </p:spTree>
    <p:extLst>
      <p:ext uri="{BB962C8B-B14F-4D97-AF65-F5344CB8AC3E}">
        <p14:creationId xmlns:p14="http://schemas.microsoft.com/office/powerpoint/2010/main" val="3682702086"/>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charRg st="61" end="8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charRg st="81" end="9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charRg st="95" end="10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noChangeArrowheads="1"/>
          </p:cNvSpPr>
          <p:nvPr>
            <p:ph type="title"/>
          </p:nvPr>
        </p:nvSpPr>
        <p:spPr/>
        <p:txBody>
          <a:bodyPr/>
          <a:lstStyle/>
          <a:p>
            <a:pPr eaLnBrk="1" hangingPunct="1"/>
            <a:r>
              <a:rPr lang="zh-CN" altLang="en-US" smtClean="0"/>
              <a:t>第08章 第</a:t>
            </a:r>
            <a:r>
              <a:rPr lang="en-US" altLang="zh-CN" smtClean="0"/>
              <a:t>2</a:t>
            </a:r>
            <a:r>
              <a:rPr lang="zh-CN" altLang="en-US" smtClean="0"/>
              <a:t>题</a:t>
            </a:r>
          </a:p>
        </p:txBody>
      </p:sp>
      <p:sp>
        <p:nvSpPr>
          <p:cNvPr id="17410" name="内容占位符 2"/>
          <p:cNvSpPr>
            <a:spLocks noGrp="1" noChangeArrowheads="1"/>
          </p:cNvSpPr>
          <p:nvPr>
            <p:ph idx="1"/>
          </p:nvPr>
        </p:nvSpPr>
        <p:spPr/>
        <p:txBody>
          <a:bodyPr/>
          <a:lstStyle/>
          <a:p>
            <a:pPr eaLnBrk="1" hangingPunct="1"/>
            <a:r>
              <a:rPr lang="en-US" altLang="zh-CN" smtClean="0"/>
              <a:t>Q</a:t>
            </a:r>
            <a:r>
              <a:rPr lang="zh-CN" altLang="en-US" smtClean="0"/>
              <a:t>：请给出</a:t>
            </a:r>
            <a:r>
              <a:rPr lang="en-US" altLang="zh-CN" smtClean="0"/>
              <a:t>32</a:t>
            </a:r>
            <a:r>
              <a:rPr lang="zh-CN" altLang="en-US" smtClean="0"/>
              <a:t>位二进制数分别视为无符号数、原码、补码时所表示的数的范围。</a:t>
            </a:r>
            <a:endParaRPr lang="en-US" altLang="zh-CN" smtClean="0"/>
          </a:p>
          <a:p>
            <a:pPr eaLnBrk="1" hangingPunct="1"/>
            <a:r>
              <a:rPr lang="en-US" altLang="zh-CN" smtClean="0"/>
              <a:t>A</a:t>
            </a:r>
            <a:r>
              <a:rPr lang="zh-CN" altLang="en-US" smtClean="0"/>
              <a:t>：</a:t>
            </a:r>
            <a:endParaRPr lang="en-US" altLang="zh-CN" smtClean="0"/>
          </a:p>
          <a:p>
            <a:pPr lvl="1" eaLnBrk="1" hangingPunct="1"/>
            <a:r>
              <a:rPr lang="zh-CN" altLang="en-US" smtClean="0"/>
              <a:t>无符号数</a:t>
            </a:r>
            <a:r>
              <a:rPr lang="en-US" altLang="zh-CN" smtClean="0"/>
              <a:t>	</a:t>
            </a:r>
            <a:r>
              <a:rPr lang="zh-CN" altLang="en-US" smtClean="0"/>
              <a:t>：</a:t>
            </a:r>
            <a:r>
              <a:rPr lang="en-US" altLang="zh-CN" smtClean="0"/>
              <a:t>[0,2</a:t>
            </a:r>
            <a:r>
              <a:rPr lang="en-US" altLang="zh-CN" baseline="30000" smtClean="0"/>
              <a:t>32</a:t>
            </a:r>
            <a:r>
              <a:rPr lang="en-US" altLang="zh-CN" smtClean="0"/>
              <a:t>-1]</a:t>
            </a:r>
            <a:endParaRPr lang="en-US" altLang="zh-CN" baseline="30000" smtClean="0"/>
          </a:p>
          <a:p>
            <a:pPr lvl="1" eaLnBrk="1" hangingPunct="1"/>
            <a:r>
              <a:rPr lang="zh-CN" altLang="en-US" smtClean="0"/>
              <a:t>原码</a:t>
            </a:r>
            <a:r>
              <a:rPr lang="en-US" altLang="zh-CN" smtClean="0"/>
              <a:t>	</a:t>
            </a:r>
            <a:r>
              <a:rPr lang="zh-CN" altLang="en-US" smtClean="0"/>
              <a:t>：</a:t>
            </a:r>
            <a:r>
              <a:rPr lang="en-US" altLang="zh-CN" smtClean="0"/>
              <a:t>[1-2</a:t>
            </a:r>
            <a:r>
              <a:rPr lang="en-US" altLang="zh-CN" baseline="30000" smtClean="0"/>
              <a:t>31</a:t>
            </a:r>
            <a:r>
              <a:rPr lang="en-US" altLang="zh-CN" smtClean="0"/>
              <a:t>,2</a:t>
            </a:r>
            <a:r>
              <a:rPr lang="en-US" altLang="zh-CN" baseline="30000" smtClean="0"/>
              <a:t>31</a:t>
            </a:r>
            <a:r>
              <a:rPr lang="en-US" altLang="zh-CN" smtClean="0"/>
              <a:t>-1]</a:t>
            </a:r>
          </a:p>
          <a:p>
            <a:pPr lvl="1" eaLnBrk="1" hangingPunct="1"/>
            <a:r>
              <a:rPr lang="zh-CN" altLang="en-US" smtClean="0"/>
              <a:t>补码</a:t>
            </a:r>
            <a:r>
              <a:rPr lang="en-US" altLang="zh-CN" smtClean="0"/>
              <a:t>	</a:t>
            </a:r>
            <a:r>
              <a:rPr lang="zh-CN" altLang="en-US" smtClean="0"/>
              <a:t>：</a:t>
            </a:r>
            <a:r>
              <a:rPr lang="en-US" altLang="zh-CN" smtClean="0"/>
              <a:t>[-2</a:t>
            </a:r>
            <a:r>
              <a:rPr lang="en-US" altLang="zh-CN" baseline="30000" smtClean="0"/>
              <a:t>31</a:t>
            </a:r>
            <a:r>
              <a:rPr lang="en-US" altLang="zh-CN" smtClean="0"/>
              <a:t>,2</a:t>
            </a:r>
            <a:r>
              <a:rPr lang="en-US" altLang="zh-CN" baseline="30000" smtClean="0"/>
              <a:t>31</a:t>
            </a:r>
            <a:r>
              <a:rPr lang="en-US" altLang="zh-CN" smtClean="0"/>
              <a:t>-1]</a:t>
            </a:r>
            <a:endParaRPr lang="zh-CN" altLang="en-US" smtClean="0"/>
          </a:p>
        </p:txBody>
      </p:sp>
    </p:spTree>
    <p:extLst>
      <p:ext uri="{BB962C8B-B14F-4D97-AF65-F5344CB8AC3E}">
        <p14:creationId xmlns:p14="http://schemas.microsoft.com/office/powerpoint/2010/main" val="4231364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noChangeArrowheads="1"/>
          </p:cNvSpPr>
          <p:nvPr>
            <p:ph type="title"/>
          </p:nvPr>
        </p:nvSpPr>
        <p:spPr>
          <a:xfrm>
            <a:off x="685800" y="0"/>
            <a:ext cx="7772400" cy="1143000"/>
          </a:xfrm>
        </p:spPr>
        <p:txBody>
          <a:bodyPr/>
          <a:lstStyle/>
          <a:p>
            <a:pPr eaLnBrk="1" hangingPunct="1"/>
            <a:r>
              <a:rPr lang="zh-CN" altLang="en-US" smtClean="0"/>
              <a:t>第08章 第</a:t>
            </a:r>
            <a:r>
              <a:rPr lang="en-US" altLang="zh-CN" smtClean="0"/>
              <a:t>3</a:t>
            </a:r>
            <a:r>
              <a:rPr lang="zh-CN" altLang="en-US" smtClean="0"/>
              <a:t>题</a:t>
            </a:r>
          </a:p>
        </p:txBody>
      </p:sp>
      <p:sp>
        <p:nvSpPr>
          <p:cNvPr id="18434" name="内容占位符 2"/>
          <p:cNvSpPr>
            <a:spLocks noGrp="1" noChangeArrowheads="1"/>
          </p:cNvSpPr>
          <p:nvPr>
            <p:ph idx="1"/>
          </p:nvPr>
        </p:nvSpPr>
        <p:spPr>
          <a:xfrm>
            <a:off x="685800" y="1143000"/>
            <a:ext cx="7772400" cy="4114800"/>
          </a:xfrm>
        </p:spPr>
        <p:txBody>
          <a:bodyPr/>
          <a:lstStyle/>
          <a:p>
            <a:pPr eaLnBrk="1" hangingPunct="1"/>
            <a:r>
              <a:rPr lang="en-US" altLang="zh-CN" smtClean="0"/>
              <a:t>Q</a:t>
            </a:r>
            <a:r>
              <a:rPr lang="zh-CN" altLang="en-US" smtClean="0"/>
              <a:t>：请将下列十进制数表示为</a:t>
            </a:r>
            <a:r>
              <a:rPr lang="en-US" altLang="zh-CN" smtClean="0"/>
              <a:t>8</a:t>
            </a:r>
            <a:r>
              <a:rPr lang="zh-CN" altLang="en-US" smtClean="0"/>
              <a:t>位原码和</a:t>
            </a:r>
            <a:r>
              <a:rPr lang="en-US" altLang="zh-CN" smtClean="0"/>
              <a:t>8</a:t>
            </a:r>
            <a:r>
              <a:rPr lang="zh-CN" altLang="en-US" smtClean="0"/>
              <a:t>位补码，或者表明该数据会溢出：</a:t>
            </a:r>
            <a:r>
              <a:rPr lang="en-US" altLang="zh-CN" smtClean="0"/>
              <a:t>45</a:t>
            </a:r>
            <a:r>
              <a:rPr lang="en-US" altLang="zh-CN" baseline="-25000" smtClean="0"/>
              <a:t>10</a:t>
            </a:r>
            <a:r>
              <a:rPr lang="zh-CN" altLang="en-US" smtClean="0"/>
              <a:t>、</a:t>
            </a:r>
            <a:r>
              <a:rPr lang="en-US" altLang="zh-CN" smtClean="0"/>
              <a:t>-59</a:t>
            </a:r>
            <a:r>
              <a:rPr lang="en-US" altLang="zh-CN" baseline="-25000" smtClean="0"/>
              <a:t>10</a:t>
            </a:r>
            <a:r>
              <a:rPr lang="zh-CN" altLang="en-US" smtClean="0"/>
              <a:t>、</a:t>
            </a:r>
            <a:r>
              <a:rPr lang="en-US" altLang="zh-CN" smtClean="0"/>
              <a:t>-128</a:t>
            </a:r>
            <a:r>
              <a:rPr lang="en-US" altLang="zh-CN" baseline="-25000" smtClean="0"/>
              <a:t>10</a:t>
            </a:r>
            <a:r>
              <a:rPr lang="zh-CN" altLang="en-US" smtClean="0"/>
              <a:t>、</a:t>
            </a:r>
            <a:r>
              <a:rPr lang="en-US" altLang="zh-CN" smtClean="0"/>
              <a:t>119</a:t>
            </a:r>
            <a:r>
              <a:rPr lang="en-US" altLang="zh-CN" baseline="-25000" smtClean="0"/>
              <a:t>10</a:t>
            </a:r>
            <a:r>
              <a:rPr lang="zh-CN" altLang="en-US" smtClean="0"/>
              <a:t>、</a:t>
            </a:r>
            <a:r>
              <a:rPr lang="en-US" altLang="zh-CN" smtClean="0"/>
              <a:t>127</a:t>
            </a:r>
            <a:r>
              <a:rPr lang="en-US" altLang="zh-CN" baseline="-25000" smtClean="0"/>
              <a:t>10</a:t>
            </a:r>
            <a:r>
              <a:rPr lang="zh-CN" altLang="en-US" smtClean="0"/>
              <a:t>、</a:t>
            </a:r>
            <a:r>
              <a:rPr lang="en-US" altLang="zh-CN" smtClean="0"/>
              <a:t>128</a:t>
            </a:r>
            <a:r>
              <a:rPr lang="en-US" altLang="zh-CN" baseline="-25000" smtClean="0"/>
              <a:t>10</a:t>
            </a:r>
            <a:r>
              <a:rPr lang="zh-CN" altLang="en-US" smtClean="0"/>
              <a:t>、</a:t>
            </a:r>
            <a:r>
              <a:rPr lang="en-US" altLang="zh-CN" smtClean="0"/>
              <a:t>0</a:t>
            </a:r>
            <a:r>
              <a:rPr lang="en-US" altLang="zh-CN" baseline="-25000" smtClean="0"/>
              <a:t>10</a:t>
            </a:r>
            <a:r>
              <a:rPr lang="zh-CN" altLang="en-US" smtClean="0"/>
              <a:t>、</a:t>
            </a:r>
            <a:r>
              <a:rPr lang="en-US" altLang="zh-CN" smtClean="0"/>
              <a:t>-1</a:t>
            </a:r>
            <a:r>
              <a:rPr lang="en-US" altLang="zh-CN" baseline="-25000" smtClean="0"/>
              <a:t>10</a:t>
            </a:r>
          </a:p>
          <a:p>
            <a:pPr eaLnBrk="1" hangingPunct="1"/>
            <a:r>
              <a:rPr lang="en-US" altLang="zh-CN" smtClean="0"/>
              <a:t>A:</a:t>
            </a:r>
            <a:endParaRPr lang="zh-CN" altLang="en-US" smtClean="0"/>
          </a:p>
        </p:txBody>
      </p:sp>
      <p:graphicFrame>
        <p:nvGraphicFramePr>
          <p:cNvPr id="4" name="表格 3"/>
          <p:cNvGraphicFramePr>
            <a:graphicFrameLocks noGrp="1"/>
          </p:cNvGraphicFramePr>
          <p:nvPr/>
        </p:nvGraphicFramePr>
        <p:xfrm>
          <a:off x="1697038" y="3105150"/>
          <a:ext cx="6096000" cy="3336921"/>
        </p:xfrm>
        <a:graphic>
          <a:graphicData uri="http://schemas.openxmlformats.org/drawingml/2006/table">
            <a:tbl>
              <a:tblPr firstRow="1" bandRow="1">
                <a:tableStyleId>{5940675A-B579-460E-94D1-54222C63F5DA}</a:tableStyleId>
              </a:tblPr>
              <a:tblGrid>
                <a:gridCol w="1176068">
                  <a:extLst>
                    <a:ext uri="{9D8B030D-6E8A-4147-A177-3AD203B41FA5}">
                      <a16:colId xmlns:a16="http://schemas.microsoft.com/office/drawing/2014/main" val="20000"/>
                    </a:ext>
                  </a:extLst>
                </a:gridCol>
                <a:gridCol w="2596551">
                  <a:extLst>
                    <a:ext uri="{9D8B030D-6E8A-4147-A177-3AD203B41FA5}">
                      <a16:colId xmlns:a16="http://schemas.microsoft.com/office/drawing/2014/main" val="20001"/>
                    </a:ext>
                  </a:extLst>
                </a:gridCol>
                <a:gridCol w="2323381">
                  <a:extLst>
                    <a:ext uri="{9D8B030D-6E8A-4147-A177-3AD203B41FA5}">
                      <a16:colId xmlns:a16="http://schemas.microsoft.com/office/drawing/2014/main" val="20002"/>
                    </a:ext>
                  </a:extLst>
                </a:gridCol>
              </a:tblGrid>
              <a:tr h="370769">
                <a:tc>
                  <a:txBody>
                    <a:bodyPr/>
                    <a:lstStyle/>
                    <a:p>
                      <a:r>
                        <a:rPr lang="zh-CN" altLang="en-US" sz="1800" dirty="0"/>
                        <a:t>十进制数</a:t>
                      </a:r>
                    </a:p>
                  </a:txBody>
                  <a:tcPr marT="45711" marB="45711"/>
                </a:tc>
                <a:tc>
                  <a:txBody>
                    <a:bodyPr/>
                    <a:lstStyle/>
                    <a:p>
                      <a:r>
                        <a:rPr lang="en-US" altLang="zh-CN" sz="1800" dirty="0"/>
                        <a:t>8</a:t>
                      </a:r>
                      <a:r>
                        <a:rPr lang="zh-CN" altLang="en-US" sz="1800" dirty="0"/>
                        <a:t>位原码</a:t>
                      </a:r>
                    </a:p>
                  </a:txBody>
                  <a:tcPr marT="45711" marB="45711"/>
                </a:tc>
                <a:tc>
                  <a:txBody>
                    <a:bodyPr/>
                    <a:lstStyle/>
                    <a:p>
                      <a:r>
                        <a:rPr lang="en-US" altLang="zh-CN" sz="1800" dirty="0"/>
                        <a:t>8</a:t>
                      </a:r>
                      <a:r>
                        <a:rPr lang="zh-CN" altLang="en-US" sz="1800" dirty="0"/>
                        <a:t>位补码</a:t>
                      </a:r>
                    </a:p>
                  </a:txBody>
                  <a:tcPr marT="45711" marB="45711"/>
                </a:tc>
                <a:extLst>
                  <a:ext uri="{0D108BD9-81ED-4DB2-BD59-A6C34878D82A}">
                    <a16:rowId xmlns:a16="http://schemas.microsoft.com/office/drawing/2014/main" val="10000"/>
                  </a:ext>
                </a:extLst>
              </a:tr>
              <a:tr h="370769">
                <a:tc>
                  <a:txBody>
                    <a:bodyPr/>
                    <a:lstStyle/>
                    <a:p>
                      <a:r>
                        <a:rPr lang="en-US" altLang="zh-CN" sz="1800" dirty="0"/>
                        <a:t>45</a:t>
                      </a:r>
                      <a:r>
                        <a:rPr lang="en-US" altLang="zh-CN" sz="1800" baseline="-25000" dirty="0"/>
                        <a:t>10</a:t>
                      </a:r>
                      <a:endParaRPr lang="zh-CN" altLang="en-US" sz="1800" dirty="0"/>
                    </a:p>
                  </a:txBody>
                  <a:tcPr marT="45711" marB="45711"/>
                </a:tc>
                <a:tc>
                  <a:txBody>
                    <a:bodyPr/>
                    <a:lstStyle/>
                    <a:p>
                      <a:r>
                        <a:rPr lang="en-US" altLang="zh-CN" sz="1800" dirty="0">
                          <a:latin typeface="Consolas" pitchFamily="49" charset="0"/>
                          <a:cs typeface="Consolas" pitchFamily="49" charset="0"/>
                        </a:rPr>
                        <a:t>0010 1101</a:t>
                      </a:r>
                      <a:endParaRPr lang="zh-CN" altLang="en-US" sz="1800" dirty="0">
                        <a:latin typeface="Consolas" pitchFamily="49" charset="0"/>
                        <a:cs typeface="Consolas" pitchFamily="49" charset="0"/>
                      </a:endParaRPr>
                    </a:p>
                  </a:txBody>
                  <a:tcPr marT="45711" marB="45711"/>
                </a:tc>
                <a:tc>
                  <a:txBody>
                    <a:bodyPr/>
                    <a:lstStyle/>
                    <a:p>
                      <a:r>
                        <a:rPr lang="en-US" altLang="zh-CN" sz="1800" dirty="0">
                          <a:latin typeface="Consolas" pitchFamily="49" charset="0"/>
                          <a:cs typeface="Consolas" pitchFamily="49" charset="0"/>
                        </a:rPr>
                        <a:t>0010 1101</a:t>
                      </a:r>
                      <a:endParaRPr lang="zh-CN" altLang="en-US" sz="1800" dirty="0">
                        <a:latin typeface="Consolas" pitchFamily="49" charset="0"/>
                        <a:cs typeface="Consolas" pitchFamily="49" charset="0"/>
                      </a:endParaRPr>
                    </a:p>
                  </a:txBody>
                  <a:tcPr marT="45711" marB="45711"/>
                </a:tc>
                <a:extLst>
                  <a:ext uri="{0D108BD9-81ED-4DB2-BD59-A6C34878D82A}">
                    <a16:rowId xmlns:a16="http://schemas.microsoft.com/office/drawing/2014/main" val="10001"/>
                  </a:ext>
                </a:extLst>
              </a:tr>
              <a:tr h="370769">
                <a:tc>
                  <a:txBody>
                    <a:bodyPr/>
                    <a:lstStyle/>
                    <a:p>
                      <a:r>
                        <a:rPr lang="en-US" altLang="zh-CN" sz="1800" dirty="0"/>
                        <a:t>-59</a:t>
                      </a:r>
                      <a:r>
                        <a:rPr lang="en-US" altLang="zh-CN" sz="1800" baseline="-25000" dirty="0"/>
                        <a:t>10</a:t>
                      </a:r>
                      <a:endParaRPr lang="zh-CN" altLang="en-US" sz="1800" dirty="0"/>
                    </a:p>
                  </a:txBody>
                  <a:tcPr marT="45711" marB="45711"/>
                </a:tc>
                <a:tc>
                  <a:txBody>
                    <a:bodyPr/>
                    <a:lstStyle/>
                    <a:p>
                      <a:r>
                        <a:rPr lang="en-US" altLang="zh-CN" sz="1800" dirty="0">
                          <a:latin typeface="Consolas" pitchFamily="49" charset="0"/>
                          <a:cs typeface="Consolas" pitchFamily="49" charset="0"/>
                        </a:rPr>
                        <a:t>1011 1011</a:t>
                      </a:r>
                      <a:endParaRPr lang="zh-CN" altLang="en-US" sz="1800" dirty="0">
                        <a:latin typeface="Consolas" pitchFamily="49" charset="0"/>
                        <a:cs typeface="Consolas" pitchFamily="49" charset="0"/>
                      </a:endParaRPr>
                    </a:p>
                  </a:txBody>
                  <a:tcPr marT="45711" marB="45711"/>
                </a:tc>
                <a:tc>
                  <a:txBody>
                    <a:bodyPr/>
                    <a:lstStyle/>
                    <a:p>
                      <a:r>
                        <a:rPr lang="en-US" altLang="zh-CN" sz="1800" dirty="0">
                          <a:latin typeface="Consolas" pitchFamily="49" charset="0"/>
                          <a:cs typeface="Consolas" pitchFamily="49" charset="0"/>
                        </a:rPr>
                        <a:t>1100 0101</a:t>
                      </a:r>
                      <a:endParaRPr lang="zh-CN" altLang="en-US" sz="1800" dirty="0">
                        <a:latin typeface="Consolas" pitchFamily="49" charset="0"/>
                        <a:cs typeface="Consolas" pitchFamily="49" charset="0"/>
                      </a:endParaRPr>
                    </a:p>
                  </a:txBody>
                  <a:tcPr marT="45711" marB="45711"/>
                </a:tc>
                <a:extLst>
                  <a:ext uri="{0D108BD9-81ED-4DB2-BD59-A6C34878D82A}">
                    <a16:rowId xmlns:a16="http://schemas.microsoft.com/office/drawing/2014/main" val="10002"/>
                  </a:ext>
                </a:extLst>
              </a:tr>
              <a:tr h="370769">
                <a:tc>
                  <a:txBody>
                    <a:bodyPr/>
                    <a:lstStyle/>
                    <a:p>
                      <a:r>
                        <a:rPr lang="en-US" altLang="zh-CN" sz="1800" dirty="0"/>
                        <a:t>-128</a:t>
                      </a:r>
                      <a:r>
                        <a:rPr lang="en-US" altLang="zh-CN" sz="1800" baseline="-25000" dirty="0"/>
                        <a:t>10</a:t>
                      </a:r>
                      <a:endParaRPr lang="zh-CN" altLang="en-US" sz="1800" dirty="0"/>
                    </a:p>
                  </a:txBody>
                  <a:tcPr marT="45711" marB="45711"/>
                </a:tc>
                <a:tc>
                  <a:txBody>
                    <a:bodyPr/>
                    <a:lstStyle/>
                    <a:p>
                      <a:r>
                        <a:rPr lang="zh-CN" altLang="en-US" sz="1800" dirty="0">
                          <a:latin typeface="Consolas" pitchFamily="49" charset="0"/>
                          <a:cs typeface="Consolas" pitchFamily="49" charset="0"/>
                        </a:rPr>
                        <a:t>溢出</a:t>
                      </a:r>
                    </a:p>
                  </a:txBody>
                  <a:tcPr marT="45711" marB="45711"/>
                </a:tc>
                <a:tc>
                  <a:txBody>
                    <a:bodyPr/>
                    <a:lstStyle/>
                    <a:p>
                      <a:r>
                        <a:rPr lang="en-US" altLang="zh-CN" sz="1800" dirty="0">
                          <a:latin typeface="Consolas" pitchFamily="49" charset="0"/>
                          <a:cs typeface="Consolas" pitchFamily="49" charset="0"/>
                        </a:rPr>
                        <a:t>1000 0000</a:t>
                      </a:r>
                      <a:endParaRPr lang="zh-CN" altLang="en-US" sz="1800" dirty="0">
                        <a:latin typeface="Consolas" pitchFamily="49" charset="0"/>
                        <a:cs typeface="Consolas" pitchFamily="49" charset="0"/>
                      </a:endParaRPr>
                    </a:p>
                  </a:txBody>
                  <a:tcPr marT="45711" marB="45711"/>
                </a:tc>
                <a:extLst>
                  <a:ext uri="{0D108BD9-81ED-4DB2-BD59-A6C34878D82A}">
                    <a16:rowId xmlns:a16="http://schemas.microsoft.com/office/drawing/2014/main" val="10003"/>
                  </a:ext>
                </a:extLst>
              </a:tr>
              <a:tr h="370769">
                <a:tc>
                  <a:txBody>
                    <a:bodyPr/>
                    <a:lstStyle/>
                    <a:p>
                      <a:r>
                        <a:rPr lang="en-US" altLang="zh-CN" sz="1800" dirty="0"/>
                        <a:t>119</a:t>
                      </a:r>
                      <a:r>
                        <a:rPr lang="en-US" altLang="zh-CN" sz="1800" baseline="-25000" dirty="0"/>
                        <a:t>10</a:t>
                      </a:r>
                      <a:endParaRPr lang="zh-CN" altLang="en-US" sz="1800" dirty="0"/>
                    </a:p>
                  </a:txBody>
                  <a:tcPr marT="45711" marB="45711"/>
                </a:tc>
                <a:tc>
                  <a:txBody>
                    <a:bodyPr/>
                    <a:lstStyle/>
                    <a:p>
                      <a:r>
                        <a:rPr lang="en-US" altLang="zh-CN" sz="1800" dirty="0">
                          <a:latin typeface="Consolas" pitchFamily="49" charset="0"/>
                          <a:cs typeface="Consolas" pitchFamily="49" charset="0"/>
                        </a:rPr>
                        <a:t>0111 0111</a:t>
                      </a:r>
                      <a:endParaRPr lang="zh-CN" altLang="en-US" sz="1800" dirty="0">
                        <a:latin typeface="Consolas" pitchFamily="49" charset="0"/>
                        <a:cs typeface="Consolas" pitchFamily="49" charset="0"/>
                      </a:endParaRPr>
                    </a:p>
                  </a:txBody>
                  <a:tcPr marT="45711" marB="45711"/>
                </a:tc>
                <a:tc>
                  <a:txBody>
                    <a:bodyPr/>
                    <a:lstStyle/>
                    <a:p>
                      <a:r>
                        <a:rPr lang="en-US" altLang="zh-CN" sz="1800" dirty="0">
                          <a:latin typeface="Consolas" pitchFamily="49" charset="0"/>
                          <a:cs typeface="Consolas" pitchFamily="49" charset="0"/>
                        </a:rPr>
                        <a:t>0111 0111</a:t>
                      </a:r>
                      <a:endParaRPr lang="zh-CN" altLang="en-US" sz="1800" dirty="0">
                        <a:latin typeface="Consolas" pitchFamily="49" charset="0"/>
                        <a:cs typeface="Consolas" pitchFamily="49" charset="0"/>
                      </a:endParaRPr>
                    </a:p>
                  </a:txBody>
                  <a:tcPr marT="45711" marB="45711"/>
                </a:tc>
                <a:extLst>
                  <a:ext uri="{0D108BD9-81ED-4DB2-BD59-A6C34878D82A}">
                    <a16:rowId xmlns:a16="http://schemas.microsoft.com/office/drawing/2014/main" val="10004"/>
                  </a:ext>
                </a:extLst>
              </a:tr>
              <a:tr h="370769">
                <a:tc>
                  <a:txBody>
                    <a:bodyPr/>
                    <a:lstStyle/>
                    <a:p>
                      <a:r>
                        <a:rPr lang="en-US" altLang="zh-CN" sz="1800" dirty="0"/>
                        <a:t>127</a:t>
                      </a:r>
                      <a:r>
                        <a:rPr lang="en-US" altLang="zh-CN" sz="1800" baseline="-25000" dirty="0"/>
                        <a:t>10</a:t>
                      </a:r>
                      <a:endParaRPr lang="zh-CN" altLang="en-US" sz="1800" dirty="0"/>
                    </a:p>
                  </a:txBody>
                  <a:tcPr marT="45711" marB="45711"/>
                </a:tc>
                <a:tc>
                  <a:txBody>
                    <a:bodyPr/>
                    <a:lstStyle/>
                    <a:p>
                      <a:r>
                        <a:rPr lang="en-US" altLang="zh-CN" sz="1800" dirty="0">
                          <a:latin typeface="Consolas" pitchFamily="49" charset="0"/>
                          <a:cs typeface="Consolas" pitchFamily="49" charset="0"/>
                        </a:rPr>
                        <a:t>0111 1111</a:t>
                      </a:r>
                      <a:endParaRPr lang="zh-CN" altLang="en-US" sz="1800" dirty="0">
                        <a:latin typeface="Consolas" pitchFamily="49" charset="0"/>
                        <a:cs typeface="Consolas" pitchFamily="49" charset="0"/>
                      </a:endParaRPr>
                    </a:p>
                  </a:txBody>
                  <a:tcPr marT="45711" marB="45711"/>
                </a:tc>
                <a:tc>
                  <a:txBody>
                    <a:bodyPr/>
                    <a:lstStyle/>
                    <a:p>
                      <a:r>
                        <a:rPr lang="en-US" altLang="zh-CN" sz="1800" dirty="0">
                          <a:latin typeface="Consolas" pitchFamily="49" charset="0"/>
                          <a:cs typeface="Consolas" pitchFamily="49" charset="0"/>
                        </a:rPr>
                        <a:t>0111 1111</a:t>
                      </a:r>
                      <a:endParaRPr lang="zh-CN" altLang="en-US" sz="1800" dirty="0">
                        <a:latin typeface="Consolas" pitchFamily="49" charset="0"/>
                        <a:cs typeface="Consolas" pitchFamily="49" charset="0"/>
                      </a:endParaRPr>
                    </a:p>
                  </a:txBody>
                  <a:tcPr marT="45711" marB="45711"/>
                </a:tc>
                <a:extLst>
                  <a:ext uri="{0D108BD9-81ED-4DB2-BD59-A6C34878D82A}">
                    <a16:rowId xmlns:a16="http://schemas.microsoft.com/office/drawing/2014/main" val="10005"/>
                  </a:ext>
                </a:extLst>
              </a:tr>
              <a:tr h="370769">
                <a:tc>
                  <a:txBody>
                    <a:bodyPr/>
                    <a:lstStyle/>
                    <a:p>
                      <a:r>
                        <a:rPr lang="en-US" altLang="zh-CN" sz="1800" dirty="0"/>
                        <a:t>128</a:t>
                      </a:r>
                      <a:r>
                        <a:rPr lang="en-US" altLang="zh-CN" sz="1800" baseline="-25000" dirty="0"/>
                        <a:t>10</a:t>
                      </a:r>
                      <a:endParaRPr lang="zh-CN" altLang="en-US" sz="1800" dirty="0"/>
                    </a:p>
                  </a:txBody>
                  <a:tcPr marT="45711" marB="45711"/>
                </a:tc>
                <a:tc>
                  <a:txBody>
                    <a:bodyPr/>
                    <a:lstStyle/>
                    <a:p>
                      <a:r>
                        <a:rPr lang="zh-CN" altLang="en-US" sz="1800" dirty="0">
                          <a:latin typeface="Consolas" pitchFamily="49" charset="0"/>
                          <a:cs typeface="Consolas" pitchFamily="49" charset="0"/>
                        </a:rPr>
                        <a:t>溢出</a:t>
                      </a:r>
                    </a:p>
                  </a:txBody>
                  <a:tcPr marT="45711" marB="45711"/>
                </a:tc>
                <a:tc>
                  <a:txBody>
                    <a:bodyPr/>
                    <a:lstStyle/>
                    <a:p>
                      <a:r>
                        <a:rPr lang="zh-CN" altLang="en-US" sz="1800" dirty="0">
                          <a:latin typeface="Consolas" pitchFamily="49" charset="0"/>
                          <a:cs typeface="Consolas" pitchFamily="49" charset="0"/>
                        </a:rPr>
                        <a:t>溢出</a:t>
                      </a:r>
                    </a:p>
                  </a:txBody>
                  <a:tcPr marT="45711" marB="45711"/>
                </a:tc>
                <a:extLst>
                  <a:ext uri="{0D108BD9-81ED-4DB2-BD59-A6C34878D82A}">
                    <a16:rowId xmlns:a16="http://schemas.microsoft.com/office/drawing/2014/main" val="10006"/>
                  </a:ext>
                </a:extLst>
              </a:tr>
              <a:tr h="370769">
                <a:tc>
                  <a:txBody>
                    <a:bodyPr/>
                    <a:lstStyle/>
                    <a:p>
                      <a:r>
                        <a:rPr lang="en-US" altLang="zh-CN" sz="1800" dirty="0"/>
                        <a:t>0</a:t>
                      </a:r>
                      <a:r>
                        <a:rPr lang="en-US" altLang="zh-CN" sz="1800" baseline="-25000" dirty="0"/>
                        <a:t>10</a:t>
                      </a:r>
                      <a:endParaRPr lang="zh-CN" altLang="en-US" sz="1800" dirty="0"/>
                    </a:p>
                  </a:txBody>
                  <a:tcPr marT="45711" marB="45711"/>
                </a:tc>
                <a:tc>
                  <a:txBody>
                    <a:bodyPr/>
                    <a:lstStyle/>
                    <a:p>
                      <a:r>
                        <a:rPr lang="en-US" altLang="zh-CN" sz="1800" dirty="0">
                          <a:latin typeface="Consolas" pitchFamily="49" charset="0"/>
                          <a:cs typeface="Consolas" pitchFamily="49" charset="0"/>
                        </a:rPr>
                        <a:t>0000 0000/1000 0000</a:t>
                      </a:r>
                      <a:endParaRPr lang="zh-CN" altLang="en-US" sz="1800" dirty="0">
                        <a:latin typeface="Consolas" pitchFamily="49" charset="0"/>
                        <a:cs typeface="Consolas" pitchFamily="49" charset="0"/>
                      </a:endParaRPr>
                    </a:p>
                  </a:txBody>
                  <a:tcPr marT="45711" marB="45711"/>
                </a:tc>
                <a:tc>
                  <a:txBody>
                    <a:bodyPr/>
                    <a:lstStyle/>
                    <a:p>
                      <a:r>
                        <a:rPr lang="en-US" altLang="zh-CN" sz="1800" dirty="0">
                          <a:latin typeface="Consolas" pitchFamily="49" charset="0"/>
                          <a:cs typeface="Consolas" pitchFamily="49" charset="0"/>
                        </a:rPr>
                        <a:t>0000 0000</a:t>
                      </a:r>
                      <a:endParaRPr lang="zh-CN" altLang="en-US" sz="1800" dirty="0">
                        <a:latin typeface="Consolas" pitchFamily="49" charset="0"/>
                        <a:cs typeface="Consolas" pitchFamily="49" charset="0"/>
                      </a:endParaRPr>
                    </a:p>
                  </a:txBody>
                  <a:tcPr marT="45711" marB="45711"/>
                </a:tc>
                <a:extLst>
                  <a:ext uri="{0D108BD9-81ED-4DB2-BD59-A6C34878D82A}">
                    <a16:rowId xmlns:a16="http://schemas.microsoft.com/office/drawing/2014/main" val="10007"/>
                  </a:ext>
                </a:extLst>
              </a:tr>
              <a:tr h="370769">
                <a:tc>
                  <a:txBody>
                    <a:bodyPr/>
                    <a:lstStyle/>
                    <a:p>
                      <a:pPr marL="0" marR="0" indent="0" algn="l" defTabSz="913765" rtl="0" eaLnBrk="1" fontAlgn="auto" latinLnBrk="0" hangingPunct="1">
                        <a:lnSpc>
                          <a:spcPct val="100000"/>
                        </a:lnSpc>
                        <a:spcBef>
                          <a:spcPts val="0"/>
                        </a:spcBef>
                        <a:spcAft>
                          <a:spcPts val="0"/>
                        </a:spcAft>
                        <a:buClrTx/>
                        <a:buSzTx/>
                        <a:buFontTx/>
                        <a:buNone/>
                        <a:defRPr/>
                      </a:pPr>
                      <a:r>
                        <a:rPr lang="en-US" altLang="zh-CN" sz="1800" dirty="0"/>
                        <a:t>-1</a:t>
                      </a:r>
                      <a:r>
                        <a:rPr lang="en-US" altLang="zh-CN" sz="1800" baseline="-25000" dirty="0"/>
                        <a:t>10</a:t>
                      </a:r>
                    </a:p>
                  </a:txBody>
                  <a:tcPr marT="45711" marB="45711"/>
                </a:tc>
                <a:tc>
                  <a:txBody>
                    <a:bodyPr/>
                    <a:lstStyle/>
                    <a:p>
                      <a:r>
                        <a:rPr lang="en-US" altLang="zh-CN" sz="1800" dirty="0">
                          <a:latin typeface="Consolas" pitchFamily="49" charset="0"/>
                          <a:cs typeface="Consolas" pitchFamily="49" charset="0"/>
                        </a:rPr>
                        <a:t>1000 0001</a:t>
                      </a:r>
                      <a:endParaRPr lang="zh-CN" altLang="en-US" sz="1800" dirty="0">
                        <a:latin typeface="Consolas" pitchFamily="49" charset="0"/>
                        <a:cs typeface="Consolas" pitchFamily="49" charset="0"/>
                      </a:endParaRPr>
                    </a:p>
                  </a:txBody>
                  <a:tcPr marT="45711" marB="45711"/>
                </a:tc>
                <a:tc>
                  <a:txBody>
                    <a:bodyPr/>
                    <a:lstStyle/>
                    <a:p>
                      <a:r>
                        <a:rPr lang="en-US" altLang="zh-CN" sz="1800" dirty="0">
                          <a:latin typeface="Consolas" pitchFamily="49" charset="0"/>
                          <a:cs typeface="Consolas" pitchFamily="49" charset="0"/>
                        </a:rPr>
                        <a:t>1111 1111</a:t>
                      </a:r>
                      <a:endParaRPr lang="zh-CN" altLang="en-US" sz="1800" dirty="0">
                        <a:latin typeface="Consolas" pitchFamily="49" charset="0"/>
                        <a:cs typeface="Consolas" pitchFamily="49" charset="0"/>
                      </a:endParaRPr>
                    </a:p>
                  </a:txBody>
                  <a:tcPr marT="45711" marB="45711"/>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779163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noChangeArrowheads="1"/>
          </p:cNvSpPr>
          <p:nvPr>
            <p:ph type="title"/>
          </p:nvPr>
        </p:nvSpPr>
        <p:spPr/>
        <p:txBody>
          <a:bodyPr/>
          <a:lstStyle/>
          <a:p>
            <a:pPr eaLnBrk="1" hangingPunct="1"/>
            <a:r>
              <a:rPr lang="zh-CN" altLang="en-US" smtClean="0"/>
              <a:t>第08章 第</a:t>
            </a:r>
            <a:r>
              <a:rPr lang="en-US" altLang="zh-CN" smtClean="0"/>
              <a:t>4</a:t>
            </a:r>
            <a:r>
              <a:rPr lang="zh-CN" altLang="en-US" smtClean="0"/>
              <a:t>题</a:t>
            </a:r>
          </a:p>
        </p:txBody>
      </p:sp>
      <p:sp>
        <p:nvSpPr>
          <p:cNvPr id="19458" name="内容占位符 2"/>
          <p:cNvSpPr>
            <a:spLocks noGrp="1" noChangeArrowheads="1"/>
          </p:cNvSpPr>
          <p:nvPr>
            <p:ph idx="1"/>
          </p:nvPr>
        </p:nvSpPr>
        <p:spPr/>
        <p:txBody>
          <a:bodyPr/>
          <a:lstStyle/>
          <a:p>
            <a:pPr eaLnBrk="1" hangingPunct="1"/>
            <a:r>
              <a:rPr lang="en-US" altLang="zh-CN" smtClean="0"/>
              <a:t>Q</a:t>
            </a:r>
            <a:r>
              <a:rPr lang="zh-CN" altLang="en-US" smtClean="0"/>
              <a:t>：请将下列数据分别视作原码和补码，从</a:t>
            </a:r>
            <a:r>
              <a:rPr lang="en-US" altLang="zh-CN" smtClean="0"/>
              <a:t>8</a:t>
            </a:r>
            <a:r>
              <a:rPr lang="zh-CN" altLang="en-US" smtClean="0"/>
              <a:t>位扩展为</a:t>
            </a:r>
            <a:r>
              <a:rPr lang="en-US" altLang="zh-CN" smtClean="0"/>
              <a:t>16</a:t>
            </a:r>
            <a:r>
              <a:rPr lang="zh-CN" altLang="en-US" smtClean="0"/>
              <a:t>位：</a:t>
            </a:r>
            <a:r>
              <a:rPr lang="en-US" altLang="zh-CN" smtClean="0"/>
              <a:t>00101100</a:t>
            </a:r>
            <a:r>
              <a:rPr lang="en-US" altLang="zh-CN" baseline="-25000" smtClean="0"/>
              <a:t>2</a:t>
            </a:r>
            <a:r>
              <a:rPr lang="zh-CN" altLang="en-US" smtClean="0"/>
              <a:t>、</a:t>
            </a:r>
            <a:r>
              <a:rPr lang="en-US" altLang="zh-CN" smtClean="0"/>
              <a:t>11010100</a:t>
            </a:r>
            <a:r>
              <a:rPr lang="en-US" altLang="zh-CN" baseline="-25000" smtClean="0"/>
              <a:t>2</a:t>
            </a:r>
            <a:r>
              <a:rPr lang="zh-CN" altLang="en-US" smtClean="0"/>
              <a:t>、</a:t>
            </a:r>
            <a:r>
              <a:rPr lang="en-US" altLang="zh-CN" smtClean="0"/>
              <a:t>10000001</a:t>
            </a:r>
            <a:r>
              <a:rPr lang="en-US" altLang="zh-CN" baseline="-25000" smtClean="0"/>
              <a:t>2</a:t>
            </a:r>
            <a:r>
              <a:rPr lang="zh-CN" altLang="en-US" smtClean="0"/>
              <a:t>、</a:t>
            </a:r>
            <a:r>
              <a:rPr lang="en-US" altLang="zh-CN" smtClean="0"/>
              <a:t>00010111</a:t>
            </a:r>
            <a:r>
              <a:rPr lang="en-US" altLang="zh-CN" baseline="-25000" smtClean="0"/>
              <a:t>2</a:t>
            </a:r>
            <a:r>
              <a:rPr lang="zh-CN" altLang="en-US" smtClean="0"/>
              <a:t>。</a:t>
            </a:r>
            <a:endParaRPr lang="en-US" altLang="zh-CN" smtClean="0"/>
          </a:p>
          <a:p>
            <a:pPr eaLnBrk="1" hangingPunct="1"/>
            <a:r>
              <a:rPr lang="en-US" altLang="zh-CN" smtClean="0"/>
              <a:t>A</a:t>
            </a:r>
            <a:r>
              <a:rPr lang="zh-CN" altLang="en-US" smtClean="0"/>
              <a:t>：</a:t>
            </a:r>
            <a:endParaRPr lang="en-US" altLang="zh-CN" smtClean="0"/>
          </a:p>
        </p:txBody>
      </p:sp>
      <p:graphicFrame>
        <p:nvGraphicFramePr>
          <p:cNvPr id="4" name="表格 3"/>
          <p:cNvGraphicFramePr>
            <a:graphicFrameLocks noGrp="1"/>
          </p:cNvGraphicFramePr>
          <p:nvPr/>
        </p:nvGraphicFramePr>
        <p:xfrm>
          <a:off x="1149350" y="4362450"/>
          <a:ext cx="7308850" cy="1854200"/>
        </p:xfrm>
        <a:graphic>
          <a:graphicData uri="http://schemas.openxmlformats.org/drawingml/2006/table">
            <a:tbl>
              <a:tblPr firstRow="1" bandRow="1">
                <a:tableStyleId>{5940675A-B579-460E-94D1-54222C63F5DA}</a:tableStyleId>
              </a:tblPr>
              <a:tblGrid>
                <a:gridCol w="1439056">
                  <a:extLst>
                    <a:ext uri="{9D8B030D-6E8A-4147-A177-3AD203B41FA5}">
                      <a16:colId xmlns:a16="http://schemas.microsoft.com/office/drawing/2014/main" val="20000"/>
                    </a:ext>
                  </a:extLst>
                </a:gridCol>
                <a:gridCol w="2949991">
                  <a:extLst>
                    <a:ext uri="{9D8B030D-6E8A-4147-A177-3AD203B41FA5}">
                      <a16:colId xmlns:a16="http://schemas.microsoft.com/office/drawing/2014/main" val="20001"/>
                    </a:ext>
                  </a:extLst>
                </a:gridCol>
                <a:gridCol w="2919803">
                  <a:extLst>
                    <a:ext uri="{9D8B030D-6E8A-4147-A177-3AD203B41FA5}">
                      <a16:colId xmlns:a16="http://schemas.microsoft.com/office/drawing/2014/main" val="20002"/>
                    </a:ext>
                  </a:extLst>
                </a:gridCol>
              </a:tblGrid>
              <a:tr h="370840">
                <a:tc>
                  <a:txBody>
                    <a:bodyPr/>
                    <a:lstStyle/>
                    <a:p>
                      <a:r>
                        <a:rPr lang="zh-CN" altLang="en-US" dirty="0"/>
                        <a:t>原</a:t>
                      </a:r>
                      <a:r>
                        <a:rPr lang="en-US" altLang="zh-CN" dirty="0"/>
                        <a:t>8</a:t>
                      </a:r>
                      <a:r>
                        <a:rPr lang="zh-CN" altLang="en-US" dirty="0"/>
                        <a:t>位数</a:t>
                      </a:r>
                    </a:p>
                  </a:txBody>
                  <a:tcPr marL="91433" marR="91433"/>
                </a:tc>
                <a:tc>
                  <a:txBody>
                    <a:bodyPr/>
                    <a:lstStyle/>
                    <a:p>
                      <a:r>
                        <a:rPr lang="en-US" altLang="zh-CN" dirty="0"/>
                        <a:t>16</a:t>
                      </a:r>
                      <a:r>
                        <a:rPr lang="zh-CN" altLang="en-US" dirty="0"/>
                        <a:t>位原码</a:t>
                      </a:r>
                    </a:p>
                  </a:txBody>
                  <a:tcPr marL="91433" marR="91433"/>
                </a:tc>
                <a:tc>
                  <a:txBody>
                    <a:bodyPr/>
                    <a:lstStyle/>
                    <a:p>
                      <a:r>
                        <a:rPr lang="en-US" altLang="zh-CN" dirty="0"/>
                        <a:t>16</a:t>
                      </a:r>
                      <a:r>
                        <a:rPr lang="zh-CN" altLang="en-US" dirty="0"/>
                        <a:t>位补码</a:t>
                      </a:r>
                    </a:p>
                  </a:txBody>
                  <a:tcPr marL="91433" marR="91433"/>
                </a:tc>
                <a:extLst>
                  <a:ext uri="{0D108BD9-81ED-4DB2-BD59-A6C34878D82A}">
                    <a16:rowId xmlns:a16="http://schemas.microsoft.com/office/drawing/2014/main" val="10000"/>
                  </a:ext>
                </a:extLst>
              </a:tr>
              <a:tr h="370840">
                <a:tc>
                  <a:txBody>
                    <a:bodyPr/>
                    <a:lstStyle/>
                    <a:p>
                      <a:r>
                        <a:rPr lang="en-US" altLang="zh-CN" dirty="0">
                          <a:latin typeface="Consolas" pitchFamily="49" charset="0"/>
                          <a:cs typeface="Consolas" pitchFamily="49" charset="0"/>
                        </a:rPr>
                        <a:t>0010 1100</a:t>
                      </a:r>
                      <a:endParaRPr lang="zh-CN" altLang="en-US" dirty="0">
                        <a:latin typeface="Consolas" pitchFamily="49" charset="0"/>
                        <a:cs typeface="Consolas" pitchFamily="49" charset="0"/>
                      </a:endParaRPr>
                    </a:p>
                  </a:txBody>
                  <a:tcPr marL="91433" marR="91433"/>
                </a:tc>
                <a:tc>
                  <a:txBody>
                    <a:bodyPr/>
                    <a:lstStyle/>
                    <a:p>
                      <a:r>
                        <a:rPr lang="en-US" altLang="zh-CN" sz="1800" kern="1200" dirty="0">
                          <a:solidFill>
                            <a:schemeClr val="tx1"/>
                          </a:solidFill>
                          <a:effectLst/>
                          <a:latin typeface="Consolas" pitchFamily="49" charset="0"/>
                          <a:ea typeface="+mn-ea"/>
                          <a:cs typeface="Consolas" pitchFamily="49" charset="0"/>
                        </a:rPr>
                        <a:t>0000 0000 0010 1100</a:t>
                      </a:r>
                      <a:endParaRPr lang="zh-CN" altLang="en-US" dirty="0">
                        <a:latin typeface="Consolas" pitchFamily="49" charset="0"/>
                        <a:cs typeface="Consolas" pitchFamily="49" charset="0"/>
                      </a:endParaRPr>
                    </a:p>
                  </a:txBody>
                  <a:tcPr marL="91433" marR="91433"/>
                </a:tc>
                <a:tc>
                  <a:txBody>
                    <a:bodyPr/>
                    <a:lstStyle/>
                    <a:p>
                      <a:r>
                        <a:rPr lang="en-US" altLang="zh-CN" sz="1800" kern="1200" dirty="0">
                          <a:solidFill>
                            <a:schemeClr val="tx1"/>
                          </a:solidFill>
                          <a:effectLst/>
                          <a:latin typeface="Consolas" pitchFamily="49" charset="0"/>
                          <a:ea typeface="+mn-ea"/>
                          <a:cs typeface="Consolas" pitchFamily="49" charset="0"/>
                        </a:rPr>
                        <a:t>0000 0000 0010 1100</a:t>
                      </a:r>
                      <a:endParaRPr lang="zh-CN" altLang="en-US" dirty="0">
                        <a:latin typeface="Consolas" pitchFamily="49" charset="0"/>
                        <a:cs typeface="Consolas" pitchFamily="49" charset="0"/>
                      </a:endParaRPr>
                    </a:p>
                  </a:txBody>
                  <a:tcPr marL="91433" marR="91433"/>
                </a:tc>
                <a:extLst>
                  <a:ext uri="{0D108BD9-81ED-4DB2-BD59-A6C34878D82A}">
                    <a16:rowId xmlns:a16="http://schemas.microsoft.com/office/drawing/2014/main" val="10001"/>
                  </a:ext>
                </a:extLst>
              </a:tr>
              <a:tr h="370840">
                <a:tc>
                  <a:txBody>
                    <a:bodyPr/>
                    <a:lstStyle/>
                    <a:p>
                      <a:r>
                        <a:rPr lang="en-US" altLang="zh-CN" dirty="0">
                          <a:latin typeface="Consolas" pitchFamily="49" charset="0"/>
                          <a:cs typeface="Consolas" pitchFamily="49" charset="0"/>
                        </a:rPr>
                        <a:t>1101 0100</a:t>
                      </a:r>
                      <a:endParaRPr lang="zh-CN" altLang="en-US" dirty="0">
                        <a:latin typeface="Consolas" pitchFamily="49" charset="0"/>
                        <a:cs typeface="Consolas" pitchFamily="49" charset="0"/>
                      </a:endParaRPr>
                    </a:p>
                  </a:txBody>
                  <a:tcPr marL="91433" marR="91433"/>
                </a:tc>
                <a:tc>
                  <a:txBody>
                    <a:bodyPr/>
                    <a:lstStyle/>
                    <a:p>
                      <a:r>
                        <a:rPr lang="en-US" altLang="zh-CN" sz="1800" kern="1200" dirty="0">
                          <a:solidFill>
                            <a:schemeClr val="tx1"/>
                          </a:solidFill>
                          <a:effectLst/>
                          <a:latin typeface="Consolas" pitchFamily="49" charset="0"/>
                          <a:ea typeface="+mn-ea"/>
                          <a:cs typeface="Consolas" pitchFamily="49" charset="0"/>
                        </a:rPr>
                        <a:t>1000 0000 0101 0100</a:t>
                      </a:r>
                      <a:endParaRPr lang="zh-CN" altLang="en-US" dirty="0">
                        <a:latin typeface="Consolas" pitchFamily="49" charset="0"/>
                        <a:cs typeface="Consolas" pitchFamily="49" charset="0"/>
                      </a:endParaRPr>
                    </a:p>
                  </a:txBody>
                  <a:tcPr marL="91433" marR="91433"/>
                </a:tc>
                <a:tc>
                  <a:txBody>
                    <a:bodyPr/>
                    <a:lstStyle/>
                    <a:p>
                      <a:r>
                        <a:rPr lang="en-US" altLang="zh-CN" sz="1800" kern="1200" dirty="0">
                          <a:solidFill>
                            <a:schemeClr val="tx1"/>
                          </a:solidFill>
                          <a:effectLst/>
                          <a:latin typeface="Consolas" pitchFamily="49" charset="0"/>
                          <a:ea typeface="+mn-ea"/>
                          <a:cs typeface="Consolas" pitchFamily="49" charset="0"/>
                        </a:rPr>
                        <a:t>1111 1111 1101 0100</a:t>
                      </a:r>
                      <a:endParaRPr lang="zh-CN" altLang="en-US" dirty="0">
                        <a:latin typeface="Consolas" pitchFamily="49" charset="0"/>
                        <a:cs typeface="Consolas" pitchFamily="49" charset="0"/>
                      </a:endParaRPr>
                    </a:p>
                  </a:txBody>
                  <a:tcPr marL="91433" marR="91433"/>
                </a:tc>
                <a:extLst>
                  <a:ext uri="{0D108BD9-81ED-4DB2-BD59-A6C34878D82A}">
                    <a16:rowId xmlns:a16="http://schemas.microsoft.com/office/drawing/2014/main" val="10002"/>
                  </a:ext>
                </a:extLst>
              </a:tr>
              <a:tr h="370840">
                <a:tc>
                  <a:txBody>
                    <a:bodyPr/>
                    <a:lstStyle/>
                    <a:p>
                      <a:r>
                        <a:rPr lang="en-US" altLang="zh-CN" dirty="0">
                          <a:latin typeface="Consolas" pitchFamily="49" charset="0"/>
                          <a:cs typeface="Consolas" pitchFamily="49" charset="0"/>
                        </a:rPr>
                        <a:t>1000 0001</a:t>
                      </a:r>
                      <a:endParaRPr lang="zh-CN" altLang="en-US" dirty="0">
                        <a:latin typeface="Consolas" pitchFamily="49" charset="0"/>
                        <a:cs typeface="Consolas" pitchFamily="49" charset="0"/>
                      </a:endParaRPr>
                    </a:p>
                  </a:txBody>
                  <a:tcPr marL="91433" marR="91433"/>
                </a:tc>
                <a:tc>
                  <a:txBody>
                    <a:bodyPr/>
                    <a:lstStyle/>
                    <a:p>
                      <a:r>
                        <a:rPr lang="en-US" altLang="zh-CN" sz="1800" kern="1200" dirty="0">
                          <a:solidFill>
                            <a:schemeClr val="tx1"/>
                          </a:solidFill>
                          <a:effectLst/>
                          <a:latin typeface="Consolas" pitchFamily="49" charset="0"/>
                          <a:ea typeface="+mn-ea"/>
                          <a:cs typeface="Consolas" pitchFamily="49" charset="0"/>
                        </a:rPr>
                        <a:t>1000 0000 0000 0001</a:t>
                      </a:r>
                      <a:endParaRPr lang="zh-CN" altLang="en-US" dirty="0">
                        <a:latin typeface="Consolas" pitchFamily="49" charset="0"/>
                        <a:cs typeface="Consolas" pitchFamily="49" charset="0"/>
                      </a:endParaRPr>
                    </a:p>
                  </a:txBody>
                  <a:tcPr marL="91433" marR="91433"/>
                </a:tc>
                <a:tc>
                  <a:txBody>
                    <a:bodyPr/>
                    <a:lstStyle/>
                    <a:p>
                      <a:r>
                        <a:rPr lang="en-US" altLang="zh-CN" sz="1800" kern="1200" dirty="0">
                          <a:solidFill>
                            <a:schemeClr val="tx1"/>
                          </a:solidFill>
                          <a:effectLst/>
                          <a:latin typeface="Consolas" pitchFamily="49" charset="0"/>
                          <a:ea typeface="+mn-ea"/>
                          <a:cs typeface="Consolas" pitchFamily="49" charset="0"/>
                        </a:rPr>
                        <a:t>1111 1111 1000 0001</a:t>
                      </a:r>
                      <a:endParaRPr lang="zh-CN" altLang="en-US" dirty="0">
                        <a:latin typeface="Consolas" pitchFamily="49" charset="0"/>
                        <a:cs typeface="Consolas" pitchFamily="49" charset="0"/>
                      </a:endParaRPr>
                    </a:p>
                  </a:txBody>
                  <a:tcPr marL="91433" marR="91433"/>
                </a:tc>
                <a:extLst>
                  <a:ext uri="{0D108BD9-81ED-4DB2-BD59-A6C34878D82A}">
                    <a16:rowId xmlns:a16="http://schemas.microsoft.com/office/drawing/2014/main" val="10003"/>
                  </a:ext>
                </a:extLst>
              </a:tr>
              <a:tr h="370840">
                <a:tc>
                  <a:txBody>
                    <a:bodyPr/>
                    <a:lstStyle/>
                    <a:p>
                      <a:r>
                        <a:rPr lang="en-US" altLang="zh-CN" dirty="0">
                          <a:latin typeface="Consolas" pitchFamily="49" charset="0"/>
                          <a:cs typeface="Consolas" pitchFamily="49" charset="0"/>
                        </a:rPr>
                        <a:t>0001 0111</a:t>
                      </a:r>
                      <a:endParaRPr lang="zh-CN" altLang="en-US" dirty="0">
                        <a:latin typeface="Consolas" pitchFamily="49" charset="0"/>
                        <a:cs typeface="Consolas" pitchFamily="49" charset="0"/>
                      </a:endParaRPr>
                    </a:p>
                  </a:txBody>
                  <a:tcPr marL="91433" marR="91433"/>
                </a:tc>
                <a:tc>
                  <a:txBody>
                    <a:bodyPr/>
                    <a:lstStyle/>
                    <a:p>
                      <a:r>
                        <a:rPr lang="en-US" altLang="zh-CN" sz="1800" kern="1200" dirty="0">
                          <a:solidFill>
                            <a:schemeClr val="tx1"/>
                          </a:solidFill>
                          <a:effectLst/>
                          <a:latin typeface="Consolas" pitchFamily="49" charset="0"/>
                          <a:ea typeface="+mn-ea"/>
                          <a:cs typeface="Consolas" pitchFamily="49" charset="0"/>
                        </a:rPr>
                        <a:t>0000 0000 0001 0111</a:t>
                      </a:r>
                      <a:endParaRPr lang="zh-CN" altLang="en-US" dirty="0">
                        <a:latin typeface="Consolas" pitchFamily="49" charset="0"/>
                        <a:cs typeface="Consolas" pitchFamily="49" charset="0"/>
                      </a:endParaRPr>
                    </a:p>
                  </a:txBody>
                  <a:tcPr marL="91433" marR="91433"/>
                </a:tc>
                <a:tc>
                  <a:txBody>
                    <a:bodyPr/>
                    <a:lstStyle/>
                    <a:p>
                      <a:r>
                        <a:rPr lang="en-US" altLang="zh-CN" sz="1800" kern="1200" dirty="0">
                          <a:solidFill>
                            <a:schemeClr val="tx1"/>
                          </a:solidFill>
                          <a:effectLst/>
                          <a:latin typeface="Consolas" pitchFamily="49" charset="0"/>
                          <a:ea typeface="+mn-ea"/>
                          <a:cs typeface="Consolas" pitchFamily="49" charset="0"/>
                        </a:rPr>
                        <a:t>0000 0000 0001 0111</a:t>
                      </a:r>
                      <a:endParaRPr lang="zh-CN" altLang="en-US" dirty="0">
                        <a:latin typeface="Consolas" pitchFamily="49" charset="0"/>
                        <a:cs typeface="Consolas" pitchFamily="49" charset="0"/>
                      </a:endParaRPr>
                    </a:p>
                  </a:txBody>
                  <a:tcPr marL="91433" marR="91433"/>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23989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noChangeArrowheads="1"/>
          </p:cNvSpPr>
          <p:nvPr>
            <p:ph type="title"/>
          </p:nvPr>
        </p:nvSpPr>
        <p:spPr/>
        <p:txBody>
          <a:bodyPr/>
          <a:lstStyle/>
          <a:p>
            <a:pPr eaLnBrk="1" hangingPunct="1"/>
            <a:r>
              <a:rPr lang="zh-CN" altLang="en-US" smtClean="0"/>
              <a:t>第08章 第</a:t>
            </a:r>
            <a:r>
              <a:rPr lang="en-US" altLang="zh-CN" smtClean="0"/>
              <a:t>5</a:t>
            </a:r>
            <a:r>
              <a:rPr lang="zh-CN" altLang="en-US" smtClean="0"/>
              <a:t>题</a:t>
            </a:r>
            <a:r>
              <a:rPr lang="en-US" altLang="zh-CN" smtClean="0"/>
              <a:t>-Q</a:t>
            </a:r>
            <a:endParaRPr lang="zh-CN" altLang="en-US" smtClean="0"/>
          </a:p>
        </p:txBody>
      </p:sp>
      <p:sp>
        <p:nvSpPr>
          <p:cNvPr id="20482" name="内容占位符 2"/>
          <p:cNvSpPr>
            <a:spLocks noGrp="1" noChangeArrowheads="1"/>
          </p:cNvSpPr>
          <p:nvPr>
            <p:ph idx="1"/>
          </p:nvPr>
        </p:nvSpPr>
        <p:spPr/>
        <p:txBody>
          <a:bodyPr/>
          <a:lstStyle/>
          <a:p>
            <a:pPr eaLnBrk="1" hangingPunct="1"/>
            <a:r>
              <a:rPr lang="en-US" altLang="zh-CN" smtClean="0"/>
              <a:t>Q</a:t>
            </a:r>
            <a:r>
              <a:rPr lang="zh-CN" altLang="en-US" smtClean="0"/>
              <a:t>：请将下列浮点数在不同进制间进行转换。</a:t>
            </a:r>
            <a:endParaRPr lang="en-US" altLang="zh-CN" smtClean="0"/>
          </a:p>
          <a:p>
            <a:pPr marL="914400" lvl="1" indent="-457200" eaLnBrk="1" hangingPunct="1">
              <a:buFont typeface="黑体" panose="02010609060101010101" pitchFamily="49" charset="-122"/>
              <a:buAutoNum type="circleNumDbPlain"/>
            </a:pPr>
            <a:r>
              <a:rPr lang="zh-CN" altLang="en-US" smtClean="0"/>
              <a:t>十进制数转换为单精度数：</a:t>
            </a:r>
            <a:r>
              <a:rPr lang="en-US" altLang="zh-CN" smtClean="0"/>
              <a:t>0</a:t>
            </a:r>
            <a:r>
              <a:rPr lang="zh-CN" altLang="en-US" smtClean="0"/>
              <a:t>、</a:t>
            </a:r>
            <a:r>
              <a:rPr lang="en-US" altLang="zh-CN" smtClean="0"/>
              <a:t>116.25</a:t>
            </a:r>
            <a:r>
              <a:rPr lang="zh-CN" altLang="en-US" smtClean="0"/>
              <a:t>、</a:t>
            </a:r>
            <a:r>
              <a:rPr lang="en-US" altLang="zh-CN" smtClean="0"/>
              <a:t>-4.375</a:t>
            </a:r>
          </a:p>
          <a:p>
            <a:pPr marL="914400" lvl="1" indent="-457200" eaLnBrk="1" hangingPunct="1">
              <a:buFont typeface="黑体" panose="02010609060101010101" pitchFamily="49" charset="-122"/>
              <a:buAutoNum type="circleNumDbPlain"/>
            </a:pPr>
            <a:r>
              <a:rPr lang="zh-CN" altLang="en-US" smtClean="0"/>
              <a:t>十进制数转换为双精度数：</a:t>
            </a:r>
            <a:r>
              <a:rPr lang="en-US" altLang="zh-CN" smtClean="0"/>
              <a:t>-0</a:t>
            </a:r>
            <a:r>
              <a:rPr lang="zh-CN" altLang="en-US" smtClean="0"/>
              <a:t>、</a:t>
            </a:r>
            <a:r>
              <a:rPr lang="en-US" altLang="zh-CN" smtClean="0"/>
              <a:t>116.25</a:t>
            </a:r>
            <a:r>
              <a:rPr lang="zh-CN" altLang="en-US" smtClean="0"/>
              <a:t>、</a:t>
            </a:r>
            <a:r>
              <a:rPr lang="en-US" altLang="zh-CN" smtClean="0"/>
              <a:t>-2049.5</a:t>
            </a:r>
          </a:p>
          <a:p>
            <a:pPr marL="914400" lvl="1" indent="-457200" eaLnBrk="1" hangingPunct="1">
              <a:buFont typeface="黑体" panose="02010609060101010101" pitchFamily="49" charset="-122"/>
              <a:buAutoNum type="circleNumDbPlain"/>
            </a:pPr>
            <a:r>
              <a:rPr lang="zh-CN" altLang="en-US" smtClean="0"/>
              <a:t>单精度数转换为十进制数：</a:t>
            </a:r>
            <a:r>
              <a:rPr lang="en-US" altLang="zh-CN" smtClean="0"/>
              <a:t>0xff800000</a:t>
            </a:r>
            <a:r>
              <a:rPr lang="zh-CN" altLang="en-US" smtClean="0"/>
              <a:t>、</a:t>
            </a:r>
            <a:r>
              <a:rPr lang="en-US" altLang="zh-CN" smtClean="0"/>
              <a:t>0x7fe00000</a:t>
            </a:r>
          </a:p>
          <a:p>
            <a:pPr marL="914400" lvl="1" indent="-457200" eaLnBrk="1" hangingPunct="1">
              <a:buFont typeface="黑体" panose="02010609060101010101" pitchFamily="49" charset="-122"/>
              <a:buAutoNum type="circleNumDbPlain"/>
            </a:pPr>
            <a:r>
              <a:rPr lang="zh-CN" altLang="en-US" smtClean="0"/>
              <a:t>双精度数转换为十进制数：</a:t>
            </a:r>
            <a:r>
              <a:rPr lang="en-US" altLang="zh-CN" smtClean="0"/>
              <a:t>0x8008000000000000</a:t>
            </a:r>
            <a:r>
              <a:rPr lang="zh-CN" altLang="en-US" smtClean="0"/>
              <a:t>、</a:t>
            </a:r>
            <a:r>
              <a:rPr lang="en-US" altLang="zh-CN" smtClean="0"/>
              <a:t>0x7065020000000000</a:t>
            </a:r>
            <a:endParaRPr lang="zh-CN" altLang="en-US" smtClean="0"/>
          </a:p>
        </p:txBody>
      </p:sp>
    </p:spTree>
    <p:extLst>
      <p:ext uri="{BB962C8B-B14F-4D97-AF65-F5344CB8AC3E}">
        <p14:creationId xmlns:p14="http://schemas.microsoft.com/office/powerpoint/2010/main" val="3316230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noChangeArrowheads="1"/>
          </p:cNvSpPr>
          <p:nvPr>
            <p:ph type="title"/>
          </p:nvPr>
        </p:nvSpPr>
        <p:spPr/>
        <p:txBody>
          <a:bodyPr/>
          <a:lstStyle/>
          <a:p>
            <a:pPr eaLnBrk="1" hangingPunct="1"/>
            <a:r>
              <a:rPr lang="zh-CN" altLang="en-US" smtClean="0"/>
              <a:t>第08章 第</a:t>
            </a:r>
            <a:r>
              <a:rPr lang="en-US" altLang="zh-CN" smtClean="0"/>
              <a:t>5</a:t>
            </a:r>
            <a:r>
              <a:rPr lang="zh-CN" altLang="en-US" smtClean="0"/>
              <a:t>题</a:t>
            </a:r>
            <a:r>
              <a:rPr lang="en-US" altLang="zh-CN" smtClean="0"/>
              <a:t>-A</a:t>
            </a:r>
            <a:endParaRPr lang="zh-CN" altLang="en-US" smtClean="0"/>
          </a:p>
        </p:txBody>
      </p:sp>
      <p:sp>
        <p:nvSpPr>
          <p:cNvPr id="53251" name="内容占位符 2"/>
          <p:cNvSpPr>
            <a:spLocks noGrp="1"/>
          </p:cNvSpPr>
          <p:nvPr>
            <p:ph idx="1"/>
          </p:nvPr>
        </p:nvSpPr>
        <p:spPr/>
        <p:txBody>
          <a:bodyPr/>
          <a:lstStyle/>
          <a:p>
            <a:pPr marL="228600" indent="-228600" eaLnBrk="1" hangingPunct="1">
              <a:lnSpc>
                <a:spcPct val="90000"/>
              </a:lnSpc>
              <a:spcBef>
                <a:spcPts val="1000"/>
              </a:spcBef>
            </a:pPr>
            <a:r>
              <a:rPr lang="en-US" altLang="zh-CN" sz="2800" b="0" smtClean="0"/>
              <a:t>A</a:t>
            </a:r>
            <a:r>
              <a:rPr lang="zh-CN" altLang="en-US" sz="2800" b="0" smtClean="0"/>
              <a:t>：</a:t>
            </a:r>
            <a:endParaRPr lang="en-US" altLang="zh-CN" sz="2800" b="0" smtClean="0"/>
          </a:p>
          <a:p>
            <a:pPr marL="914400" lvl="1" indent="-457200" eaLnBrk="1" hangingPunct="1">
              <a:lnSpc>
                <a:spcPct val="90000"/>
              </a:lnSpc>
              <a:spcBef>
                <a:spcPts val="500"/>
              </a:spcBef>
              <a:buFont typeface="黑体" panose="02010609060101010101" pitchFamily="49" charset="-122"/>
              <a:buAutoNum type="circleNumDbPlain"/>
            </a:pPr>
            <a:r>
              <a:rPr lang="en-US" altLang="zh-CN" sz="2400" b="0" smtClean="0"/>
              <a:t>0x0</a:t>
            </a:r>
            <a:r>
              <a:rPr lang="zh-CN" altLang="en-US" sz="2400" b="0" smtClean="0"/>
              <a:t>、</a:t>
            </a:r>
            <a:r>
              <a:rPr lang="en-US" altLang="zh-CN" sz="2400" b="0" smtClean="0"/>
              <a:t>0x42E88000</a:t>
            </a:r>
            <a:r>
              <a:rPr lang="zh-CN" altLang="en-US" sz="2400" b="0" smtClean="0"/>
              <a:t>、</a:t>
            </a:r>
            <a:r>
              <a:rPr lang="en-US" altLang="zh-CN" sz="2400" b="0" smtClean="0"/>
              <a:t>0xC08C0000</a:t>
            </a:r>
          </a:p>
          <a:p>
            <a:pPr marL="914400" lvl="1" indent="-457200" eaLnBrk="1" hangingPunct="1">
              <a:lnSpc>
                <a:spcPct val="90000"/>
              </a:lnSpc>
              <a:spcBef>
                <a:spcPts val="500"/>
              </a:spcBef>
              <a:buFont typeface="黑体" panose="02010609060101010101" pitchFamily="49" charset="-122"/>
              <a:buAutoNum type="circleNumDbPlain"/>
            </a:pPr>
            <a:r>
              <a:rPr lang="en-US" altLang="zh-CN" sz="2400" b="0" smtClean="0"/>
              <a:t>0x8000000000000000</a:t>
            </a:r>
            <a:r>
              <a:rPr lang="zh-CN" altLang="en-US" sz="2400" b="0" smtClean="0"/>
              <a:t>、</a:t>
            </a:r>
            <a:r>
              <a:rPr lang="en-US" altLang="zh-CN" sz="2400" b="0" smtClean="0"/>
              <a:t>0x405D100000000000</a:t>
            </a:r>
            <a:r>
              <a:rPr lang="zh-CN" altLang="en-US" sz="2400" b="0" smtClean="0"/>
              <a:t>、</a:t>
            </a:r>
            <a:r>
              <a:rPr lang="en-US" altLang="zh-CN" sz="2400" b="0" smtClean="0"/>
              <a:t>0xC0A0030000000000</a:t>
            </a:r>
          </a:p>
          <a:p>
            <a:pPr marL="914400" lvl="1" indent="-457200" eaLnBrk="1" hangingPunct="1">
              <a:lnSpc>
                <a:spcPct val="90000"/>
              </a:lnSpc>
              <a:spcBef>
                <a:spcPts val="500"/>
              </a:spcBef>
              <a:buFont typeface="黑体" panose="02010609060101010101" pitchFamily="49" charset="-122"/>
              <a:buAutoNum type="circleNumDbPlain"/>
            </a:pPr>
            <a:r>
              <a:rPr lang="zh-CN" altLang="en-US" sz="2400" b="0" smtClean="0"/>
              <a:t>负无穷、非数</a:t>
            </a:r>
            <a:endParaRPr lang="en-US" altLang="zh-CN" sz="2400" b="0" smtClean="0"/>
          </a:p>
          <a:p>
            <a:pPr marL="914400" lvl="1" indent="-457200" eaLnBrk="1" hangingPunct="1">
              <a:lnSpc>
                <a:spcPct val="90000"/>
              </a:lnSpc>
              <a:spcBef>
                <a:spcPts val="500"/>
              </a:spcBef>
              <a:buFont typeface="黑体" panose="02010609060101010101" pitchFamily="49" charset="-122"/>
              <a:buAutoNum type="circleNumDbPlain"/>
            </a:pPr>
            <a:r>
              <a:rPr lang="en-US" altLang="zh-CN" sz="2400" b="0" smtClean="0"/>
              <a:t>-2</a:t>
            </a:r>
            <a:r>
              <a:rPr lang="en-US" altLang="zh-CN" sz="2400" b="0" baseline="30000" smtClean="0"/>
              <a:t>-1023</a:t>
            </a:r>
            <a:r>
              <a:rPr lang="en-US" altLang="zh-CN" sz="2400" b="0" smtClean="0"/>
              <a:t>(</a:t>
            </a:r>
            <a:r>
              <a:rPr lang="zh-CN" altLang="en-US" sz="2400" b="0" smtClean="0"/>
              <a:t>非规格化数</a:t>
            </a:r>
            <a:r>
              <a:rPr lang="en-US" altLang="zh-CN" sz="2400" b="0" smtClean="0"/>
              <a:t>) </a:t>
            </a:r>
            <a:r>
              <a:rPr lang="zh-CN" altLang="en-US" sz="2400" b="0" smtClean="0"/>
              <a:t>、</a:t>
            </a:r>
            <a:r>
              <a:rPr lang="en-US" altLang="zh-CN" sz="2400" b="0" smtClean="0"/>
              <a:t>2</a:t>
            </a:r>
            <a:r>
              <a:rPr lang="en-US" altLang="zh-CN" sz="2400" b="0" baseline="30000" smtClean="0"/>
              <a:t>775</a:t>
            </a:r>
            <a:r>
              <a:rPr lang="en-US" altLang="zh-CN" sz="2400" b="0" smtClean="0"/>
              <a:t>+2</a:t>
            </a:r>
            <a:r>
              <a:rPr lang="en-US" altLang="zh-CN" sz="2400" b="0" baseline="30000" smtClean="0"/>
              <a:t>773</a:t>
            </a:r>
            <a:r>
              <a:rPr lang="en-US" altLang="zh-CN" sz="2400" b="0" smtClean="0"/>
              <a:t>+2</a:t>
            </a:r>
            <a:r>
              <a:rPr lang="en-US" altLang="zh-CN" sz="2400" b="0" baseline="30000" smtClean="0"/>
              <a:t>771</a:t>
            </a:r>
            <a:r>
              <a:rPr lang="en-US" altLang="zh-CN" sz="2400" b="0" smtClean="0"/>
              <a:t>+2</a:t>
            </a:r>
            <a:r>
              <a:rPr lang="en-US" altLang="zh-CN" sz="2400" b="0" baseline="30000" smtClean="0"/>
              <a:t>764</a:t>
            </a:r>
          </a:p>
          <a:p>
            <a:pPr marL="914400" lvl="1" indent="-457200" eaLnBrk="1" hangingPunct="1">
              <a:lnSpc>
                <a:spcPct val="90000"/>
              </a:lnSpc>
              <a:spcBef>
                <a:spcPts val="500"/>
              </a:spcBef>
              <a:buFont typeface="黑体" panose="02010609060101010101" pitchFamily="49" charset="-122"/>
              <a:buAutoNum type="circleNumDbPlain"/>
            </a:pPr>
            <a:endParaRPr lang="en-US" altLang="zh-CN" sz="2400" b="0" baseline="30000" smtClean="0"/>
          </a:p>
          <a:p>
            <a:pPr marL="914400" lvl="1" indent="-457200" eaLnBrk="1" hangingPunct="1">
              <a:lnSpc>
                <a:spcPct val="90000"/>
              </a:lnSpc>
              <a:spcBef>
                <a:spcPts val="500"/>
              </a:spcBef>
              <a:buFontTx/>
              <a:buNone/>
            </a:pPr>
            <a:r>
              <a:rPr lang="zh-CN" altLang="en-US" sz="2400" b="0" baseline="30000" smtClean="0"/>
              <a:t>浮点数易出错的地方：</a:t>
            </a:r>
            <a:endParaRPr lang="en-US" altLang="zh-CN" sz="2400" b="0" baseline="30000" smtClean="0"/>
          </a:p>
          <a:p>
            <a:pPr marL="914400" lvl="1" indent="-457200" eaLnBrk="1" hangingPunct="1">
              <a:lnSpc>
                <a:spcPct val="90000"/>
              </a:lnSpc>
              <a:spcBef>
                <a:spcPts val="500"/>
              </a:spcBef>
              <a:buFontTx/>
              <a:buNone/>
            </a:pPr>
            <a:r>
              <a:rPr lang="zh-CN" altLang="en-US" sz="2400" b="0" baseline="30000" smtClean="0"/>
              <a:t>阶码是移码</a:t>
            </a:r>
            <a:endParaRPr lang="en-US" altLang="zh-CN" sz="2400" b="0" baseline="30000" smtClean="0"/>
          </a:p>
          <a:p>
            <a:pPr marL="914400" lvl="1" indent="-457200" eaLnBrk="1" hangingPunct="1">
              <a:lnSpc>
                <a:spcPct val="90000"/>
              </a:lnSpc>
              <a:spcBef>
                <a:spcPts val="500"/>
              </a:spcBef>
              <a:buFontTx/>
              <a:buNone/>
            </a:pPr>
            <a:r>
              <a:rPr lang="zh-CN" altLang="en-US" sz="2400" b="0" baseline="30000" smtClean="0"/>
              <a:t>非规格化数</a:t>
            </a:r>
            <a:endParaRPr lang="en-US" altLang="zh-CN" sz="2400" b="0" baseline="30000" smtClean="0"/>
          </a:p>
        </p:txBody>
      </p:sp>
    </p:spTree>
    <p:extLst>
      <p:ext uri="{BB962C8B-B14F-4D97-AF65-F5344CB8AC3E}">
        <p14:creationId xmlns:p14="http://schemas.microsoft.com/office/powerpoint/2010/main" val="2294158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noChangeArrowheads="1"/>
          </p:cNvSpPr>
          <p:nvPr>
            <p:ph type="title"/>
          </p:nvPr>
        </p:nvSpPr>
        <p:spPr>
          <a:xfrm>
            <a:off x="685800" y="0"/>
            <a:ext cx="7772400" cy="1143000"/>
          </a:xfrm>
        </p:spPr>
        <p:txBody>
          <a:bodyPr/>
          <a:lstStyle/>
          <a:p>
            <a:pPr eaLnBrk="1" hangingPunct="1"/>
            <a:r>
              <a:rPr lang="zh-CN" altLang="en-US" smtClean="0">
                <a:solidFill>
                  <a:schemeClr val="accent2"/>
                </a:solidFill>
              </a:rPr>
              <a:t>第08章 第6题</a:t>
            </a:r>
          </a:p>
        </p:txBody>
      </p:sp>
      <p:sp>
        <p:nvSpPr>
          <p:cNvPr id="22530" name="内容占位符 2"/>
          <p:cNvSpPr>
            <a:spLocks noGrp="1" noChangeArrowheads="1"/>
          </p:cNvSpPr>
          <p:nvPr>
            <p:ph sz="half" idx="1"/>
          </p:nvPr>
        </p:nvSpPr>
        <p:spPr>
          <a:xfrm>
            <a:off x="685800" y="1143000"/>
            <a:ext cx="3810000" cy="4114800"/>
          </a:xfrm>
        </p:spPr>
        <p:txBody>
          <a:bodyPr/>
          <a:lstStyle/>
          <a:p>
            <a:pPr eaLnBrk="1" hangingPunct="1"/>
            <a:r>
              <a:rPr lang="en-US" altLang="zh-CN" sz="2400" smtClean="0"/>
              <a:t>Q</a:t>
            </a:r>
            <a:r>
              <a:rPr lang="zh-CN" altLang="en-US" sz="2400" smtClean="0"/>
              <a:t>：请写出下图所示晶体管级电路图的真值表，并给出对应的逻辑表达式。</a:t>
            </a:r>
          </a:p>
        </p:txBody>
      </p:sp>
      <p:sp>
        <p:nvSpPr>
          <p:cNvPr id="4" name="内容占位符 3"/>
          <p:cNvSpPr>
            <a:spLocks noGrp="1"/>
          </p:cNvSpPr>
          <p:nvPr>
            <p:ph sz="half" idx="2"/>
          </p:nvPr>
        </p:nvSpPr>
        <p:spPr>
          <a:xfrm>
            <a:off x="4648200" y="1143000"/>
            <a:ext cx="3810000" cy="5138738"/>
          </a:xfrm>
        </p:spPr>
        <p:txBody>
          <a:bodyPr>
            <a:normAutofit lnSpcReduction="10000"/>
          </a:bodyPr>
          <a:lstStyle/>
          <a:p>
            <a:pPr marL="341630" indent="-341630">
              <a:defRPr/>
            </a:pPr>
            <a:r>
              <a:rPr lang="en-US" altLang="zh-CN" dirty="0"/>
              <a:t>A</a:t>
            </a:r>
            <a:r>
              <a:rPr lang="zh-CN" altLang="en-US" dirty="0"/>
              <a:t>：</a:t>
            </a:r>
            <a:endParaRPr lang="en-US" altLang="zh-CN" dirty="0"/>
          </a:p>
          <a:p>
            <a:pPr marL="341630" indent="-341630">
              <a:defRPr/>
            </a:pPr>
            <a:endParaRPr lang="en-US" altLang="zh-CN" dirty="0"/>
          </a:p>
          <a:p>
            <a:pPr marL="341630" indent="-341630">
              <a:defRPr/>
            </a:pPr>
            <a:endParaRPr lang="en-US" altLang="zh-CN" dirty="0"/>
          </a:p>
          <a:p>
            <a:pPr marL="341630" indent="-341630">
              <a:defRPr/>
            </a:pPr>
            <a:endParaRPr lang="en-US" altLang="zh-CN" dirty="0"/>
          </a:p>
          <a:p>
            <a:pPr marL="341630" indent="-341630">
              <a:defRPr/>
            </a:pPr>
            <a:endParaRPr lang="en-US" altLang="zh-CN" dirty="0"/>
          </a:p>
          <a:p>
            <a:pPr marL="341630" indent="-341630">
              <a:defRPr/>
            </a:pPr>
            <a:endParaRPr lang="en-US" altLang="zh-CN" dirty="0"/>
          </a:p>
          <a:p>
            <a:pPr marL="341630" indent="-341630">
              <a:defRPr/>
            </a:pPr>
            <a:endParaRPr lang="en-US" altLang="zh-CN" dirty="0"/>
          </a:p>
          <a:p>
            <a:pPr marL="0" indent="0">
              <a:buFontTx/>
              <a:buNone/>
              <a:defRPr/>
            </a:pPr>
            <a:r>
              <a:rPr lang="en-US" altLang="zh-CN" dirty="0"/>
              <a:t>  </a:t>
            </a:r>
            <a:r>
              <a:rPr lang="en-US" altLang="zh-CN" sz="2400" dirty="0"/>
              <a:t>Y = ~C | ~A &amp; ~B</a:t>
            </a:r>
          </a:p>
        </p:txBody>
      </p:sp>
      <p:pic>
        <p:nvPicPr>
          <p:cNvPr id="22532"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2263" y="3416300"/>
            <a:ext cx="1874837" cy="286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表格 6"/>
          <p:cNvGraphicFramePr>
            <a:graphicFrameLocks noGrp="1"/>
          </p:cNvGraphicFramePr>
          <p:nvPr/>
        </p:nvGraphicFramePr>
        <p:xfrm>
          <a:off x="4899025" y="1811338"/>
          <a:ext cx="3436940" cy="3336921"/>
        </p:xfrm>
        <a:graphic>
          <a:graphicData uri="http://schemas.openxmlformats.org/drawingml/2006/table">
            <a:tbl>
              <a:tblPr firstRow="1" bandRow="1">
                <a:tableStyleId>{5940675A-B579-460E-94D1-54222C63F5DA}</a:tableStyleId>
              </a:tblPr>
              <a:tblGrid>
                <a:gridCol w="859235">
                  <a:extLst>
                    <a:ext uri="{9D8B030D-6E8A-4147-A177-3AD203B41FA5}">
                      <a16:colId xmlns:a16="http://schemas.microsoft.com/office/drawing/2014/main" val="20000"/>
                    </a:ext>
                  </a:extLst>
                </a:gridCol>
                <a:gridCol w="859235">
                  <a:extLst>
                    <a:ext uri="{9D8B030D-6E8A-4147-A177-3AD203B41FA5}">
                      <a16:colId xmlns:a16="http://schemas.microsoft.com/office/drawing/2014/main" val="20001"/>
                    </a:ext>
                  </a:extLst>
                </a:gridCol>
                <a:gridCol w="859235">
                  <a:extLst>
                    <a:ext uri="{9D8B030D-6E8A-4147-A177-3AD203B41FA5}">
                      <a16:colId xmlns:a16="http://schemas.microsoft.com/office/drawing/2014/main" val="20002"/>
                    </a:ext>
                  </a:extLst>
                </a:gridCol>
                <a:gridCol w="859235">
                  <a:extLst>
                    <a:ext uri="{9D8B030D-6E8A-4147-A177-3AD203B41FA5}">
                      <a16:colId xmlns:a16="http://schemas.microsoft.com/office/drawing/2014/main" val="20003"/>
                    </a:ext>
                  </a:extLst>
                </a:gridCol>
              </a:tblGrid>
              <a:tr h="370769">
                <a:tc>
                  <a:txBody>
                    <a:bodyPr/>
                    <a:lstStyle/>
                    <a:p>
                      <a:pPr algn="ctr"/>
                      <a:r>
                        <a:rPr lang="en-US" altLang="zh-CN" sz="1800" dirty="0"/>
                        <a:t>A</a:t>
                      </a:r>
                      <a:endParaRPr lang="zh-CN" altLang="en-US" sz="1800" dirty="0"/>
                    </a:p>
                  </a:txBody>
                  <a:tcPr marL="91460" marR="91460" marT="45711" marB="45711"/>
                </a:tc>
                <a:tc>
                  <a:txBody>
                    <a:bodyPr/>
                    <a:lstStyle/>
                    <a:p>
                      <a:pPr algn="ctr"/>
                      <a:r>
                        <a:rPr lang="en-US" altLang="zh-CN" sz="1800" dirty="0"/>
                        <a:t>B</a:t>
                      </a:r>
                      <a:endParaRPr lang="zh-CN" altLang="en-US" sz="1800" dirty="0"/>
                    </a:p>
                  </a:txBody>
                  <a:tcPr marL="91460" marR="91460" marT="45711" marB="45711"/>
                </a:tc>
                <a:tc>
                  <a:txBody>
                    <a:bodyPr/>
                    <a:lstStyle/>
                    <a:p>
                      <a:pPr algn="ctr"/>
                      <a:r>
                        <a:rPr lang="en-US" altLang="zh-CN" sz="1800" dirty="0"/>
                        <a:t>C</a:t>
                      </a:r>
                      <a:endParaRPr lang="zh-CN" altLang="en-US" sz="1800" dirty="0"/>
                    </a:p>
                  </a:txBody>
                  <a:tcPr marL="91460" marR="91460" marT="45711" marB="45711"/>
                </a:tc>
                <a:tc>
                  <a:txBody>
                    <a:bodyPr/>
                    <a:lstStyle/>
                    <a:p>
                      <a:pPr algn="ctr"/>
                      <a:r>
                        <a:rPr lang="en-US" altLang="zh-CN" sz="1800" dirty="0"/>
                        <a:t>Y</a:t>
                      </a:r>
                      <a:endParaRPr lang="zh-CN" altLang="en-US" sz="1800" dirty="0"/>
                    </a:p>
                  </a:txBody>
                  <a:tcPr marL="91460" marR="91460" marT="45711" marB="45711"/>
                </a:tc>
                <a:extLst>
                  <a:ext uri="{0D108BD9-81ED-4DB2-BD59-A6C34878D82A}">
                    <a16:rowId xmlns:a16="http://schemas.microsoft.com/office/drawing/2014/main" val="10000"/>
                  </a:ext>
                </a:extLst>
              </a:tr>
              <a:tr h="370769">
                <a:tc>
                  <a:txBody>
                    <a:bodyPr/>
                    <a:lstStyle/>
                    <a:p>
                      <a:pPr algn="ctr"/>
                      <a:r>
                        <a:rPr lang="en-US" altLang="zh-CN" sz="1800" dirty="0"/>
                        <a:t>0</a:t>
                      </a:r>
                      <a:endParaRPr lang="zh-CN" altLang="en-US" sz="1800" dirty="0"/>
                    </a:p>
                  </a:txBody>
                  <a:tcPr marL="91460" marR="91460" marT="45711" marB="45711"/>
                </a:tc>
                <a:tc>
                  <a:txBody>
                    <a:bodyPr/>
                    <a:lstStyle/>
                    <a:p>
                      <a:pPr algn="ctr"/>
                      <a:r>
                        <a:rPr lang="en-US" altLang="zh-CN" sz="1800" dirty="0"/>
                        <a:t>0</a:t>
                      </a:r>
                      <a:endParaRPr lang="zh-CN" altLang="en-US" sz="1800" dirty="0"/>
                    </a:p>
                  </a:txBody>
                  <a:tcPr marL="91460" marR="91460" marT="45711" marB="45711"/>
                </a:tc>
                <a:tc>
                  <a:txBody>
                    <a:bodyPr/>
                    <a:lstStyle/>
                    <a:p>
                      <a:pPr algn="ctr"/>
                      <a:r>
                        <a:rPr lang="en-US" altLang="zh-CN" sz="1800" dirty="0"/>
                        <a:t>0</a:t>
                      </a:r>
                      <a:endParaRPr lang="zh-CN" altLang="en-US" sz="1800" dirty="0"/>
                    </a:p>
                  </a:txBody>
                  <a:tcPr marL="91460" marR="91460" marT="45711" marB="45711"/>
                </a:tc>
                <a:tc>
                  <a:txBody>
                    <a:bodyPr/>
                    <a:lstStyle/>
                    <a:p>
                      <a:pPr algn="ctr"/>
                      <a:r>
                        <a:rPr lang="en-US" altLang="zh-CN" sz="1800" dirty="0"/>
                        <a:t>1</a:t>
                      </a:r>
                      <a:endParaRPr lang="zh-CN" altLang="en-US" sz="1800" dirty="0"/>
                    </a:p>
                  </a:txBody>
                  <a:tcPr marL="91460" marR="91460" marT="45711" marB="45711"/>
                </a:tc>
                <a:extLst>
                  <a:ext uri="{0D108BD9-81ED-4DB2-BD59-A6C34878D82A}">
                    <a16:rowId xmlns:a16="http://schemas.microsoft.com/office/drawing/2014/main" val="10001"/>
                  </a:ext>
                </a:extLst>
              </a:tr>
              <a:tr h="370769">
                <a:tc>
                  <a:txBody>
                    <a:bodyPr/>
                    <a:lstStyle/>
                    <a:p>
                      <a:pPr algn="ctr"/>
                      <a:r>
                        <a:rPr lang="en-US" altLang="zh-CN" sz="1800" dirty="0"/>
                        <a:t>0</a:t>
                      </a:r>
                      <a:endParaRPr lang="zh-CN" altLang="en-US" sz="1800" dirty="0"/>
                    </a:p>
                  </a:txBody>
                  <a:tcPr marL="91460" marR="91460" marT="45711" marB="45711"/>
                </a:tc>
                <a:tc>
                  <a:txBody>
                    <a:bodyPr/>
                    <a:lstStyle/>
                    <a:p>
                      <a:pPr algn="ctr"/>
                      <a:r>
                        <a:rPr lang="en-US" altLang="zh-CN" sz="1800" dirty="0"/>
                        <a:t>0</a:t>
                      </a:r>
                      <a:endParaRPr lang="zh-CN" altLang="en-US" sz="1800" dirty="0"/>
                    </a:p>
                  </a:txBody>
                  <a:tcPr marL="91460" marR="91460" marT="45711" marB="45711"/>
                </a:tc>
                <a:tc>
                  <a:txBody>
                    <a:bodyPr/>
                    <a:lstStyle/>
                    <a:p>
                      <a:pPr algn="ctr"/>
                      <a:r>
                        <a:rPr lang="en-US" altLang="zh-CN" sz="1800" dirty="0"/>
                        <a:t>1</a:t>
                      </a:r>
                      <a:endParaRPr lang="zh-CN" altLang="en-US" sz="1800" dirty="0"/>
                    </a:p>
                  </a:txBody>
                  <a:tcPr marL="91460" marR="91460" marT="45711" marB="45711"/>
                </a:tc>
                <a:tc>
                  <a:txBody>
                    <a:bodyPr/>
                    <a:lstStyle/>
                    <a:p>
                      <a:pPr algn="ctr"/>
                      <a:r>
                        <a:rPr lang="en-US" altLang="zh-CN" sz="1800" dirty="0"/>
                        <a:t>1</a:t>
                      </a:r>
                      <a:endParaRPr lang="zh-CN" altLang="en-US" sz="1800" dirty="0"/>
                    </a:p>
                  </a:txBody>
                  <a:tcPr marL="91460" marR="91460" marT="45711" marB="45711"/>
                </a:tc>
                <a:extLst>
                  <a:ext uri="{0D108BD9-81ED-4DB2-BD59-A6C34878D82A}">
                    <a16:rowId xmlns:a16="http://schemas.microsoft.com/office/drawing/2014/main" val="10002"/>
                  </a:ext>
                </a:extLst>
              </a:tr>
              <a:tr h="370769">
                <a:tc>
                  <a:txBody>
                    <a:bodyPr/>
                    <a:lstStyle/>
                    <a:p>
                      <a:pPr algn="ctr"/>
                      <a:r>
                        <a:rPr lang="en-US" altLang="zh-CN" sz="1800" dirty="0"/>
                        <a:t>0</a:t>
                      </a:r>
                      <a:endParaRPr lang="zh-CN" altLang="en-US" sz="1800" dirty="0"/>
                    </a:p>
                  </a:txBody>
                  <a:tcPr marL="91460" marR="91460" marT="45711" marB="45711"/>
                </a:tc>
                <a:tc>
                  <a:txBody>
                    <a:bodyPr/>
                    <a:lstStyle/>
                    <a:p>
                      <a:pPr marL="0" marR="0" indent="0" algn="ctr" defTabSz="913765" rtl="0" eaLnBrk="1" fontAlgn="auto" latinLnBrk="0" hangingPunct="1">
                        <a:lnSpc>
                          <a:spcPct val="100000"/>
                        </a:lnSpc>
                        <a:spcBef>
                          <a:spcPts val="0"/>
                        </a:spcBef>
                        <a:spcAft>
                          <a:spcPts val="0"/>
                        </a:spcAft>
                        <a:buClrTx/>
                        <a:buSzTx/>
                        <a:buFontTx/>
                        <a:buNone/>
                        <a:defRPr/>
                      </a:pPr>
                      <a:r>
                        <a:rPr lang="en-US" altLang="zh-CN" sz="1800" dirty="0"/>
                        <a:t>1</a:t>
                      </a:r>
                      <a:endParaRPr lang="zh-CN" altLang="en-US" sz="1800" dirty="0"/>
                    </a:p>
                  </a:txBody>
                  <a:tcPr marL="91460" marR="91460" marT="45711" marB="45711"/>
                </a:tc>
                <a:tc>
                  <a:txBody>
                    <a:bodyPr/>
                    <a:lstStyle/>
                    <a:p>
                      <a:pPr algn="ctr"/>
                      <a:r>
                        <a:rPr lang="en-US" altLang="zh-CN" sz="1800" dirty="0"/>
                        <a:t>0</a:t>
                      </a:r>
                      <a:endParaRPr lang="zh-CN" altLang="en-US" sz="1800" dirty="0"/>
                    </a:p>
                  </a:txBody>
                  <a:tcPr marL="91460" marR="91460" marT="45711" marB="45711"/>
                </a:tc>
                <a:tc>
                  <a:txBody>
                    <a:bodyPr/>
                    <a:lstStyle/>
                    <a:p>
                      <a:pPr algn="ctr"/>
                      <a:r>
                        <a:rPr lang="en-US" altLang="zh-CN" sz="1800" dirty="0"/>
                        <a:t>1</a:t>
                      </a:r>
                      <a:endParaRPr lang="zh-CN" altLang="en-US" sz="1800" dirty="0"/>
                    </a:p>
                  </a:txBody>
                  <a:tcPr marL="91460" marR="91460" marT="45711" marB="45711"/>
                </a:tc>
                <a:extLst>
                  <a:ext uri="{0D108BD9-81ED-4DB2-BD59-A6C34878D82A}">
                    <a16:rowId xmlns:a16="http://schemas.microsoft.com/office/drawing/2014/main" val="10003"/>
                  </a:ext>
                </a:extLst>
              </a:tr>
              <a:tr h="370769">
                <a:tc>
                  <a:txBody>
                    <a:bodyPr/>
                    <a:lstStyle/>
                    <a:p>
                      <a:pPr algn="ctr"/>
                      <a:r>
                        <a:rPr lang="en-US" altLang="zh-CN" sz="1800" dirty="0"/>
                        <a:t>0</a:t>
                      </a:r>
                      <a:endParaRPr lang="zh-CN" altLang="en-US" sz="1800" dirty="0"/>
                    </a:p>
                  </a:txBody>
                  <a:tcPr marL="91460" marR="91460" marT="45711" marB="45711"/>
                </a:tc>
                <a:tc>
                  <a:txBody>
                    <a:bodyPr/>
                    <a:lstStyle/>
                    <a:p>
                      <a:pPr algn="ctr"/>
                      <a:r>
                        <a:rPr lang="en-US" altLang="zh-CN" sz="1800" dirty="0"/>
                        <a:t>1</a:t>
                      </a:r>
                      <a:endParaRPr lang="zh-CN" altLang="en-US" sz="1800" dirty="0"/>
                    </a:p>
                  </a:txBody>
                  <a:tcPr marL="91460" marR="91460" marT="45711" marB="45711"/>
                </a:tc>
                <a:tc>
                  <a:txBody>
                    <a:bodyPr/>
                    <a:lstStyle/>
                    <a:p>
                      <a:pPr algn="ctr"/>
                      <a:r>
                        <a:rPr lang="en-US" altLang="zh-CN" sz="1800" dirty="0"/>
                        <a:t>1</a:t>
                      </a:r>
                      <a:endParaRPr lang="zh-CN" altLang="en-US" sz="1800" dirty="0"/>
                    </a:p>
                  </a:txBody>
                  <a:tcPr marL="91460" marR="91460" marT="45711" marB="45711"/>
                </a:tc>
                <a:tc>
                  <a:txBody>
                    <a:bodyPr/>
                    <a:lstStyle/>
                    <a:p>
                      <a:pPr algn="ctr"/>
                      <a:r>
                        <a:rPr lang="en-US" altLang="zh-CN" sz="1800" dirty="0"/>
                        <a:t>0</a:t>
                      </a:r>
                      <a:endParaRPr lang="zh-CN" altLang="en-US" sz="1800" dirty="0"/>
                    </a:p>
                  </a:txBody>
                  <a:tcPr marL="91460" marR="91460" marT="45711" marB="45711"/>
                </a:tc>
                <a:extLst>
                  <a:ext uri="{0D108BD9-81ED-4DB2-BD59-A6C34878D82A}">
                    <a16:rowId xmlns:a16="http://schemas.microsoft.com/office/drawing/2014/main" val="10004"/>
                  </a:ext>
                </a:extLst>
              </a:tr>
              <a:tr h="370769">
                <a:tc>
                  <a:txBody>
                    <a:bodyPr/>
                    <a:lstStyle/>
                    <a:p>
                      <a:pPr algn="ctr"/>
                      <a:r>
                        <a:rPr lang="en-US" altLang="zh-CN" sz="1800" dirty="0"/>
                        <a:t>1</a:t>
                      </a:r>
                      <a:endParaRPr lang="zh-CN" altLang="en-US" sz="1800" dirty="0"/>
                    </a:p>
                  </a:txBody>
                  <a:tcPr marL="91460" marR="91460" marT="45711" marB="45711"/>
                </a:tc>
                <a:tc>
                  <a:txBody>
                    <a:bodyPr/>
                    <a:lstStyle/>
                    <a:p>
                      <a:pPr algn="ctr"/>
                      <a:r>
                        <a:rPr lang="en-US" altLang="zh-CN" sz="1800" dirty="0"/>
                        <a:t>0</a:t>
                      </a:r>
                      <a:endParaRPr lang="zh-CN" altLang="en-US" sz="1800" dirty="0"/>
                    </a:p>
                  </a:txBody>
                  <a:tcPr marL="91460" marR="91460" marT="45711" marB="45711"/>
                </a:tc>
                <a:tc>
                  <a:txBody>
                    <a:bodyPr/>
                    <a:lstStyle/>
                    <a:p>
                      <a:pPr algn="ctr"/>
                      <a:r>
                        <a:rPr lang="en-US" altLang="zh-CN" sz="1800" dirty="0"/>
                        <a:t>0</a:t>
                      </a:r>
                      <a:endParaRPr lang="zh-CN" altLang="en-US" sz="1800" dirty="0"/>
                    </a:p>
                  </a:txBody>
                  <a:tcPr marL="91460" marR="91460" marT="45711" marB="45711"/>
                </a:tc>
                <a:tc>
                  <a:txBody>
                    <a:bodyPr/>
                    <a:lstStyle/>
                    <a:p>
                      <a:pPr algn="ctr"/>
                      <a:r>
                        <a:rPr lang="en-US" altLang="zh-CN" sz="1800" dirty="0"/>
                        <a:t>1</a:t>
                      </a:r>
                      <a:endParaRPr lang="zh-CN" altLang="en-US" sz="1800" dirty="0"/>
                    </a:p>
                  </a:txBody>
                  <a:tcPr marL="91460" marR="91460" marT="45711" marB="45711"/>
                </a:tc>
                <a:extLst>
                  <a:ext uri="{0D108BD9-81ED-4DB2-BD59-A6C34878D82A}">
                    <a16:rowId xmlns:a16="http://schemas.microsoft.com/office/drawing/2014/main" val="10005"/>
                  </a:ext>
                </a:extLst>
              </a:tr>
              <a:tr h="370769">
                <a:tc>
                  <a:txBody>
                    <a:bodyPr/>
                    <a:lstStyle/>
                    <a:p>
                      <a:pPr algn="ctr"/>
                      <a:r>
                        <a:rPr lang="en-US" altLang="zh-CN" sz="1800" dirty="0"/>
                        <a:t>1</a:t>
                      </a:r>
                      <a:endParaRPr lang="zh-CN" altLang="en-US" sz="1800" dirty="0"/>
                    </a:p>
                  </a:txBody>
                  <a:tcPr marL="91460" marR="91460" marT="45711" marB="45711"/>
                </a:tc>
                <a:tc>
                  <a:txBody>
                    <a:bodyPr/>
                    <a:lstStyle/>
                    <a:p>
                      <a:pPr algn="ctr"/>
                      <a:r>
                        <a:rPr lang="en-US" altLang="zh-CN" sz="1800" dirty="0"/>
                        <a:t>0</a:t>
                      </a:r>
                      <a:endParaRPr lang="zh-CN" altLang="en-US" sz="1800" dirty="0"/>
                    </a:p>
                  </a:txBody>
                  <a:tcPr marL="91460" marR="91460" marT="45711" marB="45711"/>
                </a:tc>
                <a:tc>
                  <a:txBody>
                    <a:bodyPr/>
                    <a:lstStyle/>
                    <a:p>
                      <a:pPr algn="ctr"/>
                      <a:r>
                        <a:rPr lang="en-US" altLang="zh-CN" sz="1800" dirty="0"/>
                        <a:t>1</a:t>
                      </a:r>
                      <a:endParaRPr lang="zh-CN" altLang="en-US" sz="1800" dirty="0"/>
                    </a:p>
                  </a:txBody>
                  <a:tcPr marL="91460" marR="91460" marT="45711" marB="45711"/>
                </a:tc>
                <a:tc>
                  <a:txBody>
                    <a:bodyPr/>
                    <a:lstStyle/>
                    <a:p>
                      <a:pPr algn="ctr"/>
                      <a:r>
                        <a:rPr lang="en-US" altLang="zh-CN" sz="1800" dirty="0"/>
                        <a:t>0</a:t>
                      </a:r>
                      <a:endParaRPr lang="zh-CN" altLang="en-US" sz="1800" dirty="0"/>
                    </a:p>
                  </a:txBody>
                  <a:tcPr marL="91460" marR="91460" marT="45711" marB="45711"/>
                </a:tc>
                <a:extLst>
                  <a:ext uri="{0D108BD9-81ED-4DB2-BD59-A6C34878D82A}">
                    <a16:rowId xmlns:a16="http://schemas.microsoft.com/office/drawing/2014/main" val="10006"/>
                  </a:ext>
                </a:extLst>
              </a:tr>
              <a:tr h="370769">
                <a:tc>
                  <a:txBody>
                    <a:bodyPr/>
                    <a:lstStyle/>
                    <a:p>
                      <a:pPr algn="ctr"/>
                      <a:r>
                        <a:rPr lang="en-US" altLang="zh-CN" sz="1800" dirty="0"/>
                        <a:t>1</a:t>
                      </a:r>
                      <a:endParaRPr lang="zh-CN" altLang="en-US" sz="1800" dirty="0"/>
                    </a:p>
                  </a:txBody>
                  <a:tcPr marL="91460" marR="91460" marT="45711" marB="45711"/>
                </a:tc>
                <a:tc>
                  <a:txBody>
                    <a:bodyPr/>
                    <a:lstStyle/>
                    <a:p>
                      <a:pPr algn="ctr"/>
                      <a:r>
                        <a:rPr lang="en-US" altLang="zh-CN" sz="1800" dirty="0"/>
                        <a:t>1</a:t>
                      </a:r>
                      <a:endParaRPr lang="zh-CN" altLang="en-US" sz="1800" dirty="0"/>
                    </a:p>
                  </a:txBody>
                  <a:tcPr marL="91460" marR="91460" marT="45711" marB="45711"/>
                </a:tc>
                <a:tc>
                  <a:txBody>
                    <a:bodyPr/>
                    <a:lstStyle/>
                    <a:p>
                      <a:pPr algn="ctr"/>
                      <a:r>
                        <a:rPr lang="en-US" altLang="zh-CN" sz="1800" dirty="0"/>
                        <a:t>0</a:t>
                      </a:r>
                      <a:endParaRPr lang="zh-CN" altLang="en-US" sz="1800" dirty="0"/>
                    </a:p>
                  </a:txBody>
                  <a:tcPr marL="91460" marR="91460" marT="45711" marB="45711"/>
                </a:tc>
                <a:tc>
                  <a:txBody>
                    <a:bodyPr/>
                    <a:lstStyle/>
                    <a:p>
                      <a:pPr algn="ctr"/>
                      <a:r>
                        <a:rPr lang="en-US" altLang="zh-CN" sz="1800" dirty="0"/>
                        <a:t>1</a:t>
                      </a:r>
                      <a:endParaRPr lang="zh-CN" altLang="en-US" sz="1800" dirty="0"/>
                    </a:p>
                  </a:txBody>
                  <a:tcPr marL="91460" marR="91460" marT="45711" marB="45711"/>
                </a:tc>
                <a:extLst>
                  <a:ext uri="{0D108BD9-81ED-4DB2-BD59-A6C34878D82A}">
                    <a16:rowId xmlns:a16="http://schemas.microsoft.com/office/drawing/2014/main" val="10007"/>
                  </a:ext>
                </a:extLst>
              </a:tr>
              <a:tr h="370769">
                <a:tc>
                  <a:txBody>
                    <a:bodyPr/>
                    <a:lstStyle/>
                    <a:p>
                      <a:pPr algn="ctr"/>
                      <a:r>
                        <a:rPr lang="en-US" altLang="zh-CN" sz="1800" dirty="0"/>
                        <a:t>1</a:t>
                      </a:r>
                      <a:endParaRPr lang="zh-CN" altLang="en-US" sz="1800" dirty="0"/>
                    </a:p>
                  </a:txBody>
                  <a:tcPr marL="91460" marR="91460" marT="45711" marB="45711"/>
                </a:tc>
                <a:tc>
                  <a:txBody>
                    <a:bodyPr/>
                    <a:lstStyle/>
                    <a:p>
                      <a:pPr algn="ctr"/>
                      <a:r>
                        <a:rPr lang="en-US" altLang="zh-CN" sz="1800" dirty="0"/>
                        <a:t>1</a:t>
                      </a:r>
                      <a:endParaRPr lang="zh-CN" altLang="en-US" sz="1800" dirty="0"/>
                    </a:p>
                  </a:txBody>
                  <a:tcPr marL="91460" marR="91460" marT="45711" marB="45711"/>
                </a:tc>
                <a:tc>
                  <a:txBody>
                    <a:bodyPr/>
                    <a:lstStyle/>
                    <a:p>
                      <a:pPr algn="ctr"/>
                      <a:r>
                        <a:rPr lang="en-US" altLang="zh-CN" sz="1800" dirty="0"/>
                        <a:t>1</a:t>
                      </a:r>
                      <a:endParaRPr lang="zh-CN" altLang="en-US" sz="1800" dirty="0"/>
                    </a:p>
                  </a:txBody>
                  <a:tcPr marL="91460" marR="91460" marT="45711" marB="45711"/>
                </a:tc>
                <a:tc>
                  <a:txBody>
                    <a:bodyPr/>
                    <a:lstStyle/>
                    <a:p>
                      <a:pPr algn="ctr"/>
                      <a:r>
                        <a:rPr lang="en-US" altLang="zh-CN" sz="1800" dirty="0"/>
                        <a:t>0</a:t>
                      </a:r>
                      <a:endParaRPr lang="zh-CN" altLang="en-US" sz="1800" dirty="0"/>
                    </a:p>
                  </a:txBody>
                  <a:tcPr marL="91460" marR="91460" marT="45711" marB="45711"/>
                </a:tc>
                <a:extLst>
                  <a:ext uri="{0D108BD9-81ED-4DB2-BD59-A6C34878D82A}">
                    <a16:rowId xmlns:a16="http://schemas.microsoft.com/office/drawing/2014/main" val="10008"/>
                  </a:ext>
                </a:extLst>
              </a:tr>
            </a:tbl>
          </a:graphicData>
        </a:graphic>
      </p:graphicFrame>
      <p:sp>
        <p:nvSpPr>
          <p:cNvPr id="9" name="任意多边形 8"/>
          <p:cNvSpPr>
            <a:spLocks noChangeArrowheads="1"/>
          </p:cNvSpPr>
          <p:nvPr/>
        </p:nvSpPr>
        <p:spPr bwMode="auto">
          <a:xfrm>
            <a:off x="2060575" y="3760788"/>
            <a:ext cx="1208088" cy="1276350"/>
          </a:xfrm>
          <a:custGeom>
            <a:avLst/>
            <a:gdLst>
              <a:gd name="T0" fmla="*/ 432573 w 1208950"/>
              <a:gd name="T1" fmla="*/ 0 h 1276709"/>
              <a:gd name="T2" fmla="*/ 423947 w 1208950"/>
              <a:gd name="T3" fmla="*/ 120770 h 1276709"/>
              <a:gd name="T4" fmla="*/ 406694 w 1208950"/>
              <a:gd name="T5" fmla="*/ 189781 h 1276709"/>
              <a:gd name="T6" fmla="*/ 398067 w 1208950"/>
              <a:gd name="T7" fmla="*/ 215660 h 1276709"/>
              <a:gd name="T8" fmla="*/ 372188 w 1208950"/>
              <a:gd name="T9" fmla="*/ 224287 h 1276709"/>
              <a:gd name="T10" fmla="*/ 329056 w 1208950"/>
              <a:gd name="T11" fmla="*/ 232913 h 1276709"/>
              <a:gd name="T12" fmla="*/ 139275 w 1208950"/>
              <a:gd name="T13" fmla="*/ 241540 h 1276709"/>
              <a:gd name="T14" fmla="*/ 87516 w 1208950"/>
              <a:gd name="T15" fmla="*/ 258792 h 1276709"/>
              <a:gd name="T16" fmla="*/ 61637 w 1208950"/>
              <a:gd name="T17" fmla="*/ 267419 h 1276709"/>
              <a:gd name="T18" fmla="*/ 53011 w 1208950"/>
              <a:gd name="T19" fmla="*/ 293298 h 1276709"/>
              <a:gd name="T20" fmla="*/ 35758 w 1208950"/>
              <a:gd name="T21" fmla="*/ 319177 h 1276709"/>
              <a:gd name="T22" fmla="*/ 27131 w 1208950"/>
              <a:gd name="T23" fmla="*/ 370936 h 1276709"/>
              <a:gd name="T24" fmla="*/ 9879 w 1208950"/>
              <a:gd name="T25" fmla="*/ 474453 h 1276709"/>
              <a:gd name="T26" fmla="*/ 9879 w 1208950"/>
              <a:gd name="T27" fmla="*/ 828136 h 1276709"/>
              <a:gd name="T28" fmla="*/ 18505 w 1208950"/>
              <a:gd name="T29" fmla="*/ 854015 h 1276709"/>
              <a:gd name="T30" fmla="*/ 35758 w 1208950"/>
              <a:gd name="T31" fmla="*/ 957532 h 1276709"/>
              <a:gd name="T32" fmla="*/ 35758 w 1208950"/>
              <a:gd name="T33" fmla="*/ 1190445 h 1276709"/>
              <a:gd name="T34" fmla="*/ 44384 w 1208950"/>
              <a:gd name="T35" fmla="*/ 1216325 h 1276709"/>
              <a:gd name="T36" fmla="*/ 70264 w 1208950"/>
              <a:gd name="T37" fmla="*/ 1233577 h 1276709"/>
              <a:gd name="T38" fmla="*/ 191033 w 1208950"/>
              <a:gd name="T39" fmla="*/ 1224951 h 1276709"/>
              <a:gd name="T40" fmla="*/ 458452 w 1208950"/>
              <a:gd name="T41" fmla="*/ 1242204 h 1276709"/>
              <a:gd name="T42" fmla="*/ 501584 w 1208950"/>
              <a:gd name="T43" fmla="*/ 1250830 h 1276709"/>
              <a:gd name="T44" fmla="*/ 613728 w 1208950"/>
              <a:gd name="T45" fmla="*/ 1259457 h 1276709"/>
              <a:gd name="T46" fmla="*/ 751750 w 1208950"/>
              <a:gd name="T47" fmla="*/ 1276709 h 1276709"/>
              <a:gd name="T48" fmla="*/ 1165818 w 1208950"/>
              <a:gd name="T49" fmla="*/ 1268083 h 1276709"/>
              <a:gd name="T50" fmla="*/ 1191697 w 1208950"/>
              <a:gd name="T51" fmla="*/ 1259457 h 1276709"/>
              <a:gd name="T52" fmla="*/ 1208950 w 1208950"/>
              <a:gd name="T53" fmla="*/ 1233577 h 1276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8950" h="1276709">
                <a:moveTo>
                  <a:pt x="432573" y="0"/>
                </a:moveTo>
                <a:cubicBezTo>
                  <a:pt x="429698" y="40257"/>
                  <a:pt x="429400" y="80781"/>
                  <a:pt x="423947" y="120770"/>
                </a:cubicBezTo>
                <a:cubicBezTo>
                  <a:pt x="420743" y="144264"/>
                  <a:pt x="414193" y="167286"/>
                  <a:pt x="406694" y="189781"/>
                </a:cubicBezTo>
                <a:cubicBezTo>
                  <a:pt x="403818" y="198407"/>
                  <a:pt x="404497" y="209230"/>
                  <a:pt x="398067" y="215660"/>
                </a:cubicBezTo>
                <a:cubicBezTo>
                  <a:pt x="391637" y="222090"/>
                  <a:pt x="381010" y="222082"/>
                  <a:pt x="372188" y="224287"/>
                </a:cubicBezTo>
                <a:cubicBezTo>
                  <a:pt x="357964" y="227843"/>
                  <a:pt x="343678" y="231830"/>
                  <a:pt x="329056" y="232913"/>
                </a:cubicBezTo>
                <a:cubicBezTo>
                  <a:pt x="265903" y="237591"/>
                  <a:pt x="202535" y="238664"/>
                  <a:pt x="139275" y="241540"/>
                </a:cubicBezTo>
                <a:lnTo>
                  <a:pt x="87516" y="258792"/>
                </a:lnTo>
                <a:lnTo>
                  <a:pt x="61637" y="267419"/>
                </a:lnTo>
                <a:cubicBezTo>
                  <a:pt x="58762" y="276045"/>
                  <a:pt x="57077" y="285165"/>
                  <a:pt x="53011" y="293298"/>
                </a:cubicBezTo>
                <a:cubicBezTo>
                  <a:pt x="48374" y="302571"/>
                  <a:pt x="39037" y="309341"/>
                  <a:pt x="35758" y="319177"/>
                </a:cubicBezTo>
                <a:cubicBezTo>
                  <a:pt x="30227" y="335770"/>
                  <a:pt x="29791" y="353648"/>
                  <a:pt x="27131" y="370936"/>
                </a:cubicBezTo>
                <a:cubicBezTo>
                  <a:pt x="12862" y="463685"/>
                  <a:pt x="25067" y="398512"/>
                  <a:pt x="9879" y="474453"/>
                </a:cubicBezTo>
                <a:cubicBezTo>
                  <a:pt x="-2108" y="642264"/>
                  <a:pt x="-4429" y="613513"/>
                  <a:pt x="9879" y="828136"/>
                </a:cubicBezTo>
                <a:cubicBezTo>
                  <a:pt x="10484" y="837209"/>
                  <a:pt x="16300" y="845194"/>
                  <a:pt x="18505" y="854015"/>
                </a:cubicBezTo>
                <a:cubicBezTo>
                  <a:pt x="26913" y="887648"/>
                  <a:pt x="30889" y="923455"/>
                  <a:pt x="35758" y="957532"/>
                </a:cubicBezTo>
                <a:cubicBezTo>
                  <a:pt x="28380" y="1075566"/>
                  <a:pt x="20731" y="1085259"/>
                  <a:pt x="35758" y="1190445"/>
                </a:cubicBezTo>
                <a:cubicBezTo>
                  <a:pt x="37044" y="1199447"/>
                  <a:pt x="38703" y="1209224"/>
                  <a:pt x="44384" y="1216325"/>
                </a:cubicBezTo>
                <a:cubicBezTo>
                  <a:pt x="50861" y="1224421"/>
                  <a:pt x="61637" y="1227826"/>
                  <a:pt x="70264" y="1233577"/>
                </a:cubicBezTo>
                <a:cubicBezTo>
                  <a:pt x="110520" y="1230702"/>
                  <a:pt x="150674" y="1224951"/>
                  <a:pt x="191033" y="1224951"/>
                </a:cubicBezTo>
                <a:cubicBezTo>
                  <a:pt x="249490" y="1224951"/>
                  <a:pt x="384486" y="1232342"/>
                  <a:pt x="458452" y="1242204"/>
                </a:cubicBezTo>
                <a:cubicBezTo>
                  <a:pt x="472985" y="1244142"/>
                  <a:pt x="487012" y="1249211"/>
                  <a:pt x="501584" y="1250830"/>
                </a:cubicBezTo>
                <a:cubicBezTo>
                  <a:pt x="538846" y="1254970"/>
                  <a:pt x="576347" y="1256581"/>
                  <a:pt x="613728" y="1259457"/>
                </a:cubicBezTo>
                <a:cubicBezTo>
                  <a:pt x="656344" y="1266559"/>
                  <a:pt x="710282" y="1276709"/>
                  <a:pt x="751750" y="1276709"/>
                </a:cubicBezTo>
                <a:cubicBezTo>
                  <a:pt x="889803" y="1276709"/>
                  <a:pt x="1027795" y="1270958"/>
                  <a:pt x="1165818" y="1268083"/>
                </a:cubicBezTo>
                <a:cubicBezTo>
                  <a:pt x="1174444" y="1265208"/>
                  <a:pt x="1184597" y="1265137"/>
                  <a:pt x="1191697" y="1259457"/>
                </a:cubicBezTo>
                <a:cubicBezTo>
                  <a:pt x="1199793" y="1252980"/>
                  <a:pt x="1208950" y="1233577"/>
                  <a:pt x="1208950" y="1233577"/>
                </a:cubicBez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任意多边形 9"/>
          <p:cNvSpPr>
            <a:spLocks noChangeArrowheads="1"/>
          </p:cNvSpPr>
          <p:nvPr/>
        </p:nvSpPr>
        <p:spPr bwMode="auto">
          <a:xfrm>
            <a:off x="2509838" y="3787775"/>
            <a:ext cx="708025" cy="1241425"/>
          </a:xfrm>
          <a:custGeom>
            <a:avLst/>
            <a:gdLst>
              <a:gd name="T0" fmla="*/ 0 w 707366"/>
              <a:gd name="T1" fmla="*/ 0 h 1242204"/>
              <a:gd name="T2" fmla="*/ 25879 w 707366"/>
              <a:gd name="T3" fmla="*/ 69012 h 1242204"/>
              <a:gd name="T4" fmla="*/ 69011 w 707366"/>
              <a:gd name="T5" fmla="*/ 146649 h 1242204"/>
              <a:gd name="T6" fmla="*/ 120770 w 707366"/>
              <a:gd name="T7" fmla="*/ 181155 h 1242204"/>
              <a:gd name="T8" fmla="*/ 172528 w 707366"/>
              <a:gd name="T9" fmla="*/ 198408 h 1242204"/>
              <a:gd name="T10" fmla="*/ 422694 w 707366"/>
              <a:gd name="T11" fmla="*/ 224287 h 1242204"/>
              <a:gd name="T12" fmla="*/ 439947 w 707366"/>
              <a:gd name="T13" fmla="*/ 250166 h 1242204"/>
              <a:gd name="T14" fmla="*/ 457200 w 707366"/>
              <a:gd name="T15" fmla="*/ 301925 h 1242204"/>
              <a:gd name="T16" fmla="*/ 483079 w 707366"/>
              <a:gd name="T17" fmla="*/ 379562 h 1242204"/>
              <a:gd name="T18" fmla="*/ 500332 w 707366"/>
              <a:gd name="T19" fmla="*/ 431321 h 1242204"/>
              <a:gd name="T20" fmla="*/ 508958 w 707366"/>
              <a:gd name="T21" fmla="*/ 457200 h 1242204"/>
              <a:gd name="T22" fmla="*/ 517585 w 707366"/>
              <a:gd name="T23" fmla="*/ 621102 h 1242204"/>
              <a:gd name="T24" fmla="*/ 508958 w 707366"/>
              <a:gd name="T25" fmla="*/ 810883 h 1242204"/>
              <a:gd name="T26" fmla="*/ 500332 w 707366"/>
              <a:gd name="T27" fmla="*/ 871268 h 1242204"/>
              <a:gd name="T28" fmla="*/ 491705 w 707366"/>
              <a:gd name="T29" fmla="*/ 948906 h 1242204"/>
              <a:gd name="T30" fmla="*/ 500332 w 707366"/>
              <a:gd name="T31" fmla="*/ 1009291 h 1242204"/>
              <a:gd name="T32" fmla="*/ 517585 w 707366"/>
              <a:gd name="T33" fmla="*/ 1078302 h 1242204"/>
              <a:gd name="T34" fmla="*/ 534838 w 707366"/>
              <a:gd name="T35" fmla="*/ 1147313 h 1242204"/>
              <a:gd name="T36" fmla="*/ 552090 w 707366"/>
              <a:gd name="T37" fmla="*/ 1207698 h 1242204"/>
              <a:gd name="T38" fmla="*/ 603849 w 707366"/>
              <a:gd name="T39" fmla="*/ 1233578 h 1242204"/>
              <a:gd name="T40" fmla="*/ 707366 w 707366"/>
              <a:gd name="T41" fmla="*/ 1242204 h 1242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07366" h="1242204">
                <a:moveTo>
                  <a:pt x="0" y="0"/>
                </a:moveTo>
                <a:cubicBezTo>
                  <a:pt x="16642" y="83215"/>
                  <a:pt x="-3738" y="9777"/>
                  <a:pt x="25879" y="69012"/>
                </a:cubicBezTo>
                <a:cubicBezTo>
                  <a:pt x="41610" y="100475"/>
                  <a:pt x="28210" y="119448"/>
                  <a:pt x="69011" y="146649"/>
                </a:cubicBezTo>
                <a:cubicBezTo>
                  <a:pt x="86264" y="158151"/>
                  <a:pt x="101099" y="174598"/>
                  <a:pt x="120770" y="181155"/>
                </a:cubicBezTo>
                <a:cubicBezTo>
                  <a:pt x="138023" y="186906"/>
                  <a:pt x="154482" y="196152"/>
                  <a:pt x="172528" y="198408"/>
                </a:cubicBezTo>
                <a:cubicBezTo>
                  <a:pt x="347753" y="220311"/>
                  <a:pt x="264322" y="212105"/>
                  <a:pt x="422694" y="224287"/>
                </a:cubicBezTo>
                <a:cubicBezTo>
                  <a:pt x="428445" y="232913"/>
                  <a:pt x="435736" y="240692"/>
                  <a:pt x="439947" y="250166"/>
                </a:cubicBezTo>
                <a:cubicBezTo>
                  <a:pt x="447333" y="266785"/>
                  <a:pt x="451449" y="284672"/>
                  <a:pt x="457200" y="301925"/>
                </a:cubicBezTo>
                <a:lnTo>
                  <a:pt x="483079" y="379562"/>
                </a:lnTo>
                <a:lnTo>
                  <a:pt x="500332" y="431321"/>
                </a:lnTo>
                <a:lnTo>
                  <a:pt x="508958" y="457200"/>
                </a:lnTo>
                <a:cubicBezTo>
                  <a:pt x="511834" y="511834"/>
                  <a:pt x="517585" y="566392"/>
                  <a:pt x="517585" y="621102"/>
                </a:cubicBezTo>
                <a:cubicBezTo>
                  <a:pt x="517585" y="684428"/>
                  <a:pt x="513315" y="747707"/>
                  <a:pt x="508958" y="810883"/>
                </a:cubicBezTo>
                <a:cubicBezTo>
                  <a:pt x="507559" y="831167"/>
                  <a:pt x="502854" y="851092"/>
                  <a:pt x="500332" y="871268"/>
                </a:cubicBezTo>
                <a:cubicBezTo>
                  <a:pt x="497102" y="897106"/>
                  <a:pt x="494581" y="923027"/>
                  <a:pt x="491705" y="948906"/>
                </a:cubicBezTo>
                <a:cubicBezTo>
                  <a:pt x="494581" y="969034"/>
                  <a:pt x="496344" y="989353"/>
                  <a:pt x="500332" y="1009291"/>
                </a:cubicBezTo>
                <a:cubicBezTo>
                  <a:pt x="504982" y="1032542"/>
                  <a:pt x="512935" y="1055051"/>
                  <a:pt x="517585" y="1078302"/>
                </a:cubicBezTo>
                <a:cubicBezTo>
                  <a:pt x="535125" y="1166006"/>
                  <a:pt x="517152" y="1085412"/>
                  <a:pt x="534838" y="1147313"/>
                </a:cubicBezTo>
                <a:cubicBezTo>
                  <a:pt x="535527" y="1149723"/>
                  <a:pt x="547494" y="1201953"/>
                  <a:pt x="552090" y="1207698"/>
                </a:cubicBezTo>
                <a:cubicBezTo>
                  <a:pt x="560769" y="1218547"/>
                  <a:pt x="589855" y="1231712"/>
                  <a:pt x="603849" y="1233578"/>
                </a:cubicBezTo>
                <a:cubicBezTo>
                  <a:pt x="638171" y="1238154"/>
                  <a:pt x="707366" y="1242204"/>
                  <a:pt x="707366" y="1242204"/>
                </a:cubicBezTo>
              </a:path>
            </a:pathLst>
          </a:cu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extLst>
      <p:ext uri="{BB962C8B-B14F-4D97-AF65-F5344CB8AC3E}">
        <p14:creationId xmlns:p14="http://schemas.microsoft.com/office/powerpoint/2010/main" val="1132908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noChangeArrowheads="1"/>
          </p:cNvSpPr>
          <p:nvPr>
            <p:ph type="title"/>
          </p:nvPr>
        </p:nvSpPr>
        <p:spPr/>
        <p:txBody>
          <a:bodyPr/>
          <a:lstStyle/>
          <a:p>
            <a:pPr eaLnBrk="1" hangingPunct="1"/>
            <a:r>
              <a:rPr lang="zh-CN" altLang="en-US" smtClean="0">
                <a:solidFill>
                  <a:schemeClr val="accent2"/>
                </a:solidFill>
              </a:rPr>
              <a:t>第08章 第7题</a:t>
            </a:r>
          </a:p>
        </p:txBody>
      </p:sp>
      <p:sp>
        <p:nvSpPr>
          <p:cNvPr id="23554" name="内容占位符 3"/>
          <p:cNvSpPr>
            <a:spLocks noGrp="1" noChangeArrowheads="1"/>
          </p:cNvSpPr>
          <p:nvPr>
            <p:ph sz="half" idx="2"/>
          </p:nvPr>
        </p:nvSpPr>
        <p:spPr/>
        <p:txBody>
          <a:bodyPr/>
          <a:lstStyle/>
          <a:p>
            <a:pPr eaLnBrk="1" hangingPunct="1"/>
            <a:r>
              <a:rPr lang="en-US" altLang="zh-CN" smtClean="0"/>
              <a:t>A:</a:t>
            </a:r>
            <a:endParaRPr lang="zh-CN" altLang="en-US" smtClean="0"/>
          </a:p>
        </p:txBody>
      </p:sp>
      <p:pic>
        <p:nvPicPr>
          <p:cNvPr id="23555"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713" y="3721100"/>
            <a:ext cx="3178175"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表格 7"/>
          <p:cNvGraphicFramePr>
            <a:graphicFrameLocks noGrp="1"/>
          </p:cNvGraphicFramePr>
          <p:nvPr/>
        </p:nvGraphicFramePr>
        <p:xfrm>
          <a:off x="4813300" y="2708275"/>
          <a:ext cx="3436940" cy="3336921"/>
        </p:xfrm>
        <a:graphic>
          <a:graphicData uri="http://schemas.openxmlformats.org/drawingml/2006/table">
            <a:tbl>
              <a:tblPr firstRow="1" bandRow="1">
                <a:tableStyleId>{5940675A-B579-460E-94D1-54222C63F5DA}</a:tableStyleId>
              </a:tblPr>
              <a:tblGrid>
                <a:gridCol w="859235">
                  <a:extLst>
                    <a:ext uri="{9D8B030D-6E8A-4147-A177-3AD203B41FA5}">
                      <a16:colId xmlns:a16="http://schemas.microsoft.com/office/drawing/2014/main" val="20000"/>
                    </a:ext>
                  </a:extLst>
                </a:gridCol>
                <a:gridCol w="859235">
                  <a:extLst>
                    <a:ext uri="{9D8B030D-6E8A-4147-A177-3AD203B41FA5}">
                      <a16:colId xmlns:a16="http://schemas.microsoft.com/office/drawing/2014/main" val="20001"/>
                    </a:ext>
                  </a:extLst>
                </a:gridCol>
                <a:gridCol w="859235">
                  <a:extLst>
                    <a:ext uri="{9D8B030D-6E8A-4147-A177-3AD203B41FA5}">
                      <a16:colId xmlns:a16="http://schemas.microsoft.com/office/drawing/2014/main" val="20002"/>
                    </a:ext>
                  </a:extLst>
                </a:gridCol>
                <a:gridCol w="859235">
                  <a:extLst>
                    <a:ext uri="{9D8B030D-6E8A-4147-A177-3AD203B41FA5}">
                      <a16:colId xmlns:a16="http://schemas.microsoft.com/office/drawing/2014/main" val="20003"/>
                    </a:ext>
                  </a:extLst>
                </a:gridCol>
              </a:tblGrid>
              <a:tr h="370769">
                <a:tc>
                  <a:txBody>
                    <a:bodyPr/>
                    <a:lstStyle/>
                    <a:p>
                      <a:pPr algn="ctr"/>
                      <a:r>
                        <a:rPr lang="en-US" altLang="zh-CN" sz="1800" dirty="0"/>
                        <a:t>A</a:t>
                      </a:r>
                      <a:endParaRPr lang="zh-CN" altLang="en-US" sz="1800" dirty="0"/>
                    </a:p>
                  </a:txBody>
                  <a:tcPr marL="91460" marR="91460" marT="45711" marB="45711"/>
                </a:tc>
                <a:tc>
                  <a:txBody>
                    <a:bodyPr/>
                    <a:lstStyle/>
                    <a:p>
                      <a:pPr algn="ctr"/>
                      <a:r>
                        <a:rPr lang="en-US" altLang="zh-CN" sz="1800" dirty="0"/>
                        <a:t>B</a:t>
                      </a:r>
                      <a:endParaRPr lang="zh-CN" altLang="en-US" sz="1800" dirty="0"/>
                    </a:p>
                  </a:txBody>
                  <a:tcPr marL="91460" marR="91460" marT="45711" marB="45711"/>
                </a:tc>
                <a:tc>
                  <a:txBody>
                    <a:bodyPr/>
                    <a:lstStyle/>
                    <a:p>
                      <a:pPr algn="ctr"/>
                      <a:r>
                        <a:rPr lang="en-US" altLang="zh-CN" sz="1800" dirty="0"/>
                        <a:t>C</a:t>
                      </a:r>
                      <a:endParaRPr lang="zh-CN" altLang="en-US" sz="1800" dirty="0"/>
                    </a:p>
                  </a:txBody>
                  <a:tcPr marL="91460" marR="91460" marT="45711" marB="45711"/>
                </a:tc>
                <a:tc>
                  <a:txBody>
                    <a:bodyPr/>
                    <a:lstStyle/>
                    <a:p>
                      <a:pPr algn="ctr"/>
                      <a:r>
                        <a:rPr lang="en-US" altLang="zh-CN" sz="1800" dirty="0"/>
                        <a:t>Y</a:t>
                      </a:r>
                      <a:endParaRPr lang="zh-CN" altLang="en-US" sz="1800" dirty="0"/>
                    </a:p>
                  </a:txBody>
                  <a:tcPr marL="91460" marR="91460" marT="45711" marB="45711"/>
                </a:tc>
                <a:extLst>
                  <a:ext uri="{0D108BD9-81ED-4DB2-BD59-A6C34878D82A}">
                    <a16:rowId xmlns:a16="http://schemas.microsoft.com/office/drawing/2014/main" val="10000"/>
                  </a:ext>
                </a:extLst>
              </a:tr>
              <a:tr h="370769">
                <a:tc>
                  <a:txBody>
                    <a:bodyPr/>
                    <a:lstStyle/>
                    <a:p>
                      <a:pPr algn="ctr"/>
                      <a:r>
                        <a:rPr lang="en-US" altLang="zh-CN" sz="1800" dirty="0"/>
                        <a:t>0</a:t>
                      </a:r>
                      <a:endParaRPr lang="zh-CN" altLang="en-US" sz="1800" dirty="0"/>
                    </a:p>
                  </a:txBody>
                  <a:tcPr marL="91460" marR="91460" marT="45711" marB="45711"/>
                </a:tc>
                <a:tc>
                  <a:txBody>
                    <a:bodyPr/>
                    <a:lstStyle/>
                    <a:p>
                      <a:pPr algn="ctr"/>
                      <a:r>
                        <a:rPr lang="en-US" altLang="zh-CN" sz="1800" dirty="0"/>
                        <a:t>0</a:t>
                      </a:r>
                      <a:endParaRPr lang="zh-CN" altLang="en-US" sz="1800" dirty="0"/>
                    </a:p>
                  </a:txBody>
                  <a:tcPr marL="91460" marR="91460" marT="45711" marB="45711"/>
                </a:tc>
                <a:tc>
                  <a:txBody>
                    <a:bodyPr/>
                    <a:lstStyle/>
                    <a:p>
                      <a:pPr algn="ctr"/>
                      <a:r>
                        <a:rPr lang="en-US" altLang="zh-CN" sz="1800" dirty="0"/>
                        <a:t>0</a:t>
                      </a:r>
                      <a:endParaRPr lang="zh-CN" altLang="en-US" sz="1800" dirty="0"/>
                    </a:p>
                  </a:txBody>
                  <a:tcPr marL="91460" marR="91460" marT="45711" marB="45711"/>
                </a:tc>
                <a:tc>
                  <a:txBody>
                    <a:bodyPr/>
                    <a:lstStyle/>
                    <a:p>
                      <a:pPr algn="ctr"/>
                      <a:r>
                        <a:rPr lang="en-US" altLang="zh-CN" sz="1800" dirty="0"/>
                        <a:t>1</a:t>
                      </a:r>
                      <a:endParaRPr lang="zh-CN" altLang="en-US" sz="1800" dirty="0"/>
                    </a:p>
                  </a:txBody>
                  <a:tcPr marL="91460" marR="91460" marT="45711" marB="45711"/>
                </a:tc>
                <a:extLst>
                  <a:ext uri="{0D108BD9-81ED-4DB2-BD59-A6C34878D82A}">
                    <a16:rowId xmlns:a16="http://schemas.microsoft.com/office/drawing/2014/main" val="10001"/>
                  </a:ext>
                </a:extLst>
              </a:tr>
              <a:tr h="370769">
                <a:tc>
                  <a:txBody>
                    <a:bodyPr/>
                    <a:lstStyle/>
                    <a:p>
                      <a:pPr algn="ctr"/>
                      <a:r>
                        <a:rPr lang="en-US" altLang="zh-CN" sz="1800" dirty="0"/>
                        <a:t>0</a:t>
                      </a:r>
                      <a:endParaRPr lang="zh-CN" altLang="en-US" sz="1800" dirty="0"/>
                    </a:p>
                  </a:txBody>
                  <a:tcPr marL="91460" marR="91460" marT="45711" marB="45711"/>
                </a:tc>
                <a:tc>
                  <a:txBody>
                    <a:bodyPr/>
                    <a:lstStyle/>
                    <a:p>
                      <a:pPr algn="ctr"/>
                      <a:r>
                        <a:rPr lang="en-US" altLang="zh-CN" sz="1800" dirty="0"/>
                        <a:t>0</a:t>
                      </a:r>
                      <a:endParaRPr lang="zh-CN" altLang="en-US" sz="1800" dirty="0"/>
                    </a:p>
                  </a:txBody>
                  <a:tcPr marL="91460" marR="91460" marT="45711" marB="45711"/>
                </a:tc>
                <a:tc>
                  <a:txBody>
                    <a:bodyPr/>
                    <a:lstStyle/>
                    <a:p>
                      <a:pPr algn="ctr"/>
                      <a:r>
                        <a:rPr lang="en-US" altLang="zh-CN" sz="1800" dirty="0"/>
                        <a:t>1</a:t>
                      </a:r>
                      <a:endParaRPr lang="zh-CN" altLang="en-US" sz="1800" dirty="0"/>
                    </a:p>
                  </a:txBody>
                  <a:tcPr marL="91460" marR="91460" marT="45711" marB="45711"/>
                </a:tc>
                <a:tc>
                  <a:txBody>
                    <a:bodyPr/>
                    <a:lstStyle/>
                    <a:p>
                      <a:pPr algn="ctr"/>
                      <a:r>
                        <a:rPr lang="en-US" altLang="zh-CN" sz="1800" dirty="0"/>
                        <a:t>1</a:t>
                      </a:r>
                      <a:endParaRPr lang="zh-CN" altLang="en-US" sz="1800" dirty="0"/>
                    </a:p>
                  </a:txBody>
                  <a:tcPr marL="91460" marR="91460" marT="45711" marB="45711"/>
                </a:tc>
                <a:extLst>
                  <a:ext uri="{0D108BD9-81ED-4DB2-BD59-A6C34878D82A}">
                    <a16:rowId xmlns:a16="http://schemas.microsoft.com/office/drawing/2014/main" val="10002"/>
                  </a:ext>
                </a:extLst>
              </a:tr>
              <a:tr h="370769">
                <a:tc>
                  <a:txBody>
                    <a:bodyPr/>
                    <a:lstStyle/>
                    <a:p>
                      <a:pPr algn="ctr"/>
                      <a:r>
                        <a:rPr lang="en-US" altLang="zh-CN" sz="1800" dirty="0"/>
                        <a:t>0</a:t>
                      </a:r>
                      <a:endParaRPr lang="zh-CN" altLang="en-US" sz="1800" dirty="0"/>
                    </a:p>
                  </a:txBody>
                  <a:tcPr marL="91460" marR="91460" marT="45711" marB="45711"/>
                </a:tc>
                <a:tc>
                  <a:txBody>
                    <a:bodyPr/>
                    <a:lstStyle/>
                    <a:p>
                      <a:pPr marL="0" marR="0" indent="0" algn="ctr" defTabSz="913765" rtl="0" eaLnBrk="1" fontAlgn="auto" latinLnBrk="0" hangingPunct="1">
                        <a:lnSpc>
                          <a:spcPct val="100000"/>
                        </a:lnSpc>
                        <a:spcBef>
                          <a:spcPts val="0"/>
                        </a:spcBef>
                        <a:spcAft>
                          <a:spcPts val="0"/>
                        </a:spcAft>
                        <a:buClrTx/>
                        <a:buSzTx/>
                        <a:buFontTx/>
                        <a:buNone/>
                        <a:defRPr/>
                      </a:pPr>
                      <a:r>
                        <a:rPr lang="en-US" altLang="zh-CN" sz="1800" dirty="0"/>
                        <a:t>1</a:t>
                      </a:r>
                      <a:endParaRPr lang="zh-CN" altLang="en-US" sz="1800" dirty="0"/>
                    </a:p>
                  </a:txBody>
                  <a:tcPr marL="91460" marR="91460" marT="45711" marB="45711"/>
                </a:tc>
                <a:tc>
                  <a:txBody>
                    <a:bodyPr/>
                    <a:lstStyle/>
                    <a:p>
                      <a:pPr algn="ctr"/>
                      <a:r>
                        <a:rPr lang="en-US" altLang="zh-CN" sz="1800" dirty="0"/>
                        <a:t>0</a:t>
                      </a:r>
                      <a:endParaRPr lang="zh-CN" altLang="en-US" sz="1800" dirty="0"/>
                    </a:p>
                  </a:txBody>
                  <a:tcPr marL="91460" marR="91460" marT="45711" marB="45711"/>
                </a:tc>
                <a:tc>
                  <a:txBody>
                    <a:bodyPr/>
                    <a:lstStyle/>
                    <a:p>
                      <a:pPr algn="ctr"/>
                      <a:r>
                        <a:rPr lang="en-US" altLang="zh-CN" sz="1800" dirty="0"/>
                        <a:t>1</a:t>
                      </a:r>
                      <a:endParaRPr lang="zh-CN" altLang="en-US" sz="1800" dirty="0"/>
                    </a:p>
                  </a:txBody>
                  <a:tcPr marL="91460" marR="91460" marT="45711" marB="45711"/>
                </a:tc>
                <a:extLst>
                  <a:ext uri="{0D108BD9-81ED-4DB2-BD59-A6C34878D82A}">
                    <a16:rowId xmlns:a16="http://schemas.microsoft.com/office/drawing/2014/main" val="10003"/>
                  </a:ext>
                </a:extLst>
              </a:tr>
              <a:tr h="370769">
                <a:tc>
                  <a:txBody>
                    <a:bodyPr/>
                    <a:lstStyle/>
                    <a:p>
                      <a:pPr algn="ctr"/>
                      <a:r>
                        <a:rPr lang="en-US" altLang="zh-CN" sz="1800" dirty="0"/>
                        <a:t>0</a:t>
                      </a:r>
                      <a:endParaRPr lang="zh-CN" altLang="en-US" sz="1800" dirty="0"/>
                    </a:p>
                  </a:txBody>
                  <a:tcPr marL="91460" marR="91460" marT="45711" marB="45711"/>
                </a:tc>
                <a:tc>
                  <a:txBody>
                    <a:bodyPr/>
                    <a:lstStyle/>
                    <a:p>
                      <a:pPr algn="ctr"/>
                      <a:r>
                        <a:rPr lang="en-US" altLang="zh-CN" sz="1800" dirty="0"/>
                        <a:t>1</a:t>
                      </a:r>
                      <a:endParaRPr lang="zh-CN" altLang="en-US" sz="1800" dirty="0"/>
                    </a:p>
                  </a:txBody>
                  <a:tcPr marL="91460" marR="91460" marT="45711" marB="45711"/>
                </a:tc>
                <a:tc>
                  <a:txBody>
                    <a:bodyPr/>
                    <a:lstStyle/>
                    <a:p>
                      <a:pPr algn="ctr"/>
                      <a:r>
                        <a:rPr lang="en-US" altLang="zh-CN" sz="1800" dirty="0"/>
                        <a:t>1</a:t>
                      </a:r>
                      <a:endParaRPr lang="zh-CN" altLang="en-US" sz="1800" dirty="0"/>
                    </a:p>
                  </a:txBody>
                  <a:tcPr marL="91460" marR="91460" marT="45711" marB="45711"/>
                </a:tc>
                <a:tc>
                  <a:txBody>
                    <a:bodyPr/>
                    <a:lstStyle/>
                    <a:p>
                      <a:pPr algn="ctr"/>
                      <a:r>
                        <a:rPr lang="en-US" altLang="zh-CN" sz="1800" dirty="0"/>
                        <a:t>0</a:t>
                      </a:r>
                      <a:endParaRPr lang="zh-CN" altLang="en-US" sz="1800" dirty="0"/>
                    </a:p>
                  </a:txBody>
                  <a:tcPr marL="91460" marR="91460" marT="45711" marB="45711"/>
                </a:tc>
                <a:extLst>
                  <a:ext uri="{0D108BD9-81ED-4DB2-BD59-A6C34878D82A}">
                    <a16:rowId xmlns:a16="http://schemas.microsoft.com/office/drawing/2014/main" val="10004"/>
                  </a:ext>
                </a:extLst>
              </a:tr>
              <a:tr h="370769">
                <a:tc>
                  <a:txBody>
                    <a:bodyPr/>
                    <a:lstStyle/>
                    <a:p>
                      <a:pPr algn="ctr"/>
                      <a:r>
                        <a:rPr lang="en-US" altLang="zh-CN" sz="1800" dirty="0"/>
                        <a:t>1</a:t>
                      </a:r>
                      <a:endParaRPr lang="zh-CN" altLang="en-US" sz="1800" dirty="0"/>
                    </a:p>
                  </a:txBody>
                  <a:tcPr marL="91460" marR="91460" marT="45711" marB="45711"/>
                </a:tc>
                <a:tc>
                  <a:txBody>
                    <a:bodyPr/>
                    <a:lstStyle/>
                    <a:p>
                      <a:pPr algn="ctr"/>
                      <a:r>
                        <a:rPr lang="en-US" altLang="zh-CN" sz="1800" dirty="0"/>
                        <a:t>0</a:t>
                      </a:r>
                      <a:endParaRPr lang="zh-CN" altLang="en-US" sz="1800" dirty="0"/>
                    </a:p>
                  </a:txBody>
                  <a:tcPr marL="91460" marR="91460" marT="45711" marB="45711"/>
                </a:tc>
                <a:tc>
                  <a:txBody>
                    <a:bodyPr/>
                    <a:lstStyle/>
                    <a:p>
                      <a:pPr algn="ctr"/>
                      <a:r>
                        <a:rPr lang="en-US" altLang="zh-CN" sz="1800" dirty="0"/>
                        <a:t>0</a:t>
                      </a:r>
                      <a:endParaRPr lang="zh-CN" altLang="en-US" sz="1800" dirty="0"/>
                    </a:p>
                  </a:txBody>
                  <a:tcPr marL="91460" marR="91460" marT="45711" marB="45711"/>
                </a:tc>
                <a:tc>
                  <a:txBody>
                    <a:bodyPr/>
                    <a:lstStyle/>
                    <a:p>
                      <a:pPr algn="ctr"/>
                      <a:r>
                        <a:rPr lang="en-US" altLang="zh-CN" sz="1800" dirty="0"/>
                        <a:t>1</a:t>
                      </a:r>
                      <a:endParaRPr lang="zh-CN" altLang="en-US" sz="1800" dirty="0"/>
                    </a:p>
                  </a:txBody>
                  <a:tcPr marL="91460" marR="91460" marT="45711" marB="45711"/>
                </a:tc>
                <a:extLst>
                  <a:ext uri="{0D108BD9-81ED-4DB2-BD59-A6C34878D82A}">
                    <a16:rowId xmlns:a16="http://schemas.microsoft.com/office/drawing/2014/main" val="10005"/>
                  </a:ext>
                </a:extLst>
              </a:tr>
              <a:tr h="370769">
                <a:tc>
                  <a:txBody>
                    <a:bodyPr/>
                    <a:lstStyle/>
                    <a:p>
                      <a:pPr algn="ctr"/>
                      <a:r>
                        <a:rPr lang="en-US" altLang="zh-CN" sz="1800" dirty="0"/>
                        <a:t>1</a:t>
                      </a:r>
                      <a:endParaRPr lang="zh-CN" altLang="en-US" sz="1800" dirty="0"/>
                    </a:p>
                  </a:txBody>
                  <a:tcPr marL="91460" marR="91460" marT="45711" marB="45711"/>
                </a:tc>
                <a:tc>
                  <a:txBody>
                    <a:bodyPr/>
                    <a:lstStyle/>
                    <a:p>
                      <a:pPr algn="ctr"/>
                      <a:r>
                        <a:rPr lang="en-US" altLang="zh-CN" sz="1800" dirty="0"/>
                        <a:t>0</a:t>
                      </a:r>
                      <a:endParaRPr lang="zh-CN" altLang="en-US" sz="1800" dirty="0"/>
                    </a:p>
                  </a:txBody>
                  <a:tcPr marL="91460" marR="91460" marT="45711" marB="45711"/>
                </a:tc>
                <a:tc>
                  <a:txBody>
                    <a:bodyPr/>
                    <a:lstStyle/>
                    <a:p>
                      <a:pPr algn="ctr"/>
                      <a:r>
                        <a:rPr lang="en-US" altLang="zh-CN" sz="1800" dirty="0"/>
                        <a:t>1</a:t>
                      </a:r>
                      <a:endParaRPr lang="zh-CN" altLang="en-US" sz="1800" dirty="0"/>
                    </a:p>
                  </a:txBody>
                  <a:tcPr marL="91460" marR="91460" marT="45711" marB="45711"/>
                </a:tc>
                <a:tc>
                  <a:txBody>
                    <a:bodyPr/>
                    <a:lstStyle/>
                    <a:p>
                      <a:pPr algn="ctr"/>
                      <a:r>
                        <a:rPr lang="en-US" altLang="zh-CN" sz="1800" dirty="0"/>
                        <a:t>0</a:t>
                      </a:r>
                      <a:endParaRPr lang="zh-CN" altLang="en-US" sz="1800" dirty="0"/>
                    </a:p>
                  </a:txBody>
                  <a:tcPr marL="91460" marR="91460" marT="45711" marB="45711"/>
                </a:tc>
                <a:extLst>
                  <a:ext uri="{0D108BD9-81ED-4DB2-BD59-A6C34878D82A}">
                    <a16:rowId xmlns:a16="http://schemas.microsoft.com/office/drawing/2014/main" val="10006"/>
                  </a:ext>
                </a:extLst>
              </a:tr>
              <a:tr h="370769">
                <a:tc>
                  <a:txBody>
                    <a:bodyPr/>
                    <a:lstStyle/>
                    <a:p>
                      <a:pPr algn="ctr"/>
                      <a:r>
                        <a:rPr lang="en-US" altLang="zh-CN" sz="1800" dirty="0"/>
                        <a:t>1</a:t>
                      </a:r>
                      <a:endParaRPr lang="zh-CN" altLang="en-US" sz="1800" dirty="0"/>
                    </a:p>
                  </a:txBody>
                  <a:tcPr marL="91460" marR="91460" marT="45711" marB="45711"/>
                </a:tc>
                <a:tc>
                  <a:txBody>
                    <a:bodyPr/>
                    <a:lstStyle/>
                    <a:p>
                      <a:pPr algn="ctr"/>
                      <a:r>
                        <a:rPr lang="en-US" altLang="zh-CN" sz="1800" dirty="0"/>
                        <a:t>1</a:t>
                      </a:r>
                      <a:endParaRPr lang="zh-CN" altLang="en-US" sz="1800" dirty="0"/>
                    </a:p>
                  </a:txBody>
                  <a:tcPr marL="91460" marR="91460" marT="45711" marB="45711"/>
                </a:tc>
                <a:tc>
                  <a:txBody>
                    <a:bodyPr/>
                    <a:lstStyle/>
                    <a:p>
                      <a:pPr algn="ctr"/>
                      <a:r>
                        <a:rPr lang="en-US" altLang="zh-CN" sz="1800" dirty="0"/>
                        <a:t>0</a:t>
                      </a:r>
                      <a:endParaRPr lang="zh-CN" altLang="en-US" sz="1800" dirty="0"/>
                    </a:p>
                  </a:txBody>
                  <a:tcPr marL="91460" marR="91460" marT="45711" marB="45711"/>
                </a:tc>
                <a:tc>
                  <a:txBody>
                    <a:bodyPr/>
                    <a:lstStyle/>
                    <a:p>
                      <a:pPr algn="ctr"/>
                      <a:r>
                        <a:rPr lang="en-US" altLang="zh-CN" sz="1800" dirty="0"/>
                        <a:t>1</a:t>
                      </a:r>
                      <a:endParaRPr lang="zh-CN" altLang="en-US" sz="1800" dirty="0"/>
                    </a:p>
                  </a:txBody>
                  <a:tcPr marL="91460" marR="91460" marT="45711" marB="45711"/>
                </a:tc>
                <a:extLst>
                  <a:ext uri="{0D108BD9-81ED-4DB2-BD59-A6C34878D82A}">
                    <a16:rowId xmlns:a16="http://schemas.microsoft.com/office/drawing/2014/main" val="10007"/>
                  </a:ext>
                </a:extLst>
              </a:tr>
              <a:tr h="370769">
                <a:tc>
                  <a:txBody>
                    <a:bodyPr/>
                    <a:lstStyle/>
                    <a:p>
                      <a:pPr algn="ctr"/>
                      <a:r>
                        <a:rPr lang="en-US" altLang="zh-CN" sz="1800" dirty="0"/>
                        <a:t>1</a:t>
                      </a:r>
                      <a:endParaRPr lang="zh-CN" altLang="en-US" sz="1800" dirty="0"/>
                    </a:p>
                  </a:txBody>
                  <a:tcPr marL="91460" marR="91460" marT="45711" marB="45711"/>
                </a:tc>
                <a:tc>
                  <a:txBody>
                    <a:bodyPr/>
                    <a:lstStyle/>
                    <a:p>
                      <a:pPr algn="ctr"/>
                      <a:r>
                        <a:rPr lang="en-US" altLang="zh-CN" sz="1800" dirty="0"/>
                        <a:t>1</a:t>
                      </a:r>
                      <a:endParaRPr lang="zh-CN" altLang="en-US" sz="1800" dirty="0"/>
                    </a:p>
                  </a:txBody>
                  <a:tcPr marL="91460" marR="91460" marT="45711" marB="45711"/>
                </a:tc>
                <a:tc>
                  <a:txBody>
                    <a:bodyPr/>
                    <a:lstStyle/>
                    <a:p>
                      <a:pPr algn="ctr"/>
                      <a:r>
                        <a:rPr lang="en-US" altLang="zh-CN" sz="1800" dirty="0"/>
                        <a:t>1</a:t>
                      </a:r>
                      <a:endParaRPr lang="zh-CN" altLang="en-US" sz="1800" dirty="0"/>
                    </a:p>
                  </a:txBody>
                  <a:tcPr marL="91460" marR="91460" marT="45711" marB="45711"/>
                </a:tc>
                <a:tc>
                  <a:txBody>
                    <a:bodyPr/>
                    <a:lstStyle/>
                    <a:p>
                      <a:pPr algn="ctr"/>
                      <a:r>
                        <a:rPr lang="en-US" altLang="zh-CN" sz="1800" dirty="0"/>
                        <a:t>0</a:t>
                      </a:r>
                      <a:endParaRPr lang="zh-CN" altLang="en-US" sz="1800" dirty="0"/>
                    </a:p>
                  </a:txBody>
                  <a:tcPr marL="91460" marR="91460" marT="45711" marB="45711"/>
                </a:tc>
                <a:extLst>
                  <a:ext uri="{0D108BD9-81ED-4DB2-BD59-A6C34878D82A}">
                    <a16:rowId xmlns:a16="http://schemas.microsoft.com/office/drawing/2014/main" val="10008"/>
                  </a:ext>
                </a:extLst>
              </a:tr>
            </a:tbl>
          </a:graphicData>
        </a:graphic>
      </p:graphicFrame>
      <p:sp>
        <p:nvSpPr>
          <p:cNvPr id="23608" name="文本框 1"/>
          <p:cNvSpPr txBox="1">
            <a:spLocks noChangeArrowheads="1"/>
          </p:cNvSpPr>
          <p:nvPr/>
        </p:nvSpPr>
        <p:spPr bwMode="auto">
          <a:xfrm>
            <a:off x="1266825" y="5335588"/>
            <a:ext cx="25781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a:t>Y = ~ ((A | B) &amp; C)</a:t>
            </a:r>
          </a:p>
        </p:txBody>
      </p:sp>
      <p:sp>
        <p:nvSpPr>
          <p:cNvPr id="23609" name="内容占位符 2"/>
          <p:cNvSpPr>
            <a:spLocks noGrp="1" noChangeArrowheads="1"/>
          </p:cNvSpPr>
          <p:nvPr>
            <p:ph sz="half" idx="1"/>
          </p:nvPr>
        </p:nvSpPr>
        <p:spPr/>
        <p:txBody>
          <a:bodyPr/>
          <a:lstStyle/>
          <a:p>
            <a:pPr eaLnBrk="1" hangingPunct="1"/>
            <a:r>
              <a:rPr lang="en-US" altLang="zh-CN" sz="2400" smtClean="0"/>
              <a:t>Q</a:t>
            </a:r>
            <a:r>
              <a:rPr lang="zh-CN" altLang="en-US" sz="2400" smtClean="0"/>
              <a:t>：请写出下图所示逻辑门电路的真值表。</a:t>
            </a:r>
          </a:p>
        </p:txBody>
      </p:sp>
    </p:spTree>
    <p:extLst>
      <p:ext uri="{BB962C8B-B14F-4D97-AF65-F5344CB8AC3E}">
        <p14:creationId xmlns:p14="http://schemas.microsoft.com/office/powerpoint/2010/main" val="2151470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noChangeArrowheads="1"/>
          </p:cNvSpPr>
          <p:nvPr>
            <p:ph type="title"/>
          </p:nvPr>
        </p:nvSpPr>
        <p:spPr>
          <a:xfrm>
            <a:off x="685800" y="0"/>
            <a:ext cx="7772400" cy="1143000"/>
          </a:xfrm>
        </p:spPr>
        <p:txBody>
          <a:bodyPr/>
          <a:lstStyle/>
          <a:p>
            <a:pPr eaLnBrk="1" hangingPunct="1"/>
            <a:r>
              <a:rPr lang="zh-CN" altLang="en-US" smtClean="0"/>
              <a:t>第08章 第</a:t>
            </a:r>
            <a:r>
              <a:rPr lang="en-US" altLang="zh-CN" smtClean="0"/>
              <a:t>8</a:t>
            </a:r>
            <a:r>
              <a:rPr lang="zh-CN" altLang="en-US" smtClean="0"/>
              <a:t>题</a:t>
            </a:r>
          </a:p>
        </p:txBody>
      </p:sp>
      <p:sp>
        <p:nvSpPr>
          <p:cNvPr id="24578" name="内容占位符 2"/>
          <p:cNvSpPr>
            <a:spLocks noGrp="1" noChangeArrowheads="1"/>
          </p:cNvSpPr>
          <p:nvPr>
            <p:ph idx="1"/>
          </p:nvPr>
        </p:nvSpPr>
        <p:spPr>
          <a:xfrm>
            <a:off x="685800" y="1143000"/>
            <a:ext cx="7772400" cy="4114800"/>
          </a:xfrm>
        </p:spPr>
        <p:txBody>
          <a:bodyPr/>
          <a:lstStyle/>
          <a:p>
            <a:pPr eaLnBrk="1" hangingPunct="1"/>
            <a:r>
              <a:rPr lang="en-US" altLang="zh-CN" smtClean="0"/>
              <a:t>Q</a:t>
            </a:r>
            <a:r>
              <a:rPr lang="zh-CN" altLang="en-US" smtClean="0"/>
              <a:t>：请用尽可能少的</a:t>
            </a:r>
            <a:r>
              <a:rPr lang="en-US" altLang="zh-CN" smtClean="0"/>
              <a:t>2</a:t>
            </a:r>
            <a:r>
              <a:rPr lang="zh-CN" altLang="en-US" smtClean="0"/>
              <a:t>输入</a:t>
            </a:r>
            <a:r>
              <a:rPr lang="en-US" altLang="zh-CN" smtClean="0"/>
              <a:t>NAND</a:t>
            </a:r>
            <a:r>
              <a:rPr lang="zh-CN" altLang="en-US" smtClean="0"/>
              <a:t>门搭建出一个具有</a:t>
            </a:r>
            <a:r>
              <a:rPr lang="en-US" altLang="zh-CN" smtClean="0"/>
              <a:t>2</a:t>
            </a:r>
            <a:r>
              <a:rPr lang="zh-CN" altLang="en-US" smtClean="0"/>
              <a:t>输入</a:t>
            </a:r>
            <a:r>
              <a:rPr lang="en-US" altLang="zh-CN" smtClean="0"/>
              <a:t>XOR</a:t>
            </a:r>
            <a:r>
              <a:rPr lang="zh-CN" altLang="en-US" smtClean="0"/>
              <a:t>功能的电路。</a:t>
            </a:r>
            <a:endParaRPr lang="en-US" altLang="zh-CN" smtClean="0"/>
          </a:p>
          <a:p>
            <a:pPr eaLnBrk="1" hangingPunct="1"/>
            <a:r>
              <a:rPr lang="en-US" altLang="zh-CN" smtClean="0"/>
              <a:t>A</a:t>
            </a:r>
            <a:r>
              <a:rPr lang="zh-CN" altLang="en-US" smtClean="0"/>
              <a:t>：</a:t>
            </a:r>
            <a:endParaRPr lang="en-US" altLang="zh-CN" smtClean="0"/>
          </a:p>
          <a:p>
            <a:pPr marL="457200" lvl="1" indent="0" eaLnBrk="1" hangingPunct="1">
              <a:buFontTx/>
              <a:buNone/>
            </a:pPr>
            <a:r>
              <a:rPr lang="en-US" altLang="zh-CN" sz="1800" smtClean="0">
                <a:latin typeface="Courier New" panose="02070309020205020404" pitchFamily="49" charset="0"/>
              </a:rPr>
              <a:t>Y</a:t>
            </a:r>
            <a:r>
              <a:rPr lang="zh-CN" altLang="en-US" sz="1800" smtClean="0">
                <a:latin typeface="Courier New" panose="02070309020205020404" pitchFamily="49" charset="0"/>
              </a:rPr>
              <a:t> </a:t>
            </a:r>
            <a:r>
              <a:rPr lang="en-US" altLang="zh-CN" sz="1800" smtClean="0">
                <a:latin typeface="Courier New" panose="02070309020205020404" pitchFamily="49" charset="0"/>
              </a:rPr>
              <a:t>= ~A &amp; B | A &amp; ~B </a:t>
            </a:r>
          </a:p>
          <a:p>
            <a:pPr marL="457200" lvl="1" indent="0" eaLnBrk="1" hangingPunct="1">
              <a:buFontTx/>
              <a:buNone/>
            </a:pPr>
            <a:r>
              <a:rPr lang="en-US" altLang="zh-CN" sz="1800" smtClean="0">
                <a:latin typeface="Courier New" panose="02070309020205020404" pitchFamily="49" charset="0"/>
              </a:rPr>
              <a:t>  = ~(~(~A&amp;B) &amp; ~(A&amp;~B))</a:t>
            </a:r>
          </a:p>
          <a:p>
            <a:pPr marL="457200" lvl="1" indent="0" eaLnBrk="1" hangingPunct="1">
              <a:buFontTx/>
              <a:buNone/>
            </a:pPr>
            <a:r>
              <a:rPr lang="en-US" altLang="zh-CN" sz="1800" smtClean="0">
                <a:latin typeface="Courier New" panose="02070309020205020404" pitchFamily="49" charset="0"/>
              </a:rPr>
              <a:t>  = ~(~(~(A&amp;B)&amp;B) &amp; ~(A&amp;~(A&amp;B)))</a:t>
            </a:r>
          </a:p>
        </p:txBody>
      </p:sp>
      <p:cxnSp>
        <p:nvCxnSpPr>
          <p:cNvPr id="6" name="直接连接符 5"/>
          <p:cNvCxnSpPr/>
          <p:nvPr/>
        </p:nvCxnSpPr>
        <p:spPr bwMode="auto">
          <a:xfrm flipV="1">
            <a:off x="2332038" y="4029075"/>
            <a:ext cx="785812" cy="635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7" name="直接连接符 6"/>
          <p:cNvCxnSpPr/>
          <p:nvPr/>
        </p:nvCxnSpPr>
        <p:spPr bwMode="auto">
          <a:xfrm flipV="1">
            <a:off x="4529138" y="4029075"/>
            <a:ext cx="746125" cy="635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9" name="直接连接符 8"/>
          <p:cNvCxnSpPr/>
          <p:nvPr/>
        </p:nvCxnSpPr>
        <p:spPr bwMode="auto">
          <a:xfrm flipV="1">
            <a:off x="2066925" y="4098925"/>
            <a:ext cx="1436688"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5" name="直接连接符 14"/>
          <p:cNvCxnSpPr/>
          <p:nvPr/>
        </p:nvCxnSpPr>
        <p:spPr bwMode="auto">
          <a:xfrm flipV="1">
            <a:off x="4002088" y="4098925"/>
            <a:ext cx="1387475" cy="0"/>
          </a:xfrm>
          <a:prstGeom prst="line">
            <a:avLst/>
          </a:prstGeom>
          <a:ln>
            <a:solidFill>
              <a:srgbClr val="FFC000"/>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6" name="直接连接符 15"/>
          <p:cNvCxnSpPr/>
          <p:nvPr/>
        </p:nvCxnSpPr>
        <p:spPr bwMode="auto">
          <a:xfrm>
            <a:off x="1790700" y="4164013"/>
            <a:ext cx="3733800" cy="1587"/>
          </a:xfrm>
          <a:prstGeom prst="line">
            <a:avLst/>
          </a:prstGeom>
          <a:ln>
            <a:solidFill>
              <a:srgbClr val="FF0000"/>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pic>
        <p:nvPicPr>
          <p:cNvPr id="18" name="图片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8738" y="4762500"/>
            <a:ext cx="3946525" cy="171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5" name="文本框 1"/>
          <p:cNvSpPr txBox="1">
            <a:spLocks noChangeArrowheads="1"/>
          </p:cNvSpPr>
          <p:nvPr/>
        </p:nvSpPr>
        <p:spPr bwMode="auto">
          <a:xfrm>
            <a:off x="6142038" y="2846388"/>
            <a:ext cx="197802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Tx/>
              <a:buNone/>
            </a:pPr>
            <a:r>
              <a:rPr lang="zh-CN" altLang="en-US">
                <a:latin typeface="Calibri" panose="020F0502020204030204" pitchFamily="34" charset="0"/>
              </a:rPr>
              <a:t>其中</a:t>
            </a:r>
            <a:endParaRPr lang="en-US" altLang="zh-CN">
              <a:latin typeface="Calibri" panose="020F0502020204030204" pitchFamily="34" charset="0"/>
            </a:endParaRPr>
          </a:p>
          <a:p>
            <a:pPr>
              <a:buFontTx/>
              <a:buNone/>
            </a:pPr>
            <a:r>
              <a:rPr lang="en-US" altLang="zh-CN">
                <a:latin typeface="Courier New" panose="02070309020205020404" pitchFamily="49" charset="0"/>
              </a:rPr>
              <a:t>  ~A&amp;B</a:t>
            </a:r>
          </a:p>
          <a:p>
            <a:pPr>
              <a:buFontTx/>
              <a:buNone/>
            </a:pPr>
            <a:r>
              <a:rPr lang="en-US" altLang="zh-CN">
                <a:latin typeface="Courier New" panose="02070309020205020404" pitchFamily="49" charset="0"/>
              </a:rPr>
              <a:t>= ~A&amp;B | ~B&amp;B</a:t>
            </a:r>
          </a:p>
          <a:p>
            <a:pPr>
              <a:buFontTx/>
              <a:buNone/>
            </a:pPr>
            <a:r>
              <a:rPr lang="en-US" altLang="zh-CN">
                <a:latin typeface="Courier New" panose="02070309020205020404" pitchFamily="49" charset="0"/>
              </a:rPr>
              <a:t>=(~A|~B)&amp; B</a:t>
            </a:r>
          </a:p>
          <a:p>
            <a:pPr>
              <a:buFontTx/>
              <a:buNone/>
            </a:pPr>
            <a:r>
              <a:rPr lang="en-US" altLang="zh-CN">
                <a:latin typeface="Courier New" panose="02070309020205020404" pitchFamily="49" charset="0"/>
              </a:rPr>
              <a:t>=~(A&amp;B)&amp; B</a:t>
            </a:r>
            <a:endParaRPr lang="zh-CN" altLang="en-US">
              <a:latin typeface="Courier New" panose="02070309020205020404" pitchFamily="49" charset="0"/>
            </a:endParaRPr>
          </a:p>
        </p:txBody>
      </p:sp>
    </p:spTree>
    <p:extLst>
      <p:ext uri="{BB962C8B-B14F-4D97-AF65-F5344CB8AC3E}">
        <p14:creationId xmlns:p14="http://schemas.microsoft.com/office/powerpoint/2010/main" val="35193072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noChangeArrowheads="1"/>
          </p:cNvSpPr>
          <p:nvPr>
            <p:ph type="title"/>
          </p:nvPr>
        </p:nvSpPr>
        <p:spPr/>
        <p:txBody>
          <a:bodyPr/>
          <a:lstStyle/>
          <a:p>
            <a:pPr eaLnBrk="1" hangingPunct="1"/>
            <a:r>
              <a:rPr lang="zh-CN" altLang="en-US" smtClean="0"/>
              <a:t>第08章 第</a:t>
            </a:r>
            <a:r>
              <a:rPr lang="en-US" altLang="zh-CN" smtClean="0"/>
              <a:t>9</a:t>
            </a:r>
            <a:r>
              <a:rPr lang="zh-CN" altLang="en-US" smtClean="0"/>
              <a:t>题</a:t>
            </a:r>
          </a:p>
        </p:txBody>
      </p:sp>
      <p:sp>
        <p:nvSpPr>
          <p:cNvPr id="25602" name="内容占位符 2"/>
          <p:cNvSpPr>
            <a:spLocks noGrp="1" noChangeArrowheads="1"/>
          </p:cNvSpPr>
          <p:nvPr>
            <p:ph idx="1"/>
          </p:nvPr>
        </p:nvSpPr>
        <p:spPr/>
        <p:txBody>
          <a:bodyPr/>
          <a:lstStyle/>
          <a:p>
            <a:pPr eaLnBrk="1" hangingPunct="1"/>
            <a:r>
              <a:rPr lang="en-US" altLang="zh-CN" smtClean="0"/>
              <a:t>Q</a:t>
            </a:r>
            <a:r>
              <a:rPr lang="zh-CN" altLang="en-US" smtClean="0"/>
              <a:t>：请用</a:t>
            </a:r>
            <a:r>
              <a:rPr lang="en-US" altLang="zh-CN" smtClean="0"/>
              <a:t>D</a:t>
            </a:r>
            <a:r>
              <a:rPr lang="zh-CN" altLang="en-US" smtClean="0"/>
              <a:t>触发器和常见组合逻辑门搭建出一个具有同步复位为</a:t>
            </a:r>
            <a:r>
              <a:rPr lang="en-US" altLang="zh-CN" smtClean="0"/>
              <a:t>0</a:t>
            </a:r>
            <a:r>
              <a:rPr lang="zh-CN" altLang="en-US" smtClean="0"/>
              <a:t>功能的触发器的电路。</a:t>
            </a:r>
            <a:endParaRPr lang="en-US" altLang="zh-CN" smtClean="0"/>
          </a:p>
          <a:p>
            <a:pPr eaLnBrk="1" hangingPunct="1"/>
            <a:r>
              <a:rPr lang="en-US" altLang="zh-CN" smtClean="0"/>
              <a:t>A</a:t>
            </a:r>
            <a:r>
              <a:rPr lang="zh-CN" altLang="en-US" smtClean="0"/>
              <a:t>：</a:t>
            </a:r>
            <a:endParaRPr lang="en-US" altLang="zh-CN" smtClean="0"/>
          </a:p>
          <a:p>
            <a:pPr lvl="1" eaLnBrk="1" hangingPunct="1"/>
            <a:r>
              <a:rPr lang="zh-CN" altLang="en-US" smtClean="0"/>
              <a:t>同步：有时钟才有复位效果</a:t>
            </a:r>
            <a:endParaRPr lang="en-US" altLang="zh-CN" smtClean="0"/>
          </a:p>
          <a:p>
            <a:pPr lvl="1" eaLnBrk="1" hangingPunct="1"/>
            <a:r>
              <a:rPr lang="zh-CN" altLang="en-US" smtClean="0"/>
              <a:t>复位：</a:t>
            </a:r>
            <a:r>
              <a:rPr lang="en-US" altLang="zh-CN" smtClean="0"/>
              <a:t>R</a:t>
            </a:r>
            <a:r>
              <a:rPr lang="zh-CN" altLang="en-US" smtClean="0"/>
              <a:t>（</a:t>
            </a:r>
            <a:r>
              <a:rPr lang="en-US" altLang="zh-CN" smtClean="0"/>
              <a:t>0</a:t>
            </a:r>
            <a:r>
              <a:rPr lang="zh-CN" altLang="en-US" smtClean="0"/>
              <a:t>有效</a:t>
            </a:r>
            <a:r>
              <a:rPr lang="en-US" altLang="zh-CN" smtClean="0"/>
              <a:t>/1</a:t>
            </a:r>
            <a:r>
              <a:rPr lang="zh-CN" altLang="en-US" smtClean="0"/>
              <a:t>有效）</a:t>
            </a:r>
            <a:endParaRPr lang="en-US" altLang="zh-CN" smtClean="0"/>
          </a:p>
          <a:p>
            <a:pPr lvl="1" eaLnBrk="1" hangingPunct="1"/>
            <a:r>
              <a:rPr lang="zh-CN" altLang="en-US" smtClean="0"/>
              <a:t>为</a:t>
            </a:r>
            <a:r>
              <a:rPr lang="en-US" altLang="zh-CN" smtClean="0"/>
              <a:t>0  </a:t>
            </a:r>
            <a:r>
              <a:rPr lang="zh-CN" altLang="en-US" smtClean="0"/>
              <a:t>：</a:t>
            </a:r>
            <a:r>
              <a:rPr lang="en-US" altLang="zh-CN" smtClean="0"/>
              <a:t>R</a:t>
            </a:r>
            <a:r>
              <a:rPr lang="zh-CN" altLang="en-US" smtClean="0"/>
              <a:t>有效时输入为</a:t>
            </a:r>
            <a:r>
              <a:rPr lang="en-US" altLang="zh-CN" smtClean="0"/>
              <a:t>0</a:t>
            </a:r>
          </a:p>
          <a:p>
            <a:pPr lvl="1" eaLnBrk="1" hangingPunct="1"/>
            <a:endParaRPr lang="en-US" altLang="zh-CN" smtClean="0"/>
          </a:p>
        </p:txBody>
      </p:sp>
      <p:pic>
        <p:nvPicPr>
          <p:cNvPr id="25603"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6088" y="3716338"/>
            <a:ext cx="2452687"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文本框 5"/>
          <p:cNvSpPr txBox="1">
            <a:spLocks noChangeArrowheads="1"/>
          </p:cNvSpPr>
          <p:nvPr/>
        </p:nvSpPr>
        <p:spPr bwMode="auto">
          <a:xfrm>
            <a:off x="5391150" y="3260725"/>
            <a:ext cx="2863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t>R</a:t>
            </a:r>
            <a:r>
              <a:rPr lang="zh-CN" altLang="en-US"/>
              <a:t>为</a:t>
            </a:r>
            <a:r>
              <a:rPr lang="en-US" altLang="zh-CN"/>
              <a:t>0</a:t>
            </a:r>
            <a:r>
              <a:rPr lang="zh-CN" altLang="en-US"/>
              <a:t>有效：</a:t>
            </a:r>
            <a:r>
              <a:rPr lang="en-US" altLang="zh-CN"/>
              <a:t>Q &lt;= R &amp; D;</a:t>
            </a:r>
            <a:endParaRPr lang="zh-CN" altLang="en-US"/>
          </a:p>
        </p:txBody>
      </p:sp>
      <p:sp>
        <p:nvSpPr>
          <p:cNvPr id="25605" name="文本框 7"/>
          <p:cNvSpPr txBox="1">
            <a:spLocks noChangeArrowheads="1"/>
          </p:cNvSpPr>
          <p:nvPr/>
        </p:nvSpPr>
        <p:spPr bwMode="auto">
          <a:xfrm>
            <a:off x="5391150" y="5054600"/>
            <a:ext cx="2863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t>R</a:t>
            </a:r>
            <a:r>
              <a:rPr lang="zh-CN" altLang="en-US"/>
              <a:t>为</a:t>
            </a:r>
            <a:r>
              <a:rPr lang="en-US" altLang="zh-CN"/>
              <a:t>1</a:t>
            </a:r>
            <a:r>
              <a:rPr lang="zh-CN" altLang="en-US"/>
              <a:t>有效：</a:t>
            </a:r>
            <a:r>
              <a:rPr lang="en-US" altLang="zh-CN"/>
              <a:t>Q &lt;= ~R &amp; D;</a:t>
            </a:r>
            <a:endParaRPr lang="zh-CN" altLang="en-US"/>
          </a:p>
        </p:txBody>
      </p:sp>
      <p:pic>
        <p:nvPicPr>
          <p:cNvPr id="25606" name="图片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6150" y="5478463"/>
            <a:ext cx="3222625" cy="119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0439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noChangeArrowheads="1"/>
          </p:cNvSpPr>
          <p:nvPr>
            <p:ph type="title"/>
          </p:nvPr>
        </p:nvSpPr>
        <p:spPr>
          <a:xfrm>
            <a:off x="685800" y="0"/>
            <a:ext cx="7772400" cy="1143000"/>
          </a:xfrm>
        </p:spPr>
        <p:txBody>
          <a:bodyPr/>
          <a:lstStyle/>
          <a:p>
            <a:pPr eaLnBrk="1" hangingPunct="1"/>
            <a:r>
              <a:rPr lang="zh-CN" altLang="en-US" smtClean="0"/>
              <a:t>第08章 第</a:t>
            </a:r>
            <a:r>
              <a:rPr lang="en-US" altLang="zh-CN" smtClean="0"/>
              <a:t>10</a:t>
            </a:r>
            <a:r>
              <a:rPr lang="zh-CN" altLang="en-US" smtClean="0"/>
              <a:t>题</a:t>
            </a:r>
          </a:p>
        </p:txBody>
      </p:sp>
      <p:sp>
        <p:nvSpPr>
          <p:cNvPr id="3" name="内容占位符 2"/>
          <p:cNvSpPr>
            <a:spLocks noGrp="1"/>
          </p:cNvSpPr>
          <p:nvPr>
            <p:ph idx="1"/>
          </p:nvPr>
        </p:nvSpPr>
        <p:spPr>
          <a:xfrm>
            <a:off x="685800" y="1143000"/>
            <a:ext cx="7772400" cy="4997450"/>
          </a:xfrm>
        </p:spPr>
        <p:txBody>
          <a:bodyPr/>
          <a:lstStyle/>
          <a:p>
            <a:pPr marL="341630" indent="-341630">
              <a:defRPr/>
            </a:pPr>
            <a:r>
              <a:rPr lang="en-US" altLang="zh-CN" dirty="0"/>
              <a:t>Q</a:t>
            </a:r>
            <a:r>
              <a:rPr lang="zh-CN" altLang="en-US" dirty="0"/>
              <a:t>：证明</a:t>
            </a:r>
            <a:r>
              <a:rPr lang="en-US" altLang="zh-CN" dirty="0"/>
              <a:t>[X+Y]</a:t>
            </a:r>
            <a:r>
              <a:rPr lang="zh-CN" altLang="en-US" baseline="-25000" dirty="0"/>
              <a:t>补</a:t>
            </a:r>
            <a:r>
              <a:rPr lang="en-US" altLang="zh-CN" dirty="0"/>
              <a:t>=[X]</a:t>
            </a:r>
            <a:r>
              <a:rPr lang="zh-CN" altLang="en-US" baseline="-25000" dirty="0"/>
              <a:t>补</a:t>
            </a:r>
            <a:r>
              <a:rPr lang="en-US" altLang="zh-CN" dirty="0"/>
              <a:t>+[Y]</a:t>
            </a:r>
            <a:r>
              <a:rPr lang="zh-CN" altLang="en-US" baseline="-25000" dirty="0"/>
              <a:t>补</a:t>
            </a:r>
            <a:r>
              <a:rPr lang="zh-CN" altLang="en-US" dirty="0"/>
              <a:t>。</a:t>
            </a:r>
            <a:endParaRPr lang="en-US" altLang="zh-CN" dirty="0"/>
          </a:p>
          <a:p>
            <a:pPr marL="341630" indent="-341630">
              <a:defRPr/>
            </a:pPr>
            <a:r>
              <a:rPr lang="en-US" altLang="zh-CN" dirty="0"/>
              <a:t>A</a:t>
            </a:r>
            <a:r>
              <a:rPr lang="zh-CN" altLang="en-US" dirty="0"/>
              <a:t>：</a:t>
            </a:r>
            <a:endParaRPr lang="en-US" altLang="zh-CN" dirty="0"/>
          </a:p>
          <a:p>
            <a:pPr marL="914400" lvl="1" indent="-457200">
              <a:buFont typeface="+mj-lt"/>
              <a:buAutoNum type="arabicPeriod"/>
              <a:defRPr/>
            </a:pPr>
            <a:r>
              <a:rPr lang="zh-CN" altLang="en-US" dirty="0">
                <a:cs typeface="+mn-cs"/>
              </a:rPr>
              <a:t>假设</a:t>
            </a:r>
            <a:r>
              <a:rPr lang="en-US" altLang="zh-CN" dirty="0">
                <a:cs typeface="+mn-cs"/>
              </a:rPr>
              <a:t>X</a:t>
            </a:r>
            <a:r>
              <a:rPr lang="zh-CN" altLang="en-US" dirty="0">
                <a:cs typeface="+mn-cs"/>
              </a:rPr>
              <a:t>、</a:t>
            </a:r>
            <a:r>
              <a:rPr lang="en-US" altLang="zh-CN" dirty="0">
                <a:cs typeface="+mn-cs"/>
              </a:rPr>
              <a:t>Y</a:t>
            </a:r>
            <a:r>
              <a:rPr lang="zh-CN" altLang="en-US" dirty="0">
                <a:cs typeface="+mn-cs"/>
              </a:rPr>
              <a:t>、</a:t>
            </a:r>
            <a:r>
              <a:rPr lang="en-US" altLang="zh-CN" dirty="0">
                <a:cs typeface="+mn-cs"/>
              </a:rPr>
              <a:t>X+Y</a:t>
            </a:r>
            <a:r>
              <a:rPr lang="zh-CN" altLang="en-US" dirty="0">
                <a:cs typeface="+mn-cs"/>
              </a:rPr>
              <a:t>都在</a:t>
            </a:r>
            <a:r>
              <a:rPr lang="en-US" altLang="zh-CN" dirty="0">
                <a:cs typeface="+mn-cs"/>
              </a:rPr>
              <a:t>n</a:t>
            </a:r>
            <a:r>
              <a:rPr lang="zh-CN" altLang="en-US" dirty="0">
                <a:cs typeface="+mn-cs"/>
              </a:rPr>
              <a:t>位补码表示范围内（无溢出）</a:t>
            </a:r>
            <a:endParaRPr lang="en-US" altLang="zh-CN" dirty="0">
              <a:cs typeface="+mn-cs"/>
            </a:endParaRPr>
          </a:p>
          <a:p>
            <a:pPr marL="914400" lvl="1" indent="-457200">
              <a:buFont typeface="+mj-lt"/>
              <a:buAutoNum type="arabicPeriod"/>
              <a:defRPr/>
            </a:pPr>
            <a:r>
              <a:rPr lang="zh-CN" altLang="en-US" dirty="0">
                <a:cs typeface="+mn-cs"/>
              </a:rPr>
              <a:t>由补码定义</a:t>
            </a:r>
            <a:r>
              <a:rPr lang="en-US" altLang="zh-CN" dirty="0">
                <a:cs typeface="+mn-cs"/>
              </a:rPr>
              <a:t>[X]</a:t>
            </a:r>
            <a:r>
              <a:rPr lang="zh-CN" altLang="en-US" baseline="-25000" dirty="0">
                <a:cs typeface="+mn-cs"/>
              </a:rPr>
              <a:t>补 </a:t>
            </a:r>
            <a:r>
              <a:rPr lang="en-US" altLang="zh-CN" dirty="0">
                <a:cs typeface="+mn-cs"/>
              </a:rPr>
              <a:t>= (2</a:t>
            </a:r>
            <a:r>
              <a:rPr lang="en-US" altLang="zh-CN" baseline="30000" dirty="0">
                <a:cs typeface="+mn-cs"/>
              </a:rPr>
              <a:t>n</a:t>
            </a:r>
            <a:r>
              <a:rPr lang="en-US" altLang="zh-CN" dirty="0">
                <a:cs typeface="+mn-cs"/>
              </a:rPr>
              <a:t>+X) mod 2</a:t>
            </a:r>
            <a:r>
              <a:rPr lang="en-US" altLang="zh-CN" baseline="30000" dirty="0">
                <a:cs typeface="+mn-cs"/>
              </a:rPr>
              <a:t>n</a:t>
            </a:r>
            <a:r>
              <a:rPr lang="zh-CN" altLang="en-US" dirty="0">
                <a:cs typeface="+mn-cs"/>
              </a:rPr>
              <a:t>，则</a:t>
            </a:r>
            <a:r>
              <a:rPr lang="en-US" altLang="zh-CN" dirty="0">
                <a:cs typeface="+mn-cs"/>
              </a:rPr>
              <a:t>[Y]</a:t>
            </a:r>
            <a:r>
              <a:rPr lang="zh-CN" altLang="en-US" baseline="-25000" dirty="0">
                <a:cs typeface="+mn-cs"/>
              </a:rPr>
              <a:t>补 </a:t>
            </a:r>
            <a:r>
              <a:rPr lang="en-US" altLang="zh-CN" dirty="0">
                <a:cs typeface="+mn-cs"/>
              </a:rPr>
              <a:t>= (2</a:t>
            </a:r>
            <a:r>
              <a:rPr lang="en-US" altLang="zh-CN" baseline="30000" dirty="0">
                <a:cs typeface="+mn-cs"/>
              </a:rPr>
              <a:t>n</a:t>
            </a:r>
            <a:r>
              <a:rPr lang="en-US" altLang="zh-CN" dirty="0">
                <a:cs typeface="+mn-cs"/>
              </a:rPr>
              <a:t>+Y) mod 2</a:t>
            </a:r>
            <a:r>
              <a:rPr lang="en-US" altLang="zh-CN" baseline="30000" dirty="0">
                <a:cs typeface="+mn-cs"/>
              </a:rPr>
              <a:t>n</a:t>
            </a:r>
            <a:r>
              <a:rPr lang="en-US" altLang="zh-CN" dirty="0">
                <a:cs typeface="+mn-cs"/>
              </a:rPr>
              <a:t> </a:t>
            </a:r>
            <a:r>
              <a:rPr lang="zh-CN" altLang="en-US" dirty="0">
                <a:cs typeface="+mn-cs"/>
              </a:rPr>
              <a:t>，</a:t>
            </a:r>
            <a:r>
              <a:rPr lang="en-US" altLang="zh-CN" dirty="0">
                <a:cs typeface="+mn-cs"/>
              </a:rPr>
              <a:t> [X+Y]</a:t>
            </a:r>
            <a:r>
              <a:rPr lang="zh-CN" altLang="en-US" baseline="-25000" dirty="0">
                <a:cs typeface="+mn-cs"/>
              </a:rPr>
              <a:t>补 </a:t>
            </a:r>
            <a:r>
              <a:rPr lang="en-US" altLang="zh-CN" dirty="0">
                <a:cs typeface="+mn-cs"/>
              </a:rPr>
              <a:t>= (2</a:t>
            </a:r>
            <a:r>
              <a:rPr lang="en-US" altLang="zh-CN" baseline="30000" dirty="0">
                <a:cs typeface="+mn-cs"/>
              </a:rPr>
              <a:t>n</a:t>
            </a:r>
            <a:r>
              <a:rPr lang="en-US" altLang="zh-CN" dirty="0">
                <a:cs typeface="+mn-cs"/>
              </a:rPr>
              <a:t>+(X+Y)) mod 2</a:t>
            </a:r>
            <a:r>
              <a:rPr lang="en-US" altLang="zh-CN" baseline="30000" dirty="0">
                <a:cs typeface="+mn-cs"/>
              </a:rPr>
              <a:t>n</a:t>
            </a:r>
            <a:endParaRPr lang="en-US" altLang="zh-CN" dirty="0">
              <a:cs typeface="+mn-cs"/>
            </a:endParaRPr>
          </a:p>
          <a:p>
            <a:pPr marL="914400" lvl="1" indent="-457200">
              <a:buFont typeface="+mj-lt"/>
              <a:buAutoNum type="arabicPeriod"/>
              <a:defRPr/>
            </a:pPr>
            <a:r>
              <a:rPr lang="en-US" altLang="zh-CN" dirty="0">
                <a:cs typeface="+mn-cs"/>
              </a:rPr>
              <a:t>[X]</a:t>
            </a:r>
            <a:r>
              <a:rPr lang="zh-CN" altLang="en-US" baseline="-25000" dirty="0">
                <a:cs typeface="+mn-cs"/>
              </a:rPr>
              <a:t>补</a:t>
            </a:r>
            <a:r>
              <a:rPr lang="en-US" altLang="zh-CN" dirty="0">
                <a:solidFill>
                  <a:srgbClr val="FF0000"/>
                </a:solidFill>
                <a:cs typeface="+mn-cs"/>
              </a:rPr>
              <a:t>+</a:t>
            </a:r>
            <a:r>
              <a:rPr lang="en-US" altLang="zh-CN" dirty="0">
                <a:cs typeface="+mn-cs"/>
              </a:rPr>
              <a:t>[Y]</a:t>
            </a:r>
            <a:r>
              <a:rPr lang="zh-CN" altLang="en-US" baseline="-25000" dirty="0">
                <a:cs typeface="+mn-cs"/>
              </a:rPr>
              <a:t>补</a:t>
            </a:r>
            <a:r>
              <a:rPr lang="zh-CN" altLang="en-US" dirty="0">
                <a:cs typeface="+mn-cs"/>
              </a:rPr>
              <a:t>中的</a:t>
            </a:r>
            <a:r>
              <a:rPr lang="en-US" altLang="zh-CN" dirty="0">
                <a:solidFill>
                  <a:srgbClr val="FF0000"/>
                </a:solidFill>
                <a:cs typeface="+mn-cs"/>
              </a:rPr>
              <a:t>+</a:t>
            </a:r>
            <a:r>
              <a:rPr lang="zh-CN" altLang="en-US" dirty="0">
                <a:cs typeface="+mn-cs"/>
              </a:rPr>
              <a:t>为无符号</a:t>
            </a:r>
            <a:r>
              <a:rPr lang="en-US" altLang="zh-CN" dirty="0">
                <a:cs typeface="+mn-cs"/>
              </a:rPr>
              <a:t>n</a:t>
            </a:r>
            <a:r>
              <a:rPr lang="zh-CN" altLang="en-US" dirty="0">
                <a:cs typeface="+mn-cs"/>
              </a:rPr>
              <a:t>位二进制加</a:t>
            </a:r>
            <a:endParaRPr lang="en-US" altLang="zh-CN" dirty="0">
              <a:cs typeface="+mn-cs"/>
            </a:endParaRPr>
          </a:p>
          <a:p>
            <a:pPr marL="457200" lvl="1" indent="0">
              <a:buFontTx/>
              <a:buNone/>
              <a:defRPr/>
            </a:pPr>
            <a:r>
              <a:rPr lang="zh-CN" altLang="en-US" dirty="0">
                <a:cs typeface="+mn-cs"/>
              </a:rPr>
              <a:t>故</a:t>
            </a:r>
            <a:r>
              <a:rPr lang="en-US" altLang="zh-CN" dirty="0">
                <a:cs typeface="+mn-cs"/>
              </a:rPr>
              <a:t>[X]</a:t>
            </a:r>
            <a:r>
              <a:rPr lang="zh-CN" altLang="en-US" baseline="-25000" dirty="0">
                <a:cs typeface="+mn-cs"/>
              </a:rPr>
              <a:t>补</a:t>
            </a:r>
            <a:r>
              <a:rPr lang="en-US" altLang="zh-CN" dirty="0">
                <a:solidFill>
                  <a:srgbClr val="FF0000"/>
                </a:solidFill>
                <a:cs typeface="+mn-cs"/>
              </a:rPr>
              <a:t>+</a:t>
            </a:r>
            <a:r>
              <a:rPr lang="en-US" altLang="zh-CN" dirty="0">
                <a:cs typeface="+mn-cs"/>
              </a:rPr>
              <a:t>[Y]</a:t>
            </a:r>
            <a:r>
              <a:rPr lang="zh-CN" altLang="en-US" baseline="-25000" dirty="0">
                <a:cs typeface="+mn-cs"/>
              </a:rPr>
              <a:t>补 </a:t>
            </a:r>
            <a:r>
              <a:rPr lang="en-US" altLang="zh-CN" dirty="0">
                <a:cs typeface="+mn-cs"/>
              </a:rPr>
              <a:t>=  ((2</a:t>
            </a:r>
            <a:r>
              <a:rPr lang="en-US" altLang="zh-CN" baseline="30000" dirty="0">
                <a:cs typeface="+mn-cs"/>
              </a:rPr>
              <a:t>n</a:t>
            </a:r>
            <a:r>
              <a:rPr lang="en-US" altLang="zh-CN" dirty="0">
                <a:cs typeface="+mn-cs"/>
              </a:rPr>
              <a:t>+X) mod 2</a:t>
            </a:r>
            <a:r>
              <a:rPr lang="en-US" altLang="zh-CN" baseline="30000" dirty="0">
                <a:cs typeface="+mn-cs"/>
              </a:rPr>
              <a:t>n </a:t>
            </a:r>
            <a:r>
              <a:rPr lang="en-US" altLang="zh-CN" dirty="0">
                <a:cs typeface="+mn-cs"/>
              </a:rPr>
              <a:t>+ (2</a:t>
            </a:r>
            <a:r>
              <a:rPr lang="en-US" altLang="zh-CN" baseline="30000" dirty="0">
                <a:cs typeface="+mn-cs"/>
              </a:rPr>
              <a:t>n</a:t>
            </a:r>
            <a:r>
              <a:rPr lang="en-US" altLang="zh-CN" dirty="0">
                <a:cs typeface="+mn-cs"/>
              </a:rPr>
              <a:t>+Y) mod 2</a:t>
            </a:r>
            <a:r>
              <a:rPr lang="en-US" altLang="zh-CN" baseline="30000" dirty="0">
                <a:cs typeface="+mn-cs"/>
              </a:rPr>
              <a:t>n</a:t>
            </a:r>
            <a:r>
              <a:rPr lang="en-US" altLang="zh-CN" dirty="0">
                <a:cs typeface="+mn-cs"/>
              </a:rPr>
              <a:t>) mod 2</a:t>
            </a:r>
            <a:r>
              <a:rPr lang="en-US" altLang="zh-CN" baseline="30000" dirty="0">
                <a:cs typeface="+mn-cs"/>
              </a:rPr>
              <a:t>n</a:t>
            </a:r>
            <a:endParaRPr lang="en-US" altLang="zh-CN" dirty="0">
              <a:cs typeface="+mn-cs"/>
            </a:endParaRPr>
          </a:p>
          <a:p>
            <a:pPr marL="457200" lvl="1" indent="0">
              <a:buFontTx/>
              <a:buNone/>
              <a:defRPr/>
            </a:pPr>
            <a:r>
              <a:rPr lang="en-US" altLang="zh-CN" baseline="30000" dirty="0">
                <a:cs typeface="+mn-cs"/>
              </a:rPr>
              <a:t>		</a:t>
            </a:r>
            <a:r>
              <a:rPr lang="en-US" altLang="zh-CN" dirty="0">
                <a:cs typeface="+mn-cs"/>
              </a:rPr>
              <a:t>  =  (2</a:t>
            </a:r>
            <a:r>
              <a:rPr lang="en-US" altLang="zh-CN" baseline="30000" dirty="0">
                <a:cs typeface="+mn-cs"/>
              </a:rPr>
              <a:t>n</a:t>
            </a:r>
            <a:r>
              <a:rPr lang="en-US" altLang="zh-CN" dirty="0">
                <a:cs typeface="+mn-cs"/>
              </a:rPr>
              <a:t>+X+2</a:t>
            </a:r>
            <a:r>
              <a:rPr lang="en-US" altLang="zh-CN" baseline="30000" dirty="0">
                <a:cs typeface="+mn-cs"/>
              </a:rPr>
              <a:t>n</a:t>
            </a:r>
            <a:r>
              <a:rPr lang="en-US" altLang="zh-CN" dirty="0">
                <a:cs typeface="+mn-cs"/>
              </a:rPr>
              <a:t>+Y) mod 2</a:t>
            </a:r>
            <a:r>
              <a:rPr lang="en-US" altLang="zh-CN" baseline="30000" dirty="0">
                <a:cs typeface="+mn-cs"/>
              </a:rPr>
              <a:t>n</a:t>
            </a:r>
          </a:p>
          <a:p>
            <a:pPr marL="457200" lvl="1" indent="0">
              <a:buFontTx/>
              <a:buNone/>
              <a:defRPr/>
            </a:pPr>
            <a:r>
              <a:rPr lang="en-US" altLang="zh-CN" baseline="30000" dirty="0">
                <a:cs typeface="+mn-cs"/>
              </a:rPr>
              <a:t>		 </a:t>
            </a:r>
            <a:r>
              <a:rPr lang="en-US" altLang="zh-CN" dirty="0">
                <a:cs typeface="+mn-cs"/>
              </a:rPr>
              <a:t> =  (2</a:t>
            </a:r>
            <a:r>
              <a:rPr lang="en-US" altLang="zh-CN" baseline="30000" dirty="0">
                <a:cs typeface="+mn-cs"/>
              </a:rPr>
              <a:t>n</a:t>
            </a:r>
            <a:r>
              <a:rPr lang="en-US" altLang="zh-CN" dirty="0">
                <a:cs typeface="+mn-cs"/>
              </a:rPr>
              <a:t>+X+Y) mod 2</a:t>
            </a:r>
            <a:r>
              <a:rPr lang="en-US" altLang="zh-CN" baseline="30000" dirty="0">
                <a:cs typeface="+mn-cs"/>
              </a:rPr>
              <a:t>n</a:t>
            </a:r>
            <a:r>
              <a:rPr lang="en-US" altLang="zh-CN" dirty="0">
                <a:cs typeface="+mn-cs"/>
              </a:rPr>
              <a:t>   </a:t>
            </a:r>
            <a:r>
              <a:rPr lang="zh-CN" altLang="en-US" dirty="0">
                <a:solidFill>
                  <a:srgbClr val="FF0000"/>
                </a:solidFill>
                <a:cs typeface="+mn-cs"/>
              </a:rPr>
              <a:t>由</a:t>
            </a:r>
            <a:r>
              <a:rPr lang="en-US" altLang="zh-CN" dirty="0">
                <a:solidFill>
                  <a:srgbClr val="FF0000"/>
                </a:solidFill>
                <a:cs typeface="+mn-cs"/>
              </a:rPr>
              <a:t>1</a:t>
            </a:r>
            <a:endParaRPr lang="en-US" altLang="zh-CN" baseline="30000" dirty="0">
              <a:solidFill>
                <a:srgbClr val="FF0000"/>
              </a:solidFill>
              <a:cs typeface="+mn-cs"/>
            </a:endParaRPr>
          </a:p>
          <a:p>
            <a:pPr marL="457200" lvl="1" indent="0">
              <a:buFontTx/>
              <a:buNone/>
              <a:defRPr/>
            </a:pPr>
            <a:r>
              <a:rPr lang="en-US" altLang="zh-CN" dirty="0">
                <a:cs typeface="+mn-cs"/>
              </a:rPr>
              <a:t>                       = [X+Y]</a:t>
            </a:r>
            <a:r>
              <a:rPr lang="zh-CN" altLang="en-US" baseline="-25000" dirty="0">
                <a:cs typeface="+mn-cs"/>
              </a:rPr>
              <a:t>补 </a:t>
            </a:r>
            <a:endParaRPr lang="en-US" altLang="zh-CN" dirty="0">
              <a:cs typeface="+mn-cs"/>
            </a:endParaRPr>
          </a:p>
        </p:txBody>
      </p:sp>
    </p:spTree>
    <p:extLst>
      <p:ext uri="{BB962C8B-B14F-4D97-AF65-F5344CB8AC3E}">
        <p14:creationId xmlns:p14="http://schemas.microsoft.com/office/powerpoint/2010/main" val="1738506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1"/>
          <p:cNvSpPr>
            <a:spLocks noGrp="1" noChangeArrowheads="1"/>
          </p:cNvSpPr>
          <p:nvPr>
            <p:ph type="title"/>
          </p:nvPr>
        </p:nvSpPr>
        <p:spPr/>
        <p:txBody>
          <a:bodyPr/>
          <a:lstStyle/>
          <a:p>
            <a:pPr eaLnBrk="1" hangingPunct="1"/>
            <a:r>
              <a:rPr lang="zh-CN" altLang="en-US" smtClean="0"/>
              <a:t>本课程作业题设置</a:t>
            </a:r>
          </a:p>
        </p:txBody>
      </p:sp>
      <p:sp>
        <p:nvSpPr>
          <p:cNvPr id="3" name="内容占位符 2"/>
          <p:cNvSpPr>
            <a:spLocks noGrp="1"/>
          </p:cNvSpPr>
          <p:nvPr>
            <p:ph idx="1"/>
          </p:nvPr>
        </p:nvSpPr>
        <p:spPr/>
        <p:txBody>
          <a:bodyPr/>
          <a:lstStyle/>
          <a:p>
            <a:pPr marL="341630" indent="-341630" eaLnBrk="1" hangingPunct="1">
              <a:defRPr/>
            </a:pPr>
            <a:r>
              <a:rPr kumimoji="1" lang="zh-CN" altLang="en-US" dirty="0" smtClean="0"/>
              <a:t>作业题类型</a:t>
            </a:r>
            <a:endParaRPr kumimoji="1" lang="en-US" altLang="zh-CN" dirty="0" smtClean="0"/>
          </a:p>
          <a:p>
            <a:pPr marL="741680" lvl="1" indent="-284480" eaLnBrk="1" hangingPunct="1">
              <a:defRPr/>
            </a:pPr>
            <a:r>
              <a:rPr kumimoji="1" lang="zh-CN" altLang="en-US" dirty="0" smtClean="0">
                <a:cs typeface="+mn-ea"/>
              </a:rPr>
              <a:t>概念型：关键知识点复习</a:t>
            </a:r>
            <a:endParaRPr kumimoji="1" lang="en-US" altLang="zh-CN" dirty="0" smtClean="0">
              <a:cs typeface="+mn-ea"/>
            </a:endParaRPr>
          </a:p>
          <a:p>
            <a:pPr marL="741680" lvl="1" indent="-284480" eaLnBrk="1" hangingPunct="1">
              <a:defRPr/>
            </a:pPr>
            <a:r>
              <a:rPr kumimoji="1" lang="zh-CN" altLang="en-US" dirty="0" smtClean="0">
                <a:cs typeface="+mn-ea"/>
              </a:rPr>
              <a:t>解题型：分析和解决问题</a:t>
            </a:r>
            <a:endParaRPr kumimoji="1" lang="en-US" altLang="zh-CN" dirty="0" smtClean="0">
              <a:cs typeface="+mn-ea"/>
            </a:endParaRPr>
          </a:p>
          <a:p>
            <a:pPr marL="741680" lvl="1" indent="-284480" eaLnBrk="1" hangingPunct="1">
              <a:defRPr/>
            </a:pPr>
            <a:r>
              <a:rPr kumimoji="1" lang="zh-CN" altLang="en-US" dirty="0" smtClean="0">
                <a:cs typeface="+mn-ea"/>
              </a:rPr>
              <a:t>实践型：提高动手能力</a:t>
            </a:r>
            <a:endParaRPr kumimoji="1" lang="en-US" altLang="zh-CN" dirty="0" smtClean="0">
              <a:cs typeface="+mn-ea"/>
            </a:endParaRPr>
          </a:p>
          <a:p>
            <a:pPr marL="341630" indent="-341630" eaLnBrk="1" hangingPunct="1">
              <a:defRPr/>
            </a:pPr>
            <a:r>
              <a:rPr kumimoji="1" lang="zh-CN" altLang="en-US" dirty="0" smtClean="0"/>
              <a:t>配合授课，让学生感觉</a:t>
            </a:r>
            <a:r>
              <a:rPr kumimoji="1" lang="zh-CN" altLang="en-US" dirty="0" smtClean="0">
                <a:solidFill>
                  <a:schemeClr val="accent6"/>
                </a:solidFill>
              </a:rPr>
              <a:t>有难度、有收获</a:t>
            </a:r>
            <a:endParaRPr kumimoji="1" lang="en-US" altLang="zh-CN" dirty="0" smtClean="0">
              <a:solidFill>
                <a:schemeClr val="accent6"/>
              </a:solidFill>
            </a:endParaRPr>
          </a:p>
          <a:p>
            <a:pPr marL="341630" indent="-341630" eaLnBrk="1" hangingPunct="1">
              <a:defRPr/>
            </a:pPr>
            <a:r>
              <a:rPr kumimoji="1" lang="zh-CN" altLang="en-US" dirty="0" smtClean="0"/>
              <a:t>对作业的要求：</a:t>
            </a:r>
            <a:endParaRPr kumimoji="1" lang="en-US" altLang="zh-CN" dirty="0" smtClean="0"/>
          </a:p>
          <a:p>
            <a:pPr marL="741680" lvl="1" indent="-284480" eaLnBrk="1" hangingPunct="1">
              <a:defRPr/>
            </a:pPr>
            <a:r>
              <a:rPr kumimoji="1" lang="zh-CN" altLang="en-US" dirty="0" smtClean="0">
                <a:cs typeface="+mn-ea"/>
              </a:rPr>
              <a:t>不要抄袭</a:t>
            </a:r>
            <a:endParaRPr kumimoji="1" lang="en-US" altLang="zh-CN" dirty="0" smtClean="0">
              <a:cs typeface="+mn-ea"/>
            </a:endParaRPr>
          </a:p>
          <a:p>
            <a:pPr marL="741680" lvl="1" indent="-284480" eaLnBrk="1" hangingPunct="1">
              <a:defRPr/>
            </a:pPr>
            <a:r>
              <a:rPr kumimoji="1" lang="zh-CN" altLang="en-US" dirty="0" smtClean="0">
                <a:cs typeface="+mn-ea"/>
              </a:rPr>
              <a:t>认真完成作业，不要敷衍了事</a:t>
            </a:r>
            <a:endParaRPr kumimoji="1" lang="en-US" altLang="zh-CN" dirty="0" smtClean="0">
              <a:cs typeface="+mn-ea"/>
            </a:endParaRPr>
          </a:p>
        </p:txBody>
      </p:sp>
    </p:spTree>
    <p:extLst>
      <p:ext uri="{BB962C8B-B14F-4D97-AF65-F5344CB8AC3E}">
        <p14:creationId xmlns:p14="http://schemas.microsoft.com/office/powerpoint/2010/main" val="13895335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noChangeArrowheads="1"/>
          </p:cNvSpPr>
          <p:nvPr>
            <p:ph type="title"/>
          </p:nvPr>
        </p:nvSpPr>
        <p:spPr/>
        <p:txBody>
          <a:bodyPr/>
          <a:lstStyle/>
          <a:p>
            <a:pPr eaLnBrk="1" hangingPunct="1"/>
            <a:r>
              <a:rPr lang="zh-CN" altLang="en-US" smtClean="0"/>
              <a:t>第08章 第</a:t>
            </a:r>
            <a:r>
              <a:rPr lang="en-US" altLang="zh-CN" smtClean="0"/>
              <a:t>11</a:t>
            </a:r>
            <a:r>
              <a:rPr lang="zh-CN" altLang="en-US" smtClean="0"/>
              <a:t>题</a:t>
            </a:r>
          </a:p>
        </p:txBody>
      </p:sp>
      <p:sp>
        <p:nvSpPr>
          <p:cNvPr id="3" name="内容占位符 2"/>
          <p:cNvSpPr>
            <a:spLocks noGrp="1"/>
          </p:cNvSpPr>
          <p:nvPr>
            <p:ph idx="1"/>
          </p:nvPr>
        </p:nvSpPr>
        <p:spPr/>
        <p:txBody>
          <a:bodyPr/>
          <a:lstStyle/>
          <a:p>
            <a:pPr marL="341630" indent="-341630">
              <a:defRPr/>
            </a:pPr>
            <a:r>
              <a:rPr lang="en-US" altLang="zh-CN" dirty="0"/>
              <a:t>Q</a:t>
            </a:r>
            <a:r>
              <a:rPr lang="zh-CN" altLang="en-US" dirty="0"/>
              <a:t>：证明</a:t>
            </a:r>
            <a:r>
              <a:rPr lang="en-US" altLang="zh-CN" dirty="0"/>
              <a:t>[X-Y]</a:t>
            </a:r>
            <a:r>
              <a:rPr lang="zh-CN" altLang="en-US" baseline="-25000" dirty="0"/>
              <a:t>补</a:t>
            </a:r>
            <a:r>
              <a:rPr lang="en-US" altLang="zh-CN" dirty="0"/>
              <a:t>=[X]</a:t>
            </a:r>
            <a:r>
              <a:rPr lang="zh-CN" altLang="en-US" baseline="-25000" dirty="0"/>
              <a:t>补</a:t>
            </a:r>
            <a:r>
              <a:rPr lang="en-US" altLang="zh-CN" dirty="0"/>
              <a:t>+[-Y]</a:t>
            </a:r>
            <a:r>
              <a:rPr lang="zh-CN" altLang="en-US" baseline="-25000" dirty="0"/>
              <a:t>补</a:t>
            </a:r>
            <a:endParaRPr lang="en-US" altLang="zh-CN" baseline="-25000" dirty="0"/>
          </a:p>
          <a:p>
            <a:pPr marL="341630" indent="-341630">
              <a:defRPr/>
            </a:pPr>
            <a:r>
              <a:rPr lang="en-US" altLang="zh-CN" dirty="0"/>
              <a:t>A</a:t>
            </a:r>
            <a:r>
              <a:rPr lang="zh-CN" altLang="en-US" dirty="0"/>
              <a:t>：</a:t>
            </a:r>
            <a:endParaRPr lang="en-US" altLang="zh-CN" dirty="0"/>
          </a:p>
          <a:p>
            <a:pPr marL="0" indent="0">
              <a:buFontTx/>
              <a:buNone/>
              <a:defRPr/>
            </a:pPr>
            <a:r>
              <a:rPr lang="en-US" altLang="zh-CN" dirty="0"/>
              <a:t>	[X - Y]</a:t>
            </a:r>
            <a:r>
              <a:rPr lang="zh-CN" altLang="en-US" baseline="-25000" dirty="0"/>
              <a:t>补 </a:t>
            </a:r>
            <a:r>
              <a:rPr lang="en-US" altLang="zh-CN" dirty="0"/>
              <a:t>= [X + (-Y)]</a:t>
            </a:r>
            <a:r>
              <a:rPr lang="zh-CN" altLang="en-US" baseline="-25000" dirty="0"/>
              <a:t>补</a:t>
            </a:r>
            <a:endParaRPr lang="en-US" altLang="zh-CN" dirty="0"/>
          </a:p>
          <a:p>
            <a:pPr marL="0" indent="0">
              <a:buFontTx/>
              <a:buNone/>
              <a:defRPr/>
            </a:pPr>
            <a:r>
              <a:rPr lang="en-US" altLang="zh-CN" dirty="0"/>
              <a:t>	           	   = [X]</a:t>
            </a:r>
            <a:r>
              <a:rPr lang="zh-CN" altLang="en-US" baseline="-25000" dirty="0"/>
              <a:t>补</a:t>
            </a:r>
            <a:r>
              <a:rPr lang="en-US" altLang="zh-CN" dirty="0"/>
              <a:t>+ [-Y]</a:t>
            </a:r>
            <a:r>
              <a:rPr lang="zh-CN" altLang="en-US" baseline="-25000" dirty="0"/>
              <a:t>补  </a:t>
            </a:r>
            <a:r>
              <a:rPr lang="zh-CN" altLang="en-US" dirty="0">
                <a:solidFill>
                  <a:srgbClr val="FF0000"/>
                </a:solidFill>
              </a:rPr>
              <a:t>由题</a:t>
            </a:r>
            <a:r>
              <a:rPr lang="en-US" altLang="zh-CN" dirty="0">
                <a:solidFill>
                  <a:srgbClr val="FF0000"/>
                </a:solidFill>
              </a:rPr>
              <a:t>10</a:t>
            </a:r>
          </a:p>
          <a:p>
            <a:pPr marL="0" indent="0">
              <a:buFontTx/>
              <a:buNone/>
              <a:defRPr/>
            </a:pPr>
            <a:r>
              <a:rPr lang="en-US" altLang="zh-CN" dirty="0">
                <a:solidFill>
                  <a:srgbClr val="FF0000"/>
                </a:solidFill>
              </a:rPr>
              <a:t>    </a:t>
            </a:r>
            <a:r>
              <a:rPr lang="zh-CN" altLang="en-US" dirty="0">
                <a:solidFill>
                  <a:srgbClr val="FF0000"/>
                </a:solidFill>
              </a:rPr>
              <a:t>由题</a:t>
            </a:r>
            <a:r>
              <a:rPr lang="en-US" altLang="zh-CN" dirty="0">
                <a:solidFill>
                  <a:srgbClr val="FF0000"/>
                </a:solidFill>
              </a:rPr>
              <a:t>10</a:t>
            </a:r>
            <a:r>
              <a:rPr lang="zh-CN" altLang="en-US" dirty="0">
                <a:solidFill>
                  <a:srgbClr val="FF0000"/>
                </a:solidFill>
              </a:rPr>
              <a:t>，亦可知假设前提为</a:t>
            </a:r>
            <a:r>
              <a:rPr lang="en-US" altLang="zh-CN" dirty="0">
                <a:solidFill>
                  <a:srgbClr val="FF0000"/>
                </a:solidFill>
              </a:rPr>
              <a:t>X</a:t>
            </a:r>
            <a:r>
              <a:rPr lang="zh-CN" altLang="en-US" dirty="0">
                <a:solidFill>
                  <a:srgbClr val="FF0000"/>
                </a:solidFill>
              </a:rPr>
              <a:t>、</a:t>
            </a:r>
            <a:r>
              <a:rPr lang="en-US" altLang="zh-CN" dirty="0">
                <a:solidFill>
                  <a:srgbClr val="FF0000"/>
                </a:solidFill>
              </a:rPr>
              <a:t>-Y</a:t>
            </a:r>
            <a:r>
              <a:rPr lang="zh-CN" altLang="en-US" dirty="0">
                <a:solidFill>
                  <a:srgbClr val="FF0000"/>
                </a:solidFill>
              </a:rPr>
              <a:t>、</a:t>
            </a:r>
            <a:r>
              <a:rPr lang="en-US" altLang="zh-CN" dirty="0">
                <a:solidFill>
                  <a:srgbClr val="FF0000"/>
                </a:solidFill>
              </a:rPr>
              <a:t>X-Y</a:t>
            </a:r>
            <a:r>
              <a:rPr lang="zh-CN" altLang="en-US" dirty="0">
                <a:solidFill>
                  <a:srgbClr val="FF0000"/>
                </a:solidFill>
              </a:rPr>
              <a:t>在表示范围内</a:t>
            </a:r>
            <a:endParaRPr lang="en-US" altLang="zh-CN" dirty="0">
              <a:solidFill>
                <a:srgbClr val="FF0000"/>
              </a:solidFill>
            </a:endParaRPr>
          </a:p>
        </p:txBody>
      </p:sp>
    </p:spTree>
    <p:extLst>
      <p:ext uri="{BB962C8B-B14F-4D97-AF65-F5344CB8AC3E}">
        <p14:creationId xmlns:p14="http://schemas.microsoft.com/office/powerpoint/2010/main" val="22276908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noChangeArrowheads="1"/>
          </p:cNvSpPr>
          <p:nvPr>
            <p:ph type="title"/>
          </p:nvPr>
        </p:nvSpPr>
        <p:spPr/>
        <p:txBody>
          <a:bodyPr/>
          <a:lstStyle/>
          <a:p>
            <a:pPr eaLnBrk="1" hangingPunct="1"/>
            <a:r>
              <a:rPr lang="zh-CN" altLang="en-US" smtClean="0"/>
              <a:t>第08章 第</a:t>
            </a:r>
            <a:r>
              <a:rPr lang="en-US" altLang="zh-CN" smtClean="0"/>
              <a:t>12</a:t>
            </a:r>
            <a:r>
              <a:rPr lang="zh-CN" altLang="en-US" smtClean="0"/>
              <a:t>题</a:t>
            </a:r>
            <a:r>
              <a:rPr lang="en-US" altLang="zh-CN" smtClean="0"/>
              <a:t>-Q</a:t>
            </a:r>
            <a:endParaRPr lang="zh-CN" altLang="en-US" smtClean="0"/>
          </a:p>
        </p:txBody>
      </p:sp>
      <p:sp>
        <p:nvSpPr>
          <p:cNvPr id="28674" name="内容占位符 2"/>
          <p:cNvSpPr>
            <a:spLocks noGrp="1" noChangeArrowheads="1"/>
          </p:cNvSpPr>
          <p:nvPr>
            <p:ph idx="1"/>
          </p:nvPr>
        </p:nvSpPr>
        <p:spPr/>
        <p:txBody>
          <a:bodyPr/>
          <a:lstStyle/>
          <a:p>
            <a:pPr eaLnBrk="1" hangingPunct="1"/>
            <a:r>
              <a:rPr lang="en-US" altLang="zh-CN" smtClean="0"/>
              <a:t>Q</a:t>
            </a:r>
            <a:r>
              <a:rPr lang="zh-CN" altLang="en-US" smtClean="0"/>
              <a:t>：假设每个“非门”、“与非门”、“或非门”的扇入不超过</a:t>
            </a:r>
            <a:r>
              <a:rPr lang="en-US" altLang="zh-CN" smtClean="0"/>
              <a:t>4</a:t>
            </a:r>
            <a:r>
              <a:rPr lang="zh-CN" altLang="en-US" smtClean="0"/>
              <a:t>个且每个门的延迟为</a:t>
            </a:r>
            <a:r>
              <a:rPr lang="en-US" altLang="zh-CN" smtClean="0"/>
              <a:t>T</a:t>
            </a:r>
            <a:r>
              <a:rPr lang="zh-CN" altLang="en-US" smtClean="0"/>
              <a:t>，（</a:t>
            </a:r>
            <a:r>
              <a:rPr lang="zh-CN" altLang="en-US" smtClean="0">
                <a:solidFill>
                  <a:srgbClr val="C00000"/>
                </a:solidFill>
              </a:rPr>
              <a:t>只用这些门</a:t>
            </a:r>
            <a:r>
              <a:rPr lang="zh-CN" altLang="en-US" smtClean="0"/>
              <a:t>）请给出下列不同实现的</a:t>
            </a:r>
            <a:r>
              <a:rPr lang="en-US" altLang="zh-CN" smtClean="0"/>
              <a:t>32</a:t>
            </a:r>
            <a:r>
              <a:rPr lang="zh-CN" altLang="en-US" smtClean="0"/>
              <a:t>位加法器的延迟。</a:t>
            </a:r>
            <a:endParaRPr lang="en-US" altLang="zh-CN" smtClean="0"/>
          </a:p>
          <a:p>
            <a:pPr marL="914400" lvl="1" indent="-457200" eaLnBrk="1" hangingPunct="1">
              <a:buFont typeface="黑体" panose="02010609060101010101" pitchFamily="49" charset="-122"/>
              <a:buAutoNum type="circleNumDbPlain"/>
            </a:pPr>
            <a:r>
              <a:rPr lang="zh-CN" altLang="en-US" smtClean="0"/>
              <a:t>行波进位加法器；</a:t>
            </a:r>
            <a:endParaRPr lang="en-US" altLang="zh-CN" smtClean="0"/>
          </a:p>
          <a:p>
            <a:pPr marL="914400" lvl="1" indent="-457200" eaLnBrk="1" hangingPunct="1">
              <a:buFont typeface="黑体" panose="02010609060101010101" pitchFamily="49" charset="-122"/>
              <a:buAutoNum type="circleNumDbPlain"/>
            </a:pPr>
            <a:r>
              <a:rPr lang="en-US" altLang="zh-CN" smtClean="0"/>
              <a:t>4</a:t>
            </a:r>
            <a:r>
              <a:rPr lang="zh-CN" altLang="en-US" smtClean="0"/>
              <a:t>位一块、块内并行、块间串行加法器</a:t>
            </a:r>
            <a:endParaRPr lang="en-US" altLang="zh-CN" smtClean="0"/>
          </a:p>
          <a:p>
            <a:pPr marL="914400" lvl="1" indent="-457200" eaLnBrk="1" hangingPunct="1">
              <a:buFont typeface="黑体" panose="02010609060101010101" pitchFamily="49" charset="-122"/>
              <a:buAutoNum type="circleNumDbPlain"/>
            </a:pPr>
            <a:r>
              <a:rPr lang="en-US" altLang="zh-CN" smtClean="0"/>
              <a:t>4</a:t>
            </a:r>
            <a:r>
              <a:rPr lang="zh-CN" altLang="en-US" smtClean="0"/>
              <a:t>位一块、块内并行、块间并行加法器</a:t>
            </a:r>
          </a:p>
        </p:txBody>
      </p:sp>
    </p:spTree>
    <p:extLst>
      <p:ext uri="{BB962C8B-B14F-4D97-AF65-F5344CB8AC3E}">
        <p14:creationId xmlns:p14="http://schemas.microsoft.com/office/powerpoint/2010/main" val="1137765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noChangeArrowheads="1"/>
          </p:cNvSpPr>
          <p:nvPr>
            <p:ph type="title"/>
          </p:nvPr>
        </p:nvSpPr>
        <p:spPr>
          <a:xfrm>
            <a:off x="685800" y="0"/>
            <a:ext cx="7772400" cy="1143000"/>
          </a:xfrm>
        </p:spPr>
        <p:txBody>
          <a:bodyPr/>
          <a:lstStyle/>
          <a:p>
            <a:pPr eaLnBrk="1" hangingPunct="1"/>
            <a:r>
              <a:rPr lang="zh-CN" altLang="en-US" smtClean="0"/>
              <a:t>第08章 第</a:t>
            </a:r>
            <a:r>
              <a:rPr lang="en-US" altLang="zh-CN" smtClean="0"/>
              <a:t>12</a:t>
            </a:r>
            <a:r>
              <a:rPr lang="zh-CN" altLang="en-US" smtClean="0"/>
              <a:t>题</a:t>
            </a:r>
            <a:r>
              <a:rPr lang="en-US" altLang="zh-CN" smtClean="0"/>
              <a:t>-A</a:t>
            </a:r>
            <a:endParaRPr lang="zh-CN" altLang="en-US" smtClean="0"/>
          </a:p>
        </p:txBody>
      </p:sp>
      <p:sp>
        <p:nvSpPr>
          <p:cNvPr id="29698" name="内容占位符 2"/>
          <p:cNvSpPr>
            <a:spLocks noGrp="1" noChangeArrowheads="1"/>
          </p:cNvSpPr>
          <p:nvPr>
            <p:ph idx="1"/>
          </p:nvPr>
        </p:nvSpPr>
        <p:spPr>
          <a:xfrm>
            <a:off x="685800" y="1143000"/>
            <a:ext cx="7772400" cy="4114800"/>
          </a:xfrm>
        </p:spPr>
        <p:txBody>
          <a:bodyPr/>
          <a:lstStyle/>
          <a:p>
            <a:pPr eaLnBrk="1" hangingPunct="1"/>
            <a:r>
              <a:rPr lang="en-US" altLang="zh-CN" smtClean="0"/>
              <a:t>A</a:t>
            </a:r>
            <a:r>
              <a:rPr lang="zh-CN" altLang="en-US" smtClean="0"/>
              <a:t>：</a:t>
            </a:r>
            <a:endParaRPr lang="en-US" altLang="zh-CN" smtClean="0"/>
          </a:p>
          <a:p>
            <a:pPr marL="914400" lvl="1" indent="-457200" eaLnBrk="1" hangingPunct="1">
              <a:buFont typeface="黑体" panose="02010609060101010101" pitchFamily="49" charset="-122"/>
              <a:buAutoNum type="circleNumDbPlain"/>
            </a:pPr>
            <a:r>
              <a:rPr lang="en-US" altLang="zh-CN" smtClean="0"/>
              <a:t>65T</a:t>
            </a:r>
          </a:p>
          <a:p>
            <a:pPr marL="914400" lvl="1" indent="-457200" eaLnBrk="1" hangingPunct="1">
              <a:buFont typeface="黑体" panose="02010609060101010101" pitchFamily="49" charset="-122"/>
              <a:buAutoNum type="circleNumDbPlain"/>
            </a:pPr>
            <a:r>
              <a:rPr lang="zh-CN" altLang="en-US" smtClean="0"/>
              <a:t>三个问题：</a:t>
            </a:r>
            <a:endParaRPr lang="en-US" altLang="zh-CN" smtClean="0"/>
          </a:p>
          <a:p>
            <a:pPr marL="1314450" lvl="2" indent="-457200" eaLnBrk="1" hangingPunct="1"/>
            <a:r>
              <a:rPr lang="en-US" altLang="zh-CN" smtClean="0"/>
              <a:t>p</a:t>
            </a:r>
            <a:r>
              <a:rPr lang="zh-CN" altLang="en-US" smtClean="0"/>
              <a:t>、</a:t>
            </a:r>
            <a:r>
              <a:rPr lang="en-US" altLang="zh-CN" smtClean="0"/>
              <a:t>g</a:t>
            </a:r>
            <a:r>
              <a:rPr lang="zh-CN" altLang="en-US" smtClean="0"/>
              <a:t>和其他逻辑需要几个</a:t>
            </a:r>
            <a:r>
              <a:rPr lang="en-US" altLang="zh-CN" smtClean="0"/>
              <a:t>T</a:t>
            </a:r>
          </a:p>
          <a:p>
            <a:pPr marL="1314450" lvl="2" indent="-457200" eaLnBrk="1" hangingPunct="1"/>
            <a:r>
              <a:rPr lang="zh-CN" altLang="en-US" smtClean="0"/>
              <a:t>如何将</a:t>
            </a:r>
            <a:r>
              <a:rPr lang="en-US" altLang="zh-CN" smtClean="0"/>
              <a:t>4</a:t>
            </a:r>
            <a:r>
              <a:rPr lang="zh-CN" altLang="en-US" smtClean="0"/>
              <a:t>位一块的逻辑生成</a:t>
            </a:r>
            <a:r>
              <a:rPr lang="en-US" altLang="zh-CN" smtClean="0"/>
              <a:t>c4</a:t>
            </a:r>
            <a:r>
              <a:rPr lang="zh-CN" altLang="en-US" smtClean="0"/>
              <a:t>的逻辑改造为</a:t>
            </a:r>
            <a:r>
              <a:rPr lang="en-US" altLang="zh-CN" smtClean="0"/>
              <a:t>4</a:t>
            </a:r>
            <a:r>
              <a:rPr lang="zh-CN" altLang="en-US" smtClean="0"/>
              <a:t>输入，改造后延迟有多少</a:t>
            </a:r>
            <a:endParaRPr lang="en-US" altLang="zh-CN" smtClean="0"/>
          </a:p>
          <a:p>
            <a:pPr marL="1314450" lvl="2" indent="-457200" eaLnBrk="1" hangingPunct="1"/>
            <a:r>
              <a:rPr lang="zh-CN" altLang="en-US" smtClean="0"/>
              <a:t>块间串行的延迟如何计算</a:t>
            </a:r>
            <a:endParaRPr lang="en-US" altLang="zh-CN" smtClean="0"/>
          </a:p>
          <a:p>
            <a:pPr marL="914400" lvl="1" indent="-457200" eaLnBrk="1" hangingPunct="1">
              <a:buFont typeface="黑体" panose="02010609060101010101" pitchFamily="49" charset="-122"/>
              <a:buAutoNum type="circleNumDbPlain"/>
            </a:pPr>
            <a:r>
              <a:rPr lang="zh-CN" altLang="en-US" smtClean="0"/>
              <a:t>块间并行逻辑如何搭，延迟如何计算</a:t>
            </a:r>
            <a:endParaRPr lang="en-US" altLang="zh-CN" smtClean="0"/>
          </a:p>
          <a:p>
            <a:pPr marL="914400" lvl="1" indent="-457200" eaLnBrk="1" hangingPunct="1">
              <a:buFont typeface="黑体" panose="02010609060101010101" pitchFamily="49" charset="-122"/>
              <a:buAutoNum type="circleNumDbPlain"/>
            </a:pPr>
            <a:endParaRPr lang="en-US" altLang="zh-CN" smtClean="0"/>
          </a:p>
          <a:p>
            <a:pPr marL="914400" lvl="1" indent="-457200" eaLnBrk="1" hangingPunct="1">
              <a:buFont typeface="黑体" panose="02010609060101010101" pitchFamily="49" charset="-122"/>
              <a:buAutoNum type="circleNumDbPlain"/>
            </a:pPr>
            <a:endParaRPr lang="zh-CN" altLang="en-US" smtClean="0"/>
          </a:p>
        </p:txBody>
      </p:sp>
    </p:spTree>
    <p:extLst>
      <p:ext uri="{BB962C8B-B14F-4D97-AF65-F5344CB8AC3E}">
        <p14:creationId xmlns:p14="http://schemas.microsoft.com/office/powerpoint/2010/main" val="18400881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noChangeArrowheads="1"/>
          </p:cNvSpPr>
          <p:nvPr>
            <p:ph type="title"/>
          </p:nvPr>
        </p:nvSpPr>
        <p:spPr/>
        <p:txBody>
          <a:bodyPr/>
          <a:lstStyle/>
          <a:p>
            <a:pPr eaLnBrk="1" hangingPunct="1"/>
            <a:r>
              <a:rPr lang="zh-CN" altLang="en-US" smtClean="0"/>
              <a:t>第08章 第</a:t>
            </a:r>
            <a:r>
              <a:rPr lang="en-US" altLang="zh-CN" smtClean="0"/>
              <a:t>12</a:t>
            </a:r>
            <a:r>
              <a:rPr lang="zh-CN" altLang="en-US" smtClean="0"/>
              <a:t>题</a:t>
            </a:r>
            <a:r>
              <a:rPr lang="en-US" altLang="zh-CN" smtClean="0"/>
              <a:t>-A</a:t>
            </a:r>
            <a:endParaRPr lang="zh-CN" altLang="en-US" smtClean="0"/>
          </a:p>
        </p:txBody>
      </p:sp>
      <p:sp>
        <p:nvSpPr>
          <p:cNvPr id="3" name="内容占位符 2"/>
          <p:cNvSpPr>
            <a:spLocks noGrp="1"/>
          </p:cNvSpPr>
          <p:nvPr>
            <p:ph idx="1"/>
          </p:nvPr>
        </p:nvSpPr>
        <p:spPr/>
        <p:txBody>
          <a:bodyPr/>
          <a:lstStyle/>
          <a:p>
            <a:pPr marL="741680" lvl="1" indent="-284480">
              <a:defRPr/>
            </a:pPr>
            <a:r>
              <a:rPr lang="zh-CN" altLang="en-US" dirty="0">
                <a:cs typeface="+mn-cs"/>
              </a:rPr>
              <a:t>问题</a:t>
            </a:r>
            <a:r>
              <a:rPr lang="en-US" altLang="zh-CN" dirty="0">
                <a:cs typeface="+mn-cs"/>
              </a:rPr>
              <a:t>1</a:t>
            </a:r>
            <a:r>
              <a:rPr lang="zh-CN" altLang="en-US" dirty="0">
                <a:cs typeface="+mn-cs"/>
              </a:rPr>
              <a:t>：</a:t>
            </a:r>
            <a:r>
              <a:rPr lang="en-US" altLang="zh-CN" dirty="0">
                <a:cs typeface="+mn-cs"/>
              </a:rPr>
              <a:t>p</a:t>
            </a:r>
            <a:r>
              <a:rPr lang="en-US" altLang="zh-CN" baseline="-25000" dirty="0">
                <a:cs typeface="+mn-cs"/>
              </a:rPr>
              <a:t>i</a:t>
            </a:r>
            <a:r>
              <a:rPr lang="zh-CN" altLang="en-US" dirty="0">
                <a:cs typeface="+mn-cs"/>
              </a:rPr>
              <a:t>、</a:t>
            </a:r>
            <a:r>
              <a:rPr lang="en-US" altLang="zh-CN" dirty="0" err="1">
                <a:cs typeface="+mn-cs"/>
              </a:rPr>
              <a:t>g</a:t>
            </a:r>
            <a:r>
              <a:rPr lang="en-US" altLang="zh-CN" baseline="-25000" dirty="0" err="1">
                <a:cs typeface="+mn-cs"/>
              </a:rPr>
              <a:t>i</a:t>
            </a:r>
            <a:r>
              <a:rPr lang="zh-CN" altLang="en-US" dirty="0">
                <a:cs typeface="+mn-cs"/>
              </a:rPr>
              <a:t>、</a:t>
            </a:r>
            <a:r>
              <a:rPr lang="en-US" altLang="zh-CN" dirty="0">
                <a:cs typeface="+mn-cs"/>
              </a:rPr>
              <a:t>p3&amp;g2</a:t>
            </a:r>
            <a:r>
              <a:rPr lang="zh-CN" altLang="en-US" dirty="0">
                <a:cs typeface="+mn-cs"/>
              </a:rPr>
              <a:t>、</a:t>
            </a:r>
            <a:r>
              <a:rPr lang="en-US" altLang="zh-CN" dirty="0">
                <a:cs typeface="+mn-cs"/>
              </a:rPr>
              <a:t>p3&amp;p2</a:t>
            </a:r>
            <a:r>
              <a:rPr lang="zh-CN" altLang="en-US" dirty="0">
                <a:cs typeface="+mn-cs"/>
              </a:rPr>
              <a:t>各需要多少个</a:t>
            </a:r>
            <a:r>
              <a:rPr lang="en-US" altLang="zh-CN" dirty="0">
                <a:cs typeface="+mn-cs"/>
              </a:rPr>
              <a:t>T</a:t>
            </a:r>
          </a:p>
          <a:p>
            <a:pPr marL="457200" lvl="1" indent="0">
              <a:buFontTx/>
              <a:buNone/>
              <a:defRPr/>
            </a:pPr>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g</a:t>
            </a:r>
            <a:r>
              <a:rPr lang="en-US" altLang="zh-CN" baseline="-25000" dirty="0" err="1">
                <a:latin typeface="Consolas" pitchFamily="49" charset="0"/>
                <a:cs typeface="Consolas" pitchFamily="49" charset="0"/>
              </a:rPr>
              <a:t>i</a:t>
            </a:r>
            <a:r>
              <a:rPr lang="en-US" altLang="zh-CN" dirty="0">
                <a:latin typeface="Consolas" pitchFamily="49" charset="0"/>
                <a:cs typeface="Consolas" pitchFamily="49" charset="0"/>
              </a:rPr>
              <a:t>=</a:t>
            </a:r>
            <a:r>
              <a:rPr lang="en-US" altLang="zh-CN" dirty="0" err="1">
                <a:latin typeface="Consolas" pitchFamily="49" charset="0"/>
                <a:cs typeface="Consolas" pitchFamily="49" charset="0"/>
              </a:rPr>
              <a:t>a</a:t>
            </a:r>
            <a:r>
              <a:rPr lang="en-US" altLang="zh-CN" baseline="-25000" dirty="0" err="1">
                <a:latin typeface="Consolas" pitchFamily="49" charset="0"/>
                <a:cs typeface="Consolas" pitchFamily="49" charset="0"/>
              </a:rPr>
              <a:t>i</a:t>
            </a:r>
            <a:r>
              <a:rPr lang="en-US" altLang="zh-CN" dirty="0" err="1">
                <a:latin typeface="Consolas" pitchFamily="49" charset="0"/>
                <a:cs typeface="Consolas" pitchFamily="49" charset="0"/>
              </a:rPr>
              <a:t>&amp;b</a:t>
            </a:r>
            <a:r>
              <a:rPr lang="en-US" altLang="zh-CN" baseline="-25000" dirty="0" err="1">
                <a:latin typeface="Consolas" pitchFamily="49" charset="0"/>
                <a:cs typeface="Consolas" pitchFamily="49" charset="0"/>
              </a:rPr>
              <a:t>i</a:t>
            </a:r>
            <a:r>
              <a:rPr lang="en-US" altLang="zh-CN" dirty="0">
                <a:latin typeface="Consolas" pitchFamily="49" charset="0"/>
                <a:cs typeface="Consolas" pitchFamily="49" charset="0"/>
              </a:rPr>
              <a:t>=~(~</a:t>
            </a:r>
            <a:r>
              <a:rPr lang="en-US" altLang="zh-CN" dirty="0" err="1">
                <a:latin typeface="Consolas" pitchFamily="49" charset="0"/>
                <a:cs typeface="Consolas" pitchFamily="49" charset="0"/>
              </a:rPr>
              <a:t>a</a:t>
            </a:r>
            <a:r>
              <a:rPr lang="en-US" altLang="zh-CN" baseline="-25000" dirty="0" err="1">
                <a:latin typeface="Consolas" pitchFamily="49" charset="0"/>
                <a:cs typeface="Consolas" pitchFamily="49" charset="0"/>
              </a:rPr>
              <a:t>i</a:t>
            </a:r>
            <a:r>
              <a:rPr lang="en-US" altLang="zh-CN" dirty="0">
                <a:latin typeface="Consolas" pitchFamily="49" charset="0"/>
                <a:cs typeface="Consolas" pitchFamily="49" charset="0"/>
              </a:rPr>
              <a:t>|~b</a:t>
            </a:r>
            <a:r>
              <a:rPr lang="en-US" altLang="zh-CN" baseline="-25000" dirty="0">
                <a:latin typeface="Consolas" pitchFamily="49" charset="0"/>
                <a:cs typeface="Consolas" pitchFamily="49" charset="0"/>
              </a:rPr>
              <a:t>i</a:t>
            </a:r>
            <a:r>
              <a:rPr lang="en-US" altLang="zh-CN" dirty="0">
                <a:latin typeface="Consolas" pitchFamily="49" charset="0"/>
                <a:cs typeface="Consolas" pitchFamily="49" charset="0"/>
              </a:rPr>
              <a:t>)</a:t>
            </a:r>
          </a:p>
          <a:p>
            <a:pPr marL="457200" lvl="1" indent="0">
              <a:buFontTx/>
              <a:buNone/>
              <a:defRPr/>
            </a:pPr>
            <a:r>
              <a:rPr lang="en-US" altLang="zh-CN" dirty="0">
                <a:latin typeface="Consolas" pitchFamily="49" charset="0"/>
                <a:cs typeface="Consolas" pitchFamily="49" charset="0"/>
              </a:rPr>
              <a:t>	p</a:t>
            </a:r>
            <a:r>
              <a:rPr lang="en-US" altLang="zh-CN" baseline="-25000" dirty="0">
                <a:latin typeface="Consolas" pitchFamily="49" charset="0"/>
                <a:cs typeface="Consolas" pitchFamily="49" charset="0"/>
              </a:rPr>
              <a:t>i</a:t>
            </a:r>
            <a:r>
              <a:rPr lang="en-US" altLang="zh-CN" dirty="0">
                <a:latin typeface="Consolas" pitchFamily="49" charset="0"/>
                <a:cs typeface="Consolas" pitchFamily="49" charset="0"/>
              </a:rPr>
              <a:t>=</a:t>
            </a:r>
            <a:r>
              <a:rPr lang="en-US" altLang="zh-CN" dirty="0" err="1">
                <a:latin typeface="Consolas" pitchFamily="49" charset="0"/>
                <a:cs typeface="Consolas" pitchFamily="49" charset="0"/>
              </a:rPr>
              <a:t>a</a:t>
            </a:r>
            <a:r>
              <a:rPr lang="en-US" altLang="zh-CN" baseline="-25000" dirty="0" err="1">
                <a:latin typeface="Consolas" pitchFamily="49" charset="0"/>
                <a:cs typeface="Consolas" pitchFamily="49" charset="0"/>
              </a:rPr>
              <a:t>i</a:t>
            </a:r>
            <a:r>
              <a:rPr lang="en-US" altLang="zh-CN" dirty="0" err="1">
                <a:latin typeface="Consolas" pitchFamily="49" charset="0"/>
                <a:cs typeface="Consolas" pitchFamily="49" charset="0"/>
              </a:rPr>
              <a:t>|b</a:t>
            </a:r>
            <a:r>
              <a:rPr lang="en-US" altLang="zh-CN" baseline="-25000" dirty="0" err="1">
                <a:latin typeface="Consolas" pitchFamily="49" charset="0"/>
                <a:cs typeface="Consolas" pitchFamily="49" charset="0"/>
              </a:rPr>
              <a:t>i</a:t>
            </a:r>
            <a:r>
              <a:rPr lang="en-US" altLang="zh-CN" dirty="0">
                <a:latin typeface="Consolas" pitchFamily="49" charset="0"/>
                <a:cs typeface="Consolas" pitchFamily="49" charset="0"/>
              </a:rPr>
              <a:t>=~(~</a:t>
            </a:r>
            <a:r>
              <a:rPr lang="en-US" altLang="zh-CN" dirty="0" err="1">
                <a:latin typeface="Consolas" pitchFamily="49" charset="0"/>
                <a:cs typeface="Consolas" pitchFamily="49" charset="0"/>
              </a:rPr>
              <a:t>a</a:t>
            </a:r>
            <a:r>
              <a:rPr lang="en-US" altLang="zh-CN" baseline="-25000" dirty="0" err="1">
                <a:latin typeface="Consolas" pitchFamily="49" charset="0"/>
                <a:cs typeface="Consolas" pitchFamily="49" charset="0"/>
              </a:rPr>
              <a:t>i</a:t>
            </a:r>
            <a:r>
              <a:rPr lang="en-US" altLang="zh-CN" dirty="0">
                <a:latin typeface="Consolas" pitchFamily="49" charset="0"/>
                <a:cs typeface="Consolas" pitchFamily="49" charset="0"/>
              </a:rPr>
              <a:t>&amp;~b</a:t>
            </a:r>
            <a:r>
              <a:rPr lang="en-US" altLang="zh-CN" baseline="-25000" dirty="0">
                <a:latin typeface="Consolas" pitchFamily="49" charset="0"/>
                <a:cs typeface="Consolas" pitchFamily="49" charset="0"/>
              </a:rPr>
              <a:t>i</a:t>
            </a:r>
            <a:r>
              <a:rPr lang="en-US" altLang="zh-CN" dirty="0">
                <a:latin typeface="Consolas" pitchFamily="49" charset="0"/>
                <a:cs typeface="Consolas" pitchFamily="49" charset="0"/>
              </a:rPr>
              <a:t>)</a:t>
            </a:r>
          </a:p>
          <a:p>
            <a:pPr marL="457200" lvl="1" indent="0">
              <a:buFontTx/>
              <a:buNone/>
              <a:defRPr/>
            </a:pPr>
            <a:r>
              <a:rPr lang="en-US" altLang="zh-CN" dirty="0">
                <a:latin typeface="Consolas" pitchFamily="49" charset="0"/>
                <a:cs typeface="Consolas" pitchFamily="49" charset="0"/>
              </a:rPr>
              <a:t>	p3&amp;g2=(a3|b3)&amp;(a2&amp;b2)=~(~(a3|b3)|~(a2&amp;b2))</a:t>
            </a:r>
          </a:p>
          <a:p>
            <a:pPr marL="457200" lvl="1" indent="0">
              <a:buFontTx/>
              <a:buNone/>
              <a:defRPr/>
            </a:pPr>
            <a:r>
              <a:rPr lang="en-US" altLang="zh-CN" dirty="0">
                <a:latin typeface="Consolas" pitchFamily="49" charset="0"/>
                <a:cs typeface="Consolas" pitchFamily="49" charset="0"/>
              </a:rPr>
              <a:t>	p3&amp;p2=(a3|b3)&amp;(a2|b2)=~(~(a3|b3)|~(a2|b2))</a:t>
            </a:r>
            <a:endParaRPr lang="zh-CN" altLang="en-US" dirty="0">
              <a:latin typeface="Consolas" pitchFamily="49" charset="0"/>
              <a:cs typeface="Consolas" pitchFamily="49" charset="0"/>
            </a:endParaRPr>
          </a:p>
        </p:txBody>
      </p:sp>
      <p:pic>
        <p:nvPicPr>
          <p:cNvPr id="30723"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2538" y="4476750"/>
            <a:ext cx="4205287" cy="223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27484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noChangeArrowheads="1"/>
          </p:cNvSpPr>
          <p:nvPr>
            <p:ph type="title"/>
          </p:nvPr>
        </p:nvSpPr>
        <p:spPr>
          <a:xfrm>
            <a:off x="685800" y="0"/>
            <a:ext cx="7772400" cy="1143000"/>
          </a:xfrm>
        </p:spPr>
        <p:txBody>
          <a:bodyPr/>
          <a:lstStyle/>
          <a:p>
            <a:pPr eaLnBrk="1" hangingPunct="1"/>
            <a:r>
              <a:rPr lang="zh-CN" altLang="en-US" smtClean="0"/>
              <a:t>第08章 第</a:t>
            </a:r>
            <a:r>
              <a:rPr lang="en-US" altLang="zh-CN" smtClean="0"/>
              <a:t>12</a:t>
            </a:r>
            <a:r>
              <a:rPr lang="zh-CN" altLang="en-US" smtClean="0"/>
              <a:t>题</a:t>
            </a:r>
            <a:r>
              <a:rPr lang="en-US" altLang="zh-CN" smtClean="0"/>
              <a:t>-A</a:t>
            </a:r>
            <a:endParaRPr lang="zh-CN" altLang="en-US" smtClean="0"/>
          </a:p>
        </p:txBody>
      </p:sp>
      <p:sp>
        <p:nvSpPr>
          <p:cNvPr id="3" name="内容占位符 2"/>
          <p:cNvSpPr>
            <a:spLocks noGrp="1"/>
          </p:cNvSpPr>
          <p:nvPr>
            <p:ph idx="1"/>
          </p:nvPr>
        </p:nvSpPr>
        <p:spPr>
          <a:xfrm>
            <a:off x="685800" y="1143000"/>
            <a:ext cx="7772400" cy="4114800"/>
          </a:xfrm>
        </p:spPr>
        <p:txBody>
          <a:bodyPr/>
          <a:lstStyle/>
          <a:p>
            <a:pPr marL="741680" lvl="1" indent="-284480">
              <a:defRPr/>
            </a:pPr>
            <a:r>
              <a:rPr lang="zh-CN" altLang="en-US" dirty="0">
                <a:cs typeface="+mn-cs"/>
              </a:rPr>
              <a:t>问题</a:t>
            </a:r>
            <a:r>
              <a:rPr lang="en-US" altLang="zh-CN" dirty="0">
                <a:cs typeface="+mn-cs"/>
              </a:rPr>
              <a:t>2</a:t>
            </a:r>
            <a:r>
              <a:rPr lang="zh-CN" altLang="en-US" dirty="0">
                <a:cs typeface="+mn-cs"/>
              </a:rPr>
              <a:t>：如何改造</a:t>
            </a:r>
            <a:r>
              <a:rPr lang="en-US" altLang="zh-CN" dirty="0">
                <a:cs typeface="+mn-cs"/>
              </a:rPr>
              <a:t>4</a:t>
            </a:r>
            <a:r>
              <a:rPr lang="zh-CN" altLang="en-US" dirty="0">
                <a:cs typeface="+mn-cs"/>
              </a:rPr>
              <a:t>位一块，使其</a:t>
            </a:r>
            <a:r>
              <a:rPr lang="zh-CN" altLang="en-US" dirty="0">
                <a:solidFill>
                  <a:srgbClr val="FF0000"/>
                </a:solidFill>
                <a:cs typeface="+mn-cs"/>
              </a:rPr>
              <a:t>扇入不超过</a:t>
            </a:r>
            <a:r>
              <a:rPr lang="en-US" altLang="zh-CN" dirty="0">
                <a:solidFill>
                  <a:srgbClr val="FF0000"/>
                </a:solidFill>
                <a:cs typeface="+mn-cs"/>
              </a:rPr>
              <a:t>4</a:t>
            </a:r>
          </a:p>
          <a:p>
            <a:pPr marL="457200" lvl="1" indent="0">
              <a:buFontTx/>
              <a:buNone/>
              <a:defRPr/>
            </a:pPr>
            <a:r>
              <a:rPr lang="en-US" altLang="zh-CN" dirty="0">
                <a:latin typeface="Consolas" pitchFamily="49" charset="0"/>
                <a:cs typeface="Consolas" pitchFamily="49" charset="0"/>
              </a:rPr>
              <a:t>c4=g3|p3&amp;g2|p3&amp;p2&amp;g1|p3&amp;p2&amp;p1&amp;g0|p3&amp;p2&amp;p1&amp;p0&amp;c0</a:t>
            </a:r>
          </a:p>
          <a:p>
            <a:pPr marL="457200" lvl="1" indent="0">
              <a:buFontTx/>
              <a:buNone/>
              <a:defRPr/>
            </a:pPr>
            <a:r>
              <a:rPr lang="en-US" altLang="zh-CN" dirty="0">
                <a:solidFill>
                  <a:srgbClr val="FF0000"/>
                </a:solidFill>
                <a:latin typeface="Consolas" pitchFamily="49" charset="0"/>
                <a:cs typeface="Consolas" pitchFamily="49" charset="0"/>
              </a:rPr>
              <a:t>  </a:t>
            </a:r>
            <a:r>
              <a:rPr lang="en-US" altLang="zh-CN" dirty="0">
                <a:latin typeface="Consolas" pitchFamily="49" charset="0"/>
                <a:cs typeface="Consolas" pitchFamily="49" charset="0"/>
              </a:rPr>
              <a:t>=(g3|</a:t>
            </a:r>
            <a:r>
              <a:rPr lang="en-US" altLang="zh-CN" dirty="0">
                <a:solidFill>
                  <a:schemeClr val="accent6"/>
                </a:solidFill>
                <a:latin typeface="Consolas" pitchFamily="49" charset="0"/>
                <a:cs typeface="Consolas" pitchFamily="49" charset="0"/>
              </a:rPr>
              <a:t>p3&amp;g2</a:t>
            </a:r>
            <a:r>
              <a:rPr lang="en-US" altLang="zh-CN" dirty="0">
                <a:latin typeface="Consolas" pitchFamily="49" charset="0"/>
                <a:cs typeface="Consolas" pitchFamily="49" charset="0"/>
              </a:rPr>
              <a:t>)|p3&amp;p2&amp;g1|p3&amp;p2&amp;p1&amp;g0|(</a:t>
            </a:r>
            <a:r>
              <a:rPr lang="en-US" altLang="zh-CN" dirty="0">
                <a:solidFill>
                  <a:schemeClr val="accent6"/>
                </a:solidFill>
                <a:latin typeface="Consolas" pitchFamily="49" charset="0"/>
                <a:cs typeface="Consolas" pitchFamily="49" charset="0"/>
              </a:rPr>
              <a:t>p3&amp;p2</a:t>
            </a:r>
            <a:r>
              <a:rPr lang="en-US" altLang="zh-CN" dirty="0">
                <a:latin typeface="Consolas" pitchFamily="49" charset="0"/>
                <a:cs typeface="Consolas" pitchFamily="49" charset="0"/>
              </a:rPr>
              <a:t>)&amp;p1&amp;p0&amp;c0</a:t>
            </a:r>
          </a:p>
          <a:p>
            <a:pPr marL="741680" lvl="1" indent="-284480">
              <a:defRPr/>
            </a:pPr>
            <a:endParaRPr lang="zh-CN" altLang="en-US" dirty="0">
              <a:cs typeface="+mn-cs"/>
            </a:endParaRPr>
          </a:p>
        </p:txBody>
      </p:sp>
      <p:graphicFrame>
        <p:nvGraphicFramePr>
          <p:cNvPr id="31747" name="内容占位符 2"/>
          <p:cNvGraphicFramePr>
            <a:graphicFrameLocks noChangeAspect="1"/>
          </p:cNvGraphicFramePr>
          <p:nvPr/>
        </p:nvGraphicFramePr>
        <p:xfrm>
          <a:off x="1331913" y="2674938"/>
          <a:ext cx="4041775" cy="2716212"/>
        </p:xfrm>
        <a:graphic>
          <a:graphicData uri="http://schemas.openxmlformats.org/presentationml/2006/ole">
            <mc:AlternateContent xmlns:mc="http://schemas.openxmlformats.org/markup-compatibility/2006">
              <mc:Choice xmlns:v="urn:schemas-microsoft-com:vml" Requires="v">
                <p:oleObj spid="_x0000_s5128" r:id="rId3" imgW="8258400" imgH="5916960" progId="Visio.Drawing.11">
                  <p:embed/>
                </p:oleObj>
              </mc:Choice>
              <mc:Fallback>
                <p:oleObj r:id="rId3" imgW="8258400" imgH="5916960" progId="Visio.Drawing.11">
                  <p:embed/>
                  <p:pic>
                    <p:nvPicPr>
                      <p:cNvPr id="31747" name="内容占位符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674938"/>
                        <a:ext cx="4041775" cy="271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748" name="内容占位符 2"/>
          <p:cNvGraphicFramePr>
            <a:graphicFrameLocks noChangeAspect="1"/>
          </p:cNvGraphicFramePr>
          <p:nvPr/>
        </p:nvGraphicFramePr>
        <p:xfrm>
          <a:off x="1331913" y="4876800"/>
          <a:ext cx="4041775" cy="2716213"/>
        </p:xfrm>
        <a:graphic>
          <a:graphicData uri="http://schemas.openxmlformats.org/presentationml/2006/ole">
            <mc:AlternateContent xmlns:mc="http://schemas.openxmlformats.org/markup-compatibility/2006">
              <mc:Choice xmlns:v="urn:schemas-microsoft-com:vml" Requires="v">
                <p:oleObj spid="_x0000_s5129" r:id="rId5" imgW="8258400" imgH="5916960" progId="Visio.Drawing.11">
                  <p:embed/>
                </p:oleObj>
              </mc:Choice>
              <mc:Fallback>
                <p:oleObj r:id="rId5" imgW="8258400" imgH="5916960" progId="Visio.Drawing.11">
                  <p:embed/>
                  <p:pic>
                    <p:nvPicPr>
                      <p:cNvPr id="31748" name="内容占位符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4876800"/>
                        <a:ext cx="4041775" cy="271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1749" name="下箭头 5"/>
          <p:cNvSpPr>
            <a:spLocks noChangeArrowheads="1"/>
          </p:cNvSpPr>
          <p:nvPr/>
        </p:nvSpPr>
        <p:spPr bwMode="auto">
          <a:xfrm>
            <a:off x="3176588" y="4438650"/>
            <a:ext cx="352425" cy="304800"/>
          </a:xfrm>
          <a:prstGeom prst="downArrow">
            <a:avLst>
              <a:gd name="adj1" fmla="val 50000"/>
              <a:gd name="adj2" fmla="val 50000"/>
            </a:avLst>
          </a:prstGeom>
          <a:solidFill>
            <a:schemeClr val="accent1"/>
          </a:solidFill>
          <a:ln w="9525">
            <a:solidFill>
              <a:schemeClr val="tx1"/>
            </a:solidFill>
            <a:round/>
            <a:headEnd/>
            <a:tailEnd/>
          </a:ln>
        </p:spPr>
        <p:txBody>
          <a:bodyPr/>
          <a:lstStyle/>
          <a:p>
            <a:pPr algn="ctr">
              <a:buFontTx/>
              <a:buNone/>
            </a:pPr>
            <a:endParaRPr lang="zh-CN" altLang="en-US" sz="2400" b="1"/>
          </a:p>
        </p:txBody>
      </p:sp>
      <p:sp>
        <p:nvSpPr>
          <p:cNvPr id="31750" name="文本框 6"/>
          <p:cNvSpPr txBox="1">
            <a:spLocks noChangeArrowheads="1"/>
          </p:cNvSpPr>
          <p:nvPr/>
        </p:nvSpPr>
        <p:spPr bwMode="auto">
          <a:xfrm>
            <a:off x="6551613" y="4438650"/>
            <a:ext cx="2552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Tx/>
              <a:buNone/>
            </a:pPr>
            <a:r>
              <a:rPr lang="zh-CN" altLang="en-US" sz="2000" b="1">
                <a:solidFill>
                  <a:srgbClr val="FF0000"/>
                </a:solidFill>
              </a:rPr>
              <a:t>延迟不变</a:t>
            </a:r>
          </a:p>
        </p:txBody>
      </p:sp>
    </p:spTree>
    <p:extLst>
      <p:ext uri="{BB962C8B-B14F-4D97-AF65-F5344CB8AC3E}">
        <p14:creationId xmlns:p14="http://schemas.microsoft.com/office/powerpoint/2010/main" val="28415147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noChangeArrowheads="1"/>
          </p:cNvSpPr>
          <p:nvPr>
            <p:ph type="title"/>
          </p:nvPr>
        </p:nvSpPr>
        <p:spPr/>
        <p:txBody>
          <a:bodyPr/>
          <a:lstStyle/>
          <a:p>
            <a:pPr eaLnBrk="1" hangingPunct="1"/>
            <a:r>
              <a:rPr lang="zh-CN" altLang="en-US" smtClean="0"/>
              <a:t>第08章 第</a:t>
            </a:r>
            <a:r>
              <a:rPr lang="en-US" altLang="zh-CN" smtClean="0"/>
              <a:t>12</a:t>
            </a:r>
            <a:r>
              <a:rPr lang="zh-CN" altLang="en-US" smtClean="0"/>
              <a:t>题</a:t>
            </a:r>
            <a:r>
              <a:rPr lang="en-US" altLang="zh-CN" smtClean="0"/>
              <a:t>-A</a:t>
            </a:r>
            <a:endParaRPr lang="zh-CN" altLang="en-US" smtClean="0"/>
          </a:p>
        </p:txBody>
      </p:sp>
      <p:sp>
        <p:nvSpPr>
          <p:cNvPr id="3" name="内容占位符 2"/>
          <p:cNvSpPr>
            <a:spLocks noGrp="1"/>
          </p:cNvSpPr>
          <p:nvPr>
            <p:ph idx="1"/>
          </p:nvPr>
        </p:nvSpPr>
        <p:spPr/>
        <p:txBody>
          <a:bodyPr/>
          <a:lstStyle/>
          <a:p>
            <a:pPr marL="741680" lvl="1" indent="-284480">
              <a:defRPr/>
            </a:pPr>
            <a:r>
              <a:rPr lang="zh-CN" altLang="en-US" dirty="0">
                <a:cs typeface="+mn-cs"/>
              </a:rPr>
              <a:t>问题</a:t>
            </a:r>
            <a:r>
              <a:rPr lang="en-US" altLang="zh-CN" dirty="0">
                <a:cs typeface="+mn-cs"/>
              </a:rPr>
              <a:t>3</a:t>
            </a:r>
            <a:r>
              <a:rPr lang="zh-CN" altLang="en-US" dirty="0">
                <a:cs typeface="+mn-cs"/>
              </a:rPr>
              <a:t>：块间串行的延迟计算？</a:t>
            </a:r>
            <a:endParaRPr lang="en-US" altLang="zh-CN" dirty="0">
              <a:cs typeface="+mn-cs"/>
            </a:endParaRPr>
          </a:p>
          <a:p>
            <a:pPr marL="741680" lvl="1" indent="-284480">
              <a:defRPr/>
            </a:pPr>
            <a:endParaRPr lang="en-US" altLang="zh-CN" dirty="0">
              <a:cs typeface="+mn-cs"/>
            </a:endParaRPr>
          </a:p>
          <a:p>
            <a:pPr marL="457200" lvl="1" indent="0">
              <a:buFontTx/>
              <a:buNone/>
              <a:defRPr/>
            </a:pPr>
            <a:r>
              <a:rPr lang="en-US" altLang="zh-CN" dirty="0">
                <a:cs typeface="+mn-cs"/>
              </a:rPr>
              <a:t>	2		// </a:t>
            </a:r>
            <a:r>
              <a:rPr lang="zh-CN" altLang="en-US" dirty="0">
                <a:cs typeface="+mn-cs"/>
              </a:rPr>
              <a:t>计算</a:t>
            </a:r>
            <a:r>
              <a:rPr lang="en-US" altLang="zh-CN" dirty="0">
                <a:cs typeface="+mn-cs"/>
              </a:rPr>
              <a:t>p</a:t>
            </a:r>
            <a:r>
              <a:rPr lang="zh-CN" altLang="en-US" dirty="0">
                <a:cs typeface="+mn-cs"/>
              </a:rPr>
              <a:t>、</a:t>
            </a:r>
            <a:r>
              <a:rPr lang="en-US" altLang="zh-CN" dirty="0">
                <a:cs typeface="+mn-cs"/>
              </a:rPr>
              <a:t>g</a:t>
            </a:r>
            <a:r>
              <a:rPr lang="zh-CN" altLang="en-US" dirty="0">
                <a:cs typeface="+mn-cs"/>
              </a:rPr>
              <a:t>、</a:t>
            </a:r>
            <a:r>
              <a:rPr lang="en-US" altLang="zh-CN" dirty="0">
                <a:cs typeface="+mn-cs"/>
              </a:rPr>
              <a:t>p3&amp;g2</a:t>
            </a:r>
            <a:r>
              <a:rPr lang="zh-CN" altLang="en-US" dirty="0">
                <a:cs typeface="+mn-cs"/>
              </a:rPr>
              <a:t>、</a:t>
            </a:r>
            <a:r>
              <a:rPr lang="en-US" altLang="zh-CN" dirty="0">
                <a:cs typeface="+mn-cs"/>
              </a:rPr>
              <a:t>p3&amp;p2</a:t>
            </a:r>
          </a:p>
          <a:p>
            <a:pPr marL="457200" lvl="1" indent="0">
              <a:buFontTx/>
              <a:buNone/>
              <a:defRPr/>
            </a:pPr>
            <a:r>
              <a:rPr lang="en-US" altLang="zh-CN" dirty="0">
                <a:cs typeface="+mn-cs"/>
              </a:rPr>
              <a:t>	+2</a:t>
            </a:r>
            <a:r>
              <a:rPr lang="zh-CN" altLang="en-US" dirty="0">
                <a:cs typeface="+mn-cs"/>
              </a:rPr>
              <a:t>*</a:t>
            </a:r>
            <a:r>
              <a:rPr lang="en-US" altLang="zh-CN" dirty="0">
                <a:cs typeface="+mn-cs"/>
              </a:rPr>
              <a:t>8		// 8</a:t>
            </a:r>
            <a:r>
              <a:rPr lang="zh-CN" altLang="en-US" dirty="0">
                <a:cs typeface="+mn-cs"/>
              </a:rPr>
              <a:t>块进位链</a:t>
            </a:r>
            <a:endParaRPr lang="en-US" altLang="zh-CN" dirty="0">
              <a:cs typeface="+mn-cs"/>
            </a:endParaRPr>
          </a:p>
          <a:p>
            <a:pPr marL="457200" lvl="1" indent="0">
              <a:buFontTx/>
              <a:buNone/>
              <a:defRPr/>
            </a:pPr>
            <a:r>
              <a:rPr lang="en-US" altLang="zh-CN" dirty="0">
                <a:cs typeface="+mn-cs"/>
              </a:rPr>
              <a:t>	+3		// </a:t>
            </a:r>
            <a:r>
              <a:rPr lang="zh-CN" altLang="en-US" dirty="0">
                <a:cs typeface="+mn-cs"/>
              </a:rPr>
              <a:t>计算结果的全加器</a:t>
            </a:r>
            <a:endParaRPr lang="en-US" altLang="zh-CN" dirty="0">
              <a:cs typeface="+mn-cs"/>
            </a:endParaRPr>
          </a:p>
          <a:p>
            <a:pPr marL="457200" lvl="1" indent="0">
              <a:buFontTx/>
              <a:buNone/>
              <a:defRPr/>
            </a:pPr>
            <a:r>
              <a:rPr lang="en-US" altLang="zh-CN" dirty="0">
                <a:cs typeface="+mn-cs"/>
              </a:rPr>
              <a:t>	=21(T)</a:t>
            </a:r>
            <a:endParaRPr lang="zh-CN" altLang="en-US" dirty="0">
              <a:cs typeface="+mn-cs"/>
            </a:endParaRPr>
          </a:p>
        </p:txBody>
      </p:sp>
    </p:spTree>
    <p:extLst>
      <p:ext uri="{BB962C8B-B14F-4D97-AF65-F5344CB8AC3E}">
        <p14:creationId xmlns:p14="http://schemas.microsoft.com/office/powerpoint/2010/main" val="12615265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noChangeArrowheads="1"/>
          </p:cNvSpPr>
          <p:nvPr>
            <p:ph type="title"/>
          </p:nvPr>
        </p:nvSpPr>
        <p:spPr>
          <a:xfrm>
            <a:off x="685800" y="0"/>
            <a:ext cx="7772400" cy="1143000"/>
          </a:xfrm>
        </p:spPr>
        <p:txBody>
          <a:bodyPr/>
          <a:lstStyle/>
          <a:p>
            <a:pPr eaLnBrk="1" hangingPunct="1"/>
            <a:r>
              <a:rPr lang="zh-CN" altLang="en-US" smtClean="0"/>
              <a:t>第08章 第</a:t>
            </a:r>
            <a:r>
              <a:rPr lang="en-US" altLang="zh-CN" smtClean="0"/>
              <a:t>12</a:t>
            </a:r>
            <a:r>
              <a:rPr lang="zh-CN" altLang="en-US" smtClean="0"/>
              <a:t>题</a:t>
            </a:r>
            <a:r>
              <a:rPr lang="en-US" altLang="zh-CN" smtClean="0"/>
              <a:t>-A</a:t>
            </a:r>
            <a:endParaRPr lang="zh-CN" altLang="en-US" smtClean="0"/>
          </a:p>
        </p:txBody>
      </p:sp>
      <p:sp>
        <p:nvSpPr>
          <p:cNvPr id="3" name="内容占位符 2"/>
          <p:cNvSpPr>
            <a:spLocks noGrp="1"/>
          </p:cNvSpPr>
          <p:nvPr>
            <p:ph idx="1"/>
          </p:nvPr>
        </p:nvSpPr>
        <p:spPr>
          <a:xfrm>
            <a:off x="685800" y="1143000"/>
            <a:ext cx="7772400" cy="4114800"/>
          </a:xfrm>
        </p:spPr>
        <p:txBody>
          <a:bodyPr/>
          <a:lstStyle/>
          <a:p>
            <a:pPr marL="57150" indent="0">
              <a:buFontTx/>
              <a:buNone/>
              <a:defRPr/>
            </a:pPr>
            <a:r>
              <a:rPr lang="zh-CN" altLang="en-US" dirty="0"/>
              <a:t>块内并行块间并行</a:t>
            </a:r>
            <a:endParaRPr lang="en-US" altLang="zh-CN" dirty="0"/>
          </a:p>
          <a:p>
            <a:pPr marL="741680" lvl="1" indent="-284480">
              <a:defRPr/>
            </a:pPr>
            <a:r>
              <a:rPr lang="zh-CN" altLang="en-US" dirty="0">
                <a:cs typeface="+mn-cs"/>
              </a:rPr>
              <a:t>其</a:t>
            </a:r>
            <a:r>
              <a:rPr lang="en-US" altLang="zh-CN" dirty="0">
                <a:cs typeface="+mn-cs"/>
              </a:rPr>
              <a:t>4</a:t>
            </a:r>
            <a:r>
              <a:rPr lang="zh-CN" altLang="en-US" dirty="0">
                <a:cs typeface="+mn-cs"/>
              </a:rPr>
              <a:t>位一块满足</a:t>
            </a:r>
            <a:r>
              <a:rPr lang="en-US" altLang="zh-CN" dirty="0">
                <a:cs typeface="+mn-cs"/>
              </a:rPr>
              <a:t>4</a:t>
            </a:r>
            <a:r>
              <a:rPr lang="zh-CN" altLang="en-US" dirty="0">
                <a:cs typeface="+mn-cs"/>
              </a:rPr>
              <a:t>扇入要求（如课本图</a:t>
            </a:r>
            <a:r>
              <a:rPr lang="en-US" altLang="zh-CN" dirty="0">
                <a:cs typeface="+mn-cs"/>
              </a:rPr>
              <a:t>8.21</a:t>
            </a:r>
            <a:r>
              <a:rPr lang="zh-CN" altLang="en-US" dirty="0">
                <a:cs typeface="+mn-cs"/>
              </a:rPr>
              <a:t>）</a:t>
            </a:r>
            <a:endParaRPr lang="en-US" altLang="zh-CN" dirty="0">
              <a:cs typeface="+mn-cs"/>
            </a:endParaRPr>
          </a:p>
          <a:p>
            <a:pPr marL="741680" lvl="1" indent="-284480">
              <a:defRPr/>
            </a:pPr>
            <a:r>
              <a:rPr lang="zh-CN" altLang="en-US" dirty="0">
                <a:cs typeface="+mn-cs"/>
              </a:rPr>
              <a:t>使用</a:t>
            </a:r>
            <a:r>
              <a:rPr lang="en-US" altLang="zh-CN" dirty="0">
                <a:cs typeface="+mn-cs"/>
              </a:rPr>
              <a:t>4</a:t>
            </a:r>
            <a:r>
              <a:rPr lang="zh-CN" altLang="en-US" dirty="0">
                <a:cs typeface="+mn-cs"/>
              </a:rPr>
              <a:t>位一块搭建</a:t>
            </a:r>
            <a:r>
              <a:rPr lang="en-US" altLang="zh-CN" dirty="0">
                <a:cs typeface="+mn-cs"/>
              </a:rPr>
              <a:t>32</a:t>
            </a:r>
            <a:r>
              <a:rPr lang="zh-CN" altLang="en-US" dirty="0">
                <a:cs typeface="+mn-cs"/>
              </a:rPr>
              <a:t>位逻辑需要三层，</a:t>
            </a:r>
            <a:endParaRPr lang="en-US" altLang="zh-CN" dirty="0">
              <a:cs typeface="+mn-cs"/>
            </a:endParaRPr>
          </a:p>
          <a:p>
            <a:pPr marL="457200" lvl="1" indent="0">
              <a:buFontTx/>
              <a:buNone/>
              <a:defRPr/>
            </a:pPr>
            <a:endParaRPr lang="zh-CN" altLang="en-US" dirty="0">
              <a:cs typeface="+mn-cs"/>
            </a:endParaRPr>
          </a:p>
        </p:txBody>
      </p:sp>
      <p:graphicFrame>
        <p:nvGraphicFramePr>
          <p:cNvPr id="33795" name="对象 3"/>
          <p:cNvGraphicFramePr>
            <a:graphicFrameLocks noChangeAspect="1"/>
          </p:cNvGraphicFramePr>
          <p:nvPr/>
        </p:nvGraphicFramePr>
        <p:xfrm>
          <a:off x="398463" y="2835275"/>
          <a:ext cx="4668837" cy="3413125"/>
        </p:xfrm>
        <a:graphic>
          <a:graphicData uri="http://schemas.openxmlformats.org/presentationml/2006/ole">
            <mc:AlternateContent xmlns:mc="http://schemas.openxmlformats.org/markup-compatibility/2006">
              <mc:Choice xmlns:v="urn:schemas-microsoft-com:vml" Requires="v">
                <p:oleObj spid="_x0000_s6152" r:id="rId3" imgW="7842600" imgH="5736240" progId="Visio.Drawing.11">
                  <p:embed/>
                </p:oleObj>
              </mc:Choice>
              <mc:Fallback>
                <p:oleObj r:id="rId3" imgW="7842600" imgH="5736240" progId="Visio.Drawing.11">
                  <p:embed/>
                  <p:pic>
                    <p:nvPicPr>
                      <p:cNvPr id="33795"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463" y="2835275"/>
                        <a:ext cx="4668837" cy="341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3796" name="对象 4"/>
          <p:cNvGraphicFramePr>
            <a:graphicFrameLocks noChangeAspect="1"/>
          </p:cNvGraphicFramePr>
          <p:nvPr/>
        </p:nvGraphicFramePr>
        <p:xfrm>
          <a:off x="3533775" y="2847975"/>
          <a:ext cx="5754688" cy="2733675"/>
        </p:xfrm>
        <a:graphic>
          <a:graphicData uri="http://schemas.openxmlformats.org/presentationml/2006/ole">
            <mc:AlternateContent xmlns:mc="http://schemas.openxmlformats.org/markup-compatibility/2006">
              <mc:Choice xmlns:v="urn:schemas-microsoft-com:vml" Requires="v">
                <p:oleObj spid="_x0000_s6153" r:id="rId5" imgW="7883640" imgH="3747600" progId="Visio.Drawing.11">
                  <p:embed/>
                </p:oleObj>
              </mc:Choice>
              <mc:Fallback>
                <p:oleObj r:id="rId5" imgW="7883640" imgH="3747600" progId="Visio.Drawing.11">
                  <p:embed/>
                  <p:pic>
                    <p:nvPicPr>
                      <p:cNvPr id="33796"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3775" y="2847975"/>
                        <a:ext cx="5754688"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 name="圆角矩形 5"/>
          <p:cNvSpPr>
            <a:spLocks noChangeArrowheads="1"/>
          </p:cNvSpPr>
          <p:nvPr/>
        </p:nvSpPr>
        <p:spPr bwMode="auto">
          <a:xfrm>
            <a:off x="4076700" y="5119688"/>
            <a:ext cx="304800" cy="314325"/>
          </a:xfrm>
          <a:prstGeom prst="roundRect">
            <a:avLst>
              <a:gd name="adj" fmla="val 16667"/>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buFontTx/>
              <a:buNone/>
            </a:pPr>
            <a:r>
              <a:rPr lang="en-US" altLang="zh-CN" b="1">
                <a:solidFill>
                  <a:srgbClr val="FF0000"/>
                </a:solidFill>
              </a:rPr>
              <a:t>2</a:t>
            </a:r>
            <a:endParaRPr lang="zh-CN" altLang="en-US" b="1">
              <a:solidFill>
                <a:srgbClr val="FF0000"/>
              </a:solidFill>
            </a:endParaRPr>
          </a:p>
        </p:txBody>
      </p:sp>
      <p:cxnSp>
        <p:nvCxnSpPr>
          <p:cNvPr id="10" name="肘形连接符 9"/>
          <p:cNvCxnSpPr>
            <a:cxnSpLocks noChangeShapeType="1"/>
          </p:cNvCxnSpPr>
          <p:nvPr/>
        </p:nvCxnSpPr>
        <p:spPr bwMode="auto">
          <a:xfrm rot="16200000" flipV="1">
            <a:off x="3679825" y="4570413"/>
            <a:ext cx="946150" cy="152400"/>
          </a:xfrm>
          <a:prstGeom prst="bentConnector3">
            <a:avLst>
              <a:gd name="adj1" fmla="val 50000"/>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1" name="圆角矩形 10"/>
          <p:cNvSpPr>
            <a:spLocks noChangeArrowheads="1"/>
          </p:cNvSpPr>
          <p:nvPr/>
        </p:nvSpPr>
        <p:spPr bwMode="auto">
          <a:xfrm>
            <a:off x="3867150" y="3846513"/>
            <a:ext cx="304800" cy="314325"/>
          </a:xfrm>
          <a:prstGeom prst="roundRect">
            <a:avLst>
              <a:gd name="adj" fmla="val 16667"/>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buFontTx/>
              <a:buNone/>
            </a:pPr>
            <a:r>
              <a:rPr lang="en-US" altLang="zh-CN" b="1">
                <a:solidFill>
                  <a:srgbClr val="FF0000"/>
                </a:solidFill>
              </a:rPr>
              <a:t>4</a:t>
            </a:r>
            <a:endParaRPr lang="zh-CN" altLang="en-US" b="1">
              <a:solidFill>
                <a:srgbClr val="FF0000"/>
              </a:solidFill>
            </a:endParaRPr>
          </a:p>
        </p:txBody>
      </p:sp>
      <p:cxnSp>
        <p:nvCxnSpPr>
          <p:cNvPr id="14" name="肘形连接符 13"/>
          <p:cNvCxnSpPr>
            <a:cxnSpLocks noChangeShapeType="1"/>
          </p:cNvCxnSpPr>
          <p:nvPr/>
        </p:nvCxnSpPr>
        <p:spPr bwMode="auto">
          <a:xfrm rot="10800000">
            <a:off x="685800" y="3333750"/>
            <a:ext cx="3333750" cy="512763"/>
          </a:xfrm>
          <a:prstGeom prst="bentConnector3">
            <a:avLst>
              <a:gd name="adj1" fmla="val 50000"/>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5" name="圆角矩形 14"/>
          <p:cNvSpPr>
            <a:spLocks noChangeArrowheads="1"/>
          </p:cNvSpPr>
          <p:nvPr/>
        </p:nvSpPr>
        <p:spPr bwMode="auto">
          <a:xfrm>
            <a:off x="533400" y="2927350"/>
            <a:ext cx="304800" cy="314325"/>
          </a:xfrm>
          <a:prstGeom prst="roundRect">
            <a:avLst>
              <a:gd name="adj" fmla="val 16667"/>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buFontTx/>
              <a:buNone/>
            </a:pPr>
            <a:r>
              <a:rPr lang="en-US" altLang="zh-CN" b="1">
                <a:solidFill>
                  <a:srgbClr val="FF0000"/>
                </a:solidFill>
              </a:rPr>
              <a:t>6</a:t>
            </a:r>
            <a:endParaRPr lang="zh-CN" altLang="en-US" b="1">
              <a:solidFill>
                <a:srgbClr val="FF0000"/>
              </a:solidFill>
            </a:endParaRPr>
          </a:p>
        </p:txBody>
      </p:sp>
      <p:sp>
        <p:nvSpPr>
          <p:cNvPr id="16" name="圆角矩形 15"/>
          <p:cNvSpPr>
            <a:spLocks noChangeArrowheads="1"/>
          </p:cNvSpPr>
          <p:nvPr/>
        </p:nvSpPr>
        <p:spPr bwMode="auto">
          <a:xfrm>
            <a:off x="7858125" y="4332288"/>
            <a:ext cx="304800" cy="314325"/>
          </a:xfrm>
          <a:prstGeom prst="roundRect">
            <a:avLst>
              <a:gd name="adj" fmla="val 16667"/>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buFontTx/>
              <a:buNone/>
            </a:pPr>
            <a:r>
              <a:rPr lang="en-US" altLang="zh-CN" b="1">
                <a:solidFill>
                  <a:srgbClr val="FF0000"/>
                </a:solidFill>
              </a:rPr>
              <a:t>6</a:t>
            </a:r>
            <a:endParaRPr lang="zh-CN" altLang="en-US" b="1">
              <a:solidFill>
                <a:srgbClr val="FF0000"/>
              </a:solidFill>
            </a:endParaRPr>
          </a:p>
        </p:txBody>
      </p:sp>
      <p:sp>
        <p:nvSpPr>
          <p:cNvPr id="17" name="圆角矩形 16"/>
          <p:cNvSpPr>
            <a:spLocks noChangeArrowheads="1"/>
          </p:cNvSpPr>
          <p:nvPr/>
        </p:nvSpPr>
        <p:spPr bwMode="auto">
          <a:xfrm>
            <a:off x="7210425" y="4632325"/>
            <a:ext cx="306388" cy="314325"/>
          </a:xfrm>
          <a:prstGeom prst="roundRect">
            <a:avLst>
              <a:gd name="adj" fmla="val 16667"/>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buFontTx/>
              <a:buNone/>
            </a:pPr>
            <a:r>
              <a:rPr lang="en-US" altLang="zh-CN" b="1">
                <a:solidFill>
                  <a:srgbClr val="FF0000"/>
                </a:solidFill>
              </a:rPr>
              <a:t>8</a:t>
            </a:r>
            <a:endParaRPr lang="zh-CN" altLang="en-US" b="1">
              <a:solidFill>
                <a:srgbClr val="FF0000"/>
              </a:solidFill>
            </a:endParaRPr>
          </a:p>
        </p:txBody>
      </p:sp>
      <p:sp>
        <p:nvSpPr>
          <p:cNvPr id="19" name="圆角矩形 18"/>
          <p:cNvSpPr>
            <a:spLocks noChangeArrowheads="1"/>
          </p:cNvSpPr>
          <p:nvPr/>
        </p:nvSpPr>
        <p:spPr bwMode="auto">
          <a:xfrm>
            <a:off x="4632325" y="3386138"/>
            <a:ext cx="306388" cy="314325"/>
          </a:xfrm>
          <a:prstGeom prst="roundRect">
            <a:avLst>
              <a:gd name="adj" fmla="val 16667"/>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buFontTx/>
              <a:buNone/>
            </a:pPr>
            <a:r>
              <a:rPr lang="en-US" altLang="zh-CN" b="1">
                <a:solidFill>
                  <a:srgbClr val="FF0000"/>
                </a:solidFill>
              </a:rPr>
              <a:t>8</a:t>
            </a:r>
            <a:endParaRPr lang="zh-CN" altLang="en-US" b="1">
              <a:solidFill>
                <a:srgbClr val="FF0000"/>
              </a:solidFill>
            </a:endParaRPr>
          </a:p>
        </p:txBody>
      </p:sp>
      <p:sp>
        <p:nvSpPr>
          <p:cNvPr id="20" name="圆角矩形 19"/>
          <p:cNvSpPr>
            <a:spLocks noChangeArrowheads="1"/>
          </p:cNvSpPr>
          <p:nvPr/>
        </p:nvSpPr>
        <p:spPr bwMode="auto">
          <a:xfrm>
            <a:off x="3346450" y="4238625"/>
            <a:ext cx="306388" cy="314325"/>
          </a:xfrm>
          <a:prstGeom prst="roundRect">
            <a:avLst>
              <a:gd name="adj" fmla="val 16667"/>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buFontTx/>
              <a:buNone/>
            </a:pPr>
            <a:r>
              <a:rPr lang="en-US" altLang="zh-CN" b="1">
                <a:solidFill>
                  <a:srgbClr val="FF0000"/>
                </a:solidFill>
              </a:rPr>
              <a:t>10</a:t>
            </a:r>
            <a:endParaRPr lang="zh-CN" altLang="en-US" b="1">
              <a:solidFill>
                <a:srgbClr val="FF0000"/>
              </a:solidFill>
            </a:endParaRPr>
          </a:p>
        </p:txBody>
      </p:sp>
      <p:sp>
        <p:nvSpPr>
          <p:cNvPr id="18" name="圆角矩形 17"/>
          <p:cNvSpPr>
            <a:spLocks noChangeArrowheads="1"/>
          </p:cNvSpPr>
          <p:nvPr/>
        </p:nvSpPr>
        <p:spPr bwMode="auto">
          <a:xfrm>
            <a:off x="3135313" y="2824163"/>
            <a:ext cx="304800" cy="314325"/>
          </a:xfrm>
          <a:prstGeom prst="roundRect">
            <a:avLst>
              <a:gd name="adj" fmla="val 16667"/>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buFontTx/>
              <a:buNone/>
            </a:pPr>
            <a:r>
              <a:rPr lang="en-US" altLang="zh-CN" b="1">
                <a:solidFill>
                  <a:srgbClr val="FF0000"/>
                </a:solidFill>
              </a:rPr>
              <a:t>12</a:t>
            </a:r>
            <a:endParaRPr lang="zh-CN" altLang="en-US" b="1">
              <a:solidFill>
                <a:srgbClr val="FF0000"/>
              </a:solidFill>
            </a:endParaRPr>
          </a:p>
        </p:txBody>
      </p:sp>
      <p:sp>
        <p:nvSpPr>
          <p:cNvPr id="22" name="圆角矩形 21"/>
          <p:cNvSpPr>
            <a:spLocks noChangeArrowheads="1"/>
          </p:cNvSpPr>
          <p:nvPr/>
        </p:nvSpPr>
        <p:spPr bwMode="auto">
          <a:xfrm>
            <a:off x="6905625" y="2981325"/>
            <a:ext cx="304800" cy="314325"/>
          </a:xfrm>
          <a:prstGeom prst="roundRect">
            <a:avLst>
              <a:gd name="adj" fmla="val 16667"/>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buFontTx/>
              <a:buNone/>
            </a:pPr>
            <a:r>
              <a:rPr lang="en-US" altLang="zh-CN" b="1">
                <a:solidFill>
                  <a:srgbClr val="FF0000"/>
                </a:solidFill>
              </a:rPr>
              <a:t>12</a:t>
            </a:r>
            <a:endParaRPr lang="zh-CN" altLang="en-US" b="1">
              <a:solidFill>
                <a:srgbClr val="FF0000"/>
              </a:solidFill>
            </a:endParaRPr>
          </a:p>
        </p:txBody>
      </p:sp>
    </p:spTree>
    <p:extLst>
      <p:ext uri="{BB962C8B-B14F-4D97-AF65-F5344CB8AC3E}">
        <p14:creationId xmlns:p14="http://schemas.microsoft.com/office/powerpoint/2010/main" val="14984217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5"/>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4"/>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1"/>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0"/>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6"/>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7"/>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6"/>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bldLvl="0" animBg="1"/>
      <p:bldP spid="11" grpId="0" bldLvl="0" animBg="1"/>
      <p:bldP spid="11" grpId="1" bldLvl="0" animBg="1"/>
      <p:bldP spid="15" grpId="0" bldLvl="0" animBg="1"/>
      <p:bldP spid="15" grpId="1" bldLvl="0" animBg="1"/>
      <p:bldP spid="16" grpId="0" bldLvl="0" animBg="1"/>
      <p:bldP spid="16" grpId="1" bldLvl="0" animBg="1"/>
      <p:bldP spid="17" grpId="0" bldLvl="0" animBg="1"/>
      <p:bldP spid="17" grpId="1" bldLvl="0" animBg="1"/>
      <p:bldP spid="19" grpId="0" bldLvl="0" animBg="1"/>
      <p:bldP spid="20" grpId="0" bldLvl="0" animBg="1"/>
      <p:bldP spid="18" grpId="0" bldLvl="0" animBg="1"/>
      <p:bldP spid="22"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noChangeArrowheads="1"/>
          </p:cNvSpPr>
          <p:nvPr>
            <p:ph type="title"/>
          </p:nvPr>
        </p:nvSpPr>
        <p:spPr/>
        <p:txBody>
          <a:bodyPr/>
          <a:lstStyle/>
          <a:p>
            <a:pPr eaLnBrk="1" hangingPunct="1"/>
            <a:r>
              <a:rPr lang="zh-CN" altLang="en-US" smtClean="0"/>
              <a:t>第08章 第</a:t>
            </a:r>
            <a:r>
              <a:rPr lang="en-US" altLang="zh-CN" smtClean="0"/>
              <a:t>12</a:t>
            </a:r>
            <a:r>
              <a:rPr lang="zh-CN" altLang="en-US" smtClean="0"/>
              <a:t>题</a:t>
            </a:r>
            <a:r>
              <a:rPr lang="en-US" altLang="zh-CN" smtClean="0"/>
              <a:t>-A</a:t>
            </a:r>
            <a:endParaRPr lang="zh-CN" altLang="en-US" smtClean="0"/>
          </a:p>
        </p:txBody>
      </p:sp>
      <p:sp>
        <p:nvSpPr>
          <p:cNvPr id="3" name="内容占位符 2"/>
          <p:cNvSpPr>
            <a:spLocks noGrp="1"/>
          </p:cNvSpPr>
          <p:nvPr>
            <p:ph idx="1"/>
          </p:nvPr>
        </p:nvSpPr>
        <p:spPr/>
        <p:txBody>
          <a:bodyPr/>
          <a:lstStyle/>
          <a:p>
            <a:pPr marL="741680" lvl="1" indent="-284480">
              <a:defRPr/>
            </a:pPr>
            <a:r>
              <a:rPr lang="zh-CN" altLang="en-US" dirty="0">
                <a:cs typeface="+mn-cs"/>
              </a:rPr>
              <a:t>计算延迟：</a:t>
            </a:r>
            <a:endParaRPr lang="en-US" altLang="zh-CN" dirty="0">
              <a:cs typeface="+mn-cs"/>
            </a:endParaRPr>
          </a:p>
          <a:p>
            <a:pPr marL="457200" lvl="1" indent="0">
              <a:buFontTx/>
              <a:buNone/>
              <a:defRPr/>
            </a:pPr>
            <a:r>
              <a:rPr lang="en-US" altLang="zh-CN" dirty="0">
                <a:cs typeface="+mn-cs"/>
              </a:rPr>
              <a:t>	2	// p</a:t>
            </a:r>
            <a:r>
              <a:rPr lang="zh-CN" altLang="en-US" dirty="0">
                <a:cs typeface="+mn-cs"/>
              </a:rPr>
              <a:t>、</a:t>
            </a:r>
            <a:r>
              <a:rPr lang="en-US" altLang="zh-CN" dirty="0">
                <a:cs typeface="+mn-cs"/>
              </a:rPr>
              <a:t>g</a:t>
            </a:r>
          </a:p>
          <a:p>
            <a:pPr marL="457200" lvl="1" indent="0">
              <a:buFontTx/>
              <a:buNone/>
              <a:defRPr/>
            </a:pPr>
            <a:r>
              <a:rPr lang="en-US" altLang="zh-CN" dirty="0">
                <a:cs typeface="+mn-cs"/>
              </a:rPr>
              <a:t>	+2	// P0</a:t>
            </a:r>
            <a:r>
              <a:rPr lang="zh-CN" altLang="en-US" dirty="0">
                <a:cs typeface="+mn-cs"/>
              </a:rPr>
              <a:t>、</a:t>
            </a:r>
            <a:r>
              <a:rPr lang="en-US" altLang="zh-CN" dirty="0">
                <a:cs typeface="+mn-cs"/>
              </a:rPr>
              <a:t>G0</a:t>
            </a:r>
          </a:p>
          <a:p>
            <a:pPr marL="457200" lvl="1" indent="0">
              <a:buFontTx/>
              <a:buNone/>
              <a:defRPr/>
            </a:pPr>
            <a:r>
              <a:rPr lang="en-US" altLang="zh-CN" dirty="0">
                <a:cs typeface="+mn-cs"/>
              </a:rPr>
              <a:t>	+2	// PP0</a:t>
            </a:r>
            <a:r>
              <a:rPr lang="zh-CN" altLang="en-US" dirty="0">
                <a:cs typeface="+mn-cs"/>
              </a:rPr>
              <a:t>、</a:t>
            </a:r>
            <a:r>
              <a:rPr lang="en-US" altLang="zh-CN" dirty="0">
                <a:cs typeface="+mn-cs"/>
              </a:rPr>
              <a:t>GG0</a:t>
            </a:r>
          </a:p>
          <a:p>
            <a:pPr marL="457200" lvl="1" indent="0">
              <a:buFontTx/>
              <a:buNone/>
              <a:defRPr/>
            </a:pPr>
            <a:r>
              <a:rPr lang="en-US" altLang="zh-CN" dirty="0">
                <a:cs typeface="+mn-cs"/>
              </a:rPr>
              <a:t>	+2	// C16</a:t>
            </a:r>
          </a:p>
          <a:p>
            <a:pPr marL="457200" lvl="1" indent="0">
              <a:buFontTx/>
              <a:buNone/>
              <a:defRPr/>
            </a:pPr>
            <a:r>
              <a:rPr lang="en-US" altLang="zh-CN" dirty="0">
                <a:cs typeface="+mn-cs"/>
              </a:rPr>
              <a:t>	+2	// C20</a:t>
            </a:r>
          </a:p>
          <a:p>
            <a:pPr marL="457200" lvl="1" indent="0">
              <a:buFontTx/>
              <a:buNone/>
              <a:defRPr/>
            </a:pPr>
            <a:r>
              <a:rPr lang="en-US" altLang="zh-CN" dirty="0">
                <a:cs typeface="+mn-cs"/>
              </a:rPr>
              <a:t>	+2	// C23-21</a:t>
            </a:r>
          </a:p>
          <a:p>
            <a:pPr marL="457200" lvl="1" indent="0">
              <a:buFontTx/>
              <a:buNone/>
              <a:defRPr/>
            </a:pPr>
            <a:r>
              <a:rPr lang="en-US" altLang="zh-CN" dirty="0">
                <a:cs typeface="+mn-cs"/>
              </a:rPr>
              <a:t>	+3	// </a:t>
            </a:r>
            <a:r>
              <a:rPr lang="zh-CN" altLang="en-US" dirty="0">
                <a:cs typeface="+mn-cs"/>
              </a:rPr>
              <a:t>全加器</a:t>
            </a:r>
            <a:endParaRPr lang="en-US" altLang="zh-CN" dirty="0">
              <a:cs typeface="+mn-cs"/>
            </a:endParaRPr>
          </a:p>
          <a:p>
            <a:pPr marL="457200" lvl="1" indent="0">
              <a:buFontTx/>
              <a:buNone/>
              <a:defRPr/>
            </a:pPr>
            <a:r>
              <a:rPr lang="en-US" altLang="zh-CN" dirty="0">
                <a:cs typeface="+mn-cs"/>
              </a:rPr>
              <a:t>	=15(T)</a:t>
            </a:r>
            <a:endParaRPr lang="zh-CN" altLang="en-US" dirty="0">
              <a:cs typeface="+mn-cs"/>
            </a:endParaRPr>
          </a:p>
        </p:txBody>
      </p:sp>
    </p:spTree>
    <p:extLst>
      <p:ext uri="{BB962C8B-B14F-4D97-AF65-F5344CB8AC3E}">
        <p14:creationId xmlns:p14="http://schemas.microsoft.com/office/powerpoint/2010/main" val="42286640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noChangeArrowheads="1"/>
          </p:cNvSpPr>
          <p:nvPr>
            <p:ph type="title"/>
          </p:nvPr>
        </p:nvSpPr>
        <p:spPr/>
        <p:txBody>
          <a:bodyPr/>
          <a:lstStyle/>
          <a:p>
            <a:pPr eaLnBrk="1" hangingPunct="1"/>
            <a:r>
              <a:rPr lang="zh-CN" altLang="en-US" smtClean="0"/>
              <a:t>第08章 第</a:t>
            </a:r>
            <a:r>
              <a:rPr lang="en-US" altLang="zh-CN" smtClean="0"/>
              <a:t>13</a:t>
            </a:r>
            <a:r>
              <a:rPr lang="zh-CN" altLang="en-US" smtClean="0"/>
              <a:t>题</a:t>
            </a:r>
          </a:p>
        </p:txBody>
      </p:sp>
      <p:sp>
        <p:nvSpPr>
          <p:cNvPr id="8195" name="内容占位符 2"/>
          <p:cNvSpPr>
            <a:spLocks noGrp="1"/>
          </p:cNvSpPr>
          <p:nvPr>
            <p:ph idx="1"/>
          </p:nvPr>
        </p:nvSpPr>
        <p:spPr/>
        <p:txBody>
          <a:bodyPr/>
          <a:lstStyle/>
          <a:p>
            <a:pPr marL="341630" indent="-341630">
              <a:defRPr/>
            </a:pPr>
            <a:r>
              <a:rPr lang="en-US" altLang="zh-CN" dirty="0"/>
              <a:t>Q</a:t>
            </a:r>
            <a:r>
              <a:rPr lang="zh-CN" altLang="en-US" dirty="0"/>
              <a:t>：作为设计者的你在什么情况下会使用行波进位加法器而非先行进位加法器？</a:t>
            </a:r>
            <a:endParaRPr lang="en-US" altLang="zh-CN" dirty="0"/>
          </a:p>
          <a:p>
            <a:pPr marL="341630" indent="-341630">
              <a:defRPr/>
            </a:pPr>
            <a:r>
              <a:rPr lang="en-US" altLang="zh-CN" dirty="0"/>
              <a:t>A</a:t>
            </a:r>
            <a:r>
              <a:rPr lang="zh-CN" altLang="en-US" dirty="0"/>
              <a:t>：</a:t>
            </a:r>
            <a:endParaRPr lang="en-US" altLang="zh-CN" dirty="0"/>
          </a:p>
          <a:p>
            <a:pPr marL="341630" indent="-341630">
              <a:defRPr/>
            </a:pPr>
            <a:endParaRPr lang="en-US" altLang="zh-CN" dirty="0"/>
          </a:p>
          <a:p>
            <a:pPr marL="341630" indent="-341630">
              <a:defRPr/>
            </a:pPr>
            <a:endParaRPr lang="en-US" altLang="zh-CN" dirty="0"/>
          </a:p>
          <a:p>
            <a:pPr marL="0" indent="0">
              <a:buFontTx/>
              <a:buNone/>
              <a:defRPr/>
            </a:pPr>
            <a:r>
              <a:rPr lang="en-US" altLang="zh-CN" dirty="0"/>
              <a:t>	</a:t>
            </a:r>
            <a:r>
              <a:rPr lang="zh-CN" altLang="en-US" dirty="0"/>
              <a:t>对速度要求低，对逻辑（面积）要求高</a:t>
            </a:r>
            <a:endParaRPr lang="en-US" altLang="zh-CN" dirty="0"/>
          </a:p>
        </p:txBody>
      </p:sp>
      <p:graphicFrame>
        <p:nvGraphicFramePr>
          <p:cNvPr id="2" name="表格 1"/>
          <p:cNvGraphicFramePr>
            <a:graphicFrameLocks noGrp="1"/>
          </p:cNvGraphicFramePr>
          <p:nvPr/>
        </p:nvGraphicFramePr>
        <p:xfrm>
          <a:off x="2051050" y="3389313"/>
          <a:ext cx="4670424" cy="1097010"/>
        </p:xfrm>
        <a:graphic>
          <a:graphicData uri="http://schemas.openxmlformats.org/drawingml/2006/table">
            <a:tbl>
              <a:tblPr firstRow="1" bandRow="1">
                <a:tableStyleId>{5940675A-B579-460E-94D1-54222C63F5DA}</a:tableStyleId>
              </a:tblPr>
              <a:tblGrid>
                <a:gridCol w="1556808">
                  <a:extLst>
                    <a:ext uri="{9D8B030D-6E8A-4147-A177-3AD203B41FA5}">
                      <a16:colId xmlns:a16="http://schemas.microsoft.com/office/drawing/2014/main" val="20000"/>
                    </a:ext>
                  </a:extLst>
                </a:gridCol>
                <a:gridCol w="1556808">
                  <a:extLst>
                    <a:ext uri="{9D8B030D-6E8A-4147-A177-3AD203B41FA5}">
                      <a16:colId xmlns:a16="http://schemas.microsoft.com/office/drawing/2014/main" val="20001"/>
                    </a:ext>
                  </a:extLst>
                </a:gridCol>
                <a:gridCol w="1556808">
                  <a:extLst>
                    <a:ext uri="{9D8B030D-6E8A-4147-A177-3AD203B41FA5}">
                      <a16:colId xmlns:a16="http://schemas.microsoft.com/office/drawing/2014/main" val="20002"/>
                    </a:ext>
                  </a:extLst>
                </a:gridCol>
              </a:tblGrid>
              <a:tr h="365654">
                <a:tc>
                  <a:txBody>
                    <a:bodyPr/>
                    <a:lstStyle/>
                    <a:p>
                      <a:endParaRPr lang="zh-CN" altLang="en-US" sz="1800" dirty="0"/>
                    </a:p>
                  </a:txBody>
                  <a:tcPr marL="91432" marR="91432" marT="45675" marB="45675"/>
                </a:tc>
                <a:tc>
                  <a:txBody>
                    <a:bodyPr/>
                    <a:lstStyle/>
                    <a:p>
                      <a:r>
                        <a:rPr lang="zh-CN" altLang="en-US" sz="1800" dirty="0"/>
                        <a:t>优点</a:t>
                      </a:r>
                    </a:p>
                  </a:txBody>
                  <a:tcPr marL="91432" marR="91432" marT="45675" marB="45675"/>
                </a:tc>
                <a:tc>
                  <a:txBody>
                    <a:bodyPr/>
                    <a:lstStyle/>
                    <a:p>
                      <a:r>
                        <a:rPr lang="zh-CN" altLang="en-US" sz="1800" dirty="0"/>
                        <a:t>缺点</a:t>
                      </a:r>
                    </a:p>
                  </a:txBody>
                  <a:tcPr marL="91432" marR="91432" marT="45675" marB="45675"/>
                </a:tc>
                <a:extLst>
                  <a:ext uri="{0D108BD9-81ED-4DB2-BD59-A6C34878D82A}">
                    <a16:rowId xmlns:a16="http://schemas.microsoft.com/office/drawing/2014/main" val="10000"/>
                  </a:ext>
                </a:extLst>
              </a:tr>
              <a:tr h="365654">
                <a:tc>
                  <a:txBody>
                    <a:bodyPr/>
                    <a:lstStyle/>
                    <a:p>
                      <a:r>
                        <a:rPr lang="zh-CN" altLang="en-US" sz="1800" dirty="0"/>
                        <a:t>行波进位</a:t>
                      </a:r>
                    </a:p>
                  </a:txBody>
                  <a:tcPr marL="91432" marR="91432" marT="45675" marB="45675"/>
                </a:tc>
                <a:tc>
                  <a:txBody>
                    <a:bodyPr/>
                    <a:lstStyle/>
                    <a:p>
                      <a:r>
                        <a:rPr lang="zh-CN" altLang="en-US" sz="1800" dirty="0"/>
                        <a:t>逻辑简单</a:t>
                      </a:r>
                    </a:p>
                  </a:txBody>
                  <a:tcPr marL="91432" marR="91432" marT="45675" marB="45675"/>
                </a:tc>
                <a:tc>
                  <a:txBody>
                    <a:bodyPr/>
                    <a:lstStyle/>
                    <a:p>
                      <a:r>
                        <a:rPr lang="zh-CN" altLang="en-US" sz="1800" dirty="0"/>
                        <a:t>速度慢</a:t>
                      </a:r>
                    </a:p>
                  </a:txBody>
                  <a:tcPr marL="91432" marR="91432" marT="45675" marB="45675"/>
                </a:tc>
                <a:extLst>
                  <a:ext uri="{0D108BD9-81ED-4DB2-BD59-A6C34878D82A}">
                    <a16:rowId xmlns:a16="http://schemas.microsoft.com/office/drawing/2014/main" val="10001"/>
                  </a:ext>
                </a:extLst>
              </a:tr>
              <a:tr h="365654">
                <a:tc>
                  <a:txBody>
                    <a:bodyPr/>
                    <a:lstStyle/>
                    <a:p>
                      <a:r>
                        <a:rPr lang="zh-CN" altLang="en-US" sz="1800" dirty="0"/>
                        <a:t>先行进位</a:t>
                      </a:r>
                    </a:p>
                  </a:txBody>
                  <a:tcPr marL="91432" marR="91432" marT="45675" marB="45675"/>
                </a:tc>
                <a:tc>
                  <a:txBody>
                    <a:bodyPr/>
                    <a:lstStyle/>
                    <a:p>
                      <a:r>
                        <a:rPr lang="zh-CN" altLang="en-US" sz="1800" dirty="0"/>
                        <a:t>速度快</a:t>
                      </a:r>
                    </a:p>
                  </a:txBody>
                  <a:tcPr marL="91432" marR="91432" marT="45675" marB="45675"/>
                </a:tc>
                <a:tc>
                  <a:txBody>
                    <a:bodyPr/>
                    <a:lstStyle/>
                    <a:p>
                      <a:r>
                        <a:rPr lang="zh-CN" altLang="en-US" sz="1800" dirty="0"/>
                        <a:t>逻辑复杂</a:t>
                      </a:r>
                    </a:p>
                  </a:txBody>
                  <a:tcPr marL="91432" marR="91432" marT="45675" marB="4567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596364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noChangeArrowheads="1"/>
          </p:cNvSpPr>
          <p:nvPr>
            <p:ph type="title"/>
          </p:nvPr>
        </p:nvSpPr>
        <p:spPr>
          <a:xfrm>
            <a:off x="685800" y="0"/>
            <a:ext cx="7772400" cy="1143000"/>
          </a:xfrm>
        </p:spPr>
        <p:txBody>
          <a:bodyPr/>
          <a:lstStyle/>
          <a:p>
            <a:pPr eaLnBrk="1" hangingPunct="1"/>
            <a:r>
              <a:rPr lang="zh-CN" altLang="en-US" smtClean="0"/>
              <a:t>第08章 第</a:t>
            </a:r>
            <a:r>
              <a:rPr lang="en-US" altLang="zh-CN" smtClean="0"/>
              <a:t>14</a:t>
            </a:r>
            <a:r>
              <a:rPr lang="zh-CN" altLang="en-US" smtClean="0"/>
              <a:t>题</a:t>
            </a:r>
            <a:r>
              <a:rPr lang="en-US" altLang="zh-CN" smtClean="0"/>
              <a:t>-Q</a:t>
            </a:r>
            <a:endParaRPr lang="zh-CN" altLang="en-US" smtClean="0"/>
          </a:p>
        </p:txBody>
      </p:sp>
      <p:sp>
        <p:nvSpPr>
          <p:cNvPr id="36866" name="内容占位符 2"/>
          <p:cNvSpPr>
            <a:spLocks noGrp="1" noChangeArrowheads="1"/>
          </p:cNvSpPr>
          <p:nvPr>
            <p:ph idx="1"/>
          </p:nvPr>
        </p:nvSpPr>
        <p:spPr>
          <a:xfrm>
            <a:off x="685800" y="1143000"/>
            <a:ext cx="7772400" cy="4114800"/>
          </a:xfrm>
        </p:spPr>
        <p:txBody>
          <a:bodyPr/>
          <a:lstStyle/>
          <a:p>
            <a:pPr eaLnBrk="1" hangingPunct="1"/>
            <a:r>
              <a:rPr lang="en-US" altLang="zh-CN" smtClean="0"/>
              <a:t>Q</a:t>
            </a:r>
            <a:r>
              <a:rPr lang="zh-CN" altLang="en-US" smtClean="0"/>
              <a:t>：请利用图</a:t>
            </a:r>
            <a:r>
              <a:rPr lang="en-US" altLang="zh-CN" smtClean="0"/>
              <a:t>8.21</a:t>
            </a:r>
            <a:r>
              <a:rPr lang="zh-CN" altLang="en-US" smtClean="0"/>
              <a:t>所示的</a:t>
            </a:r>
            <a:r>
              <a:rPr lang="en-US" altLang="zh-CN" smtClean="0"/>
              <a:t>4</a:t>
            </a:r>
            <a:r>
              <a:rPr lang="zh-CN" altLang="en-US" smtClean="0"/>
              <a:t>位先行进位逻辑组建出块内并行且块间并行的</a:t>
            </a:r>
            <a:r>
              <a:rPr lang="en-US" altLang="zh-CN" smtClean="0"/>
              <a:t>64</a:t>
            </a:r>
            <a:r>
              <a:rPr lang="zh-CN" altLang="en-US" smtClean="0"/>
              <a:t>位先行进位加法器的进位逻辑，并证明其正确性。</a:t>
            </a:r>
          </a:p>
        </p:txBody>
      </p:sp>
      <p:graphicFrame>
        <p:nvGraphicFramePr>
          <p:cNvPr id="36867" name="对象 2"/>
          <p:cNvGraphicFramePr>
            <a:graphicFrameLocks noChangeAspect="1"/>
          </p:cNvGraphicFramePr>
          <p:nvPr/>
        </p:nvGraphicFramePr>
        <p:xfrm>
          <a:off x="1868488" y="2852738"/>
          <a:ext cx="5411787" cy="3927475"/>
        </p:xfrm>
        <a:graphic>
          <a:graphicData uri="http://schemas.openxmlformats.org/presentationml/2006/ole">
            <mc:AlternateContent xmlns:mc="http://schemas.openxmlformats.org/markup-compatibility/2006">
              <mc:Choice xmlns:v="urn:schemas-microsoft-com:vml" Requires="v">
                <p:oleObj spid="_x0000_s7172" r:id="rId3" imgW="6337300" imgH="4599940" progId="Visio.Drawing.11">
                  <p:embed/>
                </p:oleObj>
              </mc:Choice>
              <mc:Fallback>
                <p:oleObj r:id="rId3" imgW="6337300" imgH="4599940" progId="Visio.Drawing.11">
                  <p:embed/>
                  <p:pic>
                    <p:nvPicPr>
                      <p:cNvPr id="36867"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8488" y="2852738"/>
                        <a:ext cx="5411787" cy="392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37183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1"/>
          <p:cNvSpPr>
            <a:spLocks noGrp="1" noChangeArrowheads="1"/>
          </p:cNvSpPr>
          <p:nvPr>
            <p:ph type="title"/>
          </p:nvPr>
        </p:nvSpPr>
        <p:spPr>
          <a:xfrm>
            <a:off x="685800" y="0"/>
            <a:ext cx="7772400" cy="1143000"/>
          </a:xfrm>
        </p:spPr>
        <p:txBody>
          <a:bodyPr/>
          <a:lstStyle/>
          <a:p>
            <a:pPr eaLnBrk="1" hangingPunct="1"/>
            <a:r>
              <a:rPr lang="zh-CN" altLang="en-US" smtClean="0"/>
              <a:t>第</a:t>
            </a:r>
            <a:r>
              <a:rPr lang="en-US" altLang="zh-CN" smtClean="0"/>
              <a:t>01</a:t>
            </a:r>
            <a:r>
              <a:rPr lang="zh-CN" altLang="en-US" smtClean="0"/>
              <a:t>章 第</a:t>
            </a:r>
            <a:r>
              <a:rPr lang="en-US" altLang="zh-CN" smtClean="0"/>
              <a:t>1</a:t>
            </a:r>
            <a:r>
              <a:rPr lang="zh-CN" altLang="en-US" smtClean="0"/>
              <a:t>题</a:t>
            </a:r>
          </a:p>
        </p:txBody>
      </p:sp>
      <p:sp>
        <p:nvSpPr>
          <p:cNvPr id="3" name="内容占位符 2"/>
          <p:cNvSpPr>
            <a:spLocks noGrp="1"/>
          </p:cNvSpPr>
          <p:nvPr>
            <p:ph sz="half" idx="1"/>
          </p:nvPr>
        </p:nvSpPr>
        <p:spPr>
          <a:xfrm>
            <a:off x="731838" y="1196975"/>
            <a:ext cx="3810000" cy="4114800"/>
          </a:xfrm>
        </p:spPr>
        <p:txBody>
          <a:bodyPr/>
          <a:lstStyle/>
          <a:p>
            <a:pPr marL="341630" indent="-341630" eaLnBrk="1" hangingPunct="1">
              <a:defRPr/>
            </a:pPr>
            <a:r>
              <a:rPr kumimoji="1" lang="en-US" altLang="zh-CN" sz="2400" dirty="0" smtClean="0"/>
              <a:t>Q</a:t>
            </a:r>
            <a:r>
              <a:rPr kumimoji="1" lang="zh-CN" altLang="en-US" sz="2400" dirty="0" smtClean="0"/>
              <a:t>：计算机系统可划分为哪几个层次，各层次之间的界面是什么？你认为这样划分的意义何在？</a:t>
            </a:r>
            <a:endParaRPr kumimoji="1" lang="en-US" altLang="zh-CN" sz="2400" dirty="0" smtClean="0"/>
          </a:p>
          <a:p>
            <a:pPr marL="341630" indent="-341630" eaLnBrk="1" hangingPunct="1">
              <a:defRPr/>
            </a:pPr>
            <a:r>
              <a:rPr kumimoji="1" lang="en-US" altLang="zh-CN" dirty="0"/>
              <a:t>A</a:t>
            </a:r>
            <a:r>
              <a:rPr kumimoji="1" lang="zh-CN" altLang="en-US" dirty="0"/>
              <a:t>：指出</a:t>
            </a:r>
            <a:r>
              <a:rPr kumimoji="1" lang="en-US" altLang="zh-CN" dirty="0"/>
              <a:t>“</a:t>
            </a:r>
            <a:r>
              <a:rPr kumimoji="1" lang="zh-CN" altLang="en-US" dirty="0"/>
              <a:t>界面</a:t>
            </a:r>
            <a:r>
              <a:rPr kumimoji="1" lang="en-US" altLang="zh-CN" dirty="0"/>
              <a:t>”</a:t>
            </a:r>
            <a:r>
              <a:rPr kumimoji="1" lang="zh-CN" altLang="en-US" dirty="0"/>
              <a:t>的沟通桥梁作用和在生态建设中的意义</a:t>
            </a:r>
          </a:p>
        </p:txBody>
      </p:sp>
      <p:grpSp>
        <p:nvGrpSpPr>
          <p:cNvPr id="4" name="组合 3"/>
          <p:cNvGrpSpPr>
            <a:grpSpLocks/>
          </p:cNvGrpSpPr>
          <p:nvPr/>
        </p:nvGrpSpPr>
        <p:grpSpPr bwMode="auto">
          <a:xfrm>
            <a:off x="5260975" y="1389063"/>
            <a:ext cx="3635375" cy="5008562"/>
            <a:chOff x="8285" y="2188"/>
            <a:chExt cx="5724" cy="7886"/>
          </a:xfrm>
        </p:grpSpPr>
        <p:grpSp>
          <p:nvGrpSpPr>
            <p:cNvPr id="7172" name="组合 57"/>
            <p:cNvGrpSpPr>
              <a:grpSpLocks/>
            </p:cNvGrpSpPr>
            <p:nvPr/>
          </p:nvGrpSpPr>
          <p:grpSpPr bwMode="auto">
            <a:xfrm>
              <a:off x="8285" y="2187"/>
              <a:ext cx="5725" cy="7887"/>
              <a:chOff x="2314039" y="1341438"/>
              <a:chExt cx="4752975" cy="5327650"/>
            </a:xfrm>
          </p:grpSpPr>
          <p:grpSp>
            <p:nvGrpSpPr>
              <p:cNvPr id="7173" name="组合 31"/>
              <p:cNvGrpSpPr>
                <a:grpSpLocks/>
              </p:cNvGrpSpPr>
              <p:nvPr/>
            </p:nvGrpSpPr>
            <p:grpSpPr bwMode="auto">
              <a:xfrm>
                <a:off x="2314039" y="1341438"/>
                <a:ext cx="4752975" cy="5327650"/>
                <a:chOff x="2864891" y="1052513"/>
                <a:chExt cx="5343525" cy="5616575"/>
              </a:xfrm>
            </p:grpSpPr>
            <p:sp>
              <p:nvSpPr>
                <p:cNvPr id="7174" name="Rectangle 90"/>
                <p:cNvSpPr>
                  <a:spLocks noChangeArrowheads="1"/>
                </p:cNvSpPr>
                <p:nvPr/>
              </p:nvSpPr>
              <p:spPr bwMode="auto">
                <a:xfrm>
                  <a:off x="2879178" y="2665413"/>
                  <a:ext cx="5329238" cy="979487"/>
                </a:xfrm>
                <a:prstGeom prst="rect">
                  <a:avLst/>
                </a:prstGeom>
                <a:blipFill dpi="0" rotWithShape="1">
                  <a:blip r:embed="rId2"/>
                  <a:srcRect/>
                  <a:tile tx="0" ty="0" sx="100000" sy="100000" flip="none" algn="tl"/>
                </a:blipFill>
                <a:ln w="19050">
                  <a:solidFill>
                    <a:srgbClr val="7F7F7F"/>
                  </a:solidFill>
                  <a:prstDash val="lgDash"/>
                  <a:miter lim="800000"/>
                  <a:headEnd/>
                  <a:tailEnd/>
                </a:ln>
              </p:spPr>
              <p:txBody>
                <a:bodyPr wrap="none" anchor="ctr"/>
                <a:lstStyle/>
                <a:p>
                  <a:endParaRPr lang="zh-CN" altLang="en-US" sz="1200">
                    <a:latin typeface="仿宋_GB2312"/>
                    <a:ea typeface="仿宋_GB2312"/>
                    <a:cs typeface="仿宋_GB2312"/>
                  </a:endParaRPr>
                </a:p>
              </p:txBody>
            </p:sp>
            <p:sp>
              <p:nvSpPr>
                <p:cNvPr id="7175" name="Rectangle 90"/>
                <p:cNvSpPr>
                  <a:spLocks noChangeArrowheads="1"/>
                </p:cNvSpPr>
                <p:nvPr/>
              </p:nvSpPr>
              <p:spPr bwMode="auto">
                <a:xfrm>
                  <a:off x="2879178" y="1052513"/>
                  <a:ext cx="5329238" cy="1079500"/>
                </a:xfrm>
                <a:prstGeom prst="rect">
                  <a:avLst/>
                </a:prstGeom>
                <a:blipFill dpi="0" rotWithShape="1">
                  <a:blip r:embed="rId3"/>
                  <a:srcRect/>
                  <a:tile tx="0" ty="0" sx="100000" sy="100000" flip="none" algn="tl"/>
                </a:blipFill>
                <a:ln w="19050">
                  <a:solidFill>
                    <a:srgbClr val="7F7F7F"/>
                  </a:solidFill>
                  <a:prstDash val="lgDash"/>
                  <a:miter lim="800000"/>
                  <a:headEnd/>
                  <a:tailEnd/>
                </a:ln>
              </p:spPr>
              <p:txBody>
                <a:bodyPr wrap="none" anchor="ctr"/>
                <a:lstStyle/>
                <a:p>
                  <a:endParaRPr lang="zh-CN" altLang="en-US" sz="1200">
                    <a:latin typeface="仿宋_GB2312"/>
                    <a:ea typeface="仿宋_GB2312"/>
                    <a:cs typeface="仿宋_GB2312"/>
                  </a:endParaRPr>
                </a:p>
              </p:txBody>
            </p:sp>
            <p:sp>
              <p:nvSpPr>
                <p:cNvPr id="7176" name="Rectangle 90"/>
                <p:cNvSpPr>
                  <a:spLocks noChangeArrowheads="1"/>
                </p:cNvSpPr>
                <p:nvPr/>
              </p:nvSpPr>
              <p:spPr bwMode="auto">
                <a:xfrm>
                  <a:off x="2879178" y="4221163"/>
                  <a:ext cx="5329238" cy="936625"/>
                </a:xfrm>
                <a:prstGeom prst="rect">
                  <a:avLst/>
                </a:prstGeom>
                <a:blipFill dpi="0" rotWithShape="1">
                  <a:blip r:embed="rId4"/>
                  <a:srcRect/>
                  <a:tile tx="0" ty="0" sx="100000" sy="100000" flip="none" algn="tl"/>
                </a:blipFill>
                <a:ln w="19050">
                  <a:solidFill>
                    <a:srgbClr val="7F7F7F"/>
                  </a:solidFill>
                  <a:prstDash val="lgDash"/>
                  <a:miter lim="800000"/>
                  <a:headEnd/>
                  <a:tailEnd/>
                </a:ln>
              </p:spPr>
              <p:txBody>
                <a:bodyPr wrap="none" anchor="ctr"/>
                <a:lstStyle/>
                <a:p>
                  <a:endParaRPr lang="zh-CN" altLang="en-US" sz="1200">
                    <a:latin typeface="仿宋_GB2312"/>
                    <a:ea typeface="仿宋_GB2312"/>
                    <a:cs typeface="仿宋_GB2312"/>
                  </a:endParaRPr>
                </a:p>
              </p:txBody>
            </p:sp>
            <p:sp>
              <p:nvSpPr>
                <p:cNvPr id="7177" name="矩形 121"/>
                <p:cNvSpPr>
                  <a:spLocks noChangeArrowheads="1"/>
                </p:cNvSpPr>
                <p:nvPr/>
              </p:nvSpPr>
              <p:spPr bwMode="auto">
                <a:xfrm>
                  <a:off x="3144290" y="3073400"/>
                  <a:ext cx="1167631" cy="406400"/>
                </a:xfrm>
                <a:prstGeom prst="rect">
                  <a:avLst/>
                </a:prstGeom>
                <a:solidFill>
                  <a:srgbClr val="92D050"/>
                </a:solidFill>
                <a:ln w="15875">
                  <a:solidFill>
                    <a:schemeClr val="tx1"/>
                  </a:solidFill>
                  <a:miter lim="800000"/>
                  <a:headEnd/>
                  <a:tailEnd/>
                </a:ln>
              </p:spPr>
              <p:txBody>
                <a:bodyPr wrap="none" anchor="ctr"/>
                <a:lstStyle/>
                <a:p>
                  <a:r>
                    <a:rPr lang="zh-CN" altLang="en-US" sz="1200">
                      <a:latin typeface="仿宋_GB2312"/>
                      <a:ea typeface="仿宋_GB2312"/>
                      <a:cs typeface="仿宋_GB2312"/>
                    </a:rPr>
                    <a:t>内核</a:t>
                  </a:r>
                  <a:r>
                    <a:rPr lang="en-US" altLang="zh-CN" sz="1200">
                      <a:latin typeface="仿宋_GB2312"/>
                      <a:ea typeface="仿宋_GB2312"/>
                      <a:cs typeface="仿宋_GB2312"/>
                    </a:rPr>
                    <a:t>/</a:t>
                  </a:r>
                  <a:r>
                    <a:rPr lang="zh-CN" altLang="en-US" sz="1200">
                      <a:latin typeface="仿宋_GB2312"/>
                      <a:ea typeface="仿宋_GB2312"/>
                      <a:cs typeface="仿宋_GB2312"/>
                    </a:rPr>
                    <a:t>编译</a:t>
                  </a:r>
                </a:p>
              </p:txBody>
            </p:sp>
            <p:sp>
              <p:nvSpPr>
                <p:cNvPr id="7178" name="矩形 131"/>
                <p:cNvSpPr>
                  <a:spLocks noChangeArrowheads="1"/>
                </p:cNvSpPr>
                <p:nvPr/>
              </p:nvSpPr>
              <p:spPr bwMode="auto">
                <a:xfrm>
                  <a:off x="6897141" y="1508125"/>
                  <a:ext cx="1212850" cy="406400"/>
                </a:xfrm>
                <a:prstGeom prst="rect">
                  <a:avLst/>
                </a:prstGeom>
                <a:solidFill>
                  <a:srgbClr val="009973"/>
                </a:solidFill>
                <a:ln w="15875">
                  <a:solidFill>
                    <a:schemeClr val="tx1"/>
                  </a:solidFill>
                  <a:miter lim="800000"/>
                  <a:headEnd/>
                  <a:tailEnd/>
                </a:ln>
              </p:spPr>
              <p:txBody>
                <a:bodyPr wrap="none" anchor="ctr"/>
                <a:lstStyle/>
                <a:p>
                  <a:r>
                    <a:rPr lang="zh-CN" altLang="en-US" sz="1200">
                      <a:latin typeface="仿宋_GB2312"/>
                      <a:ea typeface="仿宋_GB2312"/>
                      <a:cs typeface="仿宋_GB2312"/>
                    </a:rPr>
                    <a:t>办公软件</a:t>
                  </a:r>
                </a:p>
              </p:txBody>
            </p:sp>
            <p:sp>
              <p:nvSpPr>
                <p:cNvPr id="7179" name="矩形 132"/>
                <p:cNvSpPr>
                  <a:spLocks noChangeArrowheads="1"/>
                </p:cNvSpPr>
                <p:nvPr/>
              </p:nvSpPr>
              <p:spPr bwMode="auto">
                <a:xfrm>
                  <a:off x="5685878" y="1508125"/>
                  <a:ext cx="1136650" cy="406400"/>
                </a:xfrm>
                <a:prstGeom prst="rect">
                  <a:avLst/>
                </a:prstGeom>
                <a:solidFill>
                  <a:srgbClr val="009973"/>
                </a:solidFill>
                <a:ln w="15875">
                  <a:solidFill>
                    <a:schemeClr val="tx1"/>
                  </a:solidFill>
                  <a:miter lim="800000"/>
                  <a:headEnd/>
                  <a:tailEnd/>
                </a:ln>
              </p:spPr>
              <p:txBody>
                <a:bodyPr wrap="none" anchor="ctr"/>
                <a:lstStyle/>
                <a:p>
                  <a:r>
                    <a:rPr lang="zh-CN" altLang="en-US" sz="1200">
                      <a:latin typeface="仿宋_GB2312"/>
                      <a:ea typeface="仿宋_GB2312"/>
                      <a:cs typeface="仿宋_GB2312"/>
                    </a:rPr>
                    <a:t>在线应用</a:t>
                  </a:r>
                </a:p>
              </p:txBody>
            </p:sp>
            <p:sp>
              <p:nvSpPr>
                <p:cNvPr id="7180" name="TextBox 134"/>
                <p:cNvSpPr txBox="1">
                  <a:spLocks noChangeArrowheads="1"/>
                </p:cNvSpPr>
                <p:nvPr/>
              </p:nvSpPr>
              <p:spPr bwMode="auto">
                <a:xfrm>
                  <a:off x="4896040" y="1122363"/>
                  <a:ext cx="1363662" cy="29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200">
                      <a:solidFill>
                        <a:srgbClr val="002060"/>
                      </a:solidFill>
                      <a:latin typeface="黑体" panose="02010609060101010101" pitchFamily="49" charset="-122"/>
                      <a:ea typeface="黑体" panose="02010609060101010101" pitchFamily="49" charset="-122"/>
                    </a:rPr>
                    <a:t>应用程序</a:t>
                  </a:r>
                </a:p>
              </p:txBody>
            </p:sp>
            <p:sp>
              <p:nvSpPr>
                <p:cNvPr id="7181" name="矩形 110"/>
                <p:cNvSpPr>
                  <a:spLocks noChangeArrowheads="1"/>
                </p:cNvSpPr>
                <p:nvPr/>
              </p:nvSpPr>
              <p:spPr bwMode="auto">
                <a:xfrm>
                  <a:off x="3166398" y="4594225"/>
                  <a:ext cx="1183599" cy="404813"/>
                </a:xfrm>
                <a:prstGeom prst="rect">
                  <a:avLst/>
                </a:prstGeom>
                <a:solidFill>
                  <a:srgbClr val="FEBAB8"/>
                </a:solidFill>
                <a:ln w="15875">
                  <a:solidFill>
                    <a:schemeClr val="tx1"/>
                  </a:solidFill>
                  <a:miter lim="800000"/>
                  <a:headEnd/>
                  <a:tailEnd/>
                </a:ln>
              </p:spPr>
              <p:txBody>
                <a:bodyPr wrap="none" anchor="ctr"/>
                <a:lstStyle/>
                <a:p>
                  <a:r>
                    <a:rPr lang="en-US" altLang="zh-CN" sz="1200">
                      <a:latin typeface="仿宋_GB2312"/>
                      <a:ea typeface="仿宋_GB2312"/>
                      <a:cs typeface="仿宋_GB2312"/>
                    </a:rPr>
                    <a:t>CPU</a:t>
                  </a:r>
                  <a:endParaRPr lang="zh-CN" altLang="en-US" sz="1200">
                    <a:latin typeface="仿宋_GB2312"/>
                    <a:ea typeface="仿宋_GB2312"/>
                    <a:cs typeface="仿宋_GB2312"/>
                  </a:endParaRPr>
                </a:p>
              </p:txBody>
            </p:sp>
            <p:sp>
              <p:nvSpPr>
                <p:cNvPr id="7182" name="矩形 121"/>
                <p:cNvSpPr>
                  <a:spLocks noChangeArrowheads="1"/>
                </p:cNvSpPr>
                <p:nvPr/>
              </p:nvSpPr>
              <p:spPr bwMode="auto">
                <a:xfrm>
                  <a:off x="5647778" y="3073400"/>
                  <a:ext cx="1174750" cy="406400"/>
                </a:xfrm>
                <a:prstGeom prst="rect">
                  <a:avLst/>
                </a:prstGeom>
                <a:solidFill>
                  <a:srgbClr val="92D050"/>
                </a:solidFill>
                <a:ln w="15875">
                  <a:solidFill>
                    <a:schemeClr val="tx1"/>
                  </a:solidFill>
                  <a:miter lim="800000"/>
                  <a:headEnd/>
                  <a:tailEnd/>
                </a:ln>
              </p:spPr>
              <p:txBody>
                <a:bodyPr wrap="none" anchor="ctr"/>
                <a:lstStyle/>
                <a:p>
                  <a:r>
                    <a:rPr lang="zh-CN" altLang="en-US" sz="1200">
                      <a:latin typeface="仿宋_GB2312"/>
                      <a:ea typeface="仿宋_GB2312"/>
                      <a:cs typeface="仿宋_GB2312"/>
                    </a:rPr>
                    <a:t>浏览器</a:t>
                  </a:r>
                </a:p>
              </p:txBody>
            </p:sp>
            <p:sp>
              <p:nvSpPr>
                <p:cNvPr id="7183" name="矩形 132"/>
                <p:cNvSpPr>
                  <a:spLocks noChangeArrowheads="1"/>
                </p:cNvSpPr>
                <p:nvPr/>
              </p:nvSpPr>
              <p:spPr bwMode="auto">
                <a:xfrm>
                  <a:off x="3191916" y="1509713"/>
                  <a:ext cx="1136650" cy="406400"/>
                </a:xfrm>
                <a:prstGeom prst="rect">
                  <a:avLst/>
                </a:prstGeom>
                <a:solidFill>
                  <a:srgbClr val="009973"/>
                </a:solidFill>
                <a:ln w="15875">
                  <a:solidFill>
                    <a:schemeClr val="tx1"/>
                  </a:solidFill>
                  <a:miter lim="800000"/>
                  <a:headEnd/>
                  <a:tailEnd/>
                </a:ln>
              </p:spPr>
              <p:txBody>
                <a:bodyPr wrap="none" anchor="ctr"/>
                <a:lstStyle/>
                <a:p>
                  <a:r>
                    <a:rPr lang="zh-CN" altLang="en-US" sz="1200">
                      <a:latin typeface="仿宋_GB2312"/>
                      <a:ea typeface="仿宋_GB2312"/>
                      <a:cs typeface="仿宋_GB2312"/>
                    </a:rPr>
                    <a:t>数据库</a:t>
                  </a:r>
                </a:p>
              </p:txBody>
            </p:sp>
            <p:sp>
              <p:nvSpPr>
                <p:cNvPr id="7184" name="矩形 132"/>
                <p:cNvSpPr>
                  <a:spLocks noChangeArrowheads="1"/>
                </p:cNvSpPr>
                <p:nvPr/>
              </p:nvSpPr>
              <p:spPr bwMode="auto">
                <a:xfrm>
                  <a:off x="4404766" y="1509713"/>
                  <a:ext cx="1211262" cy="406400"/>
                </a:xfrm>
                <a:prstGeom prst="rect">
                  <a:avLst/>
                </a:prstGeom>
                <a:solidFill>
                  <a:srgbClr val="009973"/>
                </a:solidFill>
                <a:ln w="15875">
                  <a:solidFill>
                    <a:schemeClr val="tx1"/>
                  </a:solidFill>
                  <a:miter lim="800000"/>
                  <a:headEnd/>
                  <a:tailEnd/>
                </a:ln>
              </p:spPr>
              <p:txBody>
                <a:bodyPr wrap="none" anchor="ctr"/>
                <a:lstStyle/>
                <a:p>
                  <a:r>
                    <a:rPr lang="zh-CN" altLang="en-US" sz="1200">
                      <a:latin typeface="仿宋_GB2312"/>
                      <a:ea typeface="仿宋_GB2312"/>
                      <a:cs typeface="仿宋_GB2312"/>
                    </a:rPr>
                    <a:t>视频媒体</a:t>
                  </a:r>
                </a:p>
              </p:txBody>
            </p:sp>
            <p:sp>
              <p:nvSpPr>
                <p:cNvPr id="7185" name="矩形 145"/>
                <p:cNvSpPr>
                  <a:spLocks noChangeArrowheads="1"/>
                </p:cNvSpPr>
                <p:nvPr/>
              </p:nvSpPr>
              <p:spPr bwMode="auto">
                <a:xfrm>
                  <a:off x="4426145" y="3073400"/>
                  <a:ext cx="1134179" cy="406400"/>
                </a:xfrm>
                <a:prstGeom prst="rect">
                  <a:avLst/>
                </a:prstGeom>
                <a:solidFill>
                  <a:srgbClr val="92D050"/>
                </a:solidFill>
                <a:ln w="15875">
                  <a:solidFill>
                    <a:schemeClr val="tx1"/>
                  </a:solidFill>
                  <a:miter lim="800000"/>
                  <a:headEnd/>
                  <a:tailEnd/>
                </a:ln>
              </p:spPr>
              <p:txBody>
                <a:bodyPr wrap="none" lIns="0" anchor="ctr"/>
                <a:lstStyle/>
                <a:p>
                  <a:r>
                    <a:rPr lang="en-US" altLang="zh-CN" sz="1200">
                      <a:latin typeface="仿宋_GB2312"/>
                      <a:ea typeface="仿宋_GB2312"/>
                      <a:cs typeface="仿宋_GB2312"/>
                    </a:rPr>
                    <a:t>JAVA</a:t>
                  </a:r>
                  <a:r>
                    <a:rPr lang="zh-CN" altLang="en-US" sz="1200">
                      <a:latin typeface="仿宋_GB2312"/>
                      <a:ea typeface="仿宋_GB2312"/>
                      <a:cs typeface="仿宋_GB2312"/>
                    </a:rPr>
                    <a:t>虚拟机</a:t>
                  </a:r>
                </a:p>
              </p:txBody>
            </p:sp>
            <p:sp>
              <p:nvSpPr>
                <p:cNvPr id="7186" name="TextBox 138"/>
                <p:cNvSpPr txBox="1">
                  <a:spLocks noChangeArrowheads="1"/>
                </p:cNvSpPr>
                <p:nvPr/>
              </p:nvSpPr>
              <p:spPr bwMode="auto">
                <a:xfrm>
                  <a:off x="4516705" y="2663276"/>
                  <a:ext cx="2120900" cy="309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200">
                      <a:solidFill>
                        <a:srgbClr val="002060"/>
                      </a:solidFill>
                      <a:latin typeface="黑体" panose="02010609060101010101" pitchFamily="49" charset="-122"/>
                      <a:ea typeface="黑体" panose="02010609060101010101" pitchFamily="49" charset="-122"/>
                    </a:rPr>
                    <a:t>操作系统</a:t>
                  </a:r>
                </a:p>
              </p:txBody>
            </p:sp>
            <p:sp>
              <p:nvSpPr>
                <p:cNvPr id="7187" name="TextBox 138"/>
                <p:cNvSpPr txBox="1">
                  <a:spLocks noChangeArrowheads="1"/>
                </p:cNvSpPr>
                <p:nvPr/>
              </p:nvSpPr>
              <p:spPr bwMode="auto">
                <a:xfrm>
                  <a:off x="3663403" y="4221163"/>
                  <a:ext cx="3825875" cy="309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200">
                      <a:solidFill>
                        <a:srgbClr val="002060"/>
                      </a:solidFill>
                      <a:latin typeface="黑体" panose="02010609060101010101" pitchFamily="49" charset="-122"/>
                      <a:ea typeface="黑体" panose="02010609060101010101" pitchFamily="49" charset="-122"/>
                    </a:rPr>
                    <a:t>硬件系统</a:t>
                  </a:r>
                </a:p>
              </p:txBody>
            </p:sp>
            <p:sp>
              <p:nvSpPr>
                <p:cNvPr id="7188" name="矩形 110"/>
                <p:cNvSpPr>
                  <a:spLocks noChangeArrowheads="1"/>
                </p:cNvSpPr>
                <p:nvPr/>
              </p:nvSpPr>
              <p:spPr bwMode="auto">
                <a:xfrm>
                  <a:off x="5669915" y="4605338"/>
                  <a:ext cx="1104163" cy="404812"/>
                </a:xfrm>
                <a:prstGeom prst="rect">
                  <a:avLst/>
                </a:prstGeom>
                <a:solidFill>
                  <a:srgbClr val="FEBAB8"/>
                </a:solidFill>
                <a:ln w="15875">
                  <a:solidFill>
                    <a:schemeClr val="tx1"/>
                  </a:solidFill>
                  <a:miter lim="800000"/>
                  <a:headEnd/>
                  <a:tailEnd/>
                </a:ln>
              </p:spPr>
              <p:txBody>
                <a:bodyPr wrap="none" anchor="ctr"/>
                <a:lstStyle/>
                <a:p>
                  <a:r>
                    <a:rPr lang="en-US" altLang="zh-CN" sz="1200">
                      <a:latin typeface="仿宋_GB2312"/>
                      <a:ea typeface="仿宋_GB2312"/>
                      <a:cs typeface="仿宋_GB2312"/>
                    </a:rPr>
                    <a:t>GPU</a:t>
                  </a:r>
                  <a:endParaRPr lang="zh-CN" altLang="en-US" sz="1200">
                    <a:latin typeface="仿宋_GB2312"/>
                    <a:ea typeface="仿宋_GB2312"/>
                    <a:cs typeface="仿宋_GB2312"/>
                  </a:endParaRPr>
                </a:p>
              </p:txBody>
            </p:sp>
            <p:sp>
              <p:nvSpPr>
                <p:cNvPr id="7189" name="矩形 110"/>
                <p:cNvSpPr>
                  <a:spLocks noChangeArrowheads="1"/>
                </p:cNvSpPr>
                <p:nvPr/>
              </p:nvSpPr>
              <p:spPr bwMode="auto">
                <a:xfrm>
                  <a:off x="6977140" y="4608513"/>
                  <a:ext cx="1134454" cy="404812"/>
                </a:xfrm>
                <a:prstGeom prst="rect">
                  <a:avLst/>
                </a:prstGeom>
                <a:solidFill>
                  <a:srgbClr val="FEBAB8"/>
                </a:solidFill>
                <a:ln w="15875">
                  <a:solidFill>
                    <a:schemeClr val="tx1"/>
                  </a:solidFill>
                  <a:miter lim="800000"/>
                  <a:headEnd/>
                  <a:tailEnd/>
                </a:ln>
              </p:spPr>
              <p:txBody>
                <a:bodyPr wrap="none" anchor="ctr"/>
                <a:lstStyle/>
                <a:p>
                  <a:r>
                    <a:rPr lang="zh-CN" altLang="en-US" sz="1200">
                      <a:latin typeface="仿宋_GB2312"/>
                      <a:ea typeface="仿宋_GB2312"/>
                      <a:cs typeface="仿宋_GB2312"/>
                    </a:rPr>
                    <a:t>南北桥</a:t>
                  </a:r>
                </a:p>
              </p:txBody>
            </p:sp>
            <p:sp>
              <p:nvSpPr>
                <p:cNvPr id="7190" name="矩形 121"/>
                <p:cNvSpPr>
                  <a:spLocks noChangeArrowheads="1"/>
                </p:cNvSpPr>
                <p:nvPr/>
              </p:nvSpPr>
              <p:spPr bwMode="auto">
                <a:xfrm>
                  <a:off x="6914636" y="3071813"/>
                  <a:ext cx="1144588" cy="404812"/>
                </a:xfrm>
                <a:prstGeom prst="rect">
                  <a:avLst/>
                </a:prstGeom>
                <a:solidFill>
                  <a:srgbClr val="92D050"/>
                </a:solidFill>
                <a:ln w="15875">
                  <a:solidFill>
                    <a:schemeClr val="tx1"/>
                  </a:solidFill>
                  <a:miter lim="800000"/>
                  <a:headEnd/>
                  <a:tailEnd/>
                </a:ln>
              </p:spPr>
              <p:txBody>
                <a:bodyPr wrap="none" anchor="ctr"/>
                <a:lstStyle/>
                <a:p>
                  <a:r>
                    <a:rPr lang="zh-CN" altLang="en-US" sz="1200">
                      <a:latin typeface="仿宋_GB2312"/>
                      <a:ea typeface="仿宋_GB2312"/>
                      <a:cs typeface="仿宋_GB2312"/>
                    </a:rPr>
                    <a:t>图形系统</a:t>
                  </a:r>
                </a:p>
              </p:txBody>
            </p:sp>
            <p:sp>
              <p:nvSpPr>
                <p:cNvPr id="7191" name="矩形 110"/>
                <p:cNvSpPr>
                  <a:spLocks noChangeArrowheads="1"/>
                </p:cNvSpPr>
                <p:nvPr/>
              </p:nvSpPr>
              <p:spPr bwMode="auto">
                <a:xfrm>
                  <a:off x="2879178" y="2203450"/>
                  <a:ext cx="5329238" cy="404813"/>
                </a:xfrm>
                <a:prstGeom prst="rect">
                  <a:avLst/>
                </a:prstGeom>
                <a:solidFill>
                  <a:srgbClr val="FF0000"/>
                </a:solidFill>
                <a:ln w="15875">
                  <a:solidFill>
                    <a:schemeClr val="tx1"/>
                  </a:solidFill>
                  <a:miter lim="800000"/>
                  <a:headEnd/>
                  <a:tailEnd/>
                </a:ln>
              </p:spPr>
              <p:txBody>
                <a:bodyPr wrap="none" anchor="ctr"/>
                <a:lstStyle/>
                <a:p>
                  <a:r>
                    <a:rPr lang="en-US" altLang="zh-CN" sz="1200">
                      <a:latin typeface="仿宋_GB2312"/>
                      <a:ea typeface="仿宋_GB2312"/>
                      <a:cs typeface="仿宋_GB2312"/>
                    </a:rPr>
                    <a:t>API</a:t>
                  </a:r>
                  <a:r>
                    <a:rPr lang="zh-CN" altLang="en-US" sz="1200">
                      <a:latin typeface="仿宋_GB2312"/>
                      <a:ea typeface="仿宋_GB2312"/>
                      <a:cs typeface="仿宋_GB2312"/>
                    </a:rPr>
                    <a:t>（</a:t>
                  </a:r>
                  <a:r>
                    <a:rPr lang="en-US" altLang="zh-CN" sz="1200">
                      <a:latin typeface="仿宋_GB2312"/>
                      <a:ea typeface="仿宋_GB2312"/>
                      <a:cs typeface="仿宋_GB2312"/>
                    </a:rPr>
                    <a:t>C</a:t>
                  </a:r>
                  <a:r>
                    <a:rPr lang="zh-CN" altLang="en-US" sz="1200">
                      <a:latin typeface="仿宋_GB2312"/>
                      <a:ea typeface="仿宋_GB2312"/>
                      <a:cs typeface="仿宋_GB2312"/>
                    </a:rPr>
                    <a:t>、</a:t>
                  </a:r>
                  <a:r>
                    <a:rPr lang="en-US" altLang="zh-CN" sz="1200">
                      <a:latin typeface="仿宋_GB2312"/>
                      <a:ea typeface="仿宋_GB2312"/>
                      <a:cs typeface="仿宋_GB2312"/>
                    </a:rPr>
                    <a:t>Java</a:t>
                  </a:r>
                  <a:r>
                    <a:rPr lang="zh-CN" altLang="en-US" sz="1200">
                      <a:latin typeface="仿宋_GB2312"/>
                      <a:ea typeface="仿宋_GB2312"/>
                      <a:cs typeface="仿宋_GB2312"/>
                    </a:rPr>
                    <a:t>、</a:t>
                  </a:r>
                  <a:r>
                    <a:rPr lang="en-US" altLang="zh-CN" sz="1200">
                      <a:latin typeface="仿宋_GB2312"/>
                      <a:ea typeface="仿宋_GB2312"/>
                      <a:cs typeface="仿宋_GB2312"/>
                    </a:rPr>
                    <a:t>JavaScript</a:t>
                  </a:r>
                  <a:r>
                    <a:rPr lang="zh-CN" altLang="en-US" sz="1200">
                      <a:latin typeface="仿宋_GB2312"/>
                      <a:ea typeface="仿宋_GB2312"/>
                      <a:cs typeface="仿宋_GB2312"/>
                    </a:rPr>
                    <a:t>、</a:t>
                  </a:r>
                  <a:r>
                    <a:rPr lang="en-US" altLang="zh-CN" sz="1200">
                      <a:latin typeface="仿宋_GB2312"/>
                      <a:ea typeface="仿宋_GB2312"/>
                      <a:cs typeface="仿宋_GB2312"/>
                    </a:rPr>
                    <a:t>QT……</a:t>
                  </a:r>
                  <a:r>
                    <a:rPr lang="zh-CN" altLang="en-US" sz="1200">
                      <a:latin typeface="仿宋_GB2312"/>
                      <a:ea typeface="仿宋_GB2312"/>
                      <a:cs typeface="仿宋_GB2312"/>
                    </a:rPr>
                    <a:t>）</a:t>
                  </a:r>
                </a:p>
              </p:txBody>
            </p:sp>
            <p:sp>
              <p:nvSpPr>
                <p:cNvPr id="7192" name="矩形 110"/>
                <p:cNvSpPr>
                  <a:spLocks noChangeArrowheads="1"/>
                </p:cNvSpPr>
                <p:nvPr/>
              </p:nvSpPr>
              <p:spPr bwMode="auto">
                <a:xfrm>
                  <a:off x="2879178" y="3716338"/>
                  <a:ext cx="5329238" cy="406400"/>
                </a:xfrm>
                <a:prstGeom prst="rect">
                  <a:avLst/>
                </a:prstGeom>
                <a:solidFill>
                  <a:srgbClr val="FF0000"/>
                </a:solidFill>
                <a:ln w="15875">
                  <a:solidFill>
                    <a:schemeClr val="tx1"/>
                  </a:solidFill>
                  <a:miter lim="800000"/>
                  <a:headEnd/>
                  <a:tailEnd/>
                </a:ln>
              </p:spPr>
              <p:txBody>
                <a:bodyPr wrap="none" anchor="ctr"/>
                <a:lstStyle/>
                <a:p>
                  <a:r>
                    <a:rPr lang="en-US" altLang="zh-CN" sz="1200">
                      <a:latin typeface="仿宋_GB2312"/>
                      <a:ea typeface="仿宋_GB2312"/>
                      <a:cs typeface="仿宋_GB2312"/>
                    </a:rPr>
                    <a:t>ISA</a:t>
                  </a:r>
                  <a:r>
                    <a:rPr lang="zh-CN" altLang="en-US" sz="1200">
                      <a:latin typeface="仿宋_GB2312"/>
                      <a:ea typeface="仿宋_GB2312"/>
                      <a:cs typeface="仿宋_GB2312"/>
                    </a:rPr>
                    <a:t>（</a:t>
                  </a:r>
                  <a:r>
                    <a:rPr lang="en-US" altLang="zh-CN" sz="1200">
                      <a:latin typeface="仿宋_GB2312"/>
                      <a:ea typeface="仿宋_GB2312"/>
                      <a:cs typeface="仿宋_GB2312"/>
                    </a:rPr>
                    <a:t>X86</a:t>
                  </a:r>
                  <a:r>
                    <a:rPr lang="zh-CN" altLang="en-US" sz="1200">
                      <a:latin typeface="仿宋_GB2312"/>
                      <a:ea typeface="仿宋_GB2312"/>
                      <a:cs typeface="仿宋_GB2312"/>
                    </a:rPr>
                    <a:t>、</a:t>
                  </a:r>
                  <a:r>
                    <a:rPr lang="en-US" altLang="zh-CN" sz="1200">
                      <a:latin typeface="仿宋_GB2312"/>
                      <a:ea typeface="仿宋_GB2312"/>
                      <a:cs typeface="仿宋_GB2312"/>
                    </a:rPr>
                    <a:t>ARM</a:t>
                  </a:r>
                  <a:r>
                    <a:rPr lang="zh-CN" altLang="en-US" sz="1200">
                      <a:latin typeface="仿宋_GB2312"/>
                      <a:ea typeface="仿宋_GB2312"/>
                      <a:cs typeface="仿宋_GB2312"/>
                    </a:rPr>
                    <a:t>、</a:t>
                  </a:r>
                  <a:r>
                    <a:rPr lang="en-US" altLang="zh-CN" sz="1200">
                      <a:latin typeface="仿宋_GB2312"/>
                      <a:ea typeface="仿宋_GB2312"/>
                      <a:cs typeface="仿宋_GB2312"/>
                    </a:rPr>
                    <a:t>MIPS</a:t>
                  </a:r>
                  <a:r>
                    <a:rPr lang="zh-CN" altLang="en-US" sz="1200">
                      <a:latin typeface="仿宋_GB2312"/>
                      <a:ea typeface="仿宋_GB2312"/>
                      <a:cs typeface="仿宋_GB2312"/>
                    </a:rPr>
                    <a:t>、</a:t>
                  </a:r>
                  <a:r>
                    <a:rPr lang="en-US" altLang="zh-CN" sz="1200">
                      <a:latin typeface="仿宋_GB2312"/>
                      <a:ea typeface="仿宋_GB2312"/>
                      <a:cs typeface="仿宋_GB2312"/>
                    </a:rPr>
                    <a:t>LoongArch……</a:t>
                  </a:r>
                  <a:r>
                    <a:rPr lang="zh-CN" altLang="en-US" sz="1200">
                      <a:latin typeface="仿宋_GB2312"/>
                      <a:ea typeface="仿宋_GB2312"/>
                      <a:cs typeface="仿宋_GB2312"/>
                    </a:rPr>
                    <a:t>）</a:t>
                  </a:r>
                </a:p>
              </p:txBody>
            </p:sp>
            <p:sp>
              <p:nvSpPr>
                <p:cNvPr id="7193" name="Rectangle 90"/>
                <p:cNvSpPr>
                  <a:spLocks noChangeArrowheads="1"/>
                </p:cNvSpPr>
                <p:nvPr/>
              </p:nvSpPr>
              <p:spPr bwMode="auto">
                <a:xfrm>
                  <a:off x="2864891" y="5691188"/>
                  <a:ext cx="5343525" cy="977900"/>
                </a:xfrm>
                <a:prstGeom prst="rect">
                  <a:avLst/>
                </a:prstGeom>
                <a:blipFill dpi="0" rotWithShape="1">
                  <a:blip r:embed="rId2"/>
                  <a:srcRect/>
                  <a:tile tx="0" ty="0" sx="100000" sy="100000" flip="none" algn="tl"/>
                </a:blipFill>
                <a:ln w="19050">
                  <a:solidFill>
                    <a:srgbClr val="7F7F7F"/>
                  </a:solidFill>
                  <a:prstDash val="lgDash"/>
                  <a:miter lim="800000"/>
                  <a:headEnd/>
                  <a:tailEnd/>
                </a:ln>
              </p:spPr>
              <p:txBody>
                <a:bodyPr wrap="none" anchor="ctr"/>
                <a:lstStyle/>
                <a:p>
                  <a:endParaRPr lang="zh-CN" altLang="en-US" sz="1200">
                    <a:latin typeface="仿宋_GB2312"/>
                    <a:ea typeface="仿宋_GB2312"/>
                    <a:cs typeface="仿宋_GB2312"/>
                  </a:endParaRPr>
                </a:p>
              </p:txBody>
            </p:sp>
            <p:sp>
              <p:nvSpPr>
                <p:cNvPr id="7194" name="矩形 110"/>
                <p:cNvSpPr>
                  <a:spLocks noChangeArrowheads="1"/>
                </p:cNvSpPr>
                <p:nvPr/>
              </p:nvSpPr>
              <p:spPr bwMode="auto">
                <a:xfrm>
                  <a:off x="2879178" y="5229225"/>
                  <a:ext cx="5329238" cy="404813"/>
                </a:xfrm>
                <a:prstGeom prst="rect">
                  <a:avLst/>
                </a:prstGeom>
                <a:solidFill>
                  <a:srgbClr val="FF0000"/>
                </a:solidFill>
                <a:ln w="15875">
                  <a:solidFill>
                    <a:schemeClr val="tx1"/>
                  </a:solidFill>
                  <a:miter lim="800000"/>
                  <a:headEnd/>
                  <a:tailEnd/>
                </a:ln>
              </p:spPr>
              <p:txBody>
                <a:bodyPr wrap="none" anchor="ctr"/>
                <a:lstStyle/>
                <a:p>
                  <a:r>
                    <a:rPr lang="zh-CN" altLang="en-US" sz="1200">
                      <a:latin typeface="仿宋_GB2312"/>
                      <a:ea typeface="仿宋_GB2312"/>
                      <a:cs typeface="仿宋_GB2312"/>
                    </a:rPr>
                    <a:t>工艺模型（</a:t>
                  </a:r>
                  <a:r>
                    <a:rPr lang="en-US" altLang="zh-CN" sz="1200">
                      <a:latin typeface="仿宋_GB2312"/>
                      <a:ea typeface="仿宋_GB2312"/>
                      <a:cs typeface="仿宋_GB2312"/>
                    </a:rPr>
                    <a:t>SPICE</a:t>
                  </a:r>
                  <a:r>
                    <a:rPr lang="zh-CN" altLang="en-US" sz="1200">
                      <a:latin typeface="仿宋_GB2312"/>
                      <a:ea typeface="仿宋_GB2312"/>
                      <a:cs typeface="仿宋_GB2312"/>
                    </a:rPr>
                    <a:t>、标准单元库、高速</a:t>
                  </a:r>
                  <a:r>
                    <a:rPr lang="en-US" altLang="zh-CN" sz="1200">
                      <a:latin typeface="仿宋_GB2312"/>
                      <a:ea typeface="仿宋_GB2312"/>
                      <a:cs typeface="仿宋_GB2312"/>
                    </a:rPr>
                    <a:t>PHY……</a:t>
                  </a:r>
                  <a:r>
                    <a:rPr lang="zh-CN" altLang="en-US" sz="1200">
                      <a:latin typeface="仿宋_GB2312"/>
                      <a:ea typeface="仿宋_GB2312"/>
                      <a:cs typeface="仿宋_GB2312"/>
                    </a:rPr>
                    <a:t>）</a:t>
                  </a:r>
                </a:p>
              </p:txBody>
            </p:sp>
            <p:sp>
              <p:nvSpPr>
                <p:cNvPr id="7195" name="矩形 121"/>
                <p:cNvSpPr>
                  <a:spLocks noChangeArrowheads="1"/>
                </p:cNvSpPr>
                <p:nvPr/>
              </p:nvSpPr>
              <p:spPr bwMode="auto">
                <a:xfrm>
                  <a:off x="3221994" y="5976938"/>
                  <a:ext cx="1077237" cy="404812"/>
                </a:xfrm>
                <a:prstGeom prst="rect">
                  <a:avLst/>
                </a:prstGeom>
                <a:solidFill>
                  <a:srgbClr val="92D050"/>
                </a:solidFill>
                <a:ln w="15875">
                  <a:solidFill>
                    <a:schemeClr val="tx1"/>
                  </a:solidFill>
                  <a:miter lim="800000"/>
                  <a:headEnd/>
                  <a:tailEnd/>
                </a:ln>
              </p:spPr>
              <p:txBody>
                <a:bodyPr wrap="none" anchor="ctr"/>
                <a:lstStyle/>
                <a:p>
                  <a:r>
                    <a:rPr lang="en-US" altLang="zh-CN" sz="1200">
                      <a:latin typeface="仿宋_GB2312"/>
                      <a:ea typeface="仿宋_GB2312"/>
                      <a:cs typeface="仿宋_GB2312"/>
                    </a:rPr>
                    <a:t>65nm</a:t>
                  </a:r>
                  <a:endParaRPr lang="zh-CN" altLang="en-US" sz="1200">
                    <a:latin typeface="仿宋_GB2312"/>
                    <a:ea typeface="仿宋_GB2312"/>
                    <a:cs typeface="仿宋_GB2312"/>
                  </a:endParaRPr>
                </a:p>
              </p:txBody>
            </p:sp>
            <p:sp>
              <p:nvSpPr>
                <p:cNvPr id="7196" name="矩形 121"/>
                <p:cNvSpPr>
                  <a:spLocks noChangeArrowheads="1"/>
                </p:cNvSpPr>
                <p:nvPr/>
              </p:nvSpPr>
              <p:spPr bwMode="auto">
                <a:xfrm>
                  <a:off x="5598566" y="5976938"/>
                  <a:ext cx="1174750" cy="404812"/>
                </a:xfrm>
                <a:prstGeom prst="rect">
                  <a:avLst/>
                </a:prstGeom>
                <a:solidFill>
                  <a:srgbClr val="92D050"/>
                </a:solidFill>
                <a:ln w="15875">
                  <a:solidFill>
                    <a:schemeClr val="tx1"/>
                  </a:solidFill>
                  <a:miter lim="800000"/>
                  <a:headEnd/>
                  <a:tailEnd/>
                </a:ln>
              </p:spPr>
              <p:txBody>
                <a:bodyPr wrap="none" anchor="ctr"/>
                <a:lstStyle/>
                <a:p>
                  <a:r>
                    <a:rPr lang="en-US" altLang="zh-CN" sz="1200">
                      <a:latin typeface="仿宋_GB2312"/>
                      <a:ea typeface="仿宋_GB2312"/>
                      <a:cs typeface="仿宋_GB2312"/>
                    </a:rPr>
                    <a:t>28nm</a:t>
                  </a:r>
                  <a:endParaRPr lang="zh-CN" altLang="en-US" sz="1200">
                    <a:latin typeface="仿宋_GB2312"/>
                    <a:ea typeface="仿宋_GB2312"/>
                    <a:cs typeface="仿宋_GB2312"/>
                  </a:endParaRPr>
                </a:p>
              </p:txBody>
            </p:sp>
            <p:sp>
              <p:nvSpPr>
                <p:cNvPr id="7197" name="矩形 145"/>
                <p:cNvSpPr>
                  <a:spLocks noChangeArrowheads="1"/>
                </p:cNvSpPr>
                <p:nvPr/>
              </p:nvSpPr>
              <p:spPr bwMode="auto">
                <a:xfrm>
                  <a:off x="4412585" y="5976938"/>
                  <a:ext cx="1060450" cy="404812"/>
                </a:xfrm>
                <a:prstGeom prst="rect">
                  <a:avLst/>
                </a:prstGeom>
                <a:solidFill>
                  <a:srgbClr val="92D050"/>
                </a:solidFill>
                <a:ln w="15875">
                  <a:solidFill>
                    <a:schemeClr val="tx1"/>
                  </a:solidFill>
                  <a:miter lim="800000"/>
                  <a:headEnd/>
                  <a:tailEnd/>
                </a:ln>
              </p:spPr>
              <p:txBody>
                <a:bodyPr wrap="none" anchor="ctr"/>
                <a:lstStyle/>
                <a:p>
                  <a:r>
                    <a:rPr lang="en-US" altLang="zh-CN" sz="1200">
                      <a:latin typeface="仿宋_GB2312"/>
                      <a:ea typeface="仿宋_GB2312"/>
                      <a:cs typeface="仿宋_GB2312"/>
                    </a:rPr>
                    <a:t>40nm</a:t>
                  </a:r>
                  <a:endParaRPr lang="zh-CN" altLang="en-US" sz="1200">
                    <a:latin typeface="仿宋_GB2312"/>
                    <a:ea typeface="仿宋_GB2312"/>
                    <a:cs typeface="仿宋_GB2312"/>
                  </a:endParaRPr>
                </a:p>
              </p:txBody>
            </p:sp>
            <p:sp>
              <p:nvSpPr>
                <p:cNvPr id="7198" name="矩形 121"/>
                <p:cNvSpPr>
                  <a:spLocks noChangeArrowheads="1"/>
                </p:cNvSpPr>
                <p:nvPr/>
              </p:nvSpPr>
              <p:spPr bwMode="auto">
                <a:xfrm>
                  <a:off x="6916191" y="5973763"/>
                  <a:ext cx="1144587" cy="404812"/>
                </a:xfrm>
                <a:prstGeom prst="rect">
                  <a:avLst/>
                </a:prstGeom>
                <a:solidFill>
                  <a:srgbClr val="92D050"/>
                </a:solidFill>
                <a:ln w="15875">
                  <a:solidFill>
                    <a:schemeClr val="tx1"/>
                  </a:solidFill>
                  <a:miter lim="800000"/>
                  <a:headEnd/>
                  <a:tailEnd/>
                </a:ln>
              </p:spPr>
              <p:txBody>
                <a:bodyPr wrap="none" anchor="ctr"/>
                <a:lstStyle/>
                <a:p>
                  <a:r>
                    <a:rPr lang="en-US" altLang="zh-CN" sz="1200">
                      <a:latin typeface="仿宋_GB2312"/>
                      <a:ea typeface="仿宋_GB2312"/>
                      <a:cs typeface="仿宋_GB2312"/>
                    </a:rPr>
                    <a:t>……</a:t>
                  </a:r>
                </a:p>
              </p:txBody>
            </p:sp>
          </p:grpSp>
          <p:sp>
            <p:nvSpPr>
              <p:cNvPr id="7199" name="矩形 110"/>
              <p:cNvSpPr>
                <a:spLocks noChangeArrowheads="1"/>
              </p:cNvSpPr>
              <p:nvPr/>
            </p:nvSpPr>
            <p:spPr bwMode="auto">
              <a:xfrm>
                <a:off x="3705479" y="4706602"/>
                <a:ext cx="1013270" cy="383989"/>
              </a:xfrm>
              <a:prstGeom prst="rect">
                <a:avLst/>
              </a:prstGeom>
              <a:solidFill>
                <a:srgbClr val="FEBAB8"/>
              </a:solidFill>
              <a:ln w="15875">
                <a:solidFill>
                  <a:schemeClr val="tx1"/>
                </a:solidFill>
                <a:miter lim="800000"/>
                <a:headEnd/>
                <a:tailEnd/>
              </a:ln>
            </p:spPr>
            <p:txBody>
              <a:bodyPr wrap="none" anchor="ctr"/>
              <a:lstStyle/>
              <a:p>
                <a:r>
                  <a:rPr lang="zh-CN" altLang="en-US" sz="1200">
                    <a:latin typeface="仿宋_GB2312"/>
                    <a:ea typeface="仿宋_GB2312"/>
                    <a:cs typeface="仿宋_GB2312"/>
                  </a:rPr>
                  <a:t>内存</a:t>
                </a:r>
              </a:p>
            </p:txBody>
          </p:sp>
        </p:grpSp>
        <p:sp>
          <p:nvSpPr>
            <p:cNvPr id="7200" name="TextBox 138"/>
            <p:cNvSpPr txBox="1">
              <a:spLocks noChangeArrowheads="1"/>
            </p:cNvSpPr>
            <p:nvPr/>
          </p:nvSpPr>
          <p:spPr bwMode="auto">
            <a:xfrm>
              <a:off x="9140" y="8702"/>
              <a:ext cx="410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200">
                  <a:solidFill>
                    <a:srgbClr val="002060"/>
                  </a:solidFill>
                  <a:latin typeface="黑体" panose="02010609060101010101" pitchFamily="49" charset="-122"/>
                  <a:ea typeface="黑体" panose="02010609060101010101" pitchFamily="49" charset="-122"/>
                </a:rPr>
                <a:t>晶体管</a:t>
              </a:r>
            </a:p>
          </p:txBody>
        </p:sp>
      </p:grpSp>
    </p:spTree>
    <p:extLst>
      <p:ext uri="{BB962C8B-B14F-4D97-AF65-F5344CB8AC3E}">
        <p14:creationId xmlns:p14="http://schemas.microsoft.com/office/powerpoint/2010/main" val="14292955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noChangeArrowheads="1"/>
          </p:cNvSpPr>
          <p:nvPr>
            <p:ph type="title"/>
          </p:nvPr>
        </p:nvSpPr>
        <p:spPr>
          <a:xfrm>
            <a:off x="282575" y="273050"/>
            <a:ext cx="3938588" cy="1162050"/>
          </a:xfrm>
        </p:spPr>
        <p:txBody>
          <a:bodyPr/>
          <a:lstStyle/>
          <a:p>
            <a:pPr algn="ctr" eaLnBrk="1" hangingPunct="1"/>
            <a:r>
              <a:rPr lang="zh-CN" altLang="en-US" sz="3600" b="0" smtClean="0">
                <a:solidFill>
                  <a:schemeClr val="accent2"/>
                </a:solidFill>
              </a:rPr>
              <a:t>第08章 第1</a:t>
            </a:r>
            <a:r>
              <a:rPr lang="en-US" altLang="zh-CN" sz="3600" b="0" smtClean="0">
                <a:solidFill>
                  <a:schemeClr val="accent2"/>
                </a:solidFill>
              </a:rPr>
              <a:t>4</a:t>
            </a:r>
            <a:r>
              <a:rPr lang="zh-CN" altLang="en-US" sz="3600" b="0" smtClean="0">
                <a:solidFill>
                  <a:schemeClr val="accent2"/>
                </a:solidFill>
              </a:rPr>
              <a:t>题-A</a:t>
            </a:r>
          </a:p>
        </p:txBody>
      </p:sp>
      <p:sp>
        <p:nvSpPr>
          <p:cNvPr id="37890" name="文本占位符 1"/>
          <p:cNvSpPr>
            <a:spLocks noGrp="1" noChangeArrowheads="1"/>
          </p:cNvSpPr>
          <p:nvPr>
            <p:ph type="body" sz="half" idx="2"/>
          </p:nvPr>
        </p:nvSpPr>
        <p:spPr>
          <a:xfrm>
            <a:off x="457200" y="1435100"/>
            <a:ext cx="3008313" cy="4691063"/>
          </a:xfrm>
        </p:spPr>
        <p:txBody>
          <a:bodyPr/>
          <a:lstStyle/>
          <a:p>
            <a:pPr eaLnBrk="1" hangingPunct="1"/>
            <a:r>
              <a:rPr lang="en-US" altLang="zh-CN" sz="2000" smtClean="0"/>
              <a:t>A</a:t>
            </a:r>
            <a:r>
              <a:rPr lang="zh-CN" altLang="en-US" sz="2000" smtClean="0"/>
              <a:t>：</a:t>
            </a:r>
            <a:endParaRPr lang="en-US" altLang="zh-CN" sz="2000" smtClean="0"/>
          </a:p>
          <a:p>
            <a:pPr eaLnBrk="1" hangingPunct="1"/>
            <a:r>
              <a:rPr lang="zh-CN" altLang="en-US" sz="2000" smtClean="0"/>
              <a:t>正确性：</a:t>
            </a:r>
            <a:endParaRPr lang="en-US" altLang="zh-CN" sz="2000" smtClean="0"/>
          </a:p>
          <a:p>
            <a:pPr eaLnBrk="1" hangingPunct="1"/>
            <a:r>
              <a:rPr lang="zh-CN" altLang="en-US" sz="2000" smtClean="0"/>
              <a:t>说明进位连接的正确性</a:t>
            </a:r>
          </a:p>
        </p:txBody>
      </p:sp>
      <p:graphicFrame>
        <p:nvGraphicFramePr>
          <p:cNvPr id="37891" name="对象 3"/>
          <p:cNvGraphicFramePr>
            <a:graphicFrameLocks noChangeAspect="1"/>
          </p:cNvGraphicFramePr>
          <p:nvPr/>
        </p:nvGraphicFramePr>
        <p:xfrm>
          <a:off x="4557713" y="273050"/>
          <a:ext cx="4141787" cy="3027363"/>
        </p:xfrm>
        <a:graphic>
          <a:graphicData uri="http://schemas.openxmlformats.org/presentationml/2006/ole">
            <mc:AlternateContent xmlns:mc="http://schemas.openxmlformats.org/markup-compatibility/2006">
              <mc:Choice xmlns:v="urn:schemas-microsoft-com:vml" Requires="v">
                <p:oleObj spid="_x0000_s8198" r:id="rId3" imgW="7842600" imgH="5736240" progId="Visio.Drawing.11">
                  <p:embed/>
                </p:oleObj>
              </mc:Choice>
              <mc:Fallback>
                <p:oleObj r:id="rId3" imgW="7842600" imgH="5736240" progId="Visio.Drawing.11">
                  <p:embed/>
                  <p:pic>
                    <p:nvPicPr>
                      <p:cNvPr id="37891"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7713" y="273050"/>
                        <a:ext cx="4141787" cy="302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892" name="对象 4"/>
          <p:cNvGraphicFramePr>
            <a:graphicFrameLocks noChangeAspect="1"/>
          </p:cNvGraphicFramePr>
          <p:nvPr/>
        </p:nvGraphicFramePr>
        <p:xfrm>
          <a:off x="2941638" y="3462338"/>
          <a:ext cx="6003925" cy="2852737"/>
        </p:xfrm>
        <a:graphic>
          <a:graphicData uri="http://schemas.openxmlformats.org/presentationml/2006/ole">
            <mc:AlternateContent xmlns:mc="http://schemas.openxmlformats.org/markup-compatibility/2006">
              <mc:Choice xmlns:v="urn:schemas-microsoft-com:vml" Requires="v">
                <p:oleObj spid="_x0000_s8199" r:id="rId5" imgW="7883640" imgH="3747600" progId="Visio.Drawing.11">
                  <p:embed/>
                </p:oleObj>
              </mc:Choice>
              <mc:Fallback>
                <p:oleObj r:id="rId5" imgW="7883640" imgH="3747600" progId="Visio.Drawing.11">
                  <p:embed/>
                  <p:pic>
                    <p:nvPicPr>
                      <p:cNvPr id="37892"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1638" y="3462338"/>
                        <a:ext cx="6003925" cy="285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411152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noChangeArrowheads="1"/>
          </p:cNvSpPr>
          <p:nvPr>
            <p:ph type="title"/>
          </p:nvPr>
        </p:nvSpPr>
        <p:spPr/>
        <p:txBody>
          <a:bodyPr/>
          <a:lstStyle/>
          <a:p>
            <a:pPr eaLnBrk="1" hangingPunct="1"/>
            <a:r>
              <a:rPr lang="zh-CN" altLang="en-US" smtClean="0"/>
              <a:t>第08章 第</a:t>
            </a:r>
            <a:r>
              <a:rPr lang="en-US" altLang="zh-CN" smtClean="0"/>
              <a:t>15</a:t>
            </a:r>
            <a:r>
              <a:rPr lang="zh-CN" altLang="en-US" smtClean="0"/>
              <a:t>题</a:t>
            </a:r>
          </a:p>
        </p:txBody>
      </p:sp>
      <p:sp>
        <p:nvSpPr>
          <p:cNvPr id="38914" name="内容占位符 2"/>
          <p:cNvSpPr>
            <a:spLocks noGrp="1" noChangeArrowheads="1"/>
          </p:cNvSpPr>
          <p:nvPr>
            <p:ph idx="1"/>
          </p:nvPr>
        </p:nvSpPr>
        <p:spPr/>
        <p:txBody>
          <a:bodyPr/>
          <a:lstStyle/>
          <a:p>
            <a:pPr eaLnBrk="1" hangingPunct="1"/>
            <a:r>
              <a:rPr lang="en-US" altLang="zh-CN" smtClean="0"/>
              <a:t>Q</a:t>
            </a:r>
            <a:r>
              <a:rPr lang="zh-CN" altLang="en-US" smtClean="0"/>
              <a:t>：请举例说明</a:t>
            </a:r>
            <a:r>
              <a:rPr lang="en-US" altLang="zh-CN" smtClean="0"/>
              <a:t>[X×Y]</a:t>
            </a:r>
            <a:r>
              <a:rPr lang="zh-CN" altLang="en-US" baseline="-25000" smtClean="0"/>
              <a:t>补</a:t>
            </a:r>
            <a:r>
              <a:rPr lang="en-US" altLang="zh-CN" smtClean="0"/>
              <a:t>≠[X]</a:t>
            </a:r>
            <a:r>
              <a:rPr lang="zh-CN" altLang="en-US" baseline="-25000" smtClean="0"/>
              <a:t>补</a:t>
            </a:r>
            <a:r>
              <a:rPr lang="en-US" altLang="zh-CN" smtClean="0">
                <a:solidFill>
                  <a:srgbClr val="C00000"/>
                </a:solidFill>
              </a:rPr>
              <a:t>×</a:t>
            </a:r>
            <a:r>
              <a:rPr lang="en-US" altLang="zh-CN" smtClean="0"/>
              <a:t>[Y]</a:t>
            </a:r>
            <a:r>
              <a:rPr lang="zh-CN" altLang="en-US" baseline="-25000" smtClean="0"/>
              <a:t>补</a:t>
            </a:r>
            <a:r>
              <a:rPr lang="zh-CN" altLang="en-US" smtClean="0"/>
              <a:t>。</a:t>
            </a:r>
            <a:endParaRPr lang="en-US" altLang="zh-CN" smtClean="0"/>
          </a:p>
          <a:p>
            <a:pPr eaLnBrk="1" hangingPunct="1"/>
            <a:r>
              <a:rPr lang="en-US" altLang="zh-CN" smtClean="0"/>
              <a:t>A</a:t>
            </a:r>
            <a:r>
              <a:rPr lang="zh-CN" altLang="en-US" smtClean="0"/>
              <a:t>：四位补码 </a:t>
            </a:r>
            <a:r>
              <a:rPr lang="en-US" altLang="zh-CN" smtClean="0"/>
              <a:t>3× -4</a:t>
            </a:r>
            <a:r>
              <a:rPr lang="zh-CN" altLang="en-US" smtClean="0"/>
              <a:t>，结果为</a:t>
            </a:r>
            <a:r>
              <a:rPr lang="en-US" altLang="zh-CN" smtClean="0"/>
              <a:t>8</a:t>
            </a:r>
            <a:r>
              <a:rPr lang="zh-CN" altLang="en-US" smtClean="0"/>
              <a:t>位补码</a:t>
            </a:r>
            <a:endParaRPr lang="en-US" altLang="zh-CN" smtClean="0"/>
          </a:p>
          <a:p>
            <a:pPr marL="457200" lvl="1" indent="0" eaLnBrk="1" hangingPunct="1">
              <a:buFontTx/>
              <a:buNone/>
            </a:pPr>
            <a:r>
              <a:rPr lang="en-US" altLang="zh-CN" smtClean="0"/>
              <a:t>	[X×Y]</a:t>
            </a:r>
            <a:r>
              <a:rPr lang="zh-CN" altLang="en-US" baseline="-25000" smtClean="0"/>
              <a:t>补 </a:t>
            </a:r>
            <a:r>
              <a:rPr lang="en-US" altLang="zh-CN" smtClean="0"/>
              <a:t>= 11110100</a:t>
            </a:r>
          </a:p>
          <a:p>
            <a:pPr marL="457200" lvl="1" indent="0" eaLnBrk="1" hangingPunct="1">
              <a:buFontTx/>
              <a:buNone/>
            </a:pPr>
            <a:endParaRPr lang="en-US" altLang="zh-CN" smtClean="0"/>
          </a:p>
          <a:p>
            <a:pPr marL="457200" lvl="1" indent="0" eaLnBrk="1" hangingPunct="1">
              <a:lnSpc>
                <a:spcPct val="100000"/>
              </a:lnSpc>
              <a:buFontTx/>
              <a:buNone/>
            </a:pPr>
            <a:r>
              <a:rPr lang="en-US" altLang="zh-CN" sz="1400" smtClean="0"/>
              <a:t>	                     [X]</a:t>
            </a:r>
            <a:r>
              <a:rPr lang="zh-CN" altLang="en-US" sz="1400" baseline="-25000" smtClean="0"/>
              <a:t>补</a:t>
            </a:r>
            <a:r>
              <a:rPr lang="en-US" altLang="zh-CN" sz="1400" baseline="-25000" smtClean="0"/>
              <a:t>                  </a:t>
            </a:r>
            <a:r>
              <a:rPr lang="en-US" altLang="zh-CN" sz="1400" smtClean="0">
                <a:latin typeface="Consolas" panose="020B0609020204030204" pitchFamily="49" charset="0"/>
              </a:rPr>
              <a:t>0011</a:t>
            </a:r>
          </a:p>
          <a:p>
            <a:pPr marL="457200" lvl="1" indent="0" eaLnBrk="1" hangingPunct="1">
              <a:lnSpc>
                <a:spcPct val="100000"/>
              </a:lnSpc>
              <a:buFontTx/>
              <a:buNone/>
            </a:pPr>
            <a:r>
              <a:rPr lang="en-US" altLang="zh-CN" sz="1400" smtClean="0"/>
              <a:t>	                     [Y]</a:t>
            </a:r>
            <a:r>
              <a:rPr lang="zh-CN" altLang="en-US" sz="1400" baseline="-25000" smtClean="0"/>
              <a:t>补</a:t>
            </a:r>
            <a:r>
              <a:rPr lang="en-US" altLang="zh-CN" sz="1400" smtClean="0"/>
              <a:t>×        </a:t>
            </a:r>
            <a:r>
              <a:rPr lang="en-US" altLang="zh-CN" sz="1400" smtClean="0">
                <a:latin typeface="Consolas" panose="020B0609020204030204" pitchFamily="49" charset="0"/>
              </a:rPr>
              <a:t>1100</a:t>
            </a:r>
          </a:p>
          <a:p>
            <a:pPr marL="457200" lvl="1" indent="0" eaLnBrk="1" hangingPunct="1">
              <a:lnSpc>
                <a:spcPct val="100000"/>
              </a:lnSpc>
              <a:buFontTx/>
              <a:buNone/>
            </a:pPr>
            <a:r>
              <a:rPr lang="en-US" altLang="zh-CN" sz="1400" smtClean="0">
                <a:latin typeface="Consolas" panose="020B0609020204030204" pitchFamily="49" charset="0"/>
              </a:rPr>
              <a:t>	                                     0000</a:t>
            </a:r>
          </a:p>
          <a:p>
            <a:pPr marL="457200" lvl="1" indent="0" eaLnBrk="1" hangingPunct="1">
              <a:lnSpc>
                <a:spcPct val="100000"/>
              </a:lnSpc>
              <a:buFontTx/>
              <a:buNone/>
            </a:pPr>
            <a:r>
              <a:rPr lang="en-US" altLang="zh-CN" sz="1400" smtClean="0">
                <a:latin typeface="Consolas" panose="020B0609020204030204" pitchFamily="49" charset="0"/>
              </a:rPr>
              <a:t>	                                  0000 </a:t>
            </a:r>
          </a:p>
          <a:p>
            <a:pPr marL="457200" lvl="1" indent="0" eaLnBrk="1" hangingPunct="1">
              <a:lnSpc>
                <a:spcPct val="100000"/>
              </a:lnSpc>
              <a:buFontTx/>
              <a:buNone/>
            </a:pPr>
            <a:r>
              <a:rPr lang="en-US" altLang="zh-CN" sz="1400" smtClean="0">
                <a:latin typeface="Consolas" panose="020B0609020204030204" pitchFamily="49" charset="0"/>
              </a:rPr>
              <a:t>	                               0011</a:t>
            </a:r>
          </a:p>
          <a:p>
            <a:pPr marL="457200" lvl="1" indent="0" eaLnBrk="1" hangingPunct="1">
              <a:lnSpc>
                <a:spcPct val="100000"/>
              </a:lnSpc>
              <a:buFontTx/>
              <a:buNone/>
            </a:pPr>
            <a:r>
              <a:rPr lang="en-US" altLang="zh-CN" sz="1400" smtClean="0">
                <a:latin typeface="Consolas" panose="020B0609020204030204" pitchFamily="49" charset="0"/>
              </a:rPr>
              <a:t>                                       0011</a:t>
            </a:r>
          </a:p>
          <a:p>
            <a:pPr marL="457200" lvl="1" indent="0" eaLnBrk="1" hangingPunct="1">
              <a:lnSpc>
                <a:spcPct val="100000"/>
              </a:lnSpc>
              <a:buFontTx/>
              <a:buNone/>
            </a:pPr>
            <a:r>
              <a:rPr lang="en-US" altLang="zh-CN" sz="1400" smtClean="0">
                <a:latin typeface="Consolas" panose="020B0609020204030204" pitchFamily="49" charset="0"/>
              </a:rPr>
              <a:t>                                       00100100 = 36</a:t>
            </a:r>
            <a:endParaRPr lang="zh-CN" altLang="en-US" sz="1400" smtClean="0">
              <a:latin typeface="Consolas" panose="020B0609020204030204" pitchFamily="49" charset="0"/>
            </a:endParaRPr>
          </a:p>
        </p:txBody>
      </p:sp>
      <p:cxnSp>
        <p:nvCxnSpPr>
          <p:cNvPr id="38915" name="直接连接符 2"/>
          <p:cNvCxnSpPr>
            <a:cxnSpLocks noChangeShapeType="1"/>
          </p:cNvCxnSpPr>
          <p:nvPr/>
        </p:nvCxnSpPr>
        <p:spPr bwMode="auto">
          <a:xfrm>
            <a:off x="1590675" y="4479925"/>
            <a:ext cx="34178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8916" name="直接连接符 5"/>
          <p:cNvCxnSpPr>
            <a:cxnSpLocks noChangeShapeType="1"/>
          </p:cNvCxnSpPr>
          <p:nvPr/>
        </p:nvCxnSpPr>
        <p:spPr bwMode="auto">
          <a:xfrm>
            <a:off x="1590675" y="5292725"/>
            <a:ext cx="34178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393260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noChangeArrowheads="1"/>
          </p:cNvSpPr>
          <p:nvPr>
            <p:ph type="title"/>
          </p:nvPr>
        </p:nvSpPr>
        <p:spPr/>
        <p:txBody>
          <a:bodyPr/>
          <a:lstStyle/>
          <a:p>
            <a:pPr eaLnBrk="1" hangingPunct="1"/>
            <a:r>
              <a:rPr lang="zh-CN" altLang="en-US" smtClean="0"/>
              <a:t>第08章 第</a:t>
            </a:r>
            <a:r>
              <a:rPr lang="en-US" altLang="zh-CN" smtClean="0"/>
              <a:t>16</a:t>
            </a:r>
            <a:r>
              <a:rPr lang="zh-CN" altLang="en-US" smtClean="0"/>
              <a:t>题</a:t>
            </a:r>
          </a:p>
        </p:txBody>
      </p:sp>
      <p:sp>
        <p:nvSpPr>
          <p:cNvPr id="40962" name="内容占位符 2"/>
          <p:cNvSpPr>
            <a:spLocks noGrp="1" noChangeArrowheads="1"/>
          </p:cNvSpPr>
          <p:nvPr>
            <p:ph idx="1"/>
          </p:nvPr>
        </p:nvSpPr>
        <p:spPr/>
        <p:txBody>
          <a:bodyPr/>
          <a:lstStyle/>
          <a:p>
            <a:pPr eaLnBrk="1" hangingPunct="1"/>
            <a:r>
              <a:rPr lang="en-US" altLang="zh-CN" smtClean="0"/>
              <a:t>Q</a:t>
            </a:r>
            <a:r>
              <a:rPr lang="zh-CN" altLang="en-US" smtClean="0"/>
              <a:t>：证明</a:t>
            </a:r>
            <a:r>
              <a:rPr lang="en-US" altLang="zh-CN" smtClean="0"/>
              <a:t>[X×2</a:t>
            </a:r>
            <a:r>
              <a:rPr lang="en-US" altLang="zh-CN" baseline="30000" smtClean="0"/>
              <a:t>n</a:t>
            </a:r>
            <a:r>
              <a:rPr lang="en-US" altLang="zh-CN" smtClean="0"/>
              <a:t>]</a:t>
            </a:r>
            <a:r>
              <a:rPr lang="zh-CN" altLang="en-US" baseline="-25000" smtClean="0"/>
              <a:t>补</a:t>
            </a:r>
            <a:r>
              <a:rPr lang="en-US" altLang="zh-CN" smtClean="0"/>
              <a:t>=[X]</a:t>
            </a:r>
            <a:r>
              <a:rPr lang="zh-CN" altLang="en-US" baseline="-25000" smtClean="0"/>
              <a:t>补</a:t>
            </a:r>
            <a:r>
              <a:rPr lang="en-US" altLang="zh-CN" smtClean="0">
                <a:solidFill>
                  <a:srgbClr val="C00000"/>
                </a:solidFill>
              </a:rPr>
              <a:t>×</a:t>
            </a:r>
            <a:r>
              <a:rPr lang="en-US" altLang="zh-CN" smtClean="0"/>
              <a:t>2</a:t>
            </a:r>
            <a:r>
              <a:rPr lang="en-US" altLang="zh-CN" baseline="30000" smtClean="0"/>
              <a:t>n</a:t>
            </a:r>
          </a:p>
          <a:p>
            <a:pPr eaLnBrk="1" hangingPunct="1"/>
            <a:r>
              <a:rPr lang="en-US" altLang="zh-CN" smtClean="0"/>
              <a:t>A</a:t>
            </a:r>
            <a:r>
              <a:rPr lang="zh-CN" altLang="en-US" smtClean="0"/>
              <a:t>：令</a:t>
            </a:r>
            <a:r>
              <a:rPr lang="en-US" altLang="zh-CN" smtClean="0"/>
              <a:t>X</a:t>
            </a:r>
            <a:r>
              <a:rPr lang="zh-CN" altLang="en-US" smtClean="0"/>
              <a:t>表示为</a:t>
            </a:r>
            <a:r>
              <a:rPr lang="en-US" altLang="zh-CN" smtClean="0"/>
              <a:t>m</a:t>
            </a:r>
            <a:r>
              <a:rPr lang="zh-CN" altLang="en-US" smtClean="0"/>
              <a:t>位补码</a:t>
            </a:r>
            <a:endParaRPr lang="en-US" altLang="zh-CN" smtClean="0"/>
          </a:p>
          <a:p>
            <a:pPr marL="457200" lvl="1" indent="0" eaLnBrk="1" hangingPunct="1">
              <a:buFontTx/>
              <a:buNone/>
            </a:pPr>
            <a:r>
              <a:rPr lang="zh-CN" altLang="en-US" smtClean="0"/>
              <a:t>证明</a:t>
            </a:r>
            <a:r>
              <a:rPr lang="en-US" altLang="zh-CN" smtClean="0"/>
              <a:t>1</a:t>
            </a:r>
            <a:r>
              <a:rPr lang="zh-CN" altLang="en-US" smtClean="0"/>
              <a:t>：从定义出发</a:t>
            </a:r>
            <a:endParaRPr lang="en-US" altLang="zh-CN" smtClean="0"/>
          </a:p>
          <a:p>
            <a:pPr marL="457200" lvl="1" indent="0" eaLnBrk="1" hangingPunct="1">
              <a:buFontTx/>
              <a:buNone/>
            </a:pPr>
            <a:r>
              <a:rPr lang="en-US" altLang="zh-CN" smtClean="0"/>
              <a:t>[X × 2</a:t>
            </a:r>
            <a:r>
              <a:rPr lang="en-US" altLang="zh-CN" baseline="30000" smtClean="0"/>
              <a:t>n</a:t>
            </a:r>
            <a:r>
              <a:rPr lang="en-US" altLang="zh-CN" smtClean="0"/>
              <a:t>]</a:t>
            </a:r>
            <a:r>
              <a:rPr lang="zh-CN" altLang="en-US" baseline="-25000" smtClean="0"/>
              <a:t>补 </a:t>
            </a:r>
            <a:r>
              <a:rPr lang="en-US" altLang="zh-CN" baseline="-25000" smtClean="0"/>
              <a:t>	</a:t>
            </a:r>
            <a:r>
              <a:rPr lang="en-US" altLang="zh-CN" smtClean="0"/>
              <a:t>= (2</a:t>
            </a:r>
            <a:r>
              <a:rPr lang="en-US" altLang="zh-CN" baseline="30000" smtClean="0"/>
              <a:t>m+n</a:t>
            </a:r>
            <a:r>
              <a:rPr lang="en-US" altLang="zh-CN" smtClean="0"/>
              <a:t>+X ×2</a:t>
            </a:r>
            <a:r>
              <a:rPr lang="en-US" altLang="zh-CN" baseline="30000" smtClean="0"/>
              <a:t>n</a:t>
            </a:r>
            <a:r>
              <a:rPr lang="en-US" altLang="zh-CN" smtClean="0"/>
              <a:t>) mod 2</a:t>
            </a:r>
            <a:r>
              <a:rPr lang="en-US" altLang="zh-CN" baseline="30000" smtClean="0"/>
              <a:t>m+n</a:t>
            </a:r>
          </a:p>
          <a:p>
            <a:pPr marL="457200" lvl="1" indent="0" eaLnBrk="1" hangingPunct="1">
              <a:buFontTx/>
              <a:buNone/>
            </a:pPr>
            <a:r>
              <a:rPr lang="en-US" altLang="zh-CN" baseline="30000" smtClean="0"/>
              <a:t> </a:t>
            </a:r>
            <a:r>
              <a:rPr lang="en-US" altLang="zh-CN" smtClean="0"/>
              <a:t>                  	= (2</a:t>
            </a:r>
            <a:r>
              <a:rPr lang="en-US" altLang="zh-CN" baseline="30000" smtClean="0"/>
              <a:t>n</a:t>
            </a:r>
            <a:r>
              <a:rPr lang="en-US" altLang="zh-CN" smtClean="0"/>
              <a:t> ×(2</a:t>
            </a:r>
            <a:r>
              <a:rPr lang="en-US" altLang="zh-CN" baseline="30000" smtClean="0"/>
              <a:t>m</a:t>
            </a:r>
            <a:r>
              <a:rPr lang="en-US" altLang="zh-CN" smtClean="0"/>
              <a:t>+X)) mod 2</a:t>
            </a:r>
            <a:r>
              <a:rPr lang="en-US" altLang="zh-CN" baseline="30000" smtClean="0"/>
              <a:t>m+n</a:t>
            </a:r>
            <a:endParaRPr lang="en-US" altLang="zh-CN" smtClean="0"/>
          </a:p>
          <a:p>
            <a:pPr marL="457200" lvl="1" indent="0" eaLnBrk="1" hangingPunct="1">
              <a:buFontTx/>
              <a:buNone/>
            </a:pPr>
            <a:r>
              <a:rPr lang="en-US" altLang="zh-CN" smtClean="0"/>
              <a:t>	           	= 2</a:t>
            </a:r>
            <a:r>
              <a:rPr lang="en-US" altLang="zh-CN" baseline="30000" smtClean="0"/>
              <a:t>n </a:t>
            </a:r>
            <a:r>
              <a:rPr lang="en-US" altLang="zh-CN" smtClean="0"/>
              <a:t>× (2</a:t>
            </a:r>
            <a:r>
              <a:rPr lang="en-US" altLang="zh-CN" baseline="30000" smtClean="0"/>
              <a:t>m</a:t>
            </a:r>
            <a:r>
              <a:rPr lang="en-US" altLang="zh-CN" smtClean="0"/>
              <a:t>+X) mod 2</a:t>
            </a:r>
            <a:r>
              <a:rPr lang="en-US" altLang="zh-CN" baseline="30000" smtClean="0"/>
              <a:t>m</a:t>
            </a:r>
            <a:endParaRPr lang="en-US" altLang="zh-CN" smtClean="0"/>
          </a:p>
          <a:p>
            <a:pPr marL="457200" lvl="1" indent="0" eaLnBrk="1" hangingPunct="1">
              <a:buFontTx/>
              <a:buNone/>
            </a:pPr>
            <a:r>
              <a:rPr lang="en-US" altLang="zh-CN" smtClean="0"/>
              <a:t>	         	= 2</a:t>
            </a:r>
            <a:r>
              <a:rPr lang="en-US" altLang="zh-CN" baseline="30000" smtClean="0"/>
              <a:t>n </a:t>
            </a:r>
            <a:r>
              <a:rPr lang="en-US" altLang="zh-CN" smtClean="0"/>
              <a:t>× [X]</a:t>
            </a:r>
            <a:r>
              <a:rPr lang="zh-CN" altLang="en-US" baseline="-25000" smtClean="0"/>
              <a:t>补</a:t>
            </a:r>
            <a:endParaRPr lang="en-US" altLang="zh-CN" smtClean="0"/>
          </a:p>
        </p:txBody>
      </p:sp>
    </p:spTree>
    <p:extLst>
      <p:ext uri="{BB962C8B-B14F-4D97-AF65-F5344CB8AC3E}">
        <p14:creationId xmlns:p14="http://schemas.microsoft.com/office/powerpoint/2010/main" val="22825227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noChangeArrowheads="1"/>
          </p:cNvSpPr>
          <p:nvPr>
            <p:ph type="title"/>
          </p:nvPr>
        </p:nvSpPr>
        <p:spPr/>
        <p:txBody>
          <a:bodyPr/>
          <a:lstStyle/>
          <a:p>
            <a:pPr eaLnBrk="1" hangingPunct="1"/>
            <a:r>
              <a:rPr lang="zh-CN" altLang="en-US" smtClean="0"/>
              <a:t>第08章 第</a:t>
            </a:r>
            <a:r>
              <a:rPr lang="en-US" altLang="zh-CN" smtClean="0"/>
              <a:t>16</a:t>
            </a:r>
            <a:r>
              <a:rPr lang="zh-CN" altLang="en-US" smtClean="0"/>
              <a:t>题</a:t>
            </a:r>
            <a:r>
              <a:rPr lang="en-US" altLang="zh-CN" smtClean="0"/>
              <a:t>-A</a:t>
            </a:r>
            <a:endParaRPr lang="zh-CN" altLang="en-US" smtClean="0"/>
          </a:p>
        </p:txBody>
      </p:sp>
      <p:sp>
        <p:nvSpPr>
          <p:cNvPr id="3" name="内容占位符 2"/>
          <p:cNvSpPr>
            <a:spLocks noGrp="1"/>
          </p:cNvSpPr>
          <p:nvPr>
            <p:ph idx="1"/>
          </p:nvPr>
        </p:nvSpPr>
        <p:spPr/>
        <p:txBody>
          <a:bodyPr/>
          <a:lstStyle/>
          <a:p>
            <a:pPr marL="741680" lvl="1" indent="-284480">
              <a:defRPr/>
            </a:pPr>
            <a:r>
              <a:rPr lang="zh-CN" altLang="en-US" dirty="0">
                <a:cs typeface="+mn-cs"/>
              </a:rPr>
              <a:t>证明</a:t>
            </a:r>
            <a:r>
              <a:rPr lang="en-US" altLang="zh-CN" dirty="0">
                <a:cs typeface="+mn-cs"/>
              </a:rPr>
              <a:t>2</a:t>
            </a:r>
            <a:r>
              <a:rPr lang="zh-CN" altLang="en-US" dirty="0">
                <a:cs typeface="+mn-cs"/>
              </a:rPr>
              <a:t>：数学归纳法</a:t>
            </a:r>
            <a:endParaRPr lang="en-US" altLang="zh-CN" dirty="0">
              <a:cs typeface="+mn-cs"/>
            </a:endParaRPr>
          </a:p>
          <a:p>
            <a:pPr marL="457200" lvl="1" indent="0">
              <a:buFontTx/>
              <a:buNone/>
              <a:defRPr/>
            </a:pPr>
            <a:r>
              <a:rPr lang="zh-CN" altLang="en-US" dirty="0">
                <a:cs typeface="+mn-cs"/>
              </a:rPr>
              <a:t>由</a:t>
            </a:r>
            <a:r>
              <a:rPr lang="en-US" altLang="zh-CN" dirty="0">
                <a:cs typeface="+mn-cs"/>
              </a:rPr>
              <a:t>1</a:t>
            </a:r>
            <a:r>
              <a:rPr lang="en-US" dirty="0">
                <a:cs typeface="+mn-cs"/>
              </a:rPr>
              <a:t>0</a:t>
            </a:r>
            <a:r>
              <a:rPr lang="zh-CN" altLang="en-US" dirty="0">
                <a:cs typeface="+mn-cs"/>
              </a:rPr>
              <a:t>题</a:t>
            </a:r>
            <a:endParaRPr lang="en-US" altLang="zh-CN" dirty="0">
              <a:cs typeface="+mn-cs"/>
            </a:endParaRPr>
          </a:p>
          <a:p>
            <a:pPr marL="457200" lvl="1" indent="0">
              <a:buFontTx/>
              <a:buNone/>
              <a:defRPr/>
            </a:pPr>
            <a:r>
              <a:rPr lang="en-US" altLang="zh-CN" dirty="0">
                <a:cs typeface="+mn-cs"/>
              </a:rPr>
              <a:t>[X×2</a:t>
            </a:r>
            <a:r>
              <a:rPr lang="en-US" altLang="zh-CN" baseline="30000" dirty="0">
                <a:cs typeface="+mn-cs"/>
              </a:rPr>
              <a:t>n</a:t>
            </a:r>
            <a:r>
              <a:rPr lang="en-US" altLang="zh-CN" dirty="0">
                <a:cs typeface="+mn-cs"/>
              </a:rPr>
              <a:t>]</a:t>
            </a:r>
            <a:r>
              <a:rPr lang="zh-CN" altLang="en-US" baseline="-25000" dirty="0">
                <a:cs typeface="+mn-cs"/>
              </a:rPr>
              <a:t>补 </a:t>
            </a:r>
            <a:r>
              <a:rPr lang="en-US" altLang="zh-CN" baseline="-25000" dirty="0">
                <a:cs typeface="+mn-cs"/>
              </a:rPr>
              <a:t>	</a:t>
            </a:r>
            <a:r>
              <a:rPr lang="en-US" altLang="zh-CN" dirty="0">
                <a:cs typeface="+mn-cs"/>
              </a:rPr>
              <a:t>= [X×2</a:t>
            </a:r>
            <a:r>
              <a:rPr lang="en-US" altLang="zh-CN" baseline="30000" dirty="0">
                <a:cs typeface="+mn-cs"/>
              </a:rPr>
              <a:t>n-1 </a:t>
            </a:r>
            <a:r>
              <a:rPr lang="en-US" altLang="zh-CN" dirty="0">
                <a:cs typeface="+mn-cs"/>
              </a:rPr>
              <a:t>+ X×2</a:t>
            </a:r>
            <a:r>
              <a:rPr lang="en-US" altLang="zh-CN" baseline="30000" dirty="0">
                <a:cs typeface="+mn-cs"/>
              </a:rPr>
              <a:t>n-1</a:t>
            </a:r>
            <a:r>
              <a:rPr lang="en-US" altLang="zh-CN" dirty="0">
                <a:cs typeface="+mn-cs"/>
              </a:rPr>
              <a:t>]</a:t>
            </a:r>
            <a:r>
              <a:rPr lang="zh-CN" altLang="en-US" baseline="-25000" dirty="0">
                <a:cs typeface="+mn-cs"/>
              </a:rPr>
              <a:t>补</a:t>
            </a:r>
            <a:endParaRPr lang="en-US" altLang="zh-CN" baseline="-25000" dirty="0">
              <a:cs typeface="+mn-cs"/>
            </a:endParaRPr>
          </a:p>
          <a:p>
            <a:pPr marL="457200" lvl="1" indent="0">
              <a:buFontTx/>
              <a:buNone/>
              <a:defRPr/>
            </a:pPr>
            <a:r>
              <a:rPr lang="en-US" altLang="zh-CN" dirty="0">
                <a:cs typeface="+mn-cs"/>
              </a:rPr>
              <a:t>		= [X×2</a:t>
            </a:r>
            <a:r>
              <a:rPr lang="en-US" altLang="zh-CN" baseline="30000" dirty="0">
                <a:cs typeface="+mn-cs"/>
              </a:rPr>
              <a:t>n-1</a:t>
            </a:r>
            <a:r>
              <a:rPr lang="en-US" altLang="zh-CN" dirty="0">
                <a:cs typeface="+mn-cs"/>
              </a:rPr>
              <a:t>]</a:t>
            </a:r>
            <a:r>
              <a:rPr lang="zh-CN" altLang="en-US" baseline="-25000" dirty="0">
                <a:cs typeface="+mn-cs"/>
              </a:rPr>
              <a:t>补 </a:t>
            </a:r>
            <a:r>
              <a:rPr lang="en-US" altLang="zh-CN" dirty="0">
                <a:cs typeface="+mn-cs"/>
              </a:rPr>
              <a:t>+ [X×2</a:t>
            </a:r>
            <a:r>
              <a:rPr lang="en-US" altLang="zh-CN" baseline="30000" dirty="0">
                <a:cs typeface="+mn-cs"/>
              </a:rPr>
              <a:t>n-1</a:t>
            </a:r>
            <a:r>
              <a:rPr lang="en-US" altLang="zh-CN" dirty="0">
                <a:cs typeface="+mn-cs"/>
              </a:rPr>
              <a:t>]</a:t>
            </a:r>
            <a:r>
              <a:rPr lang="zh-CN" altLang="en-US" baseline="-25000" dirty="0">
                <a:cs typeface="+mn-cs"/>
              </a:rPr>
              <a:t>补 </a:t>
            </a:r>
            <a:endParaRPr lang="en-US" altLang="zh-CN" baseline="-25000" dirty="0">
              <a:cs typeface="+mn-cs"/>
            </a:endParaRPr>
          </a:p>
          <a:p>
            <a:pPr marL="457200" lvl="1" indent="0">
              <a:buFontTx/>
              <a:buNone/>
              <a:defRPr/>
            </a:pPr>
            <a:r>
              <a:rPr lang="en-US" altLang="zh-CN" baseline="-25000" dirty="0">
                <a:cs typeface="+mn-cs"/>
              </a:rPr>
              <a:t>		</a:t>
            </a:r>
            <a:r>
              <a:rPr lang="en-US" altLang="zh-CN" dirty="0">
                <a:cs typeface="+mn-cs"/>
              </a:rPr>
              <a:t>= 2× [X×2</a:t>
            </a:r>
            <a:r>
              <a:rPr lang="en-US" altLang="zh-CN" baseline="30000" dirty="0">
                <a:cs typeface="+mn-cs"/>
              </a:rPr>
              <a:t>n-1</a:t>
            </a:r>
            <a:r>
              <a:rPr lang="en-US" altLang="zh-CN" dirty="0">
                <a:cs typeface="+mn-cs"/>
              </a:rPr>
              <a:t>]</a:t>
            </a:r>
            <a:r>
              <a:rPr lang="zh-CN" altLang="en-US" baseline="-25000" dirty="0">
                <a:cs typeface="+mn-cs"/>
              </a:rPr>
              <a:t>补</a:t>
            </a:r>
            <a:r>
              <a:rPr lang="zh-CN" altLang="en-US" dirty="0">
                <a:cs typeface="+mn-cs"/>
              </a:rPr>
              <a:t>    </a:t>
            </a:r>
            <a:r>
              <a:rPr lang="zh-CN" altLang="en-US" dirty="0">
                <a:solidFill>
                  <a:schemeClr val="accent6"/>
                </a:solidFill>
                <a:cs typeface="+mn-cs"/>
              </a:rPr>
              <a:t>不溢出的无符号数</a:t>
            </a:r>
            <a:endParaRPr lang="en-US" altLang="zh-CN" baseline="-25000" dirty="0">
              <a:solidFill>
                <a:schemeClr val="accent6"/>
              </a:solidFill>
              <a:cs typeface="+mn-cs"/>
            </a:endParaRPr>
          </a:p>
          <a:p>
            <a:pPr marL="457200" lvl="1" indent="0">
              <a:buFontTx/>
              <a:buNone/>
              <a:defRPr/>
            </a:pPr>
            <a:r>
              <a:rPr lang="en-US" altLang="zh-CN" baseline="-25000" dirty="0">
                <a:cs typeface="+mn-cs"/>
              </a:rPr>
              <a:t>		</a:t>
            </a:r>
            <a:r>
              <a:rPr lang="en-US" altLang="zh-CN" dirty="0">
                <a:cs typeface="+mn-cs"/>
              </a:rPr>
              <a:t>= 2</a:t>
            </a:r>
            <a:r>
              <a:rPr lang="en-US" altLang="zh-CN" baseline="30000" dirty="0">
                <a:cs typeface="+mn-cs"/>
              </a:rPr>
              <a:t>n </a:t>
            </a:r>
            <a:r>
              <a:rPr lang="en-US" altLang="zh-CN" dirty="0">
                <a:cs typeface="+mn-cs"/>
              </a:rPr>
              <a:t>× [X]</a:t>
            </a:r>
            <a:r>
              <a:rPr lang="zh-CN" altLang="en-US" baseline="-25000" dirty="0">
                <a:cs typeface="+mn-cs"/>
              </a:rPr>
              <a:t>补</a:t>
            </a:r>
            <a:endParaRPr lang="en-US" altLang="zh-CN" baseline="-25000" dirty="0">
              <a:cs typeface="+mn-cs"/>
            </a:endParaRPr>
          </a:p>
          <a:p>
            <a:pPr marL="457200" lvl="1" indent="0">
              <a:buFontTx/>
              <a:buNone/>
              <a:defRPr/>
            </a:pPr>
            <a:endParaRPr lang="en-US" altLang="zh-CN" dirty="0">
              <a:cs typeface="+mn-cs"/>
            </a:endParaRPr>
          </a:p>
          <a:p>
            <a:pPr marL="741680" lvl="1" indent="-284480">
              <a:defRPr/>
            </a:pPr>
            <a:endParaRPr lang="zh-CN" altLang="en-US" dirty="0">
              <a:cs typeface="+mn-cs"/>
            </a:endParaRPr>
          </a:p>
        </p:txBody>
      </p:sp>
    </p:spTree>
    <p:extLst>
      <p:ext uri="{BB962C8B-B14F-4D97-AF65-F5344CB8AC3E}">
        <p14:creationId xmlns:p14="http://schemas.microsoft.com/office/powerpoint/2010/main" val="677419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noChangeArrowheads="1"/>
          </p:cNvSpPr>
          <p:nvPr>
            <p:ph type="title"/>
          </p:nvPr>
        </p:nvSpPr>
        <p:spPr/>
        <p:txBody>
          <a:bodyPr/>
          <a:lstStyle/>
          <a:p>
            <a:pPr eaLnBrk="1" hangingPunct="1"/>
            <a:r>
              <a:rPr lang="zh-CN" altLang="en-US" smtClean="0"/>
              <a:t>第08章 第</a:t>
            </a:r>
            <a:r>
              <a:rPr lang="en-US" altLang="zh-CN" smtClean="0"/>
              <a:t>17</a:t>
            </a:r>
            <a:r>
              <a:rPr lang="zh-CN" altLang="en-US" smtClean="0"/>
              <a:t>题</a:t>
            </a:r>
            <a:r>
              <a:rPr lang="en-US" altLang="zh-CN" smtClean="0"/>
              <a:t>-Q</a:t>
            </a:r>
            <a:endParaRPr lang="zh-CN" altLang="en-US" smtClean="0"/>
          </a:p>
        </p:txBody>
      </p:sp>
      <p:sp>
        <p:nvSpPr>
          <p:cNvPr id="43010" name="内容占位符 2"/>
          <p:cNvSpPr>
            <a:spLocks noGrp="1" noChangeArrowheads="1"/>
          </p:cNvSpPr>
          <p:nvPr>
            <p:ph idx="1"/>
          </p:nvPr>
        </p:nvSpPr>
        <p:spPr/>
        <p:txBody>
          <a:bodyPr/>
          <a:lstStyle/>
          <a:p>
            <a:pPr eaLnBrk="1" hangingPunct="1"/>
            <a:r>
              <a:rPr lang="en-US" altLang="zh-CN" smtClean="0"/>
              <a:t>Q</a:t>
            </a:r>
            <a:r>
              <a:rPr lang="zh-CN" altLang="en-US" smtClean="0"/>
              <a:t>：假设每个“非门”、“与非门”、“或非门”的扇入不超过</a:t>
            </a:r>
            <a:r>
              <a:rPr lang="en-US" altLang="zh-CN" smtClean="0"/>
              <a:t>4</a:t>
            </a:r>
            <a:r>
              <a:rPr lang="zh-CN" altLang="en-US" smtClean="0"/>
              <a:t>个且每个门的延迟为</a:t>
            </a:r>
            <a:r>
              <a:rPr lang="en-US" altLang="zh-CN" smtClean="0"/>
              <a:t>T</a:t>
            </a:r>
            <a:r>
              <a:rPr lang="zh-CN" altLang="en-US" smtClean="0"/>
              <a:t>，（</a:t>
            </a:r>
            <a:r>
              <a:rPr lang="zh-CN" altLang="en-US" smtClean="0">
                <a:solidFill>
                  <a:srgbClr val="C00000"/>
                </a:solidFill>
              </a:rPr>
              <a:t>只用这些门</a:t>
            </a:r>
            <a:r>
              <a:rPr lang="zh-CN" altLang="en-US" smtClean="0"/>
              <a:t>）请给出下列不同实现将</a:t>
            </a:r>
            <a:r>
              <a:rPr lang="en-US" altLang="zh-CN" smtClean="0"/>
              <a:t>4</a:t>
            </a:r>
            <a:r>
              <a:rPr lang="zh-CN" altLang="en-US" smtClean="0"/>
              <a:t>个</a:t>
            </a:r>
            <a:r>
              <a:rPr lang="en-US" altLang="zh-CN" smtClean="0"/>
              <a:t>16</a:t>
            </a:r>
            <a:r>
              <a:rPr lang="zh-CN" altLang="en-US" smtClean="0"/>
              <a:t>位数相加的延迟：</a:t>
            </a:r>
            <a:endParaRPr lang="en-US" altLang="zh-CN" smtClean="0"/>
          </a:p>
          <a:p>
            <a:pPr marL="914400" lvl="1" indent="-457200" eaLnBrk="1" hangingPunct="1">
              <a:buFont typeface="黑体" panose="02010609060101010101" pitchFamily="49" charset="-122"/>
              <a:buAutoNum type="circleNumDbPlain"/>
            </a:pPr>
            <a:r>
              <a:rPr lang="zh-CN" altLang="en-US" smtClean="0"/>
              <a:t>使用多个先行进位加法器；</a:t>
            </a:r>
            <a:endParaRPr lang="en-US" altLang="zh-CN" smtClean="0"/>
          </a:p>
          <a:p>
            <a:pPr marL="914400" lvl="1" indent="-457200" eaLnBrk="1" hangingPunct="1">
              <a:buFont typeface="黑体" panose="02010609060101010101" pitchFamily="49" charset="-122"/>
              <a:buAutoNum type="circleNumDbPlain"/>
            </a:pPr>
            <a:r>
              <a:rPr lang="zh-CN" altLang="en-US" smtClean="0"/>
              <a:t>使用（</a:t>
            </a:r>
            <a:r>
              <a:rPr lang="zh-CN" altLang="en-US" smtClean="0">
                <a:solidFill>
                  <a:srgbClr val="C00000"/>
                </a:solidFill>
              </a:rPr>
              <a:t>华莱士</a:t>
            </a:r>
            <a:r>
              <a:rPr lang="zh-CN" altLang="en-US" smtClean="0"/>
              <a:t>）加法树及先行进位加法器。</a:t>
            </a:r>
          </a:p>
        </p:txBody>
      </p:sp>
    </p:spTree>
    <p:extLst>
      <p:ext uri="{BB962C8B-B14F-4D97-AF65-F5344CB8AC3E}">
        <p14:creationId xmlns:p14="http://schemas.microsoft.com/office/powerpoint/2010/main" val="29222538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noChangeArrowheads="1"/>
          </p:cNvSpPr>
          <p:nvPr>
            <p:ph type="title"/>
          </p:nvPr>
        </p:nvSpPr>
        <p:spPr>
          <a:xfrm>
            <a:off x="685800" y="0"/>
            <a:ext cx="7772400" cy="1143000"/>
          </a:xfrm>
        </p:spPr>
        <p:txBody>
          <a:bodyPr/>
          <a:lstStyle/>
          <a:p>
            <a:pPr eaLnBrk="1" hangingPunct="1"/>
            <a:r>
              <a:rPr lang="zh-CN" altLang="en-US" smtClean="0"/>
              <a:t>第08章 第</a:t>
            </a:r>
            <a:r>
              <a:rPr lang="en-US" altLang="zh-CN" smtClean="0"/>
              <a:t>17</a:t>
            </a:r>
            <a:r>
              <a:rPr lang="zh-CN" altLang="en-US" smtClean="0"/>
              <a:t>题</a:t>
            </a:r>
            <a:r>
              <a:rPr lang="en-US" altLang="zh-CN" smtClean="0"/>
              <a:t>-A</a:t>
            </a:r>
            <a:endParaRPr lang="zh-CN" altLang="en-US" smtClean="0"/>
          </a:p>
        </p:txBody>
      </p:sp>
      <p:sp>
        <p:nvSpPr>
          <p:cNvPr id="14339" name="内容占位符 2"/>
          <p:cNvSpPr>
            <a:spLocks noGrp="1"/>
          </p:cNvSpPr>
          <p:nvPr>
            <p:ph idx="1"/>
          </p:nvPr>
        </p:nvSpPr>
        <p:spPr>
          <a:xfrm>
            <a:off x="685800" y="1143000"/>
            <a:ext cx="7772400" cy="5124450"/>
          </a:xfrm>
        </p:spPr>
        <p:txBody>
          <a:bodyPr>
            <a:normAutofit/>
          </a:bodyPr>
          <a:lstStyle/>
          <a:p>
            <a:pPr marL="341630" indent="-341630">
              <a:defRPr/>
            </a:pPr>
            <a:r>
              <a:rPr lang="en-US" altLang="zh-CN" dirty="0"/>
              <a:t>A</a:t>
            </a:r>
            <a:r>
              <a:rPr lang="zh-CN" altLang="en-US" dirty="0"/>
              <a:t>：</a:t>
            </a:r>
            <a:endParaRPr lang="en-US" altLang="zh-CN" dirty="0"/>
          </a:p>
          <a:p>
            <a:pPr marL="914400" lvl="1" indent="-457200">
              <a:buFont typeface="+mj-ea"/>
              <a:buAutoNum type="circleNumDbPlain"/>
              <a:defRPr/>
            </a:pPr>
            <a:r>
              <a:rPr lang="zh-CN" altLang="en-US" dirty="0">
                <a:cs typeface="+mn-cs"/>
              </a:rPr>
              <a:t>使用多个先行进位加法器（</a:t>
            </a:r>
            <a:r>
              <a:rPr lang="en-US" altLang="zh-CN" dirty="0">
                <a:cs typeface="+mn-cs"/>
              </a:rPr>
              <a:t>4</a:t>
            </a:r>
            <a:r>
              <a:rPr lang="zh-CN" altLang="en-US" dirty="0">
                <a:cs typeface="+mn-cs"/>
              </a:rPr>
              <a:t>位一块）</a:t>
            </a:r>
            <a:endParaRPr lang="en-US" altLang="zh-CN" dirty="0">
              <a:cs typeface="+mn-cs"/>
            </a:endParaRPr>
          </a:p>
          <a:p>
            <a:pPr marL="457200" lvl="1" indent="0">
              <a:buFontTx/>
              <a:buNone/>
              <a:defRPr/>
            </a:pPr>
            <a:r>
              <a:rPr lang="zh-CN" altLang="en-US" dirty="0">
                <a:cs typeface="+mn-cs"/>
              </a:rPr>
              <a:t>两层加法器逻辑： </a:t>
            </a:r>
            <a:r>
              <a:rPr lang="en-US" altLang="zh-CN" dirty="0">
                <a:cs typeface="+mn-cs"/>
              </a:rPr>
              <a:t>(</a:t>
            </a:r>
            <a:r>
              <a:rPr lang="en-US" altLang="zh-CN" dirty="0" err="1">
                <a:cs typeface="+mn-cs"/>
              </a:rPr>
              <a:t>a+b</a:t>
            </a:r>
            <a:r>
              <a:rPr lang="en-US" altLang="zh-CN" dirty="0">
                <a:cs typeface="+mn-cs"/>
              </a:rPr>
              <a:t>)+(</a:t>
            </a:r>
            <a:r>
              <a:rPr lang="en-US" altLang="zh-CN" dirty="0" err="1">
                <a:cs typeface="+mn-cs"/>
              </a:rPr>
              <a:t>c+d</a:t>
            </a:r>
            <a:r>
              <a:rPr lang="en-US" altLang="zh-CN" dirty="0">
                <a:cs typeface="+mn-cs"/>
              </a:rPr>
              <a:t>)</a:t>
            </a:r>
          </a:p>
          <a:p>
            <a:pPr marL="457200" lvl="1" indent="0">
              <a:buFontTx/>
              <a:buNone/>
              <a:defRPr/>
            </a:pPr>
            <a:r>
              <a:rPr lang="en-US" altLang="zh-CN" dirty="0">
                <a:cs typeface="+mn-cs"/>
              </a:rPr>
              <a:t>16</a:t>
            </a:r>
            <a:r>
              <a:rPr lang="zh-CN" altLang="en-US" dirty="0">
                <a:cs typeface="+mn-cs"/>
              </a:rPr>
              <a:t>位先行进位加法的延迟：</a:t>
            </a:r>
            <a:endParaRPr lang="en-US" altLang="zh-CN" dirty="0">
              <a:cs typeface="+mn-cs"/>
            </a:endParaRPr>
          </a:p>
          <a:p>
            <a:pPr marL="457200" lvl="1" indent="0">
              <a:buFontTx/>
              <a:buNone/>
              <a:defRPr/>
            </a:pPr>
            <a:r>
              <a:rPr lang="en-US" altLang="zh-CN" sz="1600" dirty="0">
                <a:cs typeface="+mn-cs"/>
              </a:rPr>
              <a:t>	2	// p</a:t>
            </a:r>
            <a:r>
              <a:rPr lang="zh-CN" altLang="en-US" sz="1600" dirty="0">
                <a:cs typeface="+mn-cs"/>
              </a:rPr>
              <a:t>、</a:t>
            </a:r>
            <a:r>
              <a:rPr lang="en-US" altLang="zh-CN" sz="1600" dirty="0">
                <a:cs typeface="+mn-cs"/>
              </a:rPr>
              <a:t>g</a:t>
            </a:r>
          </a:p>
          <a:p>
            <a:pPr marL="457200" lvl="1" indent="0">
              <a:buFontTx/>
              <a:buNone/>
              <a:defRPr/>
            </a:pPr>
            <a:r>
              <a:rPr lang="en-US" altLang="zh-CN" sz="1600" dirty="0">
                <a:cs typeface="+mn-cs"/>
              </a:rPr>
              <a:t>	+2	// P</a:t>
            </a:r>
            <a:r>
              <a:rPr lang="zh-CN" altLang="en-US" sz="1600" dirty="0">
                <a:cs typeface="+mn-cs"/>
              </a:rPr>
              <a:t>、</a:t>
            </a:r>
            <a:r>
              <a:rPr lang="en-US" altLang="zh-CN" sz="1600" dirty="0">
                <a:cs typeface="+mn-cs"/>
              </a:rPr>
              <a:t>G</a:t>
            </a:r>
          </a:p>
          <a:p>
            <a:pPr marL="457200" lvl="1" indent="0">
              <a:buFontTx/>
              <a:buNone/>
              <a:defRPr/>
            </a:pPr>
            <a:r>
              <a:rPr lang="en-US" altLang="zh-CN" sz="1600" dirty="0">
                <a:cs typeface="+mn-cs"/>
              </a:rPr>
              <a:t>	+2	// C4</a:t>
            </a:r>
          </a:p>
          <a:p>
            <a:pPr marL="457200" lvl="1" indent="0">
              <a:buFontTx/>
              <a:buNone/>
              <a:defRPr/>
            </a:pPr>
            <a:r>
              <a:rPr lang="en-US" altLang="zh-CN" sz="1600" dirty="0">
                <a:cs typeface="+mn-cs"/>
              </a:rPr>
              <a:t>	+2	// C7-5</a:t>
            </a:r>
          </a:p>
          <a:p>
            <a:pPr marL="457200" lvl="1" indent="0">
              <a:buFontTx/>
              <a:buNone/>
              <a:defRPr/>
            </a:pPr>
            <a:r>
              <a:rPr lang="en-US" altLang="zh-CN" sz="1600" dirty="0">
                <a:cs typeface="+mn-cs"/>
              </a:rPr>
              <a:t>	+3	// </a:t>
            </a:r>
            <a:r>
              <a:rPr lang="zh-CN" altLang="en-US" sz="1600" dirty="0">
                <a:cs typeface="+mn-cs"/>
              </a:rPr>
              <a:t>全加器</a:t>
            </a:r>
            <a:endParaRPr lang="en-US" altLang="zh-CN" sz="1600" dirty="0">
              <a:cs typeface="+mn-cs"/>
            </a:endParaRPr>
          </a:p>
          <a:p>
            <a:pPr marL="457200" lvl="1" indent="0">
              <a:buFontTx/>
              <a:buNone/>
              <a:defRPr/>
            </a:pPr>
            <a:r>
              <a:rPr lang="en-US" altLang="zh-CN" sz="1600" dirty="0">
                <a:cs typeface="+mn-cs"/>
              </a:rPr>
              <a:t>	= 11(T)</a:t>
            </a:r>
          </a:p>
          <a:p>
            <a:pPr marL="457200" lvl="1" indent="0">
              <a:buFontTx/>
              <a:buNone/>
              <a:defRPr/>
            </a:pPr>
            <a:endParaRPr lang="en-US" altLang="zh-CN" sz="1600" dirty="0">
              <a:cs typeface="+mn-cs"/>
            </a:endParaRPr>
          </a:p>
          <a:p>
            <a:pPr marL="457200" lvl="1" indent="0">
              <a:buFontTx/>
              <a:buNone/>
              <a:defRPr/>
            </a:pPr>
            <a:r>
              <a:rPr lang="zh-CN" altLang="en-US" dirty="0">
                <a:solidFill>
                  <a:srgbClr val="FF0000"/>
                </a:solidFill>
                <a:cs typeface="+mn-cs"/>
              </a:rPr>
              <a:t>两层逻辑的延迟为</a:t>
            </a:r>
            <a:r>
              <a:rPr lang="en-US" altLang="zh-CN" dirty="0">
                <a:solidFill>
                  <a:srgbClr val="FF0000"/>
                </a:solidFill>
                <a:cs typeface="+mn-cs"/>
              </a:rPr>
              <a:t>11</a:t>
            </a:r>
            <a:r>
              <a:rPr lang="zh-CN" altLang="en-US" dirty="0">
                <a:solidFill>
                  <a:srgbClr val="FF0000"/>
                </a:solidFill>
                <a:cs typeface="+mn-cs"/>
              </a:rPr>
              <a:t>*</a:t>
            </a:r>
            <a:r>
              <a:rPr lang="en-US" altLang="zh-CN" dirty="0">
                <a:solidFill>
                  <a:srgbClr val="FF0000"/>
                </a:solidFill>
                <a:cs typeface="+mn-cs"/>
              </a:rPr>
              <a:t>2=22(T)</a:t>
            </a:r>
          </a:p>
          <a:p>
            <a:pPr marL="457200" lvl="1" indent="0">
              <a:buFontTx/>
              <a:buNone/>
              <a:defRPr/>
            </a:pPr>
            <a:endParaRPr lang="en-US" altLang="zh-CN" sz="1600" dirty="0">
              <a:cs typeface="+mn-cs"/>
            </a:endParaRPr>
          </a:p>
          <a:p>
            <a:pPr marL="457200" lvl="1" indent="0">
              <a:buFontTx/>
              <a:buNone/>
              <a:defRPr/>
            </a:pPr>
            <a:endParaRPr lang="en-US" altLang="zh-CN" sz="1600" dirty="0">
              <a:cs typeface="+mn-cs"/>
            </a:endParaRPr>
          </a:p>
        </p:txBody>
      </p:sp>
      <p:graphicFrame>
        <p:nvGraphicFramePr>
          <p:cNvPr id="44035" name="对象 3"/>
          <p:cNvGraphicFramePr>
            <a:graphicFrameLocks noChangeAspect="1"/>
          </p:cNvGraphicFramePr>
          <p:nvPr/>
        </p:nvGraphicFramePr>
        <p:xfrm>
          <a:off x="3763963" y="3146425"/>
          <a:ext cx="5262562" cy="2414588"/>
        </p:xfrm>
        <a:graphic>
          <a:graphicData uri="http://schemas.openxmlformats.org/presentationml/2006/ole">
            <mc:AlternateContent xmlns:mc="http://schemas.openxmlformats.org/markup-compatibility/2006">
              <mc:Choice xmlns:v="urn:schemas-microsoft-com:vml" Requires="v">
                <p:oleObj spid="_x0000_s9220" r:id="rId3" imgW="5974080" imgH="2741930" progId="Visio.Drawing.11">
                  <p:embed/>
                </p:oleObj>
              </mc:Choice>
              <mc:Fallback>
                <p:oleObj r:id="rId3" imgW="5974080" imgH="2741930" progId="Visio.Drawing.11">
                  <p:embed/>
                  <p:pic>
                    <p:nvPicPr>
                      <p:cNvPr id="44035"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3963" y="3146425"/>
                        <a:ext cx="5262562" cy="241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835487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noChangeArrowheads="1"/>
          </p:cNvSpPr>
          <p:nvPr>
            <p:ph type="title"/>
          </p:nvPr>
        </p:nvSpPr>
        <p:spPr/>
        <p:txBody>
          <a:bodyPr/>
          <a:lstStyle/>
          <a:p>
            <a:pPr eaLnBrk="1" hangingPunct="1"/>
            <a:r>
              <a:rPr lang="zh-CN" altLang="en-US" smtClean="0"/>
              <a:t>第08章 第</a:t>
            </a:r>
            <a:r>
              <a:rPr lang="en-US" altLang="zh-CN" smtClean="0"/>
              <a:t>17</a:t>
            </a:r>
            <a:r>
              <a:rPr lang="zh-CN" altLang="en-US" smtClean="0"/>
              <a:t>题</a:t>
            </a:r>
            <a:r>
              <a:rPr lang="en-US" altLang="zh-CN" smtClean="0"/>
              <a:t>-A</a:t>
            </a:r>
            <a:endParaRPr lang="zh-CN" altLang="en-US" smtClean="0"/>
          </a:p>
        </p:txBody>
      </p:sp>
      <p:sp>
        <p:nvSpPr>
          <p:cNvPr id="3" name="内容占位符 2"/>
          <p:cNvSpPr>
            <a:spLocks noGrp="1"/>
          </p:cNvSpPr>
          <p:nvPr>
            <p:ph idx="1"/>
          </p:nvPr>
        </p:nvSpPr>
        <p:spPr/>
        <p:txBody>
          <a:bodyPr/>
          <a:lstStyle/>
          <a:p>
            <a:pPr marL="914400" lvl="1" indent="-457200">
              <a:buFont typeface="+mj-ea"/>
              <a:buAutoNum type="circleNumDbPlain"/>
              <a:defRPr/>
            </a:pPr>
            <a:r>
              <a:rPr lang="en-US" altLang="zh-CN" dirty="0">
                <a:cs typeface="+mn-cs"/>
              </a:rPr>
              <a:t> </a:t>
            </a:r>
          </a:p>
          <a:p>
            <a:pPr marL="914400" lvl="1" indent="-457200">
              <a:buFont typeface="+mj-ea"/>
              <a:buAutoNum type="circleNumDbPlain"/>
              <a:defRPr/>
            </a:pPr>
            <a:r>
              <a:rPr lang="zh-CN" altLang="en-US" dirty="0">
                <a:cs typeface="+mn-cs"/>
              </a:rPr>
              <a:t>华莱士树</a:t>
            </a:r>
            <a:r>
              <a:rPr lang="en-US" altLang="zh-CN" dirty="0">
                <a:cs typeface="+mn-cs"/>
              </a:rPr>
              <a:t>+</a:t>
            </a:r>
            <a:r>
              <a:rPr lang="zh-CN" altLang="en-US" dirty="0">
                <a:cs typeface="+mn-cs"/>
              </a:rPr>
              <a:t>先行进位（</a:t>
            </a:r>
            <a:r>
              <a:rPr lang="en-US" altLang="zh-CN" dirty="0">
                <a:cs typeface="+mn-cs"/>
              </a:rPr>
              <a:t>11T</a:t>
            </a:r>
            <a:r>
              <a:rPr lang="zh-CN" altLang="en-US" dirty="0">
                <a:cs typeface="+mn-cs"/>
              </a:rPr>
              <a:t>）</a:t>
            </a:r>
            <a:endParaRPr lang="en-US" altLang="zh-CN" dirty="0">
              <a:cs typeface="+mn-cs"/>
            </a:endParaRPr>
          </a:p>
          <a:p>
            <a:pPr marL="457200" lvl="1" indent="0">
              <a:buFontTx/>
              <a:buNone/>
              <a:defRPr/>
            </a:pPr>
            <a:r>
              <a:rPr lang="zh-CN" altLang="en-US" dirty="0">
                <a:cs typeface="+mn-cs"/>
              </a:rPr>
              <a:t>四个数的华莱士树结构为两级全加器，最长延迟为</a:t>
            </a:r>
            <a:r>
              <a:rPr lang="en-US" altLang="zh-CN" dirty="0">
                <a:cs typeface="+mn-cs"/>
              </a:rPr>
              <a:t>6T</a:t>
            </a:r>
          </a:p>
          <a:p>
            <a:pPr marL="457200" lvl="1" indent="0">
              <a:buFontTx/>
              <a:buNone/>
              <a:defRPr/>
            </a:pPr>
            <a:r>
              <a:rPr lang="zh-CN" altLang="en-US" dirty="0">
                <a:cs typeface="+mn-cs"/>
              </a:rPr>
              <a:t>总延迟为 </a:t>
            </a:r>
            <a:r>
              <a:rPr lang="en-US" altLang="zh-CN" dirty="0">
                <a:cs typeface="+mn-cs"/>
              </a:rPr>
              <a:t>6+11=17(T)</a:t>
            </a:r>
          </a:p>
        </p:txBody>
      </p:sp>
      <p:grpSp>
        <p:nvGrpSpPr>
          <p:cNvPr id="45059" name="组合 12"/>
          <p:cNvGrpSpPr>
            <a:grpSpLocks/>
          </p:cNvGrpSpPr>
          <p:nvPr/>
        </p:nvGrpSpPr>
        <p:grpSpPr bwMode="auto">
          <a:xfrm>
            <a:off x="1198563" y="4038600"/>
            <a:ext cx="6746875" cy="2503488"/>
            <a:chOff x="1198283" y="4038600"/>
            <a:chExt cx="6747433" cy="2503262"/>
          </a:xfrm>
        </p:grpSpPr>
        <p:graphicFrame>
          <p:nvGraphicFramePr>
            <p:cNvPr id="45060" name="Object 2"/>
            <p:cNvGraphicFramePr>
              <a:graphicFrameLocks noChangeAspect="1"/>
            </p:cNvGraphicFramePr>
            <p:nvPr/>
          </p:nvGraphicFramePr>
          <p:xfrm>
            <a:off x="1198283" y="4038600"/>
            <a:ext cx="6747433" cy="2503262"/>
          </p:xfrm>
          <a:graphic>
            <a:graphicData uri="http://schemas.openxmlformats.org/presentationml/2006/ole">
              <mc:AlternateContent xmlns:mc="http://schemas.openxmlformats.org/markup-compatibility/2006">
                <mc:Choice xmlns:v="urn:schemas-microsoft-com:vml" Requires="v">
                  <p:oleObj spid="_x0000_s10244" r:id="rId3" imgW="6433200" imgH="2387520" progId="Visio.Drawing.11">
                    <p:embed/>
                  </p:oleObj>
                </mc:Choice>
                <mc:Fallback>
                  <p:oleObj r:id="rId3" imgW="6433200" imgH="2387520" progId="Visio.Drawing.11">
                    <p:embed/>
                    <p:pic>
                      <p:nvPicPr>
                        <p:cNvPr id="4506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8283" y="4038600"/>
                          <a:ext cx="6747433" cy="25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cxnSp>
          <p:nvCxnSpPr>
            <p:cNvPr id="45061" name="曲线连接符 10"/>
            <p:cNvCxnSpPr>
              <a:cxnSpLocks noChangeShapeType="1"/>
            </p:cNvCxnSpPr>
            <p:nvPr/>
          </p:nvCxnSpPr>
          <p:spPr bwMode="auto">
            <a:xfrm rot="5400000" flipH="1" flipV="1">
              <a:off x="2957384" y="4493999"/>
              <a:ext cx="535460" cy="469556"/>
            </a:xfrm>
            <a:prstGeom prst="curvedConnector3">
              <a:avLst>
                <a:gd name="adj1" fmla="val 50000"/>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45062" name="曲线连接符 11"/>
            <p:cNvCxnSpPr>
              <a:cxnSpLocks noChangeShapeType="1"/>
            </p:cNvCxnSpPr>
            <p:nvPr/>
          </p:nvCxnSpPr>
          <p:spPr bwMode="auto">
            <a:xfrm rot="5400000" flipH="1" flipV="1">
              <a:off x="2607275" y="5451905"/>
              <a:ext cx="535460" cy="469556"/>
            </a:xfrm>
            <a:prstGeom prst="curvedConnector3">
              <a:avLst>
                <a:gd name="adj1" fmla="val 50000"/>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8615403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noChangeArrowheads="1"/>
          </p:cNvSpPr>
          <p:nvPr>
            <p:ph type="title"/>
          </p:nvPr>
        </p:nvSpPr>
        <p:spPr>
          <a:xfrm>
            <a:off x="685800" y="0"/>
            <a:ext cx="7772400" cy="1143000"/>
          </a:xfrm>
        </p:spPr>
        <p:txBody>
          <a:bodyPr/>
          <a:lstStyle/>
          <a:p>
            <a:pPr eaLnBrk="1" hangingPunct="1"/>
            <a:r>
              <a:rPr lang="zh-CN" altLang="en-US" smtClean="0"/>
              <a:t>第08章 第</a:t>
            </a:r>
            <a:r>
              <a:rPr lang="en-US" altLang="zh-CN" smtClean="0"/>
              <a:t>18</a:t>
            </a:r>
            <a:r>
              <a:rPr lang="zh-CN" altLang="en-US" smtClean="0"/>
              <a:t>题</a:t>
            </a:r>
          </a:p>
        </p:txBody>
      </p:sp>
      <p:sp>
        <p:nvSpPr>
          <p:cNvPr id="22531" name="内容占位符 2"/>
          <p:cNvSpPr>
            <a:spLocks noGrp="1"/>
          </p:cNvSpPr>
          <p:nvPr>
            <p:ph idx="1"/>
          </p:nvPr>
        </p:nvSpPr>
        <p:spPr>
          <a:xfrm>
            <a:off x="685800" y="1143000"/>
            <a:ext cx="7772400" cy="4926013"/>
          </a:xfrm>
        </p:spPr>
        <p:txBody>
          <a:bodyPr>
            <a:normAutofit fontScale="77500" lnSpcReduction="20000"/>
          </a:bodyPr>
          <a:lstStyle/>
          <a:p>
            <a:pPr marL="341630" indent="-341630">
              <a:defRPr/>
            </a:pPr>
            <a:r>
              <a:rPr lang="en-US" altLang="zh-CN" dirty="0"/>
              <a:t>Q</a:t>
            </a:r>
            <a:r>
              <a:rPr lang="zh-CN" altLang="en-US" dirty="0"/>
              <a:t>：请</a:t>
            </a:r>
            <a:r>
              <a:rPr lang="zh-CN" altLang="en-US" dirty="0">
                <a:solidFill>
                  <a:srgbClr val="0070C0"/>
                </a:solidFill>
              </a:rPr>
              <a:t>系统</a:t>
            </a:r>
            <a:r>
              <a:rPr lang="zh-CN" altLang="en-US" dirty="0"/>
              <a:t>描述采用两位</a:t>
            </a:r>
            <a:r>
              <a:rPr lang="en-US" altLang="zh-CN" dirty="0"/>
              <a:t>Booth</a:t>
            </a:r>
            <a:r>
              <a:rPr lang="zh-CN" altLang="en-US" dirty="0"/>
              <a:t>编码和华莱士树的补码乘法器是如何处理</a:t>
            </a:r>
            <a:r>
              <a:rPr lang="en-US" altLang="zh-CN" dirty="0"/>
              <a:t>[-X]</a:t>
            </a:r>
            <a:r>
              <a:rPr lang="zh-CN" altLang="en-US" baseline="-25000" dirty="0"/>
              <a:t>补</a:t>
            </a:r>
            <a:r>
              <a:rPr lang="zh-CN" altLang="en-US" dirty="0"/>
              <a:t>和</a:t>
            </a:r>
            <a:r>
              <a:rPr lang="en-US" altLang="zh-CN" dirty="0"/>
              <a:t>[-2X]</a:t>
            </a:r>
            <a:r>
              <a:rPr lang="zh-CN" altLang="en-US" baseline="-25000" dirty="0"/>
              <a:t>补</a:t>
            </a:r>
            <a:r>
              <a:rPr lang="zh-CN" altLang="en-US" dirty="0"/>
              <a:t>的部分积的。</a:t>
            </a:r>
            <a:endParaRPr lang="en-US" altLang="zh-CN" dirty="0"/>
          </a:p>
          <a:p>
            <a:pPr marL="341630" indent="-341630">
              <a:defRPr/>
            </a:pPr>
            <a:r>
              <a:rPr lang="en-US" altLang="zh-CN" dirty="0"/>
              <a:t>A: </a:t>
            </a:r>
          </a:p>
          <a:p>
            <a:pPr marL="341630" indent="-341630">
              <a:defRPr/>
            </a:pPr>
            <a:r>
              <a:rPr lang="zh-CN" altLang="en-US" dirty="0"/>
              <a:t>对于</a:t>
            </a:r>
            <a:r>
              <a:rPr lang="en-US" altLang="zh-CN" dirty="0"/>
              <a:t>2</a:t>
            </a:r>
            <a:r>
              <a:rPr lang="zh-CN" altLang="en-US" dirty="0"/>
              <a:t>位</a:t>
            </a:r>
            <a:r>
              <a:rPr lang="en-US" altLang="zh-CN" noProof="1"/>
              <a:t>B</a:t>
            </a:r>
            <a:r>
              <a:rPr lang="en-US" altLang="zh-CN" dirty="0" err="1"/>
              <a:t>ooth</a:t>
            </a:r>
            <a:r>
              <a:rPr lang="zh-CN" altLang="en-US" dirty="0"/>
              <a:t>编码的</a:t>
            </a:r>
            <a:r>
              <a:rPr lang="en-US" altLang="zh-CN" dirty="0"/>
              <a:t>N</a:t>
            </a:r>
            <a:r>
              <a:rPr lang="zh-CN" altLang="en-US" dirty="0"/>
              <a:t>位乘法，需要处理</a:t>
            </a:r>
            <a:r>
              <a:rPr lang="en-US" altLang="zh-CN" dirty="0"/>
              <a:t>N/2</a:t>
            </a:r>
            <a:r>
              <a:rPr lang="zh-CN" altLang="en-US" noProof="1"/>
              <a:t>个部分积</a:t>
            </a:r>
            <a:endParaRPr lang="en-US" altLang="zh-CN" noProof="1"/>
          </a:p>
          <a:p>
            <a:pPr marL="798830" lvl="1" indent="-341630">
              <a:defRPr/>
            </a:pPr>
            <a:r>
              <a:rPr lang="zh-CN" altLang="en-US" noProof="1">
                <a:cs typeface="+mn-cs"/>
              </a:rPr>
              <a:t>包括</a:t>
            </a:r>
            <a:r>
              <a:rPr lang="en-US" altLang="zh-CN" noProof="1">
                <a:cs typeface="+mn-cs"/>
              </a:rPr>
              <a:t>0</a:t>
            </a:r>
            <a:r>
              <a:rPr lang="zh-CN" altLang="en-US" noProof="1">
                <a:cs typeface="+mn-cs"/>
              </a:rPr>
              <a:t>、</a:t>
            </a:r>
            <a:r>
              <a:rPr lang="en-US" altLang="zh-CN" noProof="1">
                <a:cs typeface="+mn-cs"/>
              </a:rPr>
              <a:t>[X]</a:t>
            </a:r>
            <a:r>
              <a:rPr lang="zh-CN" altLang="en-US" baseline="-25000" noProof="1">
                <a:cs typeface="+mn-cs"/>
              </a:rPr>
              <a:t>补</a:t>
            </a:r>
            <a:r>
              <a:rPr lang="zh-CN" altLang="en-US" noProof="1">
                <a:cs typeface="+mn-cs"/>
              </a:rPr>
              <a:t>、</a:t>
            </a:r>
            <a:r>
              <a:rPr lang="en-US" altLang="zh-CN" noProof="1">
                <a:cs typeface="+mn-cs"/>
              </a:rPr>
              <a:t> [2X]</a:t>
            </a:r>
            <a:r>
              <a:rPr lang="zh-CN" altLang="en-US" baseline="-25000" noProof="1">
                <a:cs typeface="+mn-cs"/>
              </a:rPr>
              <a:t>补</a:t>
            </a:r>
            <a:r>
              <a:rPr lang="zh-CN" altLang="en-US" noProof="1">
                <a:cs typeface="+mn-cs"/>
              </a:rPr>
              <a:t>、</a:t>
            </a:r>
            <a:r>
              <a:rPr lang="en-US" altLang="zh-CN" noProof="1">
                <a:cs typeface="+mn-cs"/>
              </a:rPr>
              <a:t> [-X]</a:t>
            </a:r>
            <a:r>
              <a:rPr lang="zh-CN" altLang="en-US" baseline="-25000" noProof="1">
                <a:cs typeface="+mn-cs"/>
              </a:rPr>
              <a:t>补</a:t>
            </a:r>
            <a:r>
              <a:rPr lang="zh-CN" altLang="en-US" noProof="1">
                <a:cs typeface="+mn-cs"/>
              </a:rPr>
              <a:t>、</a:t>
            </a:r>
            <a:r>
              <a:rPr lang="en-US" altLang="zh-CN" noProof="1">
                <a:cs typeface="+mn-cs"/>
              </a:rPr>
              <a:t> [-2X]</a:t>
            </a:r>
            <a:r>
              <a:rPr lang="zh-CN" altLang="en-US" baseline="-25000" noProof="1">
                <a:cs typeface="+mn-cs"/>
              </a:rPr>
              <a:t>补</a:t>
            </a:r>
            <a:endParaRPr lang="en-US" altLang="zh-CN" dirty="0">
              <a:cs typeface="+mn-cs"/>
            </a:endParaRPr>
          </a:p>
          <a:p>
            <a:pPr marL="341630" indent="-341630">
              <a:defRPr/>
            </a:pPr>
            <a:r>
              <a:rPr lang="zh-CN" altLang="en-US" dirty="0"/>
              <a:t>补码负数：取反加</a:t>
            </a:r>
            <a:r>
              <a:rPr lang="en-US" altLang="zh-CN" dirty="0"/>
              <a:t>1</a:t>
            </a:r>
          </a:p>
          <a:p>
            <a:pPr marL="741680" lvl="1" indent="-284480">
              <a:defRPr/>
            </a:pPr>
            <a:r>
              <a:rPr lang="zh-CN" altLang="en-US" dirty="0">
                <a:cs typeface="+mn-cs"/>
              </a:rPr>
              <a:t>对</a:t>
            </a:r>
            <a:r>
              <a:rPr lang="en-US" altLang="zh-CN" dirty="0">
                <a:cs typeface="+mn-cs"/>
              </a:rPr>
              <a:t>Booth</a:t>
            </a:r>
            <a:r>
              <a:rPr lang="zh-CN" altLang="en-US" dirty="0">
                <a:cs typeface="+mn-cs"/>
              </a:rPr>
              <a:t>编码：</a:t>
            </a:r>
            <a:endParaRPr lang="en-US" altLang="zh-CN" dirty="0">
              <a:cs typeface="+mn-cs"/>
            </a:endParaRPr>
          </a:p>
          <a:p>
            <a:pPr marL="457200" lvl="1" indent="0">
              <a:buFontTx/>
              <a:buNone/>
              <a:defRPr/>
            </a:pPr>
            <a:r>
              <a:rPr lang="en-US" altLang="zh-CN" dirty="0">
                <a:cs typeface="+mn-cs"/>
              </a:rPr>
              <a:t>	 [-X]</a:t>
            </a:r>
            <a:r>
              <a:rPr lang="zh-CN" altLang="en-US" baseline="-25000" dirty="0">
                <a:cs typeface="+mn-cs"/>
              </a:rPr>
              <a:t>补</a:t>
            </a:r>
            <a:r>
              <a:rPr lang="zh-CN" altLang="en-US" dirty="0">
                <a:cs typeface="+mn-cs"/>
              </a:rPr>
              <a:t>按位取反，</a:t>
            </a:r>
            <a:r>
              <a:rPr lang="en-US" altLang="zh-CN" dirty="0">
                <a:cs typeface="+mn-cs"/>
              </a:rPr>
              <a:t> [-2X]</a:t>
            </a:r>
            <a:r>
              <a:rPr lang="zh-CN" altLang="en-US" baseline="-25000" dirty="0">
                <a:cs typeface="+mn-cs"/>
              </a:rPr>
              <a:t>补</a:t>
            </a:r>
            <a:r>
              <a:rPr lang="zh-CN" altLang="en-US" dirty="0">
                <a:cs typeface="+mn-cs"/>
              </a:rPr>
              <a:t>左移一位再按位取反</a:t>
            </a:r>
            <a:endParaRPr lang="en-US" altLang="zh-CN" dirty="0">
              <a:cs typeface="+mn-cs"/>
            </a:endParaRPr>
          </a:p>
          <a:p>
            <a:pPr marL="457200" lvl="1" indent="0">
              <a:buFontTx/>
              <a:buNone/>
              <a:defRPr/>
            </a:pPr>
            <a:r>
              <a:rPr lang="en-US" altLang="zh-CN" dirty="0">
                <a:cs typeface="+mn-cs"/>
              </a:rPr>
              <a:t>	</a:t>
            </a:r>
            <a:r>
              <a:rPr lang="zh-CN" altLang="en-US" dirty="0">
                <a:cs typeface="+mn-cs"/>
              </a:rPr>
              <a:t>剩余</a:t>
            </a:r>
            <a:r>
              <a:rPr lang="en-US" altLang="zh-CN" dirty="0">
                <a:cs typeface="+mn-cs"/>
              </a:rPr>
              <a:t>N/2</a:t>
            </a:r>
            <a:r>
              <a:rPr lang="zh-CN" altLang="en-US" dirty="0">
                <a:cs typeface="+mn-cs"/>
              </a:rPr>
              <a:t>个“加</a:t>
            </a:r>
            <a:r>
              <a:rPr lang="en-US" altLang="zh-CN" dirty="0">
                <a:cs typeface="+mn-cs"/>
              </a:rPr>
              <a:t>1</a:t>
            </a:r>
            <a:r>
              <a:rPr lang="zh-CN" altLang="en-US" dirty="0">
                <a:cs typeface="+mn-cs"/>
              </a:rPr>
              <a:t>”</a:t>
            </a:r>
            <a:endParaRPr lang="en-US" altLang="zh-CN" dirty="0">
              <a:cs typeface="+mn-cs"/>
            </a:endParaRPr>
          </a:p>
          <a:p>
            <a:pPr marL="741680" lvl="1" indent="-284480">
              <a:defRPr/>
            </a:pPr>
            <a:r>
              <a:rPr lang="zh-CN" altLang="en-US" dirty="0">
                <a:cs typeface="+mn-cs"/>
              </a:rPr>
              <a:t>对华莱士树：</a:t>
            </a:r>
            <a:endParaRPr lang="en-US" altLang="zh-CN" dirty="0">
              <a:cs typeface="+mn-cs"/>
            </a:endParaRPr>
          </a:p>
          <a:p>
            <a:pPr marL="457200" lvl="1" indent="0">
              <a:buFontTx/>
              <a:buNone/>
              <a:defRPr/>
            </a:pPr>
            <a:r>
              <a:rPr lang="en-US" altLang="zh-CN" dirty="0">
                <a:cs typeface="+mn-cs"/>
              </a:rPr>
              <a:t>	Booth</a:t>
            </a:r>
            <a:r>
              <a:rPr lang="zh-CN" altLang="en-US" dirty="0">
                <a:cs typeface="+mn-cs"/>
              </a:rPr>
              <a:t>的“加</a:t>
            </a:r>
            <a:r>
              <a:rPr lang="en-US" altLang="zh-CN" dirty="0">
                <a:cs typeface="+mn-cs"/>
              </a:rPr>
              <a:t>1</a:t>
            </a:r>
            <a:r>
              <a:rPr lang="zh-CN" altLang="en-US" dirty="0">
                <a:cs typeface="+mn-cs"/>
              </a:rPr>
              <a:t>”接入华莱士树的进位输入</a:t>
            </a:r>
            <a:r>
              <a:rPr lang="en-US" altLang="zh-CN" dirty="0">
                <a:cs typeface="+mn-cs"/>
              </a:rPr>
              <a:t>	</a:t>
            </a:r>
            <a:r>
              <a:rPr lang="zh-CN" altLang="en-US" dirty="0">
                <a:cs typeface="+mn-cs"/>
              </a:rPr>
              <a:t>：</a:t>
            </a:r>
            <a:r>
              <a:rPr lang="en-US" altLang="zh-CN" dirty="0">
                <a:cs typeface="+mn-cs"/>
              </a:rPr>
              <a:t>N/2-2</a:t>
            </a:r>
            <a:r>
              <a:rPr lang="zh-CN" altLang="en-US" dirty="0">
                <a:cs typeface="+mn-cs"/>
              </a:rPr>
              <a:t>个</a:t>
            </a:r>
            <a:endParaRPr lang="en-US" altLang="zh-CN" dirty="0">
              <a:cs typeface="+mn-cs"/>
            </a:endParaRPr>
          </a:p>
          <a:p>
            <a:pPr marL="741680" lvl="1" indent="-284480">
              <a:defRPr/>
            </a:pPr>
            <a:r>
              <a:rPr lang="zh-CN" altLang="en-US" dirty="0">
                <a:cs typeface="+mn-cs"/>
              </a:rPr>
              <a:t>对最终加法器：</a:t>
            </a:r>
            <a:endParaRPr lang="en-US" altLang="zh-CN" dirty="0">
              <a:cs typeface="+mn-cs"/>
            </a:endParaRPr>
          </a:p>
          <a:p>
            <a:pPr marL="457200" lvl="1" indent="0">
              <a:buFontTx/>
              <a:buNone/>
              <a:defRPr/>
            </a:pPr>
            <a:r>
              <a:rPr lang="en-US" altLang="zh-CN" dirty="0">
                <a:cs typeface="+mn-cs"/>
              </a:rPr>
              <a:t>	 Booth</a:t>
            </a:r>
            <a:r>
              <a:rPr lang="zh-CN" altLang="en-US" dirty="0">
                <a:cs typeface="+mn-cs"/>
              </a:rPr>
              <a:t>的“加</a:t>
            </a:r>
            <a:r>
              <a:rPr lang="en-US" altLang="zh-CN" dirty="0">
                <a:cs typeface="+mn-cs"/>
              </a:rPr>
              <a:t>1</a:t>
            </a:r>
            <a:r>
              <a:rPr lang="zh-CN" altLang="en-US" dirty="0">
                <a:cs typeface="+mn-cs"/>
              </a:rPr>
              <a:t>”接入最终加法器的进位</a:t>
            </a:r>
            <a:r>
              <a:rPr lang="en-US" altLang="zh-CN" dirty="0">
                <a:cs typeface="+mn-cs"/>
              </a:rPr>
              <a:t>		</a:t>
            </a:r>
            <a:r>
              <a:rPr lang="zh-CN" altLang="en-US" dirty="0">
                <a:cs typeface="+mn-cs"/>
              </a:rPr>
              <a:t>：</a:t>
            </a:r>
            <a:r>
              <a:rPr lang="en-US" altLang="zh-CN" dirty="0">
                <a:cs typeface="+mn-cs"/>
              </a:rPr>
              <a:t>1</a:t>
            </a:r>
            <a:r>
              <a:rPr lang="zh-CN" altLang="en-US" dirty="0">
                <a:cs typeface="+mn-cs"/>
              </a:rPr>
              <a:t>个</a:t>
            </a:r>
            <a:endParaRPr lang="en-US" altLang="zh-CN" dirty="0">
              <a:cs typeface="+mn-cs"/>
            </a:endParaRPr>
          </a:p>
          <a:p>
            <a:pPr marL="457200" lvl="1" indent="0">
              <a:buFontTx/>
              <a:buNone/>
              <a:defRPr/>
            </a:pPr>
            <a:r>
              <a:rPr lang="en-US" altLang="zh-CN" dirty="0">
                <a:cs typeface="+mn-cs"/>
              </a:rPr>
              <a:t>			</a:t>
            </a:r>
            <a:r>
              <a:rPr lang="zh-CN" altLang="en-US" dirty="0">
                <a:cs typeface="+mn-cs"/>
              </a:rPr>
              <a:t>接入最终加法器的进位最低位</a:t>
            </a:r>
            <a:r>
              <a:rPr lang="en-US" altLang="zh-CN" dirty="0">
                <a:cs typeface="+mn-cs"/>
              </a:rPr>
              <a:t>	</a:t>
            </a:r>
            <a:r>
              <a:rPr lang="zh-CN" altLang="en-US" dirty="0">
                <a:cs typeface="+mn-cs"/>
              </a:rPr>
              <a:t>：</a:t>
            </a:r>
            <a:r>
              <a:rPr lang="en-US" altLang="zh-CN" dirty="0">
                <a:cs typeface="+mn-cs"/>
              </a:rPr>
              <a:t>1</a:t>
            </a:r>
            <a:r>
              <a:rPr lang="zh-CN" altLang="en-US" dirty="0">
                <a:cs typeface="+mn-cs"/>
              </a:rPr>
              <a:t>个</a:t>
            </a:r>
            <a:endParaRPr lang="en-US" altLang="zh-CN" dirty="0">
              <a:cs typeface="+mn-cs"/>
            </a:endParaRPr>
          </a:p>
        </p:txBody>
      </p:sp>
    </p:spTree>
    <p:extLst>
      <p:ext uri="{BB962C8B-B14F-4D97-AF65-F5344CB8AC3E}">
        <p14:creationId xmlns:p14="http://schemas.microsoft.com/office/powerpoint/2010/main" val="13225398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noChangeArrowheads="1"/>
          </p:cNvSpPr>
          <p:nvPr>
            <p:ph type="title"/>
          </p:nvPr>
        </p:nvSpPr>
        <p:spPr>
          <a:xfrm>
            <a:off x="685800" y="0"/>
            <a:ext cx="7772400" cy="1143000"/>
          </a:xfrm>
        </p:spPr>
        <p:txBody>
          <a:bodyPr/>
          <a:lstStyle/>
          <a:p>
            <a:pPr eaLnBrk="1" hangingPunct="1"/>
            <a:r>
              <a:rPr lang="zh-CN" altLang="en-US" smtClean="0"/>
              <a:t>第08章 第</a:t>
            </a:r>
            <a:r>
              <a:rPr lang="en-US" altLang="zh-CN" smtClean="0"/>
              <a:t>19</a:t>
            </a:r>
            <a:r>
              <a:rPr lang="zh-CN" altLang="en-US" smtClean="0"/>
              <a:t>题</a:t>
            </a:r>
            <a:r>
              <a:rPr lang="en-US" altLang="zh-CN" smtClean="0"/>
              <a:t>-Q</a:t>
            </a:r>
            <a:endParaRPr lang="zh-CN" altLang="en-US" smtClean="0"/>
          </a:p>
        </p:txBody>
      </p:sp>
      <p:sp>
        <p:nvSpPr>
          <p:cNvPr id="47106" name="内容占位符 2"/>
          <p:cNvSpPr>
            <a:spLocks noGrp="1" noChangeArrowheads="1"/>
          </p:cNvSpPr>
          <p:nvPr>
            <p:ph idx="1"/>
          </p:nvPr>
        </p:nvSpPr>
        <p:spPr>
          <a:xfrm>
            <a:off x="685800" y="1143000"/>
            <a:ext cx="7772400" cy="4114800"/>
          </a:xfrm>
        </p:spPr>
        <p:txBody>
          <a:bodyPr/>
          <a:lstStyle/>
          <a:p>
            <a:pPr eaLnBrk="1" hangingPunct="1"/>
            <a:r>
              <a:rPr lang="en-US" altLang="zh-CN" smtClean="0"/>
              <a:t>Q</a:t>
            </a:r>
            <a:r>
              <a:rPr lang="zh-CN" altLang="en-US" smtClean="0"/>
              <a:t>：用</a:t>
            </a:r>
            <a:r>
              <a:rPr lang="en-US" altLang="zh-CN" smtClean="0"/>
              <a:t>verilog</a:t>
            </a:r>
            <a:r>
              <a:rPr lang="zh-CN" altLang="en-US" smtClean="0"/>
              <a:t>语言设计一个</a:t>
            </a:r>
            <a:r>
              <a:rPr lang="en-US" altLang="zh-CN" smtClean="0"/>
              <a:t>32</a:t>
            </a:r>
            <a:r>
              <a:rPr lang="zh-CN" altLang="en-US" smtClean="0"/>
              <a:t>位输入宽度的定点补码乘法器，要求使用（</a:t>
            </a:r>
            <a:r>
              <a:rPr lang="zh-CN" altLang="en-US" smtClean="0">
                <a:solidFill>
                  <a:srgbClr val="C00000"/>
                </a:solidFill>
              </a:rPr>
              <a:t>两位</a:t>
            </a:r>
            <a:r>
              <a:rPr lang="zh-CN" altLang="en-US" smtClean="0"/>
              <a:t>）</a:t>
            </a:r>
            <a:r>
              <a:rPr lang="en-US" altLang="zh-CN" smtClean="0"/>
              <a:t>Booth</a:t>
            </a:r>
            <a:r>
              <a:rPr lang="zh-CN" altLang="en-US" smtClean="0"/>
              <a:t>算法和华莱士树。</a:t>
            </a:r>
          </a:p>
        </p:txBody>
      </p:sp>
      <p:graphicFrame>
        <p:nvGraphicFramePr>
          <p:cNvPr id="47107" name="Object 2"/>
          <p:cNvGraphicFramePr>
            <a:graphicFrameLocks noChangeAspect="1"/>
          </p:cNvGraphicFramePr>
          <p:nvPr/>
        </p:nvGraphicFramePr>
        <p:xfrm>
          <a:off x="2225675" y="2382838"/>
          <a:ext cx="4776788" cy="4359275"/>
        </p:xfrm>
        <a:graphic>
          <a:graphicData uri="http://schemas.openxmlformats.org/presentationml/2006/ole">
            <mc:AlternateContent xmlns:mc="http://schemas.openxmlformats.org/markup-compatibility/2006">
              <mc:Choice xmlns:v="urn:schemas-microsoft-com:vml" Requires="v">
                <p:oleObj spid="_x0000_s11268" r:id="rId3" imgW="7578720" imgH="6918840" progId="Visio.Drawing.11">
                  <p:embed/>
                </p:oleObj>
              </mc:Choice>
              <mc:Fallback>
                <p:oleObj r:id="rId3" imgW="7578720" imgH="6918840" progId="Visio.Drawing.11">
                  <p:embed/>
                  <p:pic>
                    <p:nvPicPr>
                      <p:cNvPr id="4710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5675" y="2382838"/>
                        <a:ext cx="4776788"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722960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noChangeArrowheads="1"/>
          </p:cNvSpPr>
          <p:nvPr>
            <p:ph type="title"/>
          </p:nvPr>
        </p:nvSpPr>
        <p:spPr/>
        <p:txBody>
          <a:bodyPr/>
          <a:lstStyle/>
          <a:p>
            <a:pPr eaLnBrk="1" hangingPunct="1"/>
            <a:r>
              <a:rPr lang="zh-CN" altLang="en-US" smtClean="0"/>
              <a:t>第08章 第</a:t>
            </a:r>
            <a:r>
              <a:rPr lang="en-US" altLang="zh-CN" smtClean="0"/>
              <a:t>19</a:t>
            </a:r>
            <a:r>
              <a:rPr lang="zh-CN" altLang="en-US" smtClean="0"/>
              <a:t>题</a:t>
            </a:r>
            <a:r>
              <a:rPr lang="en-US" altLang="zh-CN" smtClean="0"/>
              <a:t>-A</a:t>
            </a:r>
            <a:endParaRPr lang="zh-CN" altLang="en-US" smtClean="0"/>
          </a:p>
        </p:txBody>
      </p:sp>
      <p:sp>
        <p:nvSpPr>
          <p:cNvPr id="48130" name="内容占位符 2"/>
          <p:cNvSpPr>
            <a:spLocks noGrp="1" noChangeArrowheads="1"/>
          </p:cNvSpPr>
          <p:nvPr>
            <p:ph idx="1"/>
          </p:nvPr>
        </p:nvSpPr>
        <p:spPr/>
        <p:txBody>
          <a:bodyPr/>
          <a:lstStyle/>
          <a:p>
            <a:pPr eaLnBrk="1" hangingPunct="1"/>
            <a:r>
              <a:rPr lang="en-US" altLang="zh-CN" smtClean="0"/>
              <a:t>A</a:t>
            </a:r>
            <a:r>
              <a:rPr lang="zh-CN" altLang="en-US" smtClean="0"/>
              <a:t>：</a:t>
            </a:r>
            <a:r>
              <a:rPr lang="en-US" altLang="zh-CN" smtClean="0"/>
              <a:t>16</a:t>
            </a:r>
            <a:r>
              <a:rPr lang="zh-CN" altLang="en-US" smtClean="0"/>
              <a:t>输入的华莱士树（</a:t>
            </a:r>
            <a:r>
              <a:rPr lang="en-US" altLang="zh-CN" smtClean="0"/>
              <a:t>14</a:t>
            </a:r>
            <a:r>
              <a:rPr lang="zh-CN" altLang="en-US" smtClean="0"/>
              <a:t>个进位输入）</a:t>
            </a:r>
            <a:endParaRPr lang="en-US" altLang="zh-CN" smtClean="0"/>
          </a:p>
          <a:p>
            <a:pPr eaLnBrk="1" hangingPunct="1"/>
            <a:endParaRPr lang="zh-CN" altLang="en-US" smtClean="0"/>
          </a:p>
        </p:txBody>
      </p:sp>
      <p:pic>
        <p:nvPicPr>
          <p:cNvPr id="48131"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875" y="2873375"/>
            <a:ext cx="3440113" cy="351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文本框 2"/>
          <p:cNvSpPr txBox="1">
            <a:spLocks noChangeArrowheads="1"/>
          </p:cNvSpPr>
          <p:nvPr/>
        </p:nvSpPr>
        <p:spPr bwMode="auto">
          <a:xfrm>
            <a:off x="4943475" y="5873750"/>
            <a:ext cx="24209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Tx/>
              <a:buNone/>
            </a:pPr>
            <a:r>
              <a:rPr lang="en-US" altLang="zh-CN"/>
              <a:t>16 &gt; 11</a:t>
            </a:r>
            <a:endParaRPr lang="zh-CN" altLang="en-US"/>
          </a:p>
        </p:txBody>
      </p:sp>
      <p:sp>
        <p:nvSpPr>
          <p:cNvPr id="48133" name="文本框 5"/>
          <p:cNvSpPr txBox="1">
            <a:spLocks noChangeArrowheads="1"/>
          </p:cNvSpPr>
          <p:nvPr/>
        </p:nvSpPr>
        <p:spPr bwMode="auto">
          <a:xfrm>
            <a:off x="4943475" y="5119688"/>
            <a:ext cx="2420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Tx/>
              <a:buNone/>
            </a:pPr>
            <a:r>
              <a:rPr lang="en-US" altLang="zh-CN"/>
              <a:t>11 &gt; 8</a:t>
            </a:r>
            <a:endParaRPr lang="zh-CN" altLang="en-US"/>
          </a:p>
        </p:txBody>
      </p:sp>
      <p:sp>
        <p:nvSpPr>
          <p:cNvPr id="48134" name="文本框 6"/>
          <p:cNvSpPr txBox="1">
            <a:spLocks noChangeArrowheads="1"/>
          </p:cNvSpPr>
          <p:nvPr/>
        </p:nvSpPr>
        <p:spPr bwMode="auto">
          <a:xfrm>
            <a:off x="5060950" y="4510088"/>
            <a:ext cx="2422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Tx/>
              <a:buNone/>
            </a:pPr>
            <a:r>
              <a:rPr lang="en-US" altLang="zh-CN"/>
              <a:t>8 &gt; 6</a:t>
            </a:r>
            <a:endParaRPr lang="zh-CN" altLang="en-US"/>
          </a:p>
        </p:txBody>
      </p:sp>
      <p:sp>
        <p:nvSpPr>
          <p:cNvPr id="48135" name="文本框 7"/>
          <p:cNvSpPr txBox="1">
            <a:spLocks noChangeArrowheads="1"/>
          </p:cNvSpPr>
          <p:nvPr/>
        </p:nvSpPr>
        <p:spPr bwMode="auto">
          <a:xfrm>
            <a:off x="5060950" y="3927475"/>
            <a:ext cx="2422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Tx/>
              <a:buNone/>
            </a:pPr>
            <a:r>
              <a:rPr lang="en-US" altLang="zh-CN"/>
              <a:t>6 &gt; 4</a:t>
            </a:r>
            <a:endParaRPr lang="zh-CN" altLang="en-US"/>
          </a:p>
        </p:txBody>
      </p:sp>
      <p:sp>
        <p:nvSpPr>
          <p:cNvPr id="48136" name="文本框 8"/>
          <p:cNvSpPr txBox="1">
            <a:spLocks noChangeArrowheads="1"/>
          </p:cNvSpPr>
          <p:nvPr/>
        </p:nvSpPr>
        <p:spPr bwMode="auto">
          <a:xfrm>
            <a:off x="5060950" y="3436938"/>
            <a:ext cx="2422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Tx/>
              <a:buNone/>
            </a:pPr>
            <a:r>
              <a:rPr lang="en-US" altLang="zh-CN"/>
              <a:t>4 &gt; 3</a:t>
            </a:r>
            <a:endParaRPr lang="zh-CN" altLang="en-US"/>
          </a:p>
        </p:txBody>
      </p:sp>
      <p:sp>
        <p:nvSpPr>
          <p:cNvPr id="48137" name="文本框 9"/>
          <p:cNvSpPr txBox="1">
            <a:spLocks noChangeArrowheads="1"/>
          </p:cNvSpPr>
          <p:nvPr/>
        </p:nvSpPr>
        <p:spPr bwMode="auto">
          <a:xfrm>
            <a:off x="5060950" y="2921000"/>
            <a:ext cx="2422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Tx/>
              <a:buNone/>
            </a:pPr>
            <a:r>
              <a:rPr lang="en-US" altLang="zh-CN"/>
              <a:t>3 &gt; 2</a:t>
            </a:r>
            <a:endParaRPr lang="zh-CN" altLang="en-US"/>
          </a:p>
        </p:txBody>
      </p:sp>
      <p:sp>
        <p:nvSpPr>
          <p:cNvPr id="48138" name="椭圆 2"/>
          <p:cNvSpPr>
            <a:spLocks noChangeArrowheads="1"/>
          </p:cNvSpPr>
          <p:nvPr/>
        </p:nvSpPr>
        <p:spPr bwMode="auto">
          <a:xfrm>
            <a:off x="3081338" y="5016500"/>
            <a:ext cx="833437" cy="47307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ctr">
              <a:buFontTx/>
              <a:buNone/>
            </a:pPr>
            <a:endParaRPr lang="zh-CN" altLang="en-US" sz="2400" b="1"/>
          </a:p>
        </p:txBody>
      </p:sp>
      <p:sp>
        <p:nvSpPr>
          <p:cNvPr id="48139" name="椭圆 2"/>
          <p:cNvSpPr>
            <a:spLocks noChangeArrowheads="1"/>
          </p:cNvSpPr>
          <p:nvPr/>
        </p:nvSpPr>
        <p:spPr bwMode="auto">
          <a:xfrm>
            <a:off x="2854325" y="4430713"/>
            <a:ext cx="833438" cy="471487"/>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ctr">
              <a:buFontTx/>
              <a:buNone/>
            </a:pPr>
            <a:endParaRPr lang="zh-CN" altLang="en-US" sz="2400" b="1"/>
          </a:p>
        </p:txBody>
      </p:sp>
    </p:spTree>
    <p:extLst>
      <p:ext uri="{BB962C8B-B14F-4D97-AF65-F5344CB8AC3E}">
        <p14:creationId xmlns:p14="http://schemas.microsoft.com/office/powerpoint/2010/main" val="527470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p:cNvSpPr>
            <a:spLocks noGrp="1" noChangeArrowheads="1"/>
          </p:cNvSpPr>
          <p:nvPr>
            <p:ph type="title"/>
          </p:nvPr>
        </p:nvSpPr>
        <p:spPr/>
        <p:txBody>
          <a:bodyPr/>
          <a:lstStyle/>
          <a:p>
            <a:pPr eaLnBrk="1" hangingPunct="1"/>
            <a:r>
              <a:rPr lang="zh-CN" altLang="en-US" smtClean="0"/>
              <a:t>第</a:t>
            </a:r>
            <a:r>
              <a:rPr lang="en-US" altLang="zh-CN" smtClean="0"/>
              <a:t>01</a:t>
            </a:r>
            <a:r>
              <a:rPr lang="zh-CN" altLang="en-US" smtClean="0"/>
              <a:t>章 第</a:t>
            </a:r>
            <a:r>
              <a:rPr lang="en-US" altLang="zh-CN" smtClean="0"/>
              <a:t>2</a:t>
            </a:r>
            <a:r>
              <a:rPr lang="zh-CN" altLang="en-US" smtClean="0"/>
              <a:t>题</a:t>
            </a:r>
            <a:r>
              <a:rPr lang="en-US" altLang="zh-CN" smtClean="0"/>
              <a:t>-Q</a:t>
            </a:r>
            <a:endParaRPr lang="zh-CN" altLang="en-US" smtClean="0"/>
          </a:p>
        </p:txBody>
      </p:sp>
      <p:sp>
        <p:nvSpPr>
          <p:cNvPr id="8194" name="内容占位符 4"/>
          <p:cNvSpPr>
            <a:spLocks noGrp="1" noChangeArrowheads="1"/>
          </p:cNvSpPr>
          <p:nvPr>
            <p:ph idx="1"/>
          </p:nvPr>
        </p:nvSpPr>
        <p:spPr/>
        <p:txBody>
          <a:bodyPr/>
          <a:lstStyle/>
          <a:p>
            <a:pPr eaLnBrk="1" hangingPunct="1"/>
            <a:r>
              <a:rPr lang="en-US" altLang="zh-CN" smtClean="0"/>
              <a:t>Q</a:t>
            </a:r>
            <a:r>
              <a:rPr lang="zh-CN" altLang="en-US" smtClean="0"/>
              <a:t>：在</a:t>
            </a:r>
            <a:r>
              <a:rPr lang="en-US" altLang="zh-CN" smtClean="0"/>
              <a:t>3</a:t>
            </a:r>
            <a:r>
              <a:rPr lang="zh-CN" altLang="en-US" smtClean="0"/>
              <a:t>台不同指令系统的计算机上运行同一程序</a:t>
            </a:r>
            <a:r>
              <a:rPr lang="en-US" altLang="zh-CN" smtClean="0"/>
              <a:t>P</a:t>
            </a:r>
            <a:r>
              <a:rPr lang="zh-CN" altLang="en-US" smtClean="0"/>
              <a:t>时，</a:t>
            </a:r>
            <a:r>
              <a:rPr lang="en-US" altLang="zh-CN" smtClean="0"/>
              <a:t>A</a:t>
            </a:r>
            <a:r>
              <a:rPr lang="zh-CN" altLang="en-US" smtClean="0"/>
              <a:t>机器需要执行</a:t>
            </a:r>
            <a:r>
              <a:rPr lang="en-US" altLang="zh-CN" smtClean="0"/>
              <a:t>1.0</a:t>
            </a:r>
            <a:r>
              <a:rPr lang="zh-CN" altLang="en-US" smtClean="0"/>
              <a:t>*</a:t>
            </a:r>
            <a:r>
              <a:rPr lang="en-US" altLang="zh-CN" smtClean="0"/>
              <a:t>10</a:t>
            </a:r>
            <a:r>
              <a:rPr lang="en-US" altLang="zh-CN" baseline="30000" smtClean="0"/>
              <a:t>9</a:t>
            </a:r>
            <a:r>
              <a:rPr lang="zh-CN" altLang="en-US" smtClean="0"/>
              <a:t>条指令，</a:t>
            </a:r>
            <a:r>
              <a:rPr lang="en-US" altLang="zh-CN" smtClean="0"/>
              <a:t>B</a:t>
            </a:r>
            <a:r>
              <a:rPr lang="zh-CN" altLang="en-US" smtClean="0"/>
              <a:t>机器需要执行</a:t>
            </a:r>
            <a:r>
              <a:rPr lang="en-US" altLang="zh-CN" smtClean="0"/>
              <a:t>2.0</a:t>
            </a:r>
            <a:r>
              <a:rPr lang="zh-CN" altLang="en-US" smtClean="0"/>
              <a:t>*</a:t>
            </a:r>
            <a:r>
              <a:rPr lang="en-US" altLang="zh-CN" smtClean="0"/>
              <a:t>10</a:t>
            </a:r>
            <a:r>
              <a:rPr lang="en-US" altLang="zh-CN" baseline="30000" smtClean="0"/>
              <a:t>9</a:t>
            </a:r>
            <a:r>
              <a:rPr lang="zh-CN" altLang="en-US" smtClean="0"/>
              <a:t>条指令，</a:t>
            </a:r>
            <a:r>
              <a:rPr lang="en-US" altLang="zh-CN" smtClean="0"/>
              <a:t>C</a:t>
            </a:r>
            <a:r>
              <a:rPr lang="zh-CN" altLang="en-US" smtClean="0"/>
              <a:t>机器需要执行</a:t>
            </a:r>
            <a:r>
              <a:rPr lang="en-US" altLang="zh-CN" smtClean="0"/>
              <a:t>3.0*10</a:t>
            </a:r>
            <a:r>
              <a:rPr lang="en-US" altLang="zh-CN" baseline="30000" smtClean="0"/>
              <a:t>9</a:t>
            </a:r>
            <a:r>
              <a:rPr lang="zh-CN" altLang="en-US" smtClean="0"/>
              <a:t>条指令，但三台机器的实际执行实现都是</a:t>
            </a:r>
            <a:r>
              <a:rPr lang="en-US" altLang="zh-CN" smtClean="0"/>
              <a:t>100</a:t>
            </a:r>
            <a:r>
              <a:rPr lang="zh-CN" altLang="en-US" smtClean="0"/>
              <a:t>秒。请分别计算出这</a:t>
            </a:r>
            <a:r>
              <a:rPr lang="en-US" altLang="zh-CN" smtClean="0"/>
              <a:t>3</a:t>
            </a:r>
            <a:r>
              <a:rPr lang="zh-CN" altLang="en-US" smtClean="0"/>
              <a:t>台机器的</a:t>
            </a:r>
            <a:r>
              <a:rPr lang="en-US" altLang="zh-CN" smtClean="0"/>
              <a:t>MIPS</a:t>
            </a:r>
            <a:r>
              <a:rPr lang="zh-CN" altLang="en-US" smtClean="0"/>
              <a:t>，并指出运行程序</a:t>
            </a:r>
            <a:r>
              <a:rPr lang="en-US" altLang="zh-CN" smtClean="0"/>
              <a:t>P</a:t>
            </a:r>
            <a:r>
              <a:rPr lang="zh-CN" altLang="en-US" smtClean="0"/>
              <a:t>时哪台机器的性能最高。</a:t>
            </a:r>
          </a:p>
        </p:txBody>
      </p:sp>
    </p:spTree>
    <p:extLst>
      <p:ext uri="{BB962C8B-B14F-4D97-AF65-F5344CB8AC3E}">
        <p14:creationId xmlns:p14="http://schemas.microsoft.com/office/powerpoint/2010/main" val="24881292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文本框 4"/>
          <p:cNvSpPr txBox="1">
            <a:spLocks noChangeArrowheads="1"/>
          </p:cNvSpPr>
          <p:nvPr/>
        </p:nvSpPr>
        <p:spPr bwMode="auto">
          <a:xfrm>
            <a:off x="0" y="7938"/>
            <a:ext cx="9144000" cy="3048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buFontTx/>
              <a:buNone/>
            </a:pPr>
            <a:r>
              <a:rPr lang="en-US" altLang="zh-CN" sz="800">
                <a:latin typeface="Consolas" panose="020B0609020204030204" pitchFamily="49" charset="0"/>
              </a:rPr>
              <a:t>module booth(</a:t>
            </a:r>
          </a:p>
          <a:p>
            <a:pPr>
              <a:buFontTx/>
              <a:buNone/>
            </a:pPr>
            <a:r>
              <a:rPr lang="en-US" altLang="zh-CN" sz="800">
                <a:latin typeface="Consolas" panose="020B0609020204030204" pitchFamily="49" charset="0"/>
              </a:rPr>
              <a:t>        input [2:0] y,</a:t>
            </a:r>
          </a:p>
          <a:p>
            <a:pPr>
              <a:buFontTx/>
              <a:buNone/>
            </a:pPr>
            <a:r>
              <a:rPr lang="en-US" altLang="zh-CN" sz="800">
                <a:latin typeface="Consolas" panose="020B0609020204030204" pitchFamily="49" charset="0"/>
              </a:rPr>
              <a:t>        input [63:0] X,</a:t>
            </a:r>
          </a:p>
          <a:p>
            <a:pPr>
              <a:buFontTx/>
              <a:buNone/>
            </a:pPr>
            <a:r>
              <a:rPr lang="en-US" altLang="zh-CN" sz="800">
                <a:latin typeface="Consolas" panose="020B0609020204030204" pitchFamily="49" charset="0"/>
              </a:rPr>
              <a:t>        output [63:0] P,</a:t>
            </a:r>
          </a:p>
          <a:p>
            <a:pPr>
              <a:buFontTx/>
              <a:buNone/>
            </a:pPr>
            <a:r>
              <a:rPr lang="en-US" altLang="zh-CN" sz="800">
                <a:latin typeface="Consolas" panose="020B0609020204030204" pitchFamily="49" charset="0"/>
              </a:rPr>
              <a:t>        output c</a:t>
            </a:r>
          </a:p>
          <a:p>
            <a:pPr>
              <a:buFontTx/>
              <a:buNone/>
            </a:pPr>
            <a:r>
              <a:rPr lang="en-US" altLang="zh-CN" sz="800">
                <a:latin typeface="Consolas" panose="020B0609020204030204" pitchFamily="49" charset="0"/>
              </a:rPr>
              <a:t>);</a:t>
            </a:r>
          </a:p>
          <a:p>
            <a:pPr>
              <a:buFontTx/>
              <a:buNone/>
            </a:pPr>
            <a:endParaRPr lang="en-US" altLang="zh-CN" sz="800">
              <a:latin typeface="Consolas" panose="020B0609020204030204" pitchFamily="49" charset="0"/>
            </a:endParaRPr>
          </a:p>
          <a:p>
            <a:pPr>
              <a:buFontTx/>
              <a:buNone/>
            </a:pPr>
            <a:r>
              <a:rPr lang="en-US" altLang="zh-CN" sz="800">
                <a:latin typeface="Consolas" panose="020B0609020204030204" pitchFamily="49" charset="0"/>
              </a:rPr>
              <a:t>wire s_,sp,s_2,sp2;</a:t>
            </a:r>
          </a:p>
          <a:p>
            <a:pPr>
              <a:buFontTx/>
              <a:buNone/>
            </a:pPr>
            <a:r>
              <a:rPr lang="en-US" altLang="zh-CN" sz="800">
                <a:latin typeface="Consolas" panose="020B0609020204030204" pitchFamily="49" charset="0"/>
              </a:rPr>
              <a:t>assign s_  = ( y[2] &amp;  y[1] &amp; ~y[0]) | ( y[2] &amp; ~y[1] &amp;  y[0]);</a:t>
            </a:r>
          </a:p>
          <a:p>
            <a:pPr>
              <a:buFontTx/>
              <a:buNone/>
            </a:pPr>
            <a:r>
              <a:rPr lang="en-US" altLang="zh-CN" sz="800">
                <a:latin typeface="Consolas" panose="020B0609020204030204" pitchFamily="49" charset="0"/>
              </a:rPr>
              <a:t>assign sp  = (~y[2] &amp;  y[1] &amp; ~y[0]) | (~y[2] &amp; ~y[1] &amp;  y[0]);</a:t>
            </a:r>
          </a:p>
          <a:p>
            <a:pPr>
              <a:buFontTx/>
              <a:buNone/>
            </a:pPr>
            <a:r>
              <a:rPr lang="en-US" altLang="zh-CN" sz="800">
                <a:latin typeface="Consolas" panose="020B0609020204030204" pitchFamily="49" charset="0"/>
              </a:rPr>
              <a:t>assign s_2 = ( y[2] &amp; ~y[1] &amp; ~y[0]);</a:t>
            </a:r>
          </a:p>
          <a:p>
            <a:pPr>
              <a:buFontTx/>
              <a:buNone/>
            </a:pPr>
            <a:r>
              <a:rPr lang="en-US" altLang="zh-CN" sz="800">
                <a:latin typeface="Consolas" panose="020B0609020204030204" pitchFamily="49" charset="0"/>
              </a:rPr>
              <a:t>assign sp2 = (~y[2] &amp;  y[1] &amp;  y[0]);</a:t>
            </a:r>
          </a:p>
          <a:p>
            <a:pPr>
              <a:buFontTx/>
              <a:buNone/>
            </a:pPr>
            <a:r>
              <a:rPr lang="en-US" altLang="zh-CN" sz="800">
                <a:latin typeface="Consolas" panose="020B0609020204030204" pitchFamily="49" charset="0"/>
              </a:rPr>
              <a:t>assign c   = s_ | s_2;</a:t>
            </a:r>
          </a:p>
          <a:p>
            <a:pPr>
              <a:buFontTx/>
              <a:buNone/>
            </a:pPr>
            <a:endParaRPr lang="en-US" altLang="zh-CN" sz="800">
              <a:latin typeface="Consolas" panose="020B0609020204030204" pitchFamily="49" charset="0"/>
            </a:endParaRPr>
          </a:p>
          <a:p>
            <a:pPr>
              <a:buFontTx/>
              <a:buNone/>
            </a:pPr>
            <a:r>
              <a:rPr lang="en-US" altLang="zh-CN" sz="800">
                <a:latin typeface="Consolas" panose="020B0609020204030204" pitchFamily="49" charset="0"/>
              </a:rPr>
              <a:t>assign P[0] = s_ &amp; ~X[0] | sp &amp; X[0] | s_2;</a:t>
            </a:r>
          </a:p>
          <a:p>
            <a:pPr>
              <a:buFontTx/>
              <a:buNone/>
            </a:pPr>
            <a:r>
              <a:rPr lang="en-US" altLang="zh-CN" sz="800">
                <a:latin typeface="Consolas" panose="020B0609020204030204" pitchFamily="49" charset="0"/>
              </a:rPr>
              <a:t>generate</a:t>
            </a:r>
          </a:p>
          <a:p>
            <a:pPr>
              <a:buFontTx/>
              <a:buNone/>
            </a:pPr>
            <a:r>
              <a:rPr lang="en-US" altLang="zh-CN" sz="800">
                <a:latin typeface="Consolas" panose="020B0609020204030204" pitchFamily="49" charset="0"/>
              </a:rPr>
              <a:t>        genvar i;</a:t>
            </a:r>
          </a:p>
          <a:p>
            <a:pPr>
              <a:buFontTx/>
              <a:buNone/>
            </a:pPr>
            <a:r>
              <a:rPr lang="en-US" altLang="zh-CN" sz="800">
                <a:latin typeface="Consolas" panose="020B0609020204030204" pitchFamily="49" charset="0"/>
              </a:rPr>
              <a:t>        for(i=1;i&lt;64;i=i+1)</a:t>
            </a:r>
          </a:p>
          <a:p>
            <a:pPr>
              <a:buFontTx/>
              <a:buNone/>
            </a:pPr>
            <a:r>
              <a:rPr lang="en-US" altLang="zh-CN" sz="800">
                <a:latin typeface="Consolas" panose="020B0609020204030204" pitchFamily="49" charset="0"/>
              </a:rPr>
              <a:t>        begin: bs</a:t>
            </a:r>
          </a:p>
          <a:p>
            <a:pPr>
              <a:buFontTx/>
              <a:buNone/>
            </a:pPr>
            <a:r>
              <a:rPr lang="en-US" altLang="zh-CN" sz="800">
                <a:latin typeface="Consolas" panose="020B0609020204030204" pitchFamily="49" charset="0"/>
              </a:rPr>
              <a:t>                assign P[i] = s_ &amp; ~X[i] | sp &amp; X[i] | s_2 &amp; ~X[i-1] | sp2 &amp; X[i-1];</a:t>
            </a:r>
          </a:p>
          <a:p>
            <a:pPr>
              <a:buFontTx/>
              <a:buNone/>
            </a:pPr>
            <a:r>
              <a:rPr lang="en-US" altLang="zh-CN" sz="800">
                <a:latin typeface="Consolas" panose="020B0609020204030204" pitchFamily="49" charset="0"/>
              </a:rPr>
              <a:t>        end</a:t>
            </a:r>
          </a:p>
          <a:p>
            <a:pPr>
              <a:buFontTx/>
              <a:buNone/>
            </a:pPr>
            <a:r>
              <a:rPr lang="en-US" altLang="zh-CN" sz="800">
                <a:latin typeface="Consolas" panose="020B0609020204030204" pitchFamily="49" charset="0"/>
              </a:rPr>
              <a:t>endgenerate</a:t>
            </a:r>
          </a:p>
          <a:p>
            <a:pPr>
              <a:buFontTx/>
              <a:buNone/>
            </a:pPr>
            <a:endParaRPr lang="en-US" altLang="zh-CN" sz="800">
              <a:latin typeface="Consolas" panose="020B0609020204030204" pitchFamily="49" charset="0"/>
            </a:endParaRPr>
          </a:p>
          <a:p>
            <a:pPr>
              <a:buFontTx/>
              <a:buNone/>
            </a:pPr>
            <a:r>
              <a:rPr lang="en-US" altLang="zh-CN" sz="800">
                <a:latin typeface="Consolas" panose="020B0609020204030204" pitchFamily="49" charset="0"/>
              </a:rPr>
              <a:t>endmodule // booth</a:t>
            </a:r>
            <a:endParaRPr lang="en-US" altLang="zh-CN" sz="900">
              <a:latin typeface="Consolas" panose="020B0609020204030204" pitchFamily="49" charset="0"/>
            </a:endParaRPr>
          </a:p>
        </p:txBody>
      </p:sp>
      <p:sp>
        <p:nvSpPr>
          <p:cNvPr id="49154" name="文本框 5"/>
          <p:cNvSpPr txBox="1">
            <a:spLocks noChangeArrowheads="1"/>
          </p:cNvSpPr>
          <p:nvPr/>
        </p:nvSpPr>
        <p:spPr bwMode="auto">
          <a:xfrm>
            <a:off x="0" y="3055938"/>
            <a:ext cx="9144000" cy="3784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buFontTx/>
              <a:buNone/>
            </a:pPr>
            <a:r>
              <a:rPr lang="en-US" altLang="zh-CN" sz="800">
                <a:latin typeface="Consolas" panose="020B0609020204030204" pitchFamily="49" charset="0"/>
              </a:rPr>
              <a:t>module wallace(</a:t>
            </a:r>
          </a:p>
          <a:p>
            <a:pPr>
              <a:buFontTx/>
              <a:buNone/>
            </a:pPr>
            <a:r>
              <a:rPr lang="en-US" altLang="zh-CN" sz="800">
                <a:latin typeface="Consolas" panose="020B0609020204030204" pitchFamily="49" charset="0"/>
              </a:rPr>
              <a:t>        input [15:0] n,</a:t>
            </a:r>
          </a:p>
          <a:p>
            <a:pPr>
              <a:buFontTx/>
              <a:buNone/>
            </a:pPr>
            <a:r>
              <a:rPr lang="en-US" altLang="zh-CN" sz="800">
                <a:latin typeface="Consolas" panose="020B0609020204030204" pitchFamily="49" charset="0"/>
              </a:rPr>
              <a:t>        input [13:0] cin,</a:t>
            </a:r>
          </a:p>
          <a:p>
            <a:pPr>
              <a:buFontTx/>
              <a:buNone/>
            </a:pPr>
            <a:r>
              <a:rPr lang="en-US" altLang="zh-CN" sz="800">
                <a:latin typeface="Consolas" panose="020B0609020204030204" pitchFamily="49" charset="0"/>
              </a:rPr>
              <a:t>        output [13:0] cout,</a:t>
            </a:r>
          </a:p>
          <a:p>
            <a:pPr>
              <a:buFontTx/>
              <a:buNone/>
            </a:pPr>
            <a:r>
              <a:rPr lang="en-US" altLang="zh-CN" sz="800">
                <a:latin typeface="Consolas" panose="020B0609020204030204" pitchFamily="49" charset="0"/>
              </a:rPr>
              <a:t>        output c,</a:t>
            </a:r>
          </a:p>
          <a:p>
            <a:pPr>
              <a:buFontTx/>
              <a:buNone/>
            </a:pPr>
            <a:r>
              <a:rPr lang="en-US" altLang="zh-CN" sz="800">
                <a:latin typeface="Consolas" panose="020B0609020204030204" pitchFamily="49" charset="0"/>
              </a:rPr>
              <a:t>        output s</a:t>
            </a:r>
          </a:p>
          <a:p>
            <a:pPr>
              <a:buFontTx/>
              <a:buNone/>
            </a:pPr>
            <a:r>
              <a:rPr lang="en-US" altLang="zh-CN" sz="800">
                <a:latin typeface="Consolas" panose="020B0609020204030204" pitchFamily="49" charset="0"/>
              </a:rPr>
              <a:t>);</a:t>
            </a:r>
          </a:p>
          <a:p>
            <a:pPr>
              <a:buFontTx/>
              <a:buNone/>
            </a:pPr>
            <a:r>
              <a:rPr lang="en-US" altLang="zh-CN" sz="800">
                <a:latin typeface="Consolas" panose="020B0609020204030204" pitchFamily="49" charset="0"/>
              </a:rPr>
              <a:t>wire [13:0] st;</a:t>
            </a:r>
          </a:p>
          <a:p>
            <a:pPr>
              <a:buFontTx/>
              <a:buNone/>
            </a:pPr>
            <a:r>
              <a:rPr lang="en-US" altLang="zh-CN" sz="800">
                <a:latin typeface="Consolas" panose="020B0609020204030204" pitchFamily="49" charset="0"/>
              </a:rPr>
              <a:t>fulladd i0 (.a(   n[15]), .b(   n[14]), .c(   n[13]), .co(cout[ 0]), .s(st[ 0]));</a:t>
            </a:r>
          </a:p>
          <a:p>
            <a:pPr>
              <a:buFontTx/>
              <a:buNone/>
            </a:pPr>
            <a:r>
              <a:rPr lang="en-US" altLang="zh-CN" sz="800">
                <a:latin typeface="Consolas" panose="020B0609020204030204" pitchFamily="49" charset="0"/>
              </a:rPr>
              <a:t>fulladd i1 (.a(   n[12]), .b(   n[11]), .c(   n[10]), .co(cout[ 1]), .s(st[ 1]));</a:t>
            </a:r>
          </a:p>
          <a:p>
            <a:pPr>
              <a:buFontTx/>
              <a:buNone/>
            </a:pPr>
            <a:r>
              <a:rPr lang="en-US" altLang="zh-CN" sz="800">
                <a:latin typeface="Consolas" panose="020B0609020204030204" pitchFamily="49" charset="0"/>
              </a:rPr>
              <a:t>fulladd i2 (.a(   n[ 9]), .b(   n[ 8]), .c(   n[ 7]), .co(cout[ 2]), .s(st[ 2]));</a:t>
            </a:r>
          </a:p>
          <a:p>
            <a:pPr>
              <a:buFontTx/>
              <a:buNone/>
            </a:pPr>
            <a:r>
              <a:rPr lang="en-US" altLang="zh-CN" sz="800">
                <a:latin typeface="Consolas" panose="020B0609020204030204" pitchFamily="49" charset="0"/>
              </a:rPr>
              <a:t>fulladd i3 (.a(   n[ 6]), .b(   n[ 5]), .c(   n[ 4]), .co(cout[ 3]), .s(st[ 3]));</a:t>
            </a:r>
          </a:p>
          <a:p>
            <a:pPr>
              <a:buFontTx/>
              <a:buNone/>
            </a:pPr>
            <a:r>
              <a:rPr lang="en-US" altLang="zh-CN" sz="800">
                <a:latin typeface="Consolas" panose="020B0609020204030204" pitchFamily="49" charset="0"/>
              </a:rPr>
              <a:t>fulladd i4 (.a(   n[ 3]), .b(   n[ 2]), .c(   n[ 1]), .co(cout[ 4]), .s(st[ 4]));</a:t>
            </a:r>
          </a:p>
          <a:p>
            <a:pPr>
              <a:buFontTx/>
              <a:buNone/>
            </a:pPr>
            <a:endParaRPr lang="en-US" altLang="zh-CN" sz="800">
              <a:latin typeface="Consolas" panose="020B0609020204030204" pitchFamily="49" charset="0"/>
            </a:endParaRPr>
          </a:p>
          <a:p>
            <a:pPr>
              <a:buFontTx/>
              <a:buNone/>
            </a:pPr>
            <a:r>
              <a:rPr lang="en-US" altLang="zh-CN" sz="800">
                <a:latin typeface="Consolas" panose="020B0609020204030204" pitchFamily="49" charset="0"/>
              </a:rPr>
              <a:t>fulladd i5 (.a(  st[ 0]), .b(  st[ 1]), .c(  st[ 2]), .co(cout[ 5]), .s(st[ 5]));</a:t>
            </a:r>
          </a:p>
          <a:p>
            <a:pPr>
              <a:buFontTx/>
              <a:buNone/>
            </a:pPr>
            <a:r>
              <a:rPr lang="en-US" altLang="zh-CN" sz="800">
                <a:latin typeface="Consolas" panose="020B0609020204030204" pitchFamily="49" charset="0"/>
              </a:rPr>
              <a:t>fulladd i6 (.a(  st[ 3]), .b(  st[ 4]), .c(   n[ 0]), .co(cout[ 6]), .s(st[ 6]));</a:t>
            </a:r>
          </a:p>
          <a:p>
            <a:pPr>
              <a:buFontTx/>
              <a:buNone/>
            </a:pPr>
            <a:r>
              <a:rPr lang="en-US" altLang="zh-CN" sz="800">
                <a:latin typeface="Consolas" panose="020B0609020204030204" pitchFamily="49" charset="0"/>
              </a:rPr>
              <a:t>fulladd i7 (.a( cin[ 0]), .b( cin[ 1]), .c( cin[ 2]), .co(cout[ 7]), .s(st[ 7]));</a:t>
            </a:r>
          </a:p>
          <a:p>
            <a:pPr>
              <a:buFontTx/>
              <a:buNone/>
            </a:pPr>
            <a:r>
              <a:rPr lang="en-US" altLang="zh-CN" sz="800">
                <a:latin typeface="Consolas" panose="020B0609020204030204" pitchFamily="49" charset="0"/>
              </a:rPr>
              <a:t>halfadd i8 (.a( cin[ 3]), .b( cin[ 4]),               .co(cout[ 8]), .s(st[ 8]));</a:t>
            </a:r>
          </a:p>
          <a:p>
            <a:pPr>
              <a:buFontTx/>
              <a:buNone/>
            </a:pPr>
            <a:endParaRPr lang="en-US" altLang="zh-CN" sz="800">
              <a:latin typeface="Consolas" panose="020B0609020204030204" pitchFamily="49" charset="0"/>
            </a:endParaRPr>
          </a:p>
          <a:p>
            <a:pPr>
              <a:buFontTx/>
              <a:buNone/>
            </a:pPr>
            <a:r>
              <a:rPr lang="en-US" altLang="zh-CN" sz="800">
                <a:latin typeface="Consolas" panose="020B0609020204030204" pitchFamily="49" charset="0"/>
              </a:rPr>
              <a:t>fulladd i9 (.a(  st[ 5]), .b(  st[ 6]), .c(  st[ 7]), .co(cout[ 9]), .s(st[ 9]));</a:t>
            </a:r>
          </a:p>
          <a:p>
            <a:pPr>
              <a:buFontTx/>
              <a:buNone/>
            </a:pPr>
            <a:r>
              <a:rPr lang="en-US" altLang="zh-CN" sz="800">
                <a:latin typeface="Consolas" panose="020B0609020204030204" pitchFamily="49" charset="0"/>
              </a:rPr>
              <a:t>fulladd i10(.a(  st[ 8]), .b( cin[ 5]), .c( cin[ 6]), .co(cout[10]), .s(st[10]));</a:t>
            </a:r>
          </a:p>
          <a:p>
            <a:pPr>
              <a:buFontTx/>
              <a:buNone/>
            </a:pPr>
            <a:endParaRPr lang="en-US" altLang="zh-CN" sz="800">
              <a:latin typeface="Consolas" panose="020B0609020204030204" pitchFamily="49" charset="0"/>
            </a:endParaRPr>
          </a:p>
          <a:p>
            <a:pPr>
              <a:buFontTx/>
              <a:buNone/>
            </a:pPr>
            <a:r>
              <a:rPr lang="en-US" altLang="zh-CN" sz="800">
                <a:latin typeface="Consolas" panose="020B0609020204030204" pitchFamily="49" charset="0"/>
              </a:rPr>
              <a:t>fulladd i11(.a(  st[ 9]), .b(  st[10]), .c( cin[ 7]), .co(cout[11]), .s(st[11]));</a:t>
            </a:r>
          </a:p>
          <a:p>
            <a:pPr>
              <a:buFontTx/>
              <a:buNone/>
            </a:pPr>
            <a:r>
              <a:rPr lang="en-US" altLang="zh-CN" sz="800">
                <a:latin typeface="Consolas" panose="020B0609020204030204" pitchFamily="49" charset="0"/>
              </a:rPr>
              <a:t>fulladd i12(.a( cin[ 8]), .b( cin[ 9]), .c( cin[10]), .co(cout[12]), .s(st[12]));</a:t>
            </a:r>
          </a:p>
          <a:p>
            <a:pPr>
              <a:buFontTx/>
              <a:buNone/>
            </a:pPr>
            <a:endParaRPr lang="en-US" altLang="zh-CN" sz="800">
              <a:latin typeface="Consolas" panose="020B0609020204030204" pitchFamily="49" charset="0"/>
            </a:endParaRPr>
          </a:p>
          <a:p>
            <a:pPr>
              <a:buFontTx/>
              <a:buNone/>
            </a:pPr>
            <a:r>
              <a:rPr lang="en-US" altLang="zh-CN" sz="800">
                <a:latin typeface="Consolas" panose="020B0609020204030204" pitchFamily="49" charset="0"/>
              </a:rPr>
              <a:t>fulladd i13(.a(  st[11]), .b(  st[12]), .c( cin[11]), .co(cout[13]), .s(st[13]));</a:t>
            </a:r>
          </a:p>
          <a:p>
            <a:pPr>
              <a:buFontTx/>
              <a:buNone/>
            </a:pPr>
            <a:endParaRPr lang="en-US" altLang="zh-CN" sz="800">
              <a:latin typeface="Consolas" panose="020B0609020204030204" pitchFamily="49" charset="0"/>
            </a:endParaRPr>
          </a:p>
          <a:p>
            <a:pPr>
              <a:buFontTx/>
              <a:buNone/>
            </a:pPr>
            <a:r>
              <a:rPr lang="en-US" altLang="zh-CN" sz="800">
                <a:latin typeface="Consolas" panose="020B0609020204030204" pitchFamily="49" charset="0"/>
              </a:rPr>
              <a:t>fulladd i14(.a(  st[13]), .b( cin[12]), .c( cin[13]), .co(c), .s(s));</a:t>
            </a:r>
          </a:p>
          <a:p>
            <a:pPr>
              <a:buFontTx/>
              <a:buNone/>
            </a:pPr>
            <a:r>
              <a:rPr lang="en-US" altLang="zh-CN" sz="800">
                <a:latin typeface="Consolas" panose="020B0609020204030204" pitchFamily="49" charset="0"/>
              </a:rPr>
              <a:t>endmodule // wallace</a:t>
            </a:r>
          </a:p>
        </p:txBody>
      </p:sp>
    </p:spTree>
    <p:extLst>
      <p:ext uri="{BB962C8B-B14F-4D97-AF65-F5344CB8AC3E}">
        <p14:creationId xmlns:p14="http://schemas.microsoft.com/office/powerpoint/2010/main" val="32488538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文本框 3"/>
          <p:cNvSpPr txBox="1">
            <a:spLocks noChangeArrowheads="1"/>
          </p:cNvSpPr>
          <p:nvPr/>
        </p:nvSpPr>
        <p:spPr bwMode="auto">
          <a:xfrm>
            <a:off x="0" y="0"/>
            <a:ext cx="9144000" cy="68627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buFontTx/>
              <a:buNone/>
            </a:pPr>
            <a:r>
              <a:rPr lang="en-US" altLang="zh-CN" sz="800">
                <a:latin typeface="Consolas" panose="020B0609020204030204" pitchFamily="49" charset="0"/>
              </a:rPr>
              <a:t>module mul(</a:t>
            </a:r>
          </a:p>
          <a:p>
            <a:pPr>
              <a:buFontTx/>
              <a:buNone/>
            </a:pPr>
            <a:r>
              <a:rPr lang="en-US" altLang="zh-CN" sz="800">
                <a:latin typeface="Consolas" panose="020B0609020204030204" pitchFamily="49" charset="0"/>
              </a:rPr>
              <a:t>        input [31:0] a,</a:t>
            </a:r>
          </a:p>
          <a:p>
            <a:pPr>
              <a:buFontTx/>
              <a:buNone/>
            </a:pPr>
            <a:r>
              <a:rPr lang="en-US" altLang="zh-CN" sz="800">
                <a:latin typeface="Consolas" panose="020B0609020204030204" pitchFamily="49" charset="0"/>
              </a:rPr>
              <a:t>        input [31:0] b,</a:t>
            </a:r>
          </a:p>
          <a:p>
            <a:pPr>
              <a:buFontTx/>
              <a:buNone/>
            </a:pPr>
            <a:r>
              <a:rPr lang="en-US" altLang="zh-CN" sz="800">
                <a:latin typeface="Consolas" panose="020B0609020204030204" pitchFamily="49" charset="0"/>
              </a:rPr>
              <a:t>        output [63:0] s</a:t>
            </a:r>
          </a:p>
          <a:p>
            <a:pPr>
              <a:buFontTx/>
              <a:buNone/>
            </a:pPr>
            <a:r>
              <a:rPr lang="en-US" altLang="zh-CN" sz="800">
                <a:latin typeface="Consolas" panose="020B0609020204030204" pitchFamily="49" charset="0"/>
              </a:rPr>
              <a:t>);</a:t>
            </a:r>
          </a:p>
          <a:p>
            <a:pPr>
              <a:buFontTx/>
              <a:buNone/>
            </a:pPr>
            <a:r>
              <a:rPr lang="en-US" altLang="zh-CN" sz="800">
                <a:latin typeface="Consolas" panose="020B0609020204030204" pitchFamily="49" charset="0"/>
              </a:rPr>
              <a:t>// input</a:t>
            </a:r>
          </a:p>
          <a:p>
            <a:pPr>
              <a:buFontTx/>
              <a:buNone/>
            </a:pPr>
            <a:r>
              <a:rPr lang="en-US" altLang="zh-CN" sz="800">
                <a:latin typeface="Consolas" panose="020B0609020204030204" pitchFamily="49" charset="0"/>
              </a:rPr>
              <a:t>wire [63:0] a_ = {{32{a[31]}},a};</a:t>
            </a:r>
          </a:p>
          <a:p>
            <a:pPr>
              <a:buFontTx/>
              <a:buNone/>
            </a:pPr>
            <a:r>
              <a:rPr lang="en-US" altLang="zh-CN" sz="800">
                <a:latin typeface="Consolas" panose="020B0609020204030204" pitchFamily="49" charset="0"/>
              </a:rPr>
              <a:t>// booth</a:t>
            </a:r>
          </a:p>
          <a:p>
            <a:pPr>
              <a:buFontTx/>
              <a:buNone/>
            </a:pPr>
            <a:r>
              <a:rPr lang="en-US" altLang="zh-CN" sz="800">
                <a:latin typeface="Consolas" panose="020B0609020204030204" pitchFamily="49" charset="0"/>
              </a:rPr>
              <a:t>wire [63:0] P[15:0];</a:t>
            </a:r>
          </a:p>
          <a:p>
            <a:pPr>
              <a:buFontTx/>
              <a:buNone/>
            </a:pPr>
            <a:r>
              <a:rPr lang="en-US" altLang="zh-CN" sz="800">
                <a:latin typeface="Consolas" panose="020B0609020204030204" pitchFamily="49" charset="0"/>
              </a:rPr>
              <a:t>wire [15:0] C;</a:t>
            </a:r>
          </a:p>
          <a:p>
            <a:pPr>
              <a:buFontTx/>
              <a:buNone/>
            </a:pPr>
            <a:r>
              <a:rPr lang="en-US" altLang="zh-CN" sz="800">
                <a:latin typeface="Consolas" panose="020B0609020204030204" pitchFamily="49" charset="0"/>
              </a:rPr>
              <a:t>                booth bo0_inst(.Y({b[1:0],1'b0}),.X(a_),.P(P[0]),.c(C[0]));</a:t>
            </a:r>
          </a:p>
          <a:p>
            <a:pPr>
              <a:buFontTx/>
              <a:buNone/>
            </a:pPr>
            <a:r>
              <a:rPr lang="en-US" altLang="zh-CN" sz="800">
                <a:latin typeface="Consolas" panose="020B0609020204030204" pitchFamily="49" charset="0"/>
              </a:rPr>
              <a:t>generate</a:t>
            </a:r>
          </a:p>
          <a:p>
            <a:pPr>
              <a:buFontTx/>
              <a:buNone/>
            </a:pPr>
            <a:r>
              <a:rPr lang="en-US" altLang="zh-CN" sz="800">
                <a:latin typeface="Consolas" panose="020B0609020204030204" pitchFamily="49" charset="0"/>
              </a:rPr>
              <a:t>        genvar i;</a:t>
            </a:r>
          </a:p>
          <a:p>
            <a:pPr>
              <a:buFontTx/>
              <a:buNone/>
            </a:pPr>
            <a:r>
              <a:rPr lang="en-US" altLang="zh-CN" sz="800">
                <a:latin typeface="Consolas" panose="020B0609020204030204" pitchFamily="49" charset="0"/>
              </a:rPr>
              <a:t>        for(i=1;i&lt;16;i=i+1)</a:t>
            </a:r>
          </a:p>
          <a:p>
            <a:pPr>
              <a:buFontTx/>
              <a:buNone/>
            </a:pPr>
            <a:r>
              <a:rPr lang="en-US" altLang="zh-CN" sz="800">
                <a:latin typeface="Consolas" panose="020B0609020204030204" pitchFamily="49" charset="0"/>
              </a:rPr>
              <a:t>        begin: bo</a:t>
            </a:r>
          </a:p>
          <a:p>
            <a:pPr>
              <a:buFontTx/>
              <a:buNone/>
            </a:pPr>
            <a:r>
              <a:rPr lang="en-US" altLang="zh-CN" sz="800">
                <a:latin typeface="Consolas" panose="020B0609020204030204" pitchFamily="49" charset="0"/>
              </a:rPr>
              <a:t>                booth inst(.Y(b[i*2+1:(i-1)*2+1]),.X(a_&gt;&gt;(2*i)),.P(P[i]),.c(C[i]));</a:t>
            </a:r>
          </a:p>
          <a:p>
            <a:pPr>
              <a:buFontTx/>
              <a:buNone/>
            </a:pPr>
            <a:r>
              <a:rPr lang="en-US" altLang="zh-CN" sz="800">
                <a:latin typeface="Consolas" panose="020B0609020204030204" pitchFamily="49" charset="0"/>
              </a:rPr>
              <a:t>        end</a:t>
            </a:r>
          </a:p>
          <a:p>
            <a:pPr>
              <a:buFontTx/>
              <a:buNone/>
            </a:pPr>
            <a:r>
              <a:rPr lang="en-US" altLang="zh-CN" sz="800">
                <a:latin typeface="Consolas" panose="020B0609020204030204" pitchFamily="49" charset="0"/>
              </a:rPr>
              <a:t>endgenerate</a:t>
            </a:r>
          </a:p>
          <a:p>
            <a:pPr>
              <a:buFontTx/>
              <a:buNone/>
            </a:pPr>
            <a:endParaRPr lang="en-US" altLang="zh-CN" sz="800">
              <a:latin typeface="Consolas" panose="020B0609020204030204" pitchFamily="49" charset="0"/>
            </a:endParaRPr>
          </a:p>
          <a:p>
            <a:pPr>
              <a:buFontTx/>
              <a:buNone/>
            </a:pPr>
            <a:r>
              <a:rPr lang="en-US" altLang="zh-CN" sz="800">
                <a:latin typeface="Consolas" panose="020B0609020204030204" pitchFamily="49" charset="0"/>
              </a:rPr>
              <a:t>// switch</a:t>
            </a:r>
          </a:p>
          <a:p>
            <a:pPr>
              <a:buFontTx/>
              <a:buNone/>
            </a:pPr>
            <a:r>
              <a:rPr lang="en-US" altLang="zh-CN" sz="800">
                <a:latin typeface="Consolas" panose="020B0609020204030204" pitchFamily="49" charset="0"/>
              </a:rPr>
              <a:t>wire [15:0] PP[63:0];</a:t>
            </a:r>
          </a:p>
          <a:p>
            <a:pPr>
              <a:buFontTx/>
              <a:buNone/>
            </a:pPr>
            <a:endParaRPr lang="en-US" altLang="zh-CN" sz="800">
              <a:latin typeface="Consolas" panose="020B0609020204030204" pitchFamily="49" charset="0"/>
            </a:endParaRPr>
          </a:p>
          <a:p>
            <a:pPr>
              <a:buFontTx/>
              <a:buNone/>
            </a:pPr>
            <a:r>
              <a:rPr lang="en-US" altLang="zh-CN" sz="800">
                <a:latin typeface="Consolas" panose="020B0609020204030204" pitchFamily="49" charset="0"/>
              </a:rPr>
              <a:t>generate</a:t>
            </a:r>
          </a:p>
          <a:p>
            <a:pPr>
              <a:buFontTx/>
              <a:buNone/>
            </a:pPr>
            <a:r>
              <a:rPr lang="en-US" altLang="zh-CN" sz="800">
                <a:latin typeface="Consolas" panose="020B0609020204030204" pitchFamily="49" charset="0"/>
              </a:rPr>
              <a:t>        genvar i,j;</a:t>
            </a:r>
          </a:p>
          <a:p>
            <a:pPr>
              <a:buFontTx/>
              <a:buNone/>
            </a:pPr>
            <a:r>
              <a:rPr lang="en-US" altLang="zh-CN" sz="800">
                <a:latin typeface="Consolas" panose="020B0609020204030204" pitchFamily="49" charset="0"/>
              </a:rPr>
              <a:t>        for(j=0;j&lt;64;j=j+1)</a:t>
            </a:r>
          </a:p>
          <a:p>
            <a:pPr>
              <a:buFontTx/>
              <a:buNone/>
            </a:pPr>
            <a:r>
              <a:rPr lang="en-US" altLang="zh-CN" sz="800">
                <a:latin typeface="Consolas" panose="020B0609020204030204" pitchFamily="49" charset="0"/>
              </a:rPr>
              <a:t>        begin: sw1</a:t>
            </a:r>
          </a:p>
          <a:p>
            <a:pPr>
              <a:buFontTx/>
              <a:buNone/>
            </a:pPr>
            <a:r>
              <a:rPr lang="en-US" altLang="zh-CN" sz="800">
                <a:latin typeface="Consolas" panose="020B0609020204030204" pitchFamily="49" charset="0"/>
              </a:rPr>
              <a:t>                for(i=0;i&lt;16;i=i+1)</a:t>
            </a:r>
          </a:p>
          <a:p>
            <a:pPr>
              <a:buFontTx/>
              <a:buNone/>
            </a:pPr>
            <a:r>
              <a:rPr lang="en-US" altLang="zh-CN" sz="800">
                <a:latin typeface="Consolas" panose="020B0609020204030204" pitchFamily="49" charset="0"/>
              </a:rPr>
              <a:t>                begin: sw2</a:t>
            </a:r>
          </a:p>
          <a:p>
            <a:pPr>
              <a:buFontTx/>
              <a:buNone/>
            </a:pPr>
            <a:r>
              <a:rPr lang="en-US" altLang="zh-CN" sz="800">
                <a:latin typeface="Consolas" panose="020B0609020204030204" pitchFamily="49" charset="0"/>
              </a:rPr>
              <a:t>                        assign PP[j][i] = P[i][j];</a:t>
            </a:r>
          </a:p>
          <a:p>
            <a:pPr>
              <a:buFontTx/>
              <a:buNone/>
            </a:pPr>
            <a:r>
              <a:rPr lang="en-US" altLang="zh-CN" sz="800">
                <a:latin typeface="Consolas" panose="020B0609020204030204" pitchFamily="49" charset="0"/>
              </a:rPr>
              <a:t>                end</a:t>
            </a:r>
          </a:p>
          <a:p>
            <a:pPr>
              <a:buFontTx/>
              <a:buNone/>
            </a:pPr>
            <a:r>
              <a:rPr lang="en-US" altLang="zh-CN" sz="800">
                <a:latin typeface="Consolas" panose="020B0609020204030204" pitchFamily="49" charset="0"/>
              </a:rPr>
              <a:t>        end</a:t>
            </a:r>
          </a:p>
          <a:p>
            <a:pPr>
              <a:buFontTx/>
              <a:buNone/>
            </a:pPr>
            <a:r>
              <a:rPr lang="en-US" altLang="zh-CN" sz="800">
                <a:latin typeface="Consolas" panose="020B0609020204030204" pitchFamily="49" charset="0"/>
              </a:rPr>
              <a:t>endgenerate</a:t>
            </a:r>
          </a:p>
          <a:p>
            <a:pPr>
              <a:buFontTx/>
              <a:buNone/>
            </a:pPr>
            <a:endParaRPr lang="en-US" altLang="zh-CN" sz="800">
              <a:latin typeface="Consolas" panose="020B0609020204030204" pitchFamily="49" charset="0"/>
            </a:endParaRPr>
          </a:p>
          <a:p>
            <a:pPr>
              <a:buFontTx/>
              <a:buNone/>
            </a:pPr>
            <a:r>
              <a:rPr lang="en-US" altLang="zh-CN" sz="800">
                <a:latin typeface="Consolas" panose="020B0609020204030204" pitchFamily="49" charset="0"/>
              </a:rPr>
              <a:t>// wallace</a:t>
            </a:r>
          </a:p>
          <a:p>
            <a:pPr>
              <a:buFontTx/>
              <a:buNone/>
            </a:pPr>
            <a:r>
              <a:rPr lang="en-US" altLang="zh-CN" sz="800">
                <a:latin typeface="Consolas" panose="020B0609020204030204" pitchFamily="49" charset="0"/>
              </a:rPr>
              <a:t>wire [63:0] cout,sout;</a:t>
            </a:r>
          </a:p>
          <a:p>
            <a:pPr>
              <a:buFontTx/>
              <a:buNone/>
            </a:pPr>
            <a:r>
              <a:rPr lang="en-US" altLang="zh-CN" sz="800">
                <a:latin typeface="Consolas" panose="020B0609020204030204" pitchFamily="49" charset="0"/>
              </a:rPr>
              <a:t>wire [13:0] ct[63:0];</a:t>
            </a:r>
          </a:p>
          <a:p>
            <a:pPr>
              <a:buFontTx/>
              <a:buNone/>
            </a:pPr>
            <a:r>
              <a:rPr lang="en-US" altLang="zh-CN" sz="800">
                <a:latin typeface="Consolas" panose="020B0609020204030204" pitchFamily="49" charset="0"/>
              </a:rPr>
              <a:t>                wallace wa0_inst(.n(PP[0]), .cin(C[13:0]), .cout(ct[0]), .c(cout[0]), .s(sout[0]));</a:t>
            </a:r>
          </a:p>
          <a:p>
            <a:pPr>
              <a:buFontTx/>
              <a:buNone/>
            </a:pPr>
            <a:r>
              <a:rPr lang="en-US" altLang="zh-CN" sz="800">
                <a:latin typeface="Consolas" panose="020B0609020204030204" pitchFamily="49" charset="0"/>
              </a:rPr>
              <a:t>generate</a:t>
            </a:r>
          </a:p>
          <a:p>
            <a:pPr>
              <a:buFontTx/>
              <a:buNone/>
            </a:pPr>
            <a:r>
              <a:rPr lang="en-US" altLang="zh-CN" sz="800">
                <a:latin typeface="Consolas" panose="020B0609020204030204" pitchFamily="49" charset="0"/>
              </a:rPr>
              <a:t>        genvar i;</a:t>
            </a:r>
          </a:p>
          <a:p>
            <a:pPr>
              <a:buFontTx/>
              <a:buNone/>
            </a:pPr>
            <a:r>
              <a:rPr lang="en-US" altLang="zh-CN" sz="800">
                <a:latin typeface="Consolas" panose="020B0609020204030204" pitchFamily="49" charset="0"/>
              </a:rPr>
              <a:t>        for(i=1;i&lt;64;i=i+1)</a:t>
            </a:r>
          </a:p>
          <a:p>
            <a:pPr>
              <a:buFontTx/>
              <a:buNone/>
            </a:pPr>
            <a:r>
              <a:rPr lang="en-US" altLang="zh-CN" sz="800">
                <a:latin typeface="Consolas" panose="020B0609020204030204" pitchFamily="49" charset="0"/>
              </a:rPr>
              <a:t>        begin: wa</a:t>
            </a:r>
          </a:p>
          <a:p>
            <a:pPr>
              <a:buFontTx/>
              <a:buNone/>
            </a:pPr>
            <a:r>
              <a:rPr lang="en-US" altLang="zh-CN" sz="800">
                <a:latin typeface="Consolas" panose="020B0609020204030204" pitchFamily="49" charset="0"/>
              </a:rPr>
              <a:t>                wallace inst(.n(PP[i]), .cin(ct[i-1]), .cout(ct[i]), .c(cout[i]), .s(sout[i]));</a:t>
            </a:r>
          </a:p>
          <a:p>
            <a:pPr>
              <a:buFontTx/>
              <a:buNone/>
            </a:pPr>
            <a:r>
              <a:rPr lang="en-US" altLang="zh-CN" sz="800">
                <a:latin typeface="Consolas" panose="020B0609020204030204" pitchFamily="49" charset="0"/>
              </a:rPr>
              <a:t>        end</a:t>
            </a:r>
          </a:p>
          <a:p>
            <a:pPr>
              <a:buFontTx/>
              <a:buNone/>
            </a:pPr>
            <a:r>
              <a:rPr lang="en-US" altLang="zh-CN" sz="800">
                <a:latin typeface="Consolas" panose="020B0609020204030204" pitchFamily="49" charset="0"/>
              </a:rPr>
              <a:t>endgenerate</a:t>
            </a:r>
          </a:p>
          <a:p>
            <a:pPr>
              <a:buFontTx/>
              <a:buNone/>
            </a:pPr>
            <a:endParaRPr lang="en-US" altLang="zh-CN" sz="800">
              <a:latin typeface="Consolas" panose="020B0609020204030204" pitchFamily="49" charset="0"/>
            </a:endParaRPr>
          </a:p>
          <a:p>
            <a:pPr>
              <a:buFontTx/>
              <a:buNone/>
            </a:pPr>
            <a:r>
              <a:rPr lang="en-US" altLang="zh-CN" sz="800">
                <a:latin typeface="Consolas" panose="020B0609020204030204" pitchFamily="49" charset="0"/>
              </a:rPr>
              <a:t>// final add</a:t>
            </a:r>
          </a:p>
          <a:p>
            <a:pPr>
              <a:buFontTx/>
              <a:buNone/>
            </a:pPr>
            <a:r>
              <a:rPr lang="en-US" altLang="zh-CN" sz="800">
                <a:latin typeface="Consolas" panose="020B0609020204030204" pitchFamily="49" charset="0"/>
              </a:rPr>
              <a:t>assign s = sout + {cout[62:0],C[14]} + C[15];</a:t>
            </a:r>
          </a:p>
          <a:p>
            <a:pPr>
              <a:buFontTx/>
              <a:buNone/>
            </a:pPr>
            <a:r>
              <a:rPr lang="en-US" altLang="zh-CN" sz="800">
                <a:latin typeface="Consolas" panose="020B0609020204030204" pitchFamily="49" charset="0"/>
              </a:rPr>
              <a:t>endmodule</a:t>
            </a:r>
          </a:p>
          <a:p>
            <a:pPr>
              <a:buFontTx/>
              <a:buNone/>
            </a:pPr>
            <a:endParaRPr lang="en-US" altLang="zh-CN" sz="800">
              <a:latin typeface="Consolas" panose="020B0609020204030204" pitchFamily="49" charset="0"/>
            </a:endParaRPr>
          </a:p>
          <a:p>
            <a:pPr>
              <a:buFontTx/>
              <a:buNone/>
            </a:pPr>
            <a:endParaRPr lang="en-US" altLang="zh-CN" sz="800">
              <a:latin typeface="Consolas" panose="020B0609020204030204" pitchFamily="49" charset="0"/>
            </a:endParaRPr>
          </a:p>
          <a:p>
            <a:pPr>
              <a:buFontTx/>
              <a:buNone/>
            </a:pPr>
            <a:endParaRPr lang="en-US" altLang="zh-CN" sz="800">
              <a:latin typeface="Consolas" panose="020B0609020204030204" pitchFamily="49" charset="0"/>
            </a:endParaRPr>
          </a:p>
          <a:p>
            <a:pPr>
              <a:buFontTx/>
              <a:buNone/>
            </a:pPr>
            <a:endParaRPr lang="en-US" altLang="zh-CN" sz="800">
              <a:latin typeface="Consolas" panose="020B0609020204030204" pitchFamily="49" charset="0"/>
            </a:endParaRPr>
          </a:p>
          <a:p>
            <a:pPr>
              <a:buFontTx/>
              <a:buNone/>
            </a:pPr>
            <a:endParaRPr lang="en-US" altLang="zh-CN" sz="800">
              <a:latin typeface="Consolas" panose="020B0609020204030204" pitchFamily="49" charset="0"/>
            </a:endParaRPr>
          </a:p>
          <a:p>
            <a:pPr>
              <a:buFontTx/>
              <a:buNone/>
            </a:pPr>
            <a:endParaRPr lang="en-US" altLang="zh-CN" sz="800">
              <a:latin typeface="Consolas" panose="020B0609020204030204" pitchFamily="49" charset="0"/>
            </a:endParaRPr>
          </a:p>
          <a:p>
            <a:pPr>
              <a:buFontTx/>
              <a:buNone/>
            </a:pPr>
            <a:endParaRPr lang="en-US" altLang="zh-CN" sz="800">
              <a:latin typeface="Consolas" panose="020B0609020204030204" pitchFamily="49" charset="0"/>
            </a:endParaRPr>
          </a:p>
        </p:txBody>
      </p:sp>
      <p:graphicFrame>
        <p:nvGraphicFramePr>
          <p:cNvPr id="50178" name="Object 2"/>
          <p:cNvGraphicFramePr>
            <a:graphicFrameLocks noChangeAspect="1"/>
          </p:cNvGraphicFramePr>
          <p:nvPr/>
        </p:nvGraphicFramePr>
        <p:xfrm>
          <a:off x="4837113" y="82550"/>
          <a:ext cx="4405312" cy="4019550"/>
        </p:xfrm>
        <a:graphic>
          <a:graphicData uri="http://schemas.openxmlformats.org/presentationml/2006/ole">
            <mc:AlternateContent xmlns:mc="http://schemas.openxmlformats.org/markup-compatibility/2006">
              <mc:Choice xmlns:v="urn:schemas-microsoft-com:vml" Requires="v">
                <p:oleObj spid="_x0000_s12292" r:id="rId3" imgW="7578720" imgH="6918840" progId="Visio.Drawing.11">
                  <p:embed/>
                </p:oleObj>
              </mc:Choice>
              <mc:Fallback>
                <p:oleObj r:id="rId3" imgW="7578720" imgH="6918840" progId="Visio.Drawing.11">
                  <p:embed/>
                  <p:pic>
                    <p:nvPicPr>
                      <p:cNvPr id="5017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7113" y="82550"/>
                        <a:ext cx="4405312"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cxnSp>
        <p:nvCxnSpPr>
          <p:cNvPr id="7" name="直接箭头连接符 6"/>
          <p:cNvCxnSpPr>
            <a:cxnSpLocks noChangeShapeType="1"/>
          </p:cNvCxnSpPr>
          <p:nvPr/>
        </p:nvCxnSpPr>
        <p:spPr bwMode="auto">
          <a:xfrm flipH="1" flipV="1">
            <a:off x="2043113" y="831850"/>
            <a:ext cx="4538662" cy="2949575"/>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9" name="直接箭头连接符 8"/>
          <p:cNvCxnSpPr>
            <a:cxnSpLocks noChangeShapeType="1"/>
          </p:cNvCxnSpPr>
          <p:nvPr/>
        </p:nvCxnSpPr>
        <p:spPr bwMode="auto">
          <a:xfrm flipH="1" flipV="1">
            <a:off x="1516063" y="2027238"/>
            <a:ext cx="3443287" cy="995362"/>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1" name="直接箭头连接符 10"/>
          <p:cNvCxnSpPr>
            <a:cxnSpLocks noChangeShapeType="1"/>
          </p:cNvCxnSpPr>
          <p:nvPr/>
        </p:nvCxnSpPr>
        <p:spPr bwMode="auto">
          <a:xfrm flipH="1">
            <a:off x="2916238" y="2595563"/>
            <a:ext cx="3665537" cy="836612"/>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3" name="直接箭头连接符 12"/>
          <p:cNvCxnSpPr>
            <a:cxnSpLocks noChangeShapeType="1"/>
          </p:cNvCxnSpPr>
          <p:nvPr/>
        </p:nvCxnSpPr>
        <p:spPr bwMode="auto">
          <a:xfrm flipH="1">
            <a:off x="1608138" y="2092325"/>
            <a:ext cx="3606800" cy="2882900"/>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5" name="直接箭头连接符 14"/>
          <p:cNvCxnSpPr>
            <a:cxnSpLocks noChangeShapeType="1"/>
          </p:cNvCxnSpPr>
          <p:nvPr/>
        </p:nvCxnSpPr>
        <p:spPr bwMode="auto">
          <a:xfrm flipH="1">
            <a:off x="2709863" y="757238"/>
            <a:ext cx="3584575" cy="4984750"/>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2112854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noChangeArrowheads="1"/>
          </p:cNvSpPr>
          <p:nvPr>
            <p:ph type="title"/>
          </p:nvPr>
        </p:nvSpPr>
        <p:spPr/>
        <p:txBody>
          <a:bodyPr/>
          <a:lstStyle/>
          <a:p>
            <a:pPr eaLnBrk="1" hangingPunct="1"/>
            <a:r>
              <a:rPr lang="zh-CN" altLang="en-US" smtClean="0"/>
              <a:t>第08章 第</a:t>
            </a:r>
            <a:r>
              <a:rPr lang="en-US" altLang="zh-CN" smtClean="0"/>
              <a:t>20</a:t>
            </a:r>
            <a:r>
              <a:rPr lang="zh-CN" altLang="en-US" smtClean="0"/>
              <a:t>题</a:t>
            </a:r>
          </a:p>
        </p:txBody>
      </p:sp>
      <p:sp>
        <p:nvSpPr>
          <p:cNvPr id="51202" name="内容占位符 2"/>
          <p:cNvSpPr>
            <a:spLocks noGrp="1" noChangeArrowheads="1"/>
          </p:cNvSpPr>
          <p:nvPr>
            <p:ph idx="1"/>
          </p:nvPr>
        </p:nvSpPr>
        <p:spPr/>
        <p:txBody>
          <a:bodyPr/>
          <a:lstStyle/>
          <a:p>
            <a:pPr eaLnBrk="1" hangingPunct="1"/>
            <a:r>
              <a:rPr lang="en-US" altLang="zh-CN" smtClean="0"/>
              <a:t>Q</a:t>
            </a:r>
            <a:r>
              <a:rPr lang="zh-CN" altLang="en-US" smtClean="0"/>
              <a:t>：单精度和双精度浮点数可以表示无理数</a:t>
            </a:r>
            <a:r>
              <a:rPr lang="en-US" altLang="zh-CN" smtClean="0"/>
              <a:t>π</a:t>
            </a:r>
            <a:r>
              <a:rPr lang="zh-CN" altLang="en-US" smtClean="0"/>
              <a:t>吗？为什么？</a:t>
            </a:r>
            <a:endParaRPr lang="en-US" altLang="zh-CN" smtClean="0"/>
          </a:p>
          <a:p>
            <a:pPr eaLnBrk="1" hangingPunct="1"/>
            <a:r>
              <a:rPr lang="en-US" altLang="zh-CN" smtClean="0"/>
              <a:t>A</a:t>
            </a:r>
            <a:r>
              <a:rPr lang="zh-CN" altLang="en-US" smtClean="0"/>
              <a:t>：不能表示，计算机中的数总是有精度的限制，只能精确表示精度范围内的有限小数，不能精确表示无限小数。</a:t>
            </a:r>
            <a:endParaRPr lang="en-US" altLang="zh-CN" smtClean="0"/>
          </a:p>
        </p:txBody>
      </p:sp>
    </p:spTree>
    <p:extLst>
      <p:ext uri="{BB962C8B-B14F-4D97-AF65-F5344CB8AC3E}">
        <p14:creationId xmlns:p14="http://schemas.microsoft.com/office/powerpoint/2010/main" val="10657453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3"/>
          <p:cNvSpPr>
            <a:spLocks noGrp="1"/>
          </p:cNvSpPr>
          <p:nvPr>
            <p:ph type="ctrTitle"/>
          </p:nvPr>
        </p:nvSpPr>
        <p:spPr>
          <a:ln/>
        </p:spPr>
        <p:txBody>
          <a:bodyPr vert="horz" wrap="square" lIns="91440" tIns="45720" rIns="91440" bIns="45720" anchor="ctr" anchorCtr="0"/>
          <a:lstStyle/>
          <a:p>
            <a:pPr>
              <a:buClrTx/>
              <a:buSzTx/>
              <a:buFontTx/>
            </a:pPr>
            <a:r>
              <a:rPr lang="en-US" altLang="zh-CN" dirty="0"/>
              <a:t>Q &amp; A</a:t>
            </a:r>
            <a:endParaRPr lang="zh-CN" altLang="en-US" dirty="0"/>
          </a:p>
        </p:txBody>
      </p:sp>
      <p:sp>
        <p:nvSpPr>
          <p:cNvPr id="49154" name="副标题 4"/>
          <p:cNvSpPr>
            <a:spLocks noGrp="1"/>
          </p:cNvSpPr>
          <p:nvPr>
            <p:ph type="subTitle" idx="1"/>
          </p:nvPr>
        </p:nvSpPr>
        <p:spPr>
          <a:ln/>
        </p:spPr>
        <p:txBody>
          <a:bodyPr vert="horz" wrap="square" lIns="91440" tIns="45720" rIns="91440" bIns="45720" anchor="t" anchorCtr="0"/>
          <a:lstStyle/>
          <a:p>
            <a:pPr>
              <a:buClrTx/>
              <a:buSzTx/>
              <a:buFontTx/>
            </a:pPr>
            <a:endParaRPr lang="zh-CN" altLang="en-US" dirty="0">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
          <p:cNvSpPr>
            <a:spLocks noGrp="1" noChangeArrowheads="1"/>
          </p:cNvSpPr>
          <p:nvPr>
            <p:ph type="title"/>
          </p:nvPr>
        </p:nvSpPr>
        <p:spPr/>
        <p:txBody>
          <a:bodyPr/>
          <a:lstStyle/>
          <a:p>
            <a:pPr eaLnBrk="1" hangingPunct="1"/>
            <a:r>
              <a:rPr lang="zh-CN" altLang="en-US" smtClean="0"/>
              <a:t>第</a:t>
            </a:r>
            <a:r>
              <a:rPr lang="en-US" altLang="zh-CN" smtClean="0"/>
              <a:t>01</a:t>
            </a:r>
            <a:r>
              <a:rPr lang="zh-CN" altLang="en-US" smtClean="0"/>
              <a:t>章 第</a:t>
            </a:r>
            <a:r>
              <a:rPr lang="en-US" altLang="zh-CN" smtClean="0"/>
              <a:t>2</a:t>
            </a:r>
            <a:r>
              <a:rPr lang="zh-CN" altLang="en-US" smtClean="0"/>
              <a:t>题</a:t>
            </a:r>
            <a:r>
              <a:rPr lang="en-US" altLang="zh-CN" smtClean="0"/>
              <a:t>-A</a:t>
            </a:r>
            <a:endParaRPr lang="zh-CN" altLang="en-US" smtClean="0"/>
          </a:p>
        </p:txBody>
      </p:sp>
      <p:sp>
        <p:nvSpPr>
          <p:cNvPr id="9218" name="内容占位符 2"/>
          <p:cNvSpPr>
            <a:spLocks noGrp="1" noChangeArrowheads="1"/>
          </p:cNvSpPr>
          <p:nvPr>
            <p:ph idx="1"/>
          </p:nvPr>
        </p:nvSpPr>
        <p:spPr>
          <a:xfrm>
            <a:off x="685800" y="1981200"/>
            <a:ext cx="7862888" cy="4635500"/>
          </a:xfrm>
          <a:ln>
            <a:solidFill>
              <a:schemeClr val="accent1"/>
            </a:solidFill>
            <a:miter lim="800000"/>
            <a:headEnd/>
            <a:tailEnd/>
          </a:ln>
        </p:spPr>
        <p:txBody>
          <a:bodyPr/>
          <a:lstStyle/>
          <a:p>
            <a:pPr eaLnBrk="1" hangingPunct="1"/>
            <a:r>
              <a:rPr lang="zh-CN" altLang="en-US" smtClean="0"/>
              <a:t>第一问</a:t>
            </a:r>
            <a:endParaRPr lang="en-US" altLang="zh-CN" smtClean="0"/>
          </a:p>
          <a:p>
            <a:pPr lvl="1" eaLnBrk="1" hangingPunct="1"/>
            <a:r>
              <a:rPr lang="zh-CN" altLang="en-US" smtClean="0"/>
              <a:t>本题</a:t>
            </a:r>
            <a:r>
              <a:rPr lang="en-US" altLang="zh-CN" smtClean="0"/>
              <a:t>MIPS</a:t>
            </a:r>
            <a:r>
              <a:rPr lang="zh-CN" altLang="en-US" smtClean="0"/>
              <a:t>：</a:t>
            </a:r>
            <a:endParaRPr lang="en-US" altLang="zh-CN" smtClean="0"/>
          </a:p>
          <a:p>
            <a:pPr lvl="2" eaLnBrk="1" hangingPunct="1"/>
            <a:r>
              <a:rPr lang="en-US" altLang="zh-CN" smtClean="0">
                <a:solidFill>
                  <a:srgbClr val="FF0000"/>
                </a:solidFill>
              </a:rPr>
              <a:t>M</a:t>
            </a:r>
            <a:r>
              <a:rPr lang="en-US" altLang="zh-CN" smtClean="0"/>
              <a:t>illion </a:t>
            </a:r>
            <a:r>
              <a:rPr lang="en-US" altLang="zh-CN" smtClean="0">
                <a:solidFill>
                  <a:srgbClr val="FF0000"/>
                </a:solidFill>
              </a:rPr>
              <a:t>I</a:t>
            </a:r>
            <a:r>
              <a:rPr lang="en-US" altLang="zh-CN" smtClean="0"/>
              <a:t>nstructions </a:t>
            </a:r>
            <a:r>
              <a:rPr lang="en-US" altLang="zh-CN" smtClean="0">
                <a:solidFill>
                  <a:srgbClr val="FF0000"/>
                </a:solidFill>
              </a:rPr>
              <a:t>P</a:t>
            </a:r>
            <a:r>
              <a:rPr lang="en-US" altLang="zh-CN" smtClean="0"/>
              <a:t>er </a:t>
            </a:r>
            <a:r>
              <a:rPr lang="en-US" altLang="zh-CN" smtClean="0">
                <a:solidFill>
                  <a:srgbClr val="FF0000"/>
                </a:solidFill>
              </a:rPr>
              <a:t>S</a:t>
            </a:r>
            <a:r>
              <a:rPr lang="en-US" altLang="zh-CN" smtClean="0"/>
              <a:t>econd</a:t>
            </a:r>
          </a:p>
          <a:p>
            <a:pPr lvl="1" eaLnBrk="1" hangingPunct="1"/>
            <a:r>
              <a:rPr lang="zh-CN" altLang="en-US" smtClean="0"/>
              <a:t>指令系统</a:t>
            </a:r>
            <a:r>
              <a:rPr lang="en-US" altLang="zh-CN" smtClean="0"/>
              <a:t>MIPS</a:t>
            </a:r>
            <a:r>
              <a:rPr lang="zh-CN" altLang="en-US" smtClean="0"/>
              <a:t>：</a:t>
            </a:r>
            <a:endParaRPr lang="en-US" altLang="zh-CN" smtClean="0"/>
          </a:p>
          <a:p>
            <a:pPr lvl="2" eaLnBrk="1" hangingPunct="1"/>
            <a:r>
              <a:rPr lang="en-US" altLang="zh-CN" smtClean="0">
                <a:solidFill>
                  <a:srgbClr val="FF0000"/>
                </a:solidFill>
              </a:rPr>
              <a:t>M</a:t>
            </a:r>
            <a:r>
              <a:rPr lang="en-US" altLang="zh-CN" smtClean="0"/>
              <a:t>icroprocessor without </a:t>
            </a:r>
            <a:r>
              <a:rPr lang="en-US" altLang="zh-CN" smtClean="0">
                <a:solidFill>
                  <a:srgbClr val="FF0000"/>
                </a:solidFill>
              </a:rPr>
              <a:t>I</a:t>
            </a:r>
            <a:r>
              <a:rPr lang="en-US" altLang="zh-CN" smtClean="0"/>
              <a:t>nterlocked </a:t>
            </a:r>
            <a:r>
              <a:rPr lang="en-US" altLang="zh-CN" smtClean="0">
                <a:solidFill>
                  <a:srgbClr val="FF0000"/>
                </a:solidFill>
              </a:rPr>
              <a:t>P</a:t>
            </a:r>
            <a:r>
              <a:rPr lang="en-US" altLang="zh-CN" smtClean="0"/>
              <a:t>ipeline </a:t>
            </a:r>
            <a:r>
              <a:rPr lang="en-US" altLang="zh-CN" smtClean="0">
                <a:solidFill>
                  <a:srgbClr val="FF0000"/>
                </a:solidFill>
              </a:rPr>
              <a:t>S</a:t>
            </a:r>
            <a:r>
              <a:rPr lang="en-US" altLang="zh-CN" smtClean="0"/>
              <a:t>tage</a:t>
            </a:r>
          </a:p>
          <a:p>
            <a:pPr eaLnBrk="1" hangingPunct="1"/>
            <a:r>
              <a:rPr lang="zh-CN" altLang="en-US" smtClean="0"/>
              <a:t>第二问</a:t>
            </a:r>
            <a:endParaRPr lang="en-US" altLang="zh-CN" smtClean="0"/>
          </a:p>
          <a:p>
            <a:pPr lvl="1" eaLnBrk="1" hangingPunct="1"/>
            <a:r>
              <a:rPr lang="zh-CN" altLang="en-US" smtClean="0"/>
              <a:t>见</a:t>
            </a:r>
            <a:r>
              <a:rPr lang="en-US" altLang="zh-CN" smtClean="0"/>
              <a:t>chapter01 p9</a:t>
            </a:r>
          </a:p>
          <a:p>
            <a:pPr lvl="1" eaLnBrk="1" hangingPunct="1"/>
            <a:endParaRPr lang="zh-CN" altLang="en-US" smtClean="0"/>
          </a:p>
        </p:txBody>
      </p:sp>
      <p:graphicFrame>
        <p:nvGraphicFramePr>
          <p:cNvPr id="9219" name="Object 40"/>
          <p:cNvGraphicFramePr>
            <a:graphicFrameLocks noChangeAspect="1"/>
          </p:cNvGraphicFramePr>
          <p:nvPr/>
        </p:nvGraphicFramePr>
        <p:xfrm>
          <a:off x="738188" y="5467350"/>
          <a:ext cx="7720012" cy="857250"/>
        </p:xfrm>
        <a:graphic>
          <a:graphicData uri="http://schemas.openxmlformats.org/presentationml/2006/ole">
            <mc:AlternateContent xmlns:mc="http://schemas.openxmlformats.org/markup-compatibility/2006">
              <mc:Choice xmlns:v="urn:schemas-microsoft-com:vml" Requires="v">
                <p:oleObj spid="_x0000_s4105" r:id="rId3" imgW="3771900" imgH="419100" progId="Equation.3">
                  <p:embed/>
                </p:oleObj>
              </mc:Choice>
              <mc:Fallback>
                <p:oleObj r:id="rId3" imgW="3771900" imgH="419100" progId="Equation.3">
                  <p:embed/>
                  <p:pic>
                    <p:nvPicPr>
                      <p:cNvPr id="9219"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188" y="5467350"/>
                        <a:ext cx="7720012" cy="857250"/>
                      </a:xfrm>
                      <a:prstGeom prst="rect">
                        <a:avLst/>
                      </a:prstGeom>
                      <a:solidFill>
                        <a:schemeClr val="hlink"/>
                      </a:solidFill>
                      <a:ln w="19050">
                        <a:solidFill>
                          <a:srgbClr val="FF3300"/>
                        </a:solidFill>
                        <a:miter lim="800000"/>
                        <a:headEnd/>
                        <a:tailEnd/>
                      </a:ln>
                    </p:spPr>
                  </p:pic>
                </p:oleObj>
              </mc:Fallback>
            </mc:AlternateContent>
          </a:graphicData>
        </a:graphic>
      </p:graphicFrame>
    </p:spTree>
    <p:extLst>
      <p:ext uri="{BB962C8B-B14F-4D97-AF65-F5344CB8AC3E}">
        <p14:creationId xmlns:p14="http://schemas.microsoft.com/office/powerpoint/2010/main" val="2074942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noChangeArrowheads="1"/>
          </p:cNvSpPr>
          <p:nvPr>
            <p:ph type="title"/>
          </p:nvPr>
        </p:nvSpPr>
        <p:spPr>
          <a:xfrm>
            <a:off x="685800" y="0"/>
            <a:ext cx="7772400" cy="1143000"/>
          </a:xfrm>
        </p:spPr>
        <p:txBody>
          <a:bodyPr/>
          <a:lstStyle/>
          <a:p>
            <a:pPr eaLnBrk="1" hangingPunct="1"/>
            <a:r>
              <a:rPr lang="zh-CN" altLang="en-US" smtClean="0"/>
              <a:t>第</a:t>
            </a:r>
            <a:r>
              <a:rPr lang="en-US" altLang="zh-CN" smtClean="0"/>
              <a:t>01</a:t>
            </a:r>
            <a:r>
              <a:rPr lang="zh-CN" altLang="en-US" smtClean="0"/>
              <a:t>章 第</a:t>
            </a:r>
            <a:r>
              <a:rPr lang="en-US" altLang="zh-CN" smtClean="0"/>
              <a:t>3</a:t>
            </a:r>
            <a:r>
              <a:rPr lang="zh-CN" altLang="en-US" smtClean="0"/>
              <a:t>题</a:t>
            </a:r>
          </a:p>
        </p:txBody>
      </p:sp>
      <p:sp>
        <p:nvSpPr>
          <p:cNvPr id="10242" name="内容占位符 3"/>
          <p:cNvSpPr>
            <a:spLocks noGrp="1" noChangeArrowheads="1"/>
          </p:cNvSpPr>
          <p:nvPr>
            <p:ph sz="half" idx="1"/>
          </p:nvPr>
        </p:nvSpPr>
        <p:spPr>
          <a:xfrm>
            <a:off x="685800" y="1143000"/>
            <a:ext cx="3810000" cy="4114800"/>
          </a:xfrm>
        </p:spPr>
        <p:txBody>
          <a:bodyPr/>
          <a:lstStyle/>
          <a:p>
            <a:pPr eaLnBrk="1" hangingPunct="1"/>
            <a:r>
              <a:rPr lang="en-US" altLang="zh-CN" sz="2400" smtClean="0"/>
              <a:t>Q</a:t>
            </a:r>
            <a:r>
              <a:rPr lang="zh-CN" altLang="en-US" sz="2400" smtClean="0"/>
              <a:t>：假设某程序中可向量化的百分比为</a:t>
            </a:r>
            <a:r>
              <a:rPr lang="en-US" altLang="zh-CN" sz="2400" smtClean="0"/>
              <a:t>P</a:t>
            </a:r>
            <a:r>
              <a:rPr lang="zh-CN" altLang="en-US" sz="2400" smtClean="0"/>
              <a:t>，现在给处理器中增加向量部件以提升性能，向量部件的加速比为</a:t>
            </a:r>
            <a:r>
              <a:rPr lang="en-US" altLang="zh-CN" sz="2400" smtClean="0"/>
              <a:t>S</a:t>
            </a:r>
            <a:r>
              <a:rPr lang="zh-CN" altLang="en-US" sz="2400" smtClean="0"/>
              <a:t>。请问增加向量部件后的处理器运行该程序的性能提升幅度是多少？</a:t>
            </a:r>
          </a:p>
        </p:txBody>
      </p:sp>
      <p:sp>
        <p:nvSpPr>
          <p:cNvPr id="5" name="内容占位符 4"/>
          <p:cNvSpPr>
            <a:spLocks noGrp="1"/>
          </p:cNvSpPr>
          <p:nvPr>
            <p:ph sz="half" idx="2"/>
          </p:nvPr>
        </p:nvSpPr>
        <p:spPr>
          <a:xfrm>
            <a:off x="4648200" y="1143000"/>
            <a:ext cx="3810000" cy="4835525"/>
          </a:xfrm>
          <a:ln>
            <a:solidFill>
              <a:schemeClr val="accent1"/>
            </a:solidFill>
          </a:ln>
        </p:spPr>
        <p:txBody>
          <a:bodyPr/>
          <a:lstStyle/>
          <a:p>
            <a:pPr marL="341630" indent="-341630" eaLnBrk="1" hangingPunct="1">
              <a:defRPr/>
            </a:pPr>
            <a:r>
              <a:rPr kumimoji="1" lang="en-US" altLang="zh-CN" sz="2400" dirty="0" smtClean="0"/>
              <a:t>A</a:t>
            </a:r>
            <a:r>
              <a:rPr kumimoji="1" lang="zh-CN" altLang="en-US" sz="2400" dirty="0" smtClean="0"/>
              <a:t>：</a:t>
            </a:r>
            <a:endParaRPr kumimoji="1" lang="en-US" altLang="zh-CN" sz="2400" dirty="0" smtClean="0"/>
          </a:p>
          <a:p>
            <a:pPr marL="741680" lvl="1" indent="-284480" eaLnBrk="1" hangingPunct="1">
              <a:defRPr/>
            </a:pPr>
            <a:r>
              <a:rPr kumimoji="1" lang="zh-CN" altLang="en-US" sz="2000" dirty="0" smtClean="0">
                <a:cs typeface="+mn-ea"/>
              </a:rPr>
              <a:t>假设程序执行时间为</a:t>
            </a:r>
            <a:r>
              <a:rPr kumimoji="1" lang="en-US" altLang="zh-CN" sz="2000" dirty="0" smtClean="0">
                <a:cs typeface="+mn-ea"/>
              </a:rPr>
              <a:t>1</a:t>
            </a:r>
            <a:r>
              <a:rPr kumimoji="1" lang="zh-CN" altLang="en-US" sz="2000" dirty="0" smtClean="0">
                <a:cs typeface="+mn-ea"/>
              </a:rPr>
              <a:t>，则可向量化时间为</a:t>
            </a:r>
            <a:r>
              <a:rPr kumimoji="1" lang="en-US" altLang="zh-CN" sz="2000" dirty="0" smtClean="0">
                <a:cs typeface="+mn-ea"/>
              </a:rPr>
              <a:t>P</a:t>
            </a:r>
            <a:r>
              <a:rPr kumimoji="1" lang="zh-CN" altLang="en-US" sz="2000" dirty="0" smtClean="0">
                <a:cs typeface="+mn-ea"/>
              </a:rPr>
              <a:t>，不可向量化时间为</a:t>
            </a:r>
            <a:r>
              <a:rPr kumimoji="1" lang="en-US" altLang="zh-CN" sz="2000" dirty="0" smtClean="0">
                <a:cs typeface="+mn-ea"/>
              </a:rPr>
              <a:t>1-P</a:t>
            </a:r>
          </a:p>
          <a:p>
            <a:pPr marL="741680" lvl="1" indent="-284480" eaLnBrk="1" hangingPunct="1">
              <a:defRPr/>
            </a:pPr>
            <a:r>
              <a:rPr kumimoji="1" lang="zh-CN" altLang="en-US" sz="2000" dirty="0" smtClean="0">
                <a:cs typeface="+mn-ea"/>
              </a:rPr>
              <a:t>向量部件加速比为</a:t>
            </a:r>
            <a:r>
              <a:rPr kumimoji="1" lang="en-US" altLang="zh-CN" sz="2000" dirty="0" smtClean="0">
                <a:cs typeface="+mn-ea"/>
              </a:rPr>
              <a:t>S</a:t>
            </a:r>
            <a:r>
              <a:rPr kumimoji="1" lang="zh-CN" altLang="en-US" sz="2000" dirty="0" smtClean="0">
                <a:cs typeface="+mn-ea"/>
              </a:rPr>
              <a:t>，则可向量化时间变为</a:t>
            </a:r>
            <a:r>
              <a:rPr kumimoji="1" lang="en-US" altLang="zh-CN" sz="2000" dirty="0" smtClean="0">
                <a:cs typeface="+mn-ea"/>
              </a:rPr>
              <a:t>P/S</a:t>
            </a:r>
            <a:r>
              <a:rPr kumimoji="1" lang="zh-CN" altLang="en-US" sz="2000" dirty="0" smtClean="0">
                <a:cs typeface="+mn-ea"/>
              </a:rPr>
              <a:t>，总时间为</a:t>
            </a:r>
            <a:r>
              <a:rPr kumimoji="1" lang="en-US" altLang="zh-CN" sz="2000" dirty="0" smtClean="0">
                <a:solidFill>
                  <a:schemeClr val="accent6"/>
                </a:solidFill>
                <a:cs typeface="+mn-ea"/>
              </a:rPr>
              <a:t>(1-P)+P/S</a:t>
            </a:r>
          </a:p>
          <a:p>
            <a:pPr marL="741680" lvl="1" indent="-284480" eaLnBrk="1" hangingPunct="1">
              <a:defRPr/>
            </a:pPr>
            <a:r>
              <a:rPr kumimoji="1" lang="zh-CN" altLang="en-US" sz="2000" dirty="0" smtClean="0">
                <a:cs typeface="+mn-ea"/>
              </a:rPr>
              <a:t>性能提升幅度较为笼统，正确的理解都可以</a:t>
            </a:r>
            <a:endParaRPr kumimoji="1" lang="en-US" altLang="zh-CN" sz="2000" dirty="0" smtClean="0">
              <a:cs typeface="+mn-ea"/>
            </a:endParaRPr>
          </a:p>
          <a:p>
            <a:pPr marL="457200" lvl="1" indent="0" eaLnBrk="1" hangingPunct="1">
              <a:buFontTx/>
              <a:buNone/>
              <a:defRPr/>
            </a:pPr>
            <a:endParaRPr kumimoji="1" lang="zh-CN" altLang="en-US" dirty="0">
              <a:cs typeface="+mn-ea"/>
            </a:endParaRPr>
          </a:p>
        </p:txBody>
      </p:sp>
    </p:spTree>
    <p:extLst>
      <p:ext uri="{BB962C8B-B14F-4D97-AF65-F5344CB8AC3E}">
        <p14:creationId xmlns:p14="http://schemas.microsoft.com/office/powerpoint/2010/main" val="8108587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noChangeArrowheads="1"/>
          </p:cNvSpPr>
          <p:nvPr>
            <p:ph type="title"/>
          </p:nvPr>
        </p:nvSpPr>
        <p:spPr/>
        <p:txBody>
          <a:bodyPr/>
          <a:lstStyle/>
          <a:p>
            <a:pPr eaLnBrk="1" hangingPunct="1"/>
            <a:r>
              <a:rPr lang="zh-CN" altLang="en-US" smtClean="0"/>
              <a:t>第</a:t>
            </a:r>
            <a:r>
              <a:rPr lang="en-US" altLang="zh-CN" smtClean="0"/>
              <a:t>01</a:t>
            </a:r>
            <a:r>
              <a:rPr lang="zh-CN" altLang="en-US" smtClean="0"/>
              <a:t>章 第</a:t>
            </a:r>
            <a:r>
              <a:rPr lang="en-US" altLang="zh-CN" smtClean="0"/>
              <a:t>4</a:t>
            </a:r>
            <a:r>
              <a:rPr lang="zh-CN" altLang="en-US" smtClean="0"/>
              <a:t>题</a:t>
            </a:r>
            <a:r>
              <a:rPr lang="en-US" altLang="zh-CN" smtClean="0"/>
              <a:t>-Q</a:t>
            </a:r>
            <a:endParaRPr lang="zh-CN" altLang="en-US" smtClean="0"/>
          </a:p>
        </p:txBody>
      </p:sp>
      <p:sp>
        <p:nvSpPr>
          <p:cNvPr id="11266" name="内容占位符 4"/>
          <p:cNvSpPr>
            <a:spLocks noGrp="1" noChangeArrowheads="1"/>
          </p:cNvSpPr>
          <p:nvPr>
            <p:ph idx="1"/>
          </p:nvPr>
        </p:nvSpPr>
        <p:spPr/>
        <p:txBody>
          <a:bodyPr/>
          <a:lstStyle/>
          <a:p>
            <a:pPr eaLnBrk="1" hangingPunct="1"/>
            <a:r>
              <a:rPr lang="en-US" altLang="zh-CN" smtClean="0"/>
              <a:t>Q</a:t>
            </a:r>
            <a:r>
              <a:rPr lang="zh-CN" altLang="en-US" smtClean="0"/>
              <a:t>：处理器的功耗可简单分为静态功耗和动态功耗两部分，其中静态功耗的特性符合欧姆定律，动态功耗在其他条件相同的情况下与频率成正比。现对某处理器进行功耗测试，得到如下数据：关闭时钟，电压</a:t>
            </a:r>
            <a:r>
              <a:rPr lang="en-US" altLang="zh-CN" smtClean="0"/>
              <a:t>1.0V</a:t>
            </a:r>
            <a:r>
              <a:rPr lang="zh-CN" altLang="en-US" smtClean="0"/>
              <a:t>时，电流为</a:t>
            </a:r>
            <a:r>
              <a:rPr lang="en-US" altLang="zh-CN" smtClean="0"/>
              <a:t>100mA</a:t>
            </a:r>
            <a:r>
              <a:rPr lang="zh-CN" altLang="en-US" smtClean="0"/>
              <a:t>；时钟频率为</a:t>
            </a:r>
            <a:r>
              <a:rPr lang="en-US" altLang="zh-CN" smtClean="0"/>
              <a:t>1GHz</a:t>
            </a:r>
            <a:r>
              <a:rPr lang="zh-CN" altLang="en-US" smtClean="0"/>
              <a:t>，电压</a:t>
            </a:r>
            <a:r>
              <a:rPr lang="en-US" altLang="zh-CN" smtClean="0"/>
              <a:t>1.1V</a:t>
            </a:r>
            <a:r>
              <a:rPr lang="zh-CN" altLang="en-US" smtClean="0"/>
              <a:t>时，电流为</a:t>
            </a:r>
            <a:r>
              <a:rPr lang="en-US" altLang="zh-CN" smtClean="0"/>
              <a:t>2100mA</a:t>
            </a:r>
            <a:r>
              <a:rPr lang="zh-CN" altLang="en-US" smtClean="0"/>
              <a:t>。请计算在时钟频率为</a:t>
            </a:r>
            <a:r>
              <a:rPr lang="en-US" altLang="zh-CN" smtClean="0"/>
              <a:t>2GHz</a:t>
            </a:r>
            <a:r>
              <a:rPr lang="zh-CN" altLang="en-US" smtClean="0"/>
              <a:t>，电压</a:t>
            </a:r>
            <a:r>
              <a:rPr lang="en-US" altLang="zh-CN" smtClean="0"/>
              <a:t>1.1V</a:t>
            </a:r>
            <a:r>
              <a:rPr lang="zh-CN" altLang="en-US" smtClean="0"/>
              <a:t>时，此处理器的总功耗。</a:t>
            </a:r>
          </a:p>
        </p:txBody>
      </p:sp>
    </p:spTree>
    <p:extLst>
      <p:ext uri="{BB962C8B-B14F-4D97-AF65-F5344CB8AC3E}">
        <p14:creationId xmlns:p14="http://schemas.microsoft.com/office/powerpoint/2010/main" val="3109315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noChangeArrowheads="1"/>
          </p:cNvSpPr>
          <p:nvPr>
            <p:ph type="title"/>
          </p:nvPr>
        </p:nvSpPr>
        <p:spPr/>
        <p:txBody>
          <a:bodyPr/>
          <a:lstStyle/>
          <a:p>
            <a:pPr eaLnBrk="1" hangingPunct="1"/>
            <a:r>
              <a:rPr lang="zh-CN" altLang="en-US" smtClean="0"/>
              <a:t>第</a:t>
            </a:r>
            <a:r>
              <a:rPr lang="en-US" altLang="zh-CN" smtClean="0"/>
              <a:t>01</a:t>
            </a:r>
            <a:r>
              <a:rPr lang="zh-CN" altLang="en-US" smtClean="0"/>
              <a:t>章 第</a:t>
            </a:r>
            <a:r>
              <a:rPr lang="en-US" altLang="zh-CN" smtClean="0"/>
              <a:t>4</a:t>
            </a:r>
            <a:r>
              <a:rPr lang="zh-CN" altLang="en-US" smtClean="0"/>
              <a:t>题</a:t>
            </a:r>
            <a:r>
              <a:rPr lang="en-US" altLang="zh-CN" smtClean="0"/>
              <a:t>-A</a:t>
            </a:r>
            <a:endParaRPr lang="zh-CN" altLang="en-US" smtClean="0"/>
          </a:p>
        </p:txBody>
      </p:sp>
      <p:sp>
        <p:nvSpPr>
          <p:cNvPr id="11267" name="内容占位符 2"/>
          <p:cNvSpPr>
            <a:spLocks noGrp="1" noChangeArrowheads="1"/>
          </p:cNvSpPr>
          <p:nvPr>
            <p:ph idx="1"/>
          </p:nvPr>
        </p:nvSpPr>
        <p:spPr>
          <a:ln>
            <a:solidFill>
              <a:schemeClr val="accent1"/>
            </a:solidFill>
            <a:miter lim="800000"/>
            <a:headEnd/>
            <a:tailEnd/>
          </a:ln>
        </p:spPr>
        <p:txBody>
          <a:bodyPr/>
          <a:lstStyle/>
          <a:p>
            <a:pPr eaLnBrk="1" hangingPunct="1"/>
            <a:r>
              <a:rPr lang="en-US" altLang="zh-CN" smtClean="0"/>
              <a:t>A</a:t>
            </a:r>
            <a:r>
              <a:rPr lang="zh-CN" altLang="en-US" smtClean="0"/>
              <a:t>：</a:t>
            </a:r>
            <a:endParaRPr lang="en-US" altLang="zh-CN" smtClean="0"/>
          </a:p>
          <a:p>
            <a:pPr marL="914400" lvl="1" indent="-457200" eaLnBrk="1" hangingPunct="1">
              <a:buFont typeface="Times New Roman" panose="02020603050405020304" pitchFamily="18" charset="0"/>
              <a:buAutoNum type="arabicPeriod"/>
            </a:pPr>
            <a:r>
              <a:rPr lang="zh-CN" altLang="en-US" smtClean="0"/>
              <a:t>静态功耗符合欧姆定律，则处理器的等效电阻为</a:t>
            </a:r>
            <a:r>
              <a:rPr lang="en-US" altLang="zh-CN" smtClean="0"/>
              <a:t>1.0V/100mA=10</a:t>
            </a:r>
            <a:r>
              <a:rPr lang="el-GR" altLang="zh-CN" smtClean="0"/>
              <a:t>Ω</a:t>
            </a:r>
            <a:r>
              <a:rPr lang="zh-CN" altLang="en-US" smtClean="0"/>
              <a:t>，故</a:t>
            </a:r>
            <a:r>
              <a:rPr lang="en-US" altLang="zh-CN" smtClean="0"/>
              <a:t>1.1V</a:t>
            </a:r>
            <a:r>
              <a:rPr lang="zh-CN" altLang="en-US" smtClean="0"/>
              <a:t>时静态电流为</a:t>
            </a:r>
            <a:r>
              <a:rPr lang="en-US" altLang="zh-CN" smtClean="0"/>
              <a:t>110mA</a:t>
            </a:r>
            <a:r>
              <a:rPr lang="zh-CN" altLang="en-US" smtClean="0"/>
              <a:t>。</a:t>
            </a:r>
            <a:endParaRPr lang="en-US" altLang="zh-CN" smtClean="0"/>
          </a:p>
          <a:p>
            <a:pPr marL="914400" lvl="1" indent="-457200" eaLnBrk="1" hangingPunct="1">
              <a:buFont typeface="Times New Roman" panose="02020603050405020304" pitchFamily="18" charset="0"/>
              <a:buAutoNum type="arabicPeriod"/>
            </a:pPr>
            <a:r>
              <a:rPr lang="en-US" altLang="zh-CN" smtClean="0"/>
              <a:t>1GHz/1.1V</a:t>
            </a:r>
            <a:r>
              <a:rPr lang="zh-CN" altLang="en-US" smtClean="0"/>
              <a:t>时总电流为</a:t>
            </a:r>
            <a:r>
              <a:rPr lang="en-US" altLang="zh-CN" smtClean="0"/>
              <a:t>2100mA</a:t>
            </a:r>
            <a:r>
              <a:rPr lang="zh-CN" altLang="en-US" smtClean="0"/>
              <a:t>，所以此时的动态电流为</a:t>
            </a:r>
            <a:r>
              <a:rPr lang="en-US" altLang="zh-CN" smtClean="0"/>
              <a:t>2100mA-110mA=1990mA</a:t>
            </a:r>
            <a:r>
              <a:rPr lang="zh-CN" altLang="en-US" smtClean="0"/>
              <a:t>。</a:t>
            </a:r>
            <a:endParaRPr lang="en-US" altLang="zh-CN" smtClean="0"/>
          </a:p>
          <a:p>
            <a:pPr marL="914400" lvl="1" indent="-457200" eaLnBrk="1" hangingPunct="1">
              <a:buFont typeface="Times New Roman" panose="02020603050405020304" pitchFamily="18" charset="0"/>
              <a:buAutoNum type="arabicPeriod"/>
            </a:pPr>
            <a:r>
              <a:rPr lang="zh-CN" altLang="en-US" smtClean="0"/>
              <a:t>动态功耗与频率成正比，所以</a:t>
            </a:r>
            <a:r>
              <a:rPr lang="en-US" altLang="zh-CN" smtClean="0"/>
              <a:t>2GHz/1.1V</a:t>
            </a:r>
            <a:r>
              <a:rPr lang="zh-CN" altLang="en-US" smtClean="0"/>
              <a:t>时动态电流为</a:t>
            </a:r>
            <a:r>
              <a:rPr lang="en-US" altLang="zh-CN" smtClean="0"/>
              <a:t>1990mA</a:t>
            </a:r>
            <a:r>
              <a:rPr lang="zh-CN" altLang="en-US" smtClean="0"/>
              <a:t>*</a:t>
            </a:r>
            <a:r>
              <a:rPr lang="en-US" altLang="zh-CN" smtClean="0"/>
              <a:t>2=3980mA</a:t>
            </a:r>
            <a:r>
              <a:rPr lang="zh-CN" altLang="en-US" smtClean="0"/>
              <a:t>，总电流为</a:t>
            </a:r>
            <a:r>
              <a:rPr lang="en-US" altLang="zh-CN" smtClean="0"/>
              <a:t>4090mA</a:t>
            </a:r>
          </a:p>
          <a:p>
            <a:pPr marL="914400" lvl="1" indent="-457200" eaLnBrk="1" hangingPunct="1">
              <a:buFont typeface="Times New Roman" panose="02020603050405020304" pitchFamily="18" charset="0"/>
              <a:buAutoNum type="arabicPeriod"/>
            </a:pPr>
            <a:r>
              <a:rPr lang="zh-CN" altLang="en-US" smtClean="0"/>
              <a:t>总功耗为</a:t>
            </a:r>
            <a:r>
              <a:rPr lang="en-US" altLang="zh-CN" smtClean="0"/>
              <a:t>4090mA</a:t>
            </a:r>
            <a:r>
              <a:rPr lang="zh-CN" altLang="en-US" smtClean="0"/>
              <a:t>*</a:t>
            </a:r>
            <a:r>
              <a:rPr lang="en-US" altLang="zh-CN" smtClean="0"/>
              <a:t>1.1V=4.499W</a:t>
            </a:r>
          </a:p>
        </p:txBody>
      </p:sp>
    </p:spTree>
    <p:extLst>
      <p:ext uri="{BB962C8B-B14F-4D97-AF65-F5344CB8AC3E}">
        <p14:creationId xmlns:p14="http://schemas.microsoft.com/office/powerpoint/2010/main" val="41418245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9ca4903d-2a9b-452b-8b49-9575332b5042"/>
  <p:tag name="COMMONDATA" val="eyJoZGlkIjoiZWYyZTg1YWIwNDI3NmVhMmZmNTBiMTBjZTYzMTg0N2YifQ=="/>
</p:tagLst>
</file>

<file path=ppt/theme/theme1.xml><?xml version="1.0" encoding="utf-8"?>
<a:theme xmlns:a="http://schemas.openxmlformats.org/drawingml/2006/main" name="主题1">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25</TotalTime>
  <Words>3867</Words>
  <Application>Microsoft Office PowerPoint</Application>
  <PresentationFormat>全屏显示(4:3)</PresentationFormat>
  <Paragraphs>638</Paragraphs>
  <Slides>53</Slides>
  <Notes>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53</vt:i4>
      </vt:variant>
    </vt:vector>
  </HeadingPairs>
  <TitlesOfParts>
    <vt:vector size="65" baseType="lpstr">
      <vt:lpstr>黑体</vt:lpstr>
      <vt:lpstr>宋体</vt:lpstr>
      <vt:lpstr>Arial</vt:lpstr>
      <vt:lpstr>Calibri</vt:lpstr>
      <vt:lpstr>Consolas</vt:lpstr>
      <vt:lpstr>Courier New</vt:lpstr>
      <vt:lpstr>Times New Roman</vt:lpstr>
      <vt:lpstr>Wingdings</vt:lpstr>
      <vt:lpstr>仿宋_GB2312</vt:lpstr>
      <vt:lpstr>主题1</vt:lpstr>
      <vt:lpstr>Microsoft 公式 3.0</vt:lpstr>
      <vt:lpstr>Microsoft Visio 2003-2010 Drawing</vt:lpstr>
      <vt:lpstr>计算机体系结构基础</vt:lpstr>
      <vt:lpstr>作业的目的</vt:lpstr>
      <vt:lpstr>本课程作业题设置</vt:lpstr>
      <vt:lpstr>第01章 第1题</vt:lpstr>
      <vt:lpstr>第01章 第2题-Q</vt:lpstr>
      <vt:lpstr>第01章 第2题-A</vt:lpstr>
      <vt:lpstr>第01章 第3题</vt:lpstr>
      <vt:lpstr>第01章 第4题-Q</vt:lpstr>
      <vt:lpstr>第01章 第4题-A</vt:lpstr>
      <vt:lpstr>第01章 第5题</vt:lpstr>
      <vt:lpstr>第06章 第1题</vt:lpstr>
      <vt:lpstr>第06章 第2题</vt:lpstr>
      <vt:lpstr>第06章 第3题</vt:lpstr>
      <vt:lpstr>第06章 第4题</vt:lpstr>
      <vt:lpstr>第06章 第4题-A</vt:lpstr>
      <vt:lpstr>第06章 第5题</vt:lpstr>
      <vt:lpstr>第06章 第6题</vt:lpstr>
      <vt:lpstr>第08章 第1题-Q</vt:lpstr>
      <vt:lpstr>第08章 第1题-A</vt:lpstr>
      <vt:lpstr>第08章 第2题</vt:lpstr>
      <vt:lpstr>第08章 第3题</vt:lpstr>
      <vt:lpstr>第08章 第4题</vt:lpstr>
      <vt:lpstr>第08章 第5题-Q</vt:lpstr>
      <vt:lpstr>第08章 第5题-A</vt:lpstr>
      <vt:lpstr>第08章 第6题</vt:lpstr>
      <vt:lpstr>第08章 第7题</vt:lpstr>
      <vt:lpstr>第08章 第8题</vt:lpstr>
      <vt:lpstr>第08章 第9题</vt:lpstr>
      <vt:lpstr>第08章 第10题</vt:lpstr>
      <vt:lpstr>第08章 第11题</vt:lpstr>
      <vt:lpstr>第08章 第12题-Q</vt:lpstr>
      <vt:lpstr>第08章 第12题-A</vt:lpstr>
      <vt:lpstr>第08章 第12题-A</vt:lpstr>
      <vt:lpstr>第08章 第12题-A</vt:lpstr>
      <vt:lpstr>第08章 第12题-A</vt:lpstr>
      <vt:lpstr>第08章 第12题-A</vt:lpstr>
      <vt:lpstr>第08章 第12题-A</vt:lpstr>
      <vt:lpstr>第08章 第13题</vt:lpstr>
      <vt:lpstr>第08章 第14题-Q</vt:lpstr>
      <vt:lpstr>第08章 第14题-A</vt:lpstr>
      <vt:lpstr>第08章 第15题</vt:lpstr>
      <vt:lpstr>第08章 第16题</vt:lpstr>
      <vt:lpstr>第08章 第16题-A</vt:lpstr>
      <vt:lpstr>第08章 第17题-Q</vt:lpstr>
      <vt:lpstr>第08章 第17题-A</vt:lpstr>
      <vt:lpstr>第08章 第17题-A</vt:lpstr>
      <vt:lpstr>第08章 第18题</vt:lpstr>
      <vt:lpstr>第08章 第19题-Q</vt:lpstr>
      <vt:lpstr>第08章 第19题-A</vt:lpstr>
      <vt:lpstr>PowerPoint 演示文稿</vt:lpstr>
      <vt:lpstr>PowerPoint 演示文稿</vt:lpstr>
      <vt:lpstr>第08章 第20题</vt:lpstr>
      <vt:lpstr>Q &amp; A</vt:lpstr>
    </vt:vector>
  </TitlesOfParts>
  <Company>ict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计算机体系结构基础</dc:title>
  <dc:creator>liusu</dc:creator>
  <cp:lastModifiedBy>ZJP</cp:lastModifiedBy>
  <cp:revision>86</cp:revision>
  <dcterms:created xsi:type="dcterms:W3CDTF">2016-08-31T07:02:30Z</dcterms:created>
  <dcterms:modified xsi:type="dcterms:W3CDTF">2023-10-18T12:26:46Z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42E1ACC2C8CD47C8B412EB5C6BCF44A0</vt:lpwstr>
  </property>
</Properties>
</file>