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handoutMasterIdLst>
    <p:handoutMasterId r:id="rId44"/>
  </p:handoutMasterIdLst>
  <p:sldIdLst>
    <p:sldId id="256" r:id="rId2"/>
    <p:sldId id="279" r:id="rId3"/>
    <p:sldId id="280" r:id="rId4"/>
    <p:sldId id="281" r:id="rId5"/>
    <p:sldId id="282" r:id="rId6"/>
    <p:sldId id="283" r:id="rId7"/>
    <p:sldId id="284" r:id="rId8"/>
    <p:sldId id="285" r:id="rId9"/>
    <p:sldId id="286" r:id="rId10"/>
    <p:sldId id="287" r:id="rId11"/>
    <p:sldId id="288" r:id="rId12"/>
    <p:sldId id="289" r:id="rId13"/>
    <p:sldId id="290" r:id="rId14"/>
    <p:sldId id="291" r:id="rId15"/>
    <p:sldId id="292" r:id="rId16"/>
    <p:sldId id="293" r:id="rId17"/>
    <p:sldId id="294" r:id="rId18"/>
    <p:sldId id="530" r:id="rId19"/>
    <p:sldId id="532" r:id="rId20"/>
    <p:sldId id="295" r:id="rId21"/>
    <p:sldId id="531" r:id="rId22"/>
    <p:sldId id="296" r:id="rId23"/>
    <p:sldId id="297" r:id="rId24"/>
    <p:sldId id="298" r:id="rId25"/>
    <p:sldId id="299" r:id="rId26"/>
    <p:sldId id="300" r:id="rId27"/>
    <p:sldId id="534" r:id="rId28"/>
    <p:sldId id="301" r:id="rId29"/>
    <p:sldId id="302" r:id="rId30"/>
    <p:sldId id="533" r:id="rId31"/>
    <p:sldId id="303" r:id="rId32"/>
    <p:sldId id="304" r:id="rId33"/>
    <p:sldId id="305" r:id="rId34"/>
    <p:sldId id="306" r:id="rId35"/>
    <p:sldId id="307" r:id="rId36"/>
    <p:sldId id="308" r:id="rId37"/>
    <p:sldId id="309" r:id="rId38"/>
    <p:sldId id="310" r:id="rId39"/>
    <p:sldId id="311" r:id="rId40"/>
    <p:sldId id="312" r:id="rId41"/>
    <p:sldId id="529" r:id="rId42"/>
  </p:sldIdLst>
  <p:sldSz cx="9144000" cy="6858000" type="screen4x3"/>
  <p:notesSz cx="7104063" cy="10234613"/>
  <p:custDataLst>
    <p:tags r:id="rId4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9" d="100"/>
          <a:sy n="69" d="100"/>
        </p:scale>
        <p:origin x="15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t>2023/12/19</a:t>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2023/12/19</a:t>
            </a:fld>
            <a:endParaRPr lang="zh-CN" altLang="en-US"/>
          </a:p>
        </p:txBody>
      </p:sp>
      <p:sp>
        <p:nvSpPr>
          <p:cNvPr id="4" name="幻灯片图像占位符 3"/>
          <p:cNvSpPr>
            <a:spLocks noGrp="1" noRot="1" noChangeAspect="1"/>
          </p:cNvSpPr>
          <p:nvPr>
            <p:ph type="sldImg" idx="2"/>
          </p:nvPr>
        </p:nvSpPr>
        <p:spPr>
          <a:xfrm>
            <a:off x="1249156" y="1279287"/>
            <a:ext cx="4605433"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a:ln>
            <a:solidFill>
              <a:srgbClr val="000000">
                <a:alpha val="100000"/>
              </a:srgbClr>
            </a:solidFill>
            <a:miter lim="800000"/>
          </a:ln>
        </p:spPr>
      </p:sp>
      <p:sp>
        <p:nvSpPr>
          <p:cNvPr id="12291" name="备注占位符 2"/>
          <p:cNvSpPr>
            <a:spLocks noGrp="1"/>
          </p:cNvSpPr>
          <p:nvPr>
            <p:ph type="body" idx="1"/>
          </p:nvPr>
        </p:nvSpPr>
        <p:spPr>
          <a:noFill/>
          <a:ln>
            <a:noFill/>
          </a:ln>
        </p:spPr>
        <p:txBody>
          <a:bodyPr wrap="square" lIns="91440" tIns="45720" rIns="91440" bIns="45720" anchor="t"/>
          <a:lstStyle/>
          <a:p>
            <a:pPr lvl="0"/>
            <a:r>
              <a:rPr lang="zh-CN" altLang="en-US" dirty="0"/>
              <a:t>有些同学用</a:t>
            </a:r>
            <a:r>
              <a:rPr lang="en-US" altLang="zh-CN" dirty="0"/>
              <a:t>send/recv</a:t>
            </a:r>
            <a:r>
              <a:rPr lang="zh-CN" altLang="en-US" dirty="0"/>
              <a:t>来进行数据分发，也是可以的</a:t>
            </a:r>
          </a:p>
        </p:txBody>
      </p:sp>
      <p:sp>
        <p:nvSpPr>
          <p:cNvPr id="4" name="灯片编号占位符 3"/>
          <p:cNvSpPr txBox="1">
            <a:spLocks noGrp="1"/>
          </p:cNvSpPr>
          <p:nvPr>
            <p:ph type="sldNum" sz="quarter"/>
          </p:nvPr>
        </p:nvSpPr>
        <p:spPr>
          <a:noFill/>
        </p:spPr>
        <p:txBody>
          <a:bodyPr lIns="91440" tIns="45720" rIns="91440" bIns="45720" rtlCol="0" anchor="b"/>
          <a:lstStyle/>
          <a:p>
            <a:pPr marL="0" marR="0" lvl="0" indent="0" algn="r" defTabSz="914400" rtl="0" eaLnBrk="1" fontAlgn="auto" latinLnBrk="0" hangingPunct="1">
              <a:lnSpc>
                <a:spcPct val="100000"/>
              </a:lnSpc>
              <a:spcBef>
                <a:spcPts val="0"/>
              </a:spcBef>
              <a:spcAft>
                <a:spcPts val="0"/>
              </a:spcAft>
              <a:buClrTx/>
              <a:buSzTx/>
              <a:buFontTx/>
              <a:buNone/>
              <a:defRPr/>
            </a:pPr>
            <a:fld id="{38821FC0-8D7B-405B-9AEC-FE3370FF9F73}" type="slidenum">
              <a:rPr kumimoji="0" lang="zh-CN" altLang="en-US" sz="1200" b="0" i="0" u="none" strike="noStrike" kern="1200" cap="none" spc="0" normalizeH="0" baseline="0" noProof="0" smtClean="0">
                <a:ln>
                  <a:noFill/>
                </a:ln>
                <a:solidFill>
                  <a:schemeClr val="tx1"/>
                </a:solidFill>
                <a:effectLst/>
                <a:uLnTx/>
                <a:uFillTx/>
                <a:latin typeface="+mn-lt"/>
                <a:ea typeface="+mn-ea"/>
                <a:cs typeface="+mn-cs"/>
              </a:rPr>
              <a:t>9</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a:xfrm>
            <a:off x="1249363" y="1279525"/>
            <a:ext cx="4605337" cy="3454400"/>
          </a:xfrm>
          <a:ln>
            <a:solidFill>
              <a:srgbClr val="000000">
                <a:alpha val="100000"/>
              </a:srgbClr>
            </a:solidFill>
            <a:miter lim="800000"/>
          </a:ln>
        </p:spPr>
      </p:sp>
      <p:sp>
        <p:nvSpPr>
          <p:cNvPr id="19459" name="备注占位符 2"/>
          <p:cNvSpPr>
            <a:spLocks noGrp="1"/>
          </p:cNvSpPr>
          <p:nvPr>
            <p:ph type="body" idx="1"/>
          </p:nvPr>
        </p:nvSpPr>
        <p:spPr>
          <a:noFill/>
          <a:ln>
            <a:noFill/>
          </a:ln>
        </p:spPr>
        <p:txBody>
          <a:bodyPr wrap="square" lIns="91440" tIns="45720" rIns="91440" bIns="45720" anchor="t"/>
          <a:lstStyle/>
          <a:p>
            <a:pPr lvl="0"/>
            <a:r>
              <a:rPr lang="zh-CN" altLang="en-US" dirty="0"/>
              <a:t>题意要实现自旋锁，所以必须有循环</a:t>
            </a:r>
          </a:p>
        </p:txBody>
      </p:sp>
      <p:sp>
        <p:nvSpPr>
          <p:cNvPr id="4" name="灯片编号占位符 3"/>
          <p:cNvSpPr txBox="1">
            <a:spLocks noGrp="1"/>
          </p:cNvSpPr>
          <p:nvPr>
            <p:ph type="sldNum" sz="quarter"/>
          </p:nvPr>
        </p:nvSpPr>
        <p:spPr>
          <a:noFill/>
        </p:spPr>
        <p:txBody>
          <a:bodyPr lIns="91440" tIns="45720" rIns="91440" bIns="45720" rtlCol="0" anchor="b"/>
          <a:lstStyle/>
          <a:p>
            <a:pPr marL="0" marR="0" lvl="0" indent="0" algn="r" defTabSz="914400" rtl="0" eaLnBrk="1" fontAlgn="auto" latinLnBrk="0" hangingPunct="1">
              <a:lnSpc>
                <a:spcPct val="100000"/>
              </a:lnSpc>
              <a:spcBef>
                <a:spcPts val="0"/>
              </a:spcBef>
              <a:spcAft>
                <a:spcPts val="0"/>
              </a:spcAft>
              <a:buClrTx/>
              <a:buSzTx/>
              <a:buFontTx/>
              <a:buNone/>
              <a:defRPr/>
            </a:pPr>
            <a:fld id="{E5193B0D-E376-45D7-B888-D5EFE73D0777}" type="slidenum">
              <a:rPr kumimoji="0" lang="zh-CN" altLang="en-US" sz="1200" b="0" i="0" u="none" strike="noStrike" kern="1200" cap="none" spc="0" normalizeH="0" baseline="0" noProof="0" smtClean="0">
                <a:ln>
                  <a:noFill/>
                </a:ln>
                <a:solidFill>
                  <a:schemeClr val="tx1"/>
                </a:solidFill>
                <a:effectLst/>
                <a:uLnTx/>
                <a:uFillTx/>
                <a:latin typeface="+mn-lt"/>
                <a:ea typeface="+mn-ea"/>
                <a:cs typeface="+mn-cs"/>
              </a:rPr>
              <a:t>15</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a:ln>
            <a:solidFill>
              <a:srgbClr val="000000">
                <a:alpha val="100000"/>
              </a:srgbClr>
            </a:solidFill>
            <a:miter lim="800000"/>
          </a:ln>
        </p:spPr>
      </p:sp>
      <p:sp>
        <p:nvSpPr>
          <p:cNvPr id="21507" name="备注占位符 2"/>
          <p:cNvSpPr>
            <a:spLocks noGrp="1"/>
          </p:cNvSpPr>
          <p:nvPr>
            <p:ph type="body" idx="1"/>
          </p:nvPr>
        </p:nvSpPr>
        <p:spPr>
          <a:noFill/>
          <a:ln>
            <a:noFill/>
          </a:ln>
        </p:spPr>
        <p:txBody>
          <a:bodyPr wrap="square" lIns="91440" tIns="45720" rIns="91440" bIns="45720" anchor="t"/>
          <a:lstStyle/>
          <a:p>
            <a:pPr lvl="0"/>
            <a:r>
              <a:rPr lang="zh-CN" altLang="en-US" dirty="0"/>
              <a:t>数组访问由一个线程连续访问（时间或空间）</a:t>
            </a:r>
          </a:p>
        </p:txBody>
      </p:sp>
      <p:sp>
        <p:nvSpPr>
          <p:cNvPr id="4" name="灯片编号占位符 3"/>
          <p:cNvSpPr txBox="1">
            <a:spLocks noGrp="1"/>
          </p:cNvSpPr>
          <p:nvPr>
            <p:ph type="sldNum" sz="quarter"/>
          </p:nvPr>
        </p:nvSpPr>
        <p:spPr>
          <a:noFill/>
        </p:spPr>
        <p:txBody>
          <a:bodyPr lIns="91440" tIns="45720" rIns="91440" bIns="45720" rtlCol="0" anchor="b"/>
          <a:lstStyle/>
          <a:p>
            <a:pPr marL="0" marR="0" lvl="0" indent="0" algn="r" defTabSz="914400" rtl="0" eaLnBrk="1" fontAlgn="auto" latinLnBrk="0" hangingPunct="1">
              <a:lnSpc>
                <a:spcPct val="100000"/>
              </a:lnSpc>
              <a:spcBef>
                <a:spcPts val="0"/>
              </a:spcBef>
              <a:spcAft>
                <a:spcPts val="0"/>
              </a:spcAft>
              <a:buClrTx/>
              <a:buSzTx/>
              <a:buFontTx/>
              <a:buNone/>
              <a:defRPr/>
            </a:pPr>
            <a:fld id="{4EE3864F-D513-4076-831C-D5E012D5191F}" type="slidenum">
              <a:rPr kumimoji="0" lang="zh-CN" altLang="en-US" sz="1200" b="0" i="0" u="none" strike="noStrike" kern="1200" cap="none" spc="0" normalizeH="0" baseline="0" noProof="0" smtClean="0">
                <a:ln>
                  <a:noFill/>
                </a:ln>
                <a:solidFill>
                  <a:schemeClr val="tx1"/>
                </a:solidFill>
                <a:effectLst/>
                <a:uLnTx/>
                <a:uFillTx/>
                <a:latin typeface="+mn-lt"/>
                <a:ea typeface="+mn-ea"/>
                <a:cs typeface="+mn-cs"/>
              </a:rPr>
              <a:t>16</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a:ln>
            <a:solidFill>
              <a:srgbClr val="000000">
                <a:alpha val="100000"/>
              </a:srgbClr>
            </a:solidFill>
            <a:miter lim="800000"/>
          </a:ln>
        </p:spPr>
      </p:sp>
      <p:sp>
        <p:nvSpPr>
          <p:cNvPr id="30723" name="备注占位符 2"/>
          <p:cNvSpPr>
            <a:spLocks noGrp="1"/>
          </p:cNvSpPr>
          <p:nvPr>
            <p:ph type="body" idx="1"/>
          </p:nvPr>
        </p:nvSpPr>
        <p:spPr>
          <a:noFill/>
          <a:ln>
            <a:noFill/>
          </a:ln>
        </p:spPr>
        <p:txBody>
          <a:bodyPr wrap="square" lIns="91440" tIns="45720" rIns="91440" bIns="45720" anchor="t"/>
          <a:lstStyle/>
          <a:p>
            <a:pPr lvl="0"/>
            <a:r>
              <a:rPr lang="en-US" altLang="zh-CN" dirty="0"/>
              <a:t>AVX2</a:t>
            </a:r>
            <a:r>
              <a:rPr lang="zh-CN" altLang="en-US" dirty="0"/>
              <a:t>是</a:t>
            </a:r>
            <a:r>
              <a:rPr lang="en-US" altLang="zh-CN" dirty="0"/>
              <a:t>Intel</a:t>
            </a:r>
            <a:r>
              <a:rPr lang="zh-CN" altLang="en-US" dirty="0"/>
              <a:t>的</a:t>
            </a:r>
            <a:r>
              <a:rPr lang="en-US" altLang="zh-CN" dirty="0"/>
              <a:t>SIMD</a:t>
            </a:r>
            <a:r>
              <a:rPr lang="zh-CN" altLang="en-US" dirty="0"/>
              <a:t>指令集</a:t>
            </a:r>
          </a:p>
        </p:txBody>
      </p:sp>
      <p:sp>
        <p:nvSpPr>
          <p:cNvPr id="4" name="灯片编号占位符 3"/>
          <p:cNvSpPr txBox="1">
            <a:spLocks noGrp="1"/>
          </p:cNvSpPr>
          <p:nvPr>
            <p:ph type="sldNum" sz="quarter"/>
          </p:nvPr>
        </p:nvSpPr>
        <p:spPr>
          <a:noFill/>
        </p:spPr>
        <p:txBody>
          <a:bodyPr lIns="91440" tIns="45720" rIns="91440" bIns="45720" rtlCol="0" anchor="b"/>
          <a:lstStyle/>
          <a:p>
            <a:pPr marL="0" marR="0" lvl="0" indent="0" algn="r" defTabSz="914400" rtl="0" eaLnBrk="1" fontAlgn="auto" latinLnBrk="0" hangingPunct="1">
              <a:lnSpc>
                <a:spcPct val="100000"/>
              </a:lnSpc>
              <a:spcBef>
                <a:spcPts val="0"/>
              </a:spcBef>
              <a:spcAft>
                <a:spcPts val="0"/>
              </a:spcAft>
              <a:buClrTx/>
              <a:buSzTx/>
              <a:buFontTx/>
              <a:buNone/>
              <a:defRPr/>
            </a:pPr>
            <a:fld id="{77E86CEE-60FA-471E-B084-E56D41244B95}" type="slidenum">
              <a:rPr kumimoji="0" lang="zh-CN" altLang="en-US" sz="1200" b="0" i="0" u="none" strike="noStrike" kern="1200" cap="none" spc="0" normalizeH="0" baseline="0" noProof="0" smtClean="0">
                <a:ln>
                  <a:noFill/>
                </a:ln>
                <a:solidFill>
                  <a:schemeClr val="tx1"/>
                </a:solidFill>
                <a:effectLst/>
                <a:uLnTx/>
                <a:uFillTx/>
                <a:latin typeface="+mn-lt"/>
                <a:ea typeface="+mn-ea"/>
                <a:cs typeface="+mn-cs"/>
              </a:rPr>
              <a:t>28</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ln>
            <a:solidFill>
              <a:srgbClr val="000000">
                <a:alpha val="100000"/>
              </a:srgbClr>
            </a:solidFill>
            <a:miter lim="800000"/>
          </a:ln>
        </p:spPr>
      </p:sp>
      <p:sp>
        <p:nvSpPr>
          <p:cNvPr id="33795" name="备注占位符 2"/>
          <p:cNvSpPr>
            <a:spLocks noGrp="1"/>
          </p:cNvSpPr>
          <p:nvPr>
            <p:ph type="body" idx="1"/>
          </p:nvPr>
        </p:nvSpPr>
        <p:spPr>
          <a:noFill/>
          <a:ln>
            <a:noFill/>
          </a:ln>
        </p:spPr>
        <p:txBody>
          <a:bodyPr wrap="square" lIns="91440" tIns="45720" rIns="91440" bIns="45720" anchor="t"/>
          <a:lstStyle/>
          <a:p>
            <a:pPr lvl="0"/>
            <a:endParaRPr lang="zh-CN" altLang="en-US" dirty="0"/>
          </a:p>
        </p:txBody>
      </p:sp>
      <p:sp>
        <p:nvSpPr>
          <p:cNvPr id="4" name="灯片编号占位符 3"/>
          <p:cNvSpPr txBox="1">
            <a:spLocks noGrp="1"/>
          </p:cNvSpPr>
          <p:nvPr>
            <p:ph type="sldNum" sz="quarter"/>
          </p:nvPr>
        </p:nvSpPr>
        <p:spPr>
          <a:noFill/>
        </p:spPr>
        <p:txBody>
          <a:bodyPr lIns="91440" tIns="45720" rIns="91440" bIns="45720" rtlCol="0" anchor="b"/>
          <a:lstStyle/>
          <a:p>
            <a:pPr marL="0" marR="0" lvl="0" indent="0" algn="r" defTabSz="914400" rtl="0" eaLnBrk="1" fontAlgn="auto" latinLnBrk="0" hangingPunct="1">
              <a:lnSpc>
                <a:spcPct val="100000"/>
              </a:lnSpc>
              <a:spcBef>
                <a:spcPts val="0"/>
              </a:spcBef>
              <a:spcAft>
                <a:spcPts val="0"/>
              </a:spcAft>
              <a:buClrTx/>
              <a:buSzTx/>
              <a:buFontTx/>
              <a:buNone/>
              <a:defRPr/>
            </a:pPr>
            <a:fld id="{EA7D05E3-1B90-4D2C-A5C7-C84A04416AEA}" type="slidenum">
              <a:rPr kumimoji="0" lang="zh-CN" altLang="en-US" sz="1200" b="0" i="0" u="none" strike="noStrike" kern="1200" cap="none" spc="0" normalizeH="0" baseline="0" noProof="0" smtClean="0">
                <a:ln>
                  <a:noFill/>
                </a:ln>
                <a:solidFill>
                  <a:schemeClr val="tx1"/>
                </a:solidFill>
                <a:effectLst/>
                <a:uLnTx/>
                <a:uFillTx/>
                <a:latin typeface="+mn-lt"/>
                <a:ea typeface="+mn-ea"/>
                <a:cs typeface="+mn-cs"/>
              </a:rPr>
              <a:t>31</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2023/12/19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365125"/>
            <a:ext cx="78867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2023/12/19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07E8F12-8198-4FE4-9D11-F0DA3FB72A39}" type="slidenum">
              <a:rPr kumimoji="0" lang="zh-CN" altLang="en-US" sz="1400" b="0" i="0" u="none" strike="noStrike" kern="1200" cap="none" spc="0" normalizeH="0" baseline="0" noProof="0">
                <a:ln>
                  <a:noFill/>
                </a:ln>
                <a:solidFill>
                  <a:schemeClr val="tx1"/>
                </a:solidFill>
                <a:effectLst/>
                <a:uLnTx/>
                <a:uFillTx/>
                <a:latin typeface="+mn-lt"/>
                <a:ea typeface="+mn-ea"/>
                <a:cs typeface="+mn-cs"/>
              </a:rPr>
              <a:t>‹#›</a:t>
            </a:fld>
            <a:endParaRPr kumimoji="0" lang="zh-CN" altLang="en-US" sz="14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marL="0" marR="0" lvl="0" algn="ctr" rtl="0" eaLnBrk="0" fontAlgn="base" latinLnBrk="0" hangingPunct="0">
              <a:lnSpc>
                <a:spcPct val="100000"/>
              </a:lnSpc>
              <a:spcBef>
                <a:spcPct val="0"/>
              </a:spcBef>
              <a:buNone/>
              <a:defRPr kumimoji="0" lang="zh-CN" altLang="en-US" sz="3600" b="0" i="0" u="none" strike="noStrike" kern="0" cap="none" spc="0" normalizeH="0" baseline="0" noProof="1" dirty="0">
                <a:solidFill>
                  <a:srgbClr val="FF3300"/>
                </a:solidFill>
                <a:latin typeface="+mj-lt"/>
                <a:ea typeface="+mj-ea"/>
                <a:cs typeface="+mj-cs"/>
                <a:sym typeface="+mn-ea"/>
              </a:defRPr>
            </a:lvl1p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2023/12/19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2023/12/19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2023/12/19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2023/12/19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2023/12/19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2023/12/19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2023/12/19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2023/12/19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2023/12/19</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oleObject" Target="../embeddings/oleObject1.bin"/><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680"/>
            <a:ext cx="7455535" cy="2387600"/>
          </a:xfrm>
        </p:spPr>
        <p:txBody>
          <a:bodyPr/>
          <a:lstStyle/>
          <a:p>
            <a:r>
              <a:rPr lang="zh-CN" altLang="en-US" sz="5400" dirty="0"/>
              <a:t>习题课</a:t>
            </a:r>
            <a:r>
              <a:rPr lang="en-US" altLang="zh-CN" sz="5400" dirty="0"/>
              <a:t>3</a:t>
            </a:r>
            <a:r>
              <a:rPr lang="zh-CN" altLang="en-US" sz="5400" dirty="0"/>
              <a:t>（</a:t>
            </a:r>
            <a:r>
              <a:rPr lang="en-US" altLang="zh-CN" sz="5400" dirty="0"/>
              <a:t>10-12</a:t>
            </a:r>
            <a:r>
              <a:rPr lang="zh-CN" altLang="en-US" sz="5400" dirty="0"/>
              <a:t>章）</a:t>
            </a:r>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a:xfrm>
            <a:off x="685800" y="0"/>
            <a:ext cx="7772400" cy="1143000"/>
          </a:xfrm>
        </p:spPr>
        <p:txBody>
          <a:bodyPr vert="horz" wrap="square" lIns="91440" tIns="45720" rIns="91440" bIns="45720" anchor="ctr"/>
          <a:lstStyle/>
          <a:p>
            <a:r>
              <a:rPr lang="zh-CN" altLang="en-US" dirty="0"/>
              <a:t>第10章 第</a:t>
            </a:r>
            <a:r>
              <a:rPr lang="en-US" altLang="zh-CN" dirty="0"/>
              <a:t>7</a:t>
            </a:r>
            <a:r>
              <a:rPr lang="zh-CN" altLang="en-US" dirty="0"/>
              <a:t>题</a:t>
            </a:r>
          </a:p>
        </p:txBody>
      </p:sp>
      <p:sp>
        <p:nvSpPr>
          <p:cNvPr id="13315" name="内容占位符 2"/>
          <p:cNvSpPr>
            <a:spLocks noGrp="1"/>
          </p:cNvSpPr>
          <p:nvPr>
            <p:ph idx="1"/>
          </p:nvPr>
        </p:nvSpPr>
        <p:spPr>
          <a:xfrm>
            <a:off x="685800" y="1143000"/>
            <a:ext cx="7772400" cy="4114800"/>
          </a:xfrm>
        </p:spPr>
        <p:txBody>
          <a:bodyPr vert="horz" wrap="square" lIns="91440" tIns="45720" rIns="91440" bIns="45720" anchor="t"/>
          <a:lstStyle/>
          <a:p>
            <a:r>
              <a:rPr lang="en-US" altLang="zh-CN" dirty="0"/>
              <a:t>Q</a:t>
            </a:r>
            <a:r>
              <a:rPr lang="zh-CN" altLang="en-US" dirty="0"/>
              <a:t>：分析一款</a:t>
            </a:r>
            <a:r>
              <a:rPr lang="en-US" altLang="zh-CN" dirty="0"/>
              <a:t>GPU</a:t>
            </a:r>
            <a:r>
              <a:rPr lang="zh-CN" altLang="en-US" dirty="0"/>
              <a:t>的存储层次和结构。</a:t>
            </a:r>
            <a:endParaRPr lang="en-US" altLang="zh-CN" dirty="0"/>
          </a:p>
          <a:p>
            <a:r>
              <a:rPr lang="en-US" altLang="zh-CN" dirty="0"/>
              <a:t>A</a:t>
            </a:r>
            <a:r>
              <a:rPr lang="zh-CN" altLang="en-US" dirty="0"/>
              <a:t>：</a:t>
            </a:r>
            <a:endParaRPr lang="en-US" altLang="zh-CN" dirty="0"/>
          </a:p>
          <a:p>
            <a:pPr lvl="1"/>
            <a:r>
              <a:rPr lang="zh-CN" altLang="en-US" dirty="0"/>
              <a:t>资料来源：</a:t>
            </a:r>
            <a:r>
              <a:rPr lang="en-US" altLang="zh-CN" dirty="0"/>
              <a:t>whitepaper</a:t>
            </a:r>
          </a:p>
          <a:p>
            <a:pPr lvl="1"/>
            <a:r>
              <a:rPr lang="zh-CN" altLang="en-US" dirty="0"/>
              <a:t>以</a:t>
            </a:r>
            <a:r>
              <a:rPr lang="en-US" altLang="zh-CN" dirty="0"/>
              <a:t>AMD Radeon HD 7970</a:t>
            </a:r>
            <a:r>
              <a:rPr lang="zh-CN" altLang="en-US" dirty="0"/>
              <a:t>（</a:t>
            </a:r>
            <a:r>
              <a:rPr lang="en-US" altLang="zh-CN" dirty="0"/>
              <a:t>GCN</a:t>
            </a:r>
            <a:r>
              <a:rPr lang="zh-CN" altLang="en-US" dirty="0"/>
              <a:t>）为例：</a:t>
            </a:r>
            <a:endParaRPr lang="en-US" altLang="zh-CN" dirty="0"/>
          </a:p>
          <a:p>
            <a:pPr lvl="1"/>
            <a:endParaRPr lang="zh-CN" altLang="en-US" dirty="0"/>
          </a:p>
        </p:txBody>
      </p:sp>
      <p:graphicFrame>
        <p:nvGraphicFramePr>
          <p:cNvPr id="4" name="表格 3"/>
          <p:cNvGraphicFramePr>
            <a:graphicFrameLocks noGrp="1"/>
          </p:cNvGraphicFramePr>
          <p:nvPr>
            <p:custDataLst>
              <p:tags r:id="rId1"/>
            </p:custDataLst>
            <p:extLst>
              <p:ext uri="{D42A27DB-BD31-4B8C-83A1-F6EECF244321}">
                <p14:modId xmlns:p14="http://schemas.microsoft.com/office/powerpoint/2010/main" val="1075478223"/>
              </p:ext>
            </p:extLst>
          </p:nvPr>
        </p:nvGraphicFramePr>
        <p:xfrm>
          <a:off x="479425" y="3290888"/>
          <a:ext cx="3766457" cy="3484880"/>
        </p:xfrm>
        <a:graphic>
          <a:graphicData uri="http://schemas.openxmlformats.org/drawingml/2006/table">
            <a:tbl>
              <a:tblPr firstRow="1" bandRow="1">
                <a:tableStyleId>{5940675A-B579-460E-94D1-54222C63F5DA}</a:tableStyleId>
              </a:tblPr>
              <a:tblGrid>
                <a:gridCol w="1421638">
                  <a:extLst>
                    <a:ext uri="{9D8B030D-6E8A-4147-A177-3AD203B41FA5}">
                      <a16:colId xmlns:a16="http://schemas.microsoft.com/office/drawing/2014/main" val="20000"/>
                    </a:ext>
                  </a:extLst>
                </a:gridCol>
                <a:gridCol w="2344819">
                  <a:extLst>
                    <a:ext uri="{9D8B030D-6E8A-4147-A177-3AD203B41FA5}">
                      <a16:colId xmlns:a16="http://schemas.microsoft.com/office/drawing/2014/main" val="20001"/>
                    </a:ext>
                  </a:extLst>
                </a:gridCol>
              </a:tblGrid>
              <a:tr h="370840">
                <a:tc>
                  <a:txBody>
                    <a:bodyPr/>
                    <a:lstStyle/>
                    <a:p>
                      <a:r>
                        <a:rPr lang="zh-CN" altLang="en-US" dirty="0"/>
                        <a:t>寄存器</a:t>
                      </a:r>
                    </a:p>
                  </a:txBody>
                  <a:tcPr/>
                </a:tc>
                <a:tc>
                  <a:txBody>
                    <a:bodyPr/>
                    <a:lstStyle/>
                    <a:p>
                      <a:r>
                        <a:rPr lang="en-US" altLang="zh-CN" dirty="0"/>
                        <a:t>Per CU</a:t>
                      </a:r>
                      <a:r>
                        <a:rPr lang="zh-CN" altLang="en-US" dirty="0"/>
                        <a:t>：</a:t>
                      </a:r>
                      <a:endParaRPr lang="en-US" altLang="zh-CN" dirty="0"/>
                    </a:p>
                    <a:p>
                      <a:r>
                        <a:rPr lang="en-US" altLang="zh-CN" dirty="0"/>
                        <a:t>8KB scalar</a:t>
                      </a:r>
                    </a:p>
                    <a:p>
                      <a:r>
                        <a:rPr lang="en-US" altLang="zh-CN" dirty="0"/>
                        <a:t>64KB</a:t>
                      </a:r>
                      <a:r>
                        <a:rPr lang="zh-CN" altLang="en-US" dirty="0"/>
                        <a:t>*</a:t>
                      </a:r>
                      <a:r>
                        <a:rPr lang="en-US" altLang="zh-CN" dirty="0"/>
                        <a:t>4 vector</a:t>
                      </a:r>
                      <a:endParaRPr lang="zh-CN" altLang="en-US" dirty="0"/>
                    </a:p>
                  </a:txBody>
                  <a:tcPr/>
                </a:tc>
                <a:extLst>
                  <a:ext uri="{0D108BD9-81ED-4DB2-BD59-A6C34878D82A}">
                    <a16:rowId xmlns:a16="http://schemas.microsoft.com/office/drawing/2014/main" val="10000"/>
                  </a:ext>
                </a:extLst>
              </a:tr>
              <a:tr h="370840">
                <a:tc>
                  <a:txBody>
                    <a:bodyPr/>
                    <a:lstStyle/>
                    <a:p>
                      <a:r>
                        <a:rPr lang="en-US" altLang="zh-CN" dirty="0"/>
                        <a:t>Scratchpad</a:t>
                      </a:r>
                      <a:endParaRPr lang="zh-CN" altLang="en-US" dirty="0"/>
                    </a:p>
                  </a:txBody>
                  <a:tcPr/>
                </a:tc>
                <a:tc>
                  <a:txBody>
                    <a:bodyPr/>
                    <a:lstStyle/>
                    <a:p>
                      <a:r>
                        <a:rPr lang="en-US" altLang="zh-CN" dirty="0"/>
                        <a:t>64KB LDS per CU</a:t>
                      </a:r>
                    </a:p>
                    <a:p>
                      <a:r>
                        <a:rPr lang="en-US" altLang="zh-CN" dirty="0"/>
                        <a:t>64KB GDS (Global </a:t>
                      </a:r>
                      <a:r>
                        <a:rPr lang="en-US" altLang="zh-CN"/>
                        <a:t>Data Share)</a:t>
                      </a:r>
                      <a:endParaRPr lang="zh-CN" altLang="en-US" dirty="0"/>
                    </a:p>
                  </a:txBody>
                  <a:tcPr/>
                </a:tc>
                <a:extLst>
                  <a:ext uri="{0D108BD9-81ED-4DB2-BD59-A6C34878D82A}">
                    <a16:rowId xmlns:a16="http://schemas.microsoft.com/office/drawing/2014/main" val="10001"/>
                  </a:ext>
                </a:extLst>
              </a:tr>
              <a:tr h="370840">
                <a:tc>
                  <a:txBody>
                    <a:bodyPr/>
                    <a:lstStyle/>
                    <a:p>
                      <a:r>
                        <a:rPr lang="en-US" altLang="zh-CN" dirty="0"/>
                        <a:t>L1 cache</a:t>
                      </a:r>
                      <a:endParaRPr lang="zh-CN" altLang="en-US" dirty="0"/>
                    </a:p>
                  </a:txBody>
                  <a:tcPr/>
                </a:tc>
                <a:tc>
                  <a:txBody>
                    <a:bodyPr/>
                    <a:lstStyle/>
                    <a:p>
                      <a:r>
                        <a:rPr lang="en-US" altLang="zh-CN" dirty="0"/>
                        <a:t>16KB R/W</a:t>
                      </a:r>
                      <a:r>
                        <a:rPr lang="en-US" altLang="zh-CN" baseline="0" dirty="0"/>
                        <a:t> D$ per CU</a:t>
                      </a:r>
                    </a:p>
                    <a:p>
                      <a:r>
                        <a:rPr lang="en-US" altLang="zh-CN" baseline="0" dirty="0"/>
                        <a:t>16KB</a:t>
                      </a:r>
                      <a:r>
                        <a:rPr lang="zh-CN" altLang="en-US" baseline="0" dirty="0"/>
                        <a:t> </a:t>
                      </a:r>
                      <a:r>
                        <a:rPr lang="en-US" altLang="zh-CN" baseline="0" dirty="0"/>
                        <a:t>I$ per 4 CUs</a:t>
                      </a:r>
                    </a:p>
                    <a:p>
                      <a:r>
                        <a:rPr lang="en-US" altLang="zh-CN" baseline="0" dirty="0"/>
                        <a:t>32KB K$ per 4 CUs</a:t>
                      </a:r>
                    </a:p>
                  </a:txBody>
                  <a:tcPr/>
                </a:tc>
                <a:extLst>
                  <a:ext uri="{0D108BD9-81ED-4DB2-BD59-A6C34878D82A}">
                    <a16:rowId xmlns:a16="http://schemas.microsoft.com/office/drawing/2014/main" val="10002"/>
                  </a:ext>
                </a:extLst>
              </a:tr>
              <a:tr h="370840">
                <a:tc>
                  <a:txBody>
                    <a:bodyPr/>
                    <a:lstStyle/>
                    <a:p>
                      <a:r>
                        <a:rPr lang="en-US" altLang="zh-CN" dirty="0"/>
                        <a:t>L2 cache</a:t>
                      </a:r>
                      <a:endParaRPr lang="zh-CN" altLang="en-US" dirty="0"/>
                    </a:p>
                  </a:txBody>
                  <a:tcPr/>
                </a:tc>
                <a:tc>
                  <a:txBody>
                    <a:bodyPr/>
                    <a:lstStyle/>
                    <a:p>
                      <a:r>
                        <a:rPr lang="en-US" altLang="zh-CN" dirty="0"/>
                        <a:t>768KB</a:t>
                      </a:r>
                      <a:endParaRPr lang="zh-CN" altLang="en-US" dirty="0"/>
                    </a:p>
                  </a:txBody>
                  <a:tcPr/>
                </a:tc>
                <a:extLst>
                  <a:ext uri="{0D108BD9-81ED-4DB2-BD59-A6C34878D82A}">
                    <a16:rowId xmlns:a16="http://schemas.microsoft.com/office/drawing/2014/main" val="10003"/>
                  </a:ext>
                </a:extLst>
              </a:tr>
              <a:tr h="370840">
                <a:tc>
                  <a:txBody>
                    <a:bodyPr/>
                    <a:lstStyle/>
                    <a:p>
                      <a:r>
                        <a:rPr lang="zh-CN" altLang="en-US" dirty="0"/>
                        <a:t>内存控制器</a:t>
                      </a:r>
                    </a:p>
                  </a:txBody>
                  <a:tcPr/>
                </a:tc>
                <a:tc>
                  <a:txBody>
                    <a:bodyPr/>
                    <a:lstStyle/>
                    <a:p>
                      <a:r>
                        <a:rPr lang="en-US" altLang="zh-CN" dirty="0"/>
                        <a:t>384bit</a:t>
                      </a:r>
                      <a:r>
                        <a:rPr lang="zh-CN" altLang="en-US" baseline="0" dirty="0"/>
                        <a:t> </a:t>
                      </a:r>
                      <a:r>
                        <a:rPr lang="en-US" altLang="zh-CN" baseline="0" dirty="0"/>
                        <a:t>GDDR5</a:t>
                      </a:r>
                      <a:endParaRPr lang="en-US" altLang="zh-CN" dirty="0"/>
                    </a:p>
                  </a:txBody>
                  <a:tcPr/>
                </a:tc>
                <a:extLst>
                  <a:ext uri="{0D108BD9-81ED-4DB2-BD59-A6C34878D82A}">
                    <a16:rowId xmlns:a16="http://schemas.microsoft.com/office/drawing/2014/main" val="10004"/>
                  </a:ext>
                </a:extLst>
              </a:tr>
            </a:tbl>
          </a:graphicData>
        </a:graphic>
      </p:graphicFrame>
      <p:pic>
        <p:nvPicPr>
          <p:cNvPr id="13336" name="图片 4"/>
          <p:cNvPicPr>
            <a:picLocks noChangeAspect="1"/>
          </p:cNvPicPr>
          <p:nvPr/>
        </p:nvPicPr>
        <p:blipFill>
          <a:blip r:embed="rId3"/>
          <a:stretch>
            <a:fillRect/>
          </a:stretch>
        </p:blipFill>
        <p:spPr>
          <a:xfrm>
            <a:off x="4338638" y="3333750"/>
            <a:ext cx="4641850" cy="3067050"/>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685800" y="0"/>
            <a:ext cx="7772400" cy="1143000"/>
          </a:xfrm>
        </p:spPr>
        <p:txBody>
          <a:bodyPr vert="horz" wrap="square" lIns="91440" tIns="45720" rIns="91440" bIns="45720" anchor="ctr"/>
          <a:lstStyle/>
          <a:p>
            <a:r>
              <a:rPr lang="zh-CN" altLang="en-US" dirty="0"/>
              <a:t>第11章 第</a:t>
            </a:r>
            <a:r>
              <a:rPr lang="en-US" altLang="zh-CN" dirty="0"/>
              <a:t>1</a:t>
            </a:r>
            <a:r>
              <a:rPr lang="zh-CN" altLang="en-US" dirty="0"/>
              <a:t>题</a:t>
            </a:r>
          </a:p>
        </p:txBody>
      </p:sp>
      <p:sp>
        <p:nvSpPr>
          <p:cNvPr id="3" name="内容占位符 2"/>
          <p:cNvSpPr>
            <a:spLocks noGrp="1"/>
          </p:cNvSpPr>
          <p:nvPr>
            <p:ph idx="1"/>
          </p:nvPr>
        </p:nvSpPr>
        <p:spPr>
          <a:xfrm>
            <a:off x="685800" y="1143000"/>
            <a:ext cx="7772400" cy="4114800"/>
          </a:xfrm>
        </p:spPr>
        <p:txBody>
          <a:bodyPr vert="horz" wrap="square" lIns="91440" tIns="45720" rIns="91440" bIns="45720" numCol="1" anchor="t" anchorCtr="0" compatLnSpc="1">
            <a:normAutofit fontScale="92500" lnSpcReduction="10000"/>
          </a:bodyPr>
          <a:lstStyle/>
          <a:p>
            <a:pPr marL="341630" marR="0" lvl="0" indent="-341630" algn="l" defTabSz="914400" rtl="0" eaLnBrk="0" fontAlgn="base" latinLnBrk="0" hangingPunct="0">
              <a:lnSpc>
                <a:spcPct val="150000"/>
              </a:lnSpc>
              <a:spcBef>
                <a:spcPct val="0"/>
              </a:spcBef>
              <a:spcAft>
                <a:spcPct val="0"/>
              </a:spcAft>
              <a:buClrTx/>
              <a:buSzTx/>
              <a:buFontTx/>
              <a:buChar char="•"/>
              <a:defRPr/>
            </a:pPr>
            <a:r>
              <a:rPr kumimoji="0" lang="en-US" altLang="zh-CN" sz="2400" b="1" i="0" u="none" strike="noStrike" kern="0" cap="none" spc="0" normalizeH="0" baseline="0" noProof="0" dirty="0">
                <a:ln>
                  <a:noFill/>
                </a:ln>
                <a:solidFill>
                  <a:schemeClr val="tx1"/>
                </a:solidFill>
                <a:effectLst/>
                <a:uLnTx/>
                <a:uFillTx/>
                <a:latin typeface="+mn-lt"/>
                <a:ea typeface="+mn-ea"/>
                <a:cs typeface="+mn-cs"/>
              </a:rPr>
              <a:t>Q</a:t>
            </a:r>
            <a:r>
              <a:rPr kumimoji="0" lang="zh-CN" altLang="en-US" sz="2400" b="1" i="0" u="none" strike="noStrike" kern="0" cap="none" spc="0" normalizeH="0" baseline="0" noProof="0" dirty="0">
                <a:ln>
                  <a:noFill/>
                </a:ln>
                <a:solidFill>
                  <a:schemeClr val="tx1"/>
                </a:solidFill>
                <a:effectLst/>
                <a:uLnTx/>
                <a:uFillTx/>
                <a:latin typeface="+mn-lt"/>
                <a:ea typeface="+mn-ea"/>
                <a:cs typeface="+mn-cs"/>
              </a:rPr>
              <a:t>：关于多核处理器的</a:t>
            </a:r>
            <a:r>
              <a:rPr kumimoji="0" lang="en-US" altLang="zh-CN" sz="2400" b="1" i="0" u="none" strike="noStrike" kern="0" cap="none" spc="0" normalizeH="0" baseline="0" noProof="0" dirty="0">
                <a:ln>
                  <a:noFill/>
                </a:ln>
                <a:solidFill>
                  <a:schemeClr val="tx1"/>
                </a:solidFill>
                <a:effectLst/>
                <a:uLnTx/>
                <a:uFillTx/>
                <a:latin typeface="+mn-lt"/>
                <a:ea typeface="+mn-ea"/>
                <a:cs typeface="+mn-cs"/>
              </a:rPr>
              <a:t>Cache</a:t>
            </a:r>
            <a:r>
              <a:rPr kumimoji="0" lang="zh-CN" altLang="en-US" sz="2400" b="1" i="0" u="none" strike="noStrike" kern="0" cap="none" spc="0" normalizeH="0" baseline="0" noProof="0" dirty="0">
                <a:ln>
                  <a:noFill/>
                </a:ln>
                <a:solidFill>
                  <a:schemeClr val="tx1"/>
                </a:solidFill>
                <a:effectLst/>
                <a:uLnTx/>
                <a:uFillTx/>
                <a:latin typeface="+mn-lt"/>
                <a:ea typeface="+mn-ea"/>
                <a:cs typeface="+mn-cs"/>
              </a:rPr>
              <a:t>结构，请介绍</a:t>
            </a:r>
            <a:r>
              <a:rPr kumimoji="0" lang="en-US" altLang="zh-CN" sz="2400" b="1" i="0" u="none" strike="noStrike" kern="0" cap="none" spc="0" normalizeH="0" baseline="0" noProof="0" dirty="0">
                <a:ln>
                  <a:noFill/>
                </a:ln>
                <a:solidFill>
                  <a:schemeClr val="tx1"/>
                </a:solidFill>
                <a:effectLst/>
                <a:uLnTx/>
                <a:uFillTx/>
                <a:latin typeface="+mn-lt"/>
                <a:ea typeface="+mn-ea"/>
                <a:cs typeface="+mn-cs"/>
              </a:rPr>
              <a:t>UCA</a:t>
            </a:r>
            <a:r>
              <a:rPr kumimoji="0" lang="zh-CN" altLang="en-US" sz="2400" b="1" i="0" u="none" strike="noStrike" kern="0" cap="none" spc="0" normalizeH="0" baseline="0" noProof="0" dirty="0">
                <a:ln>
                  <a:noFill/>
                </a:ln>
                <a:solidFill>
                  <a:schemeClr val="tx1"/>
                </a:solidFill>
                <a:effectLst/>
                <a:uLnTx/>
                <a:uFillTx/>
                <a:latin typeface="+mn-lt"/>
                <a:ea typeface="+mn-ea"/>
                <a:cs typeface="+mn-cs"/>
              </a:rPr>
              <a:t>和</a:t>
            </a:r>
            <a:r>
              <a:rPr kumimoji="0" lang="en-US" altLang="zh-CN" sz="2400" b="1" i="0" u="none" strike="noStrike" kern="0" cap="none" spc="0" normalizeH="0" baseline="0" noProof="0" dirty="0">
                <a:ln>
                  <a:noFill/>
                </a:ln>
                <a:solidFill>
                  <a:schemeClr val="tx1"/>
                </a:solidFill>
                <a:effectLst/>
                <a:uLnTx/>
                <a:uFillTx/>
                <a:latin typeface="+mn-lt"/>
                <a:ea typeface="+mn-ea"/>
                <a:cs typeface="+mn-cs"/>
              </a:rPr>
              <a:t>NUCA</a:t>
            </a:r>
            <a:r>
              <a:rPr kumimoji="0" lang="zh-CN" altLang="en-US" sz="2400" b="1" i="0" u="none" strike="noStrike" kern="0" cap="none" spc="0" normalizeH="0" baseline="0" noProof="0" dirty="0">
                <a:ln>
                  <a:noFill/>
                </a:ln>
                <a:solidFill>
                  <a:schemeClr val="tx1"/>
                </a:solidFill>
                <a:effectLst/>
                <a:uLnTx/>
                <a:uFillTx/>
                <a:latin typeface="+mn-lt"/>
                <a:ea typeface="+mn-ea"/>
                <a:cs typeface="+mn-cs"/>
              </a:rPr>
              <a:t>的特点。</a:t>
            </a: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1630" marR="0" lvl="0" indent="-341630" algn="l" defTabSz="914400" rtl="0" eaLnBrk="0" fontAlgn="base" latinLnBrk="0" hangingPunct="0">
              <a:lnSpc>
                <a:spcPct val="150000"/>
              </a:lnSpc>
              <a:spcBef>
                <a:spcPct val="0"/>
              </a:spcBef>
              <a:spcAft>
                <a:spcPct val="0"/>
              </a:spcAft>
              <a:buClrTx/>
              <a:buSzTx/>
              <a:buFontTx/>
              <a:buChar char="•"/>
              <a:defRPr/>
            </a:pPr>
            <a:r>
              <a:rPr kumimoji="0" lang="en-US" altLang="zh-CN" sz="2400" b="1" i="0" u="none" strike="noStrike" kern="0" cap="none" spc="0" normalizeH="0" baseline="0" noProof="0" dirty="0">
                <a:ln>
                  <a:noFill/>
                </a:ln>
                <a:solidFill>
                  <a:schemeClr val="tx1"/>
                </a:solidFill>
                <a:effectLst/>
                <a:uLnTx/>
                <a:uFillTx/>
                <a:latin typeface="+mn-lt"/>
                <a:ea typeface="+mn-ea"/>
                <a:cs typeface="+mn-cs"/>
              </a:rPr>
              <a:t>A</a:t>
            </a:r>
            <a:r>
              <a:rPr kumimoji="0" lang="zh-CN" altLang="en-US" sz="2400" b="1" i="0" u="none" strike="noStrike" kern="0" cap="none" spc="0" normalizeH="0" baseline="0" noProof="0" dirty="0">
                <a:ln>
                  <a:noFill/>
                </a:ln>
                <a:solidFill>
                  <a:schemeClr val="tx1"/>
                </a:solidFill>
                <a:effectLst/>
                <a:uLnTx/>
                <a:uFillTx/>
                <a:latin typeface="+mn-lt"/>
                <a:ea typeface="+mn-ea"/>
                <a:cs typeface="+mn-cs"/>
              </a:rPr>
              <a:t>：</a:t>
            </a: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741680" marR="0" lvl="1" indent="-284480" algn="l" defTabSz="914400" rtl="0" eaLnBrk="0" fontAlgn="base" latinLnBrk="0" hangingPunct="0">
              <a:lnSpc>
                <a:spcPct val="150000"/>
              </a:lnSpc>
              <a:spcBef>
                <a:spcPct val="0"/>
              </a:spcBef>
              <a:spcAft>
                <a:spcPct val="0"/>
              </a:spcAft>
              <a:buClrTx/>
              <a:buSzTx/>
              <a:buFontTx/>
              <a:buChar char="•"/>
              <a:defRPr/>
            </a:pPr>
            <a:r>
              <a:rPr kumimoji="0" lang="en-US" altLang="zh-CN" sz="2000" b="1" i="0" u="none" strike="noStrike" kern="0" cap="none" spc="0" normalizeH="0" baseline="0" noProof="0" dirty="0">
                <a:ln>
                  <a:noFill/>
                </a:ln>
                <a:solidFill>
                  <a:schemeClr val="tx1"/>
                </a:solidFill>
                <a:effectLst/>
                <a:uLnTx/>
                <a:uFillTx/>
                <a:latin typeface="+mn-lt"/>
                <a:ea typeface="+mn-ea"/>
              </a:rPr>
              <a:t>UCA</a:t>
            </a:r>
            <a:r>
              <a:rPr kumimoji="0" lang="zh-CN" altLang="en-US" sz="2000" b="1" i="0" u="none" strike="noStrike" kern="0" cap="none" spc="0" normalizeH="0" baseline="0" noProof="0" dirty="0">
                <a:ln>
                  <a:noFill/>
                </a:ln>
                <a:solidFill>
                  <a:schemeClr val="tx1"/>
                </a:solidFill>
                <a:effectLst/>
                <a:uLnTx/>
                <a:uFillTx/>
                <a:latin typeface="+mn-lt"/>
                <a:ea typeface="+mn-ea"/>
              </a:rPr>
              <a:t>：</a:t>
            </a:r>
            <a:r>
              <a:rPr kumimoji="0" lang="en-US" altLang="zh-CN" sz="2000" b="1" i="0" u="none" strike="noStrike" kern="0" cap="none" spc="0" normalizeH="0" baseline="0" noProof="0" dirty="0">
                <a:ln>
                  <a:noFill/>
                </a:ln>
                <a:solidFill>
                  <a:schemeClr val="tx1"/>
                </a:solidFill>
                <a:effectLst/>
                <a:uLnTx/>
                <a:uFillTx/>
                <a:latin typeface="+mn-lt"/>
                <a:ea typeface="+mn-ea"/>
              </a:rPr>
              <a:t>Uniform Cache Access</a:t>
            </a:r>
          </a:p>
          <a:p>
            <a:pPr marL="457200" marR="0" lvl="1" indent="0" algn="l" defTabSz="914400" rtl="0" eaLnBrk="0" fontAlgn="base" latinLnBrk="0" hangingPunct="0">
              <a:lnSpc>
                <a:spcPct val="150000"/>
              </a:lnSpc>
              <a:spcBef>
                <a:spcPct val="0"/>
              </a:spcBef>
              <a:spcAft>
                <a:spcPct val="0"/>
              </a:spcAft>
              <a:buClrTx/>
              <a:buSzTx/>
              <a:buFontTx/>
              <a:buNone/>
              <a:defRPr/>
            </a:pPr>
            <a:r>
              <a:rPr kumimoji="0" lang="zh-CN" altLang="en-US" sz="2000" b="1" i="0" u="none" strike="noStrike" kern="0" cap="none" spc="0" normalizeH="0" baseline="0" noProof="0" dirty="0">
                <a:ln>
                  <a:noFill/>
                </a:ln>
                <a:solidFill>
                  <a:schemeClr val="tx1"/>
                </a:solidFill>
                <a:effectLst/>
                <a:uLnTx/>
                <a:uFillTx/>
                <a:latin typeface="+mn-lt"/>
                <a:ea typeface="+mn-ea"/>
              </a:rPr>
              <a:t>集中式共享</a:t>
            </a:r>
            <a:r>
              <a:rPr kumimoji="0" lang="en-US" altLang="zh-CN" sz="2000" b="1" i="0" u="none" strike="noStrike" kern="0" cap="none" spc="0" normalizeH="0" baseline="0" noProof="0" dirty="0">
                <a:ln>
                  <a:noFill/>
                </a:ln>
                <a:solidFill>
                  <a:schemeClr val="tx1"/>
                </a:solidFill>
                <a:effectLst/>
                <a:uLnTx/>
                <a:uFillTx/>
                <a:latin typeface="+mn-lt"/>
                <a:ea typeface="+mn-ea"/>
              </a:rPr>
              <a:t>cache</a:t>
            </a:r>
            <a:r>
              <a:rPr kumimoji="0" lang="zh-CN" altLang="en-US" sz="2000" b="1" i="0" u="none" strike="noStrike" kern="0" cap="none" spc="0" normalizeH="0" baseline="0" noProof="0" dirty="0">
                <a:ln>
                  <a:noFill/>
                </a:ln>
                <a:solidFill>
                  <a:schemeClr val="tx1"/>
                </a:solidFill>
                <a:effectLst/>
                <a:uLnTx/>
                <a:uFillTx/>
                <a:latin typeface="+mn-lt"/>
                <a:ea typeface="+mn-ea"/>
              </a:rPr>
              <a:t>，所有处理器核访问</a:t>
            </a:r>
            <a:r>
              <a:rPr kumimoji="0" lang="en-US" altLang="zh-CN" sz="2000" b="1" i="0" u="none" strike="noStrike" kern="0" cap="none" spc="0" normalizeH="0" baseline="0" noProof="0" dirty="0">
                <a:ln>
                  <a:noFill/>
                </a:ln>
                <a:solidFill>
                  <a:schemeClr val="tx1"/>
                </a:solidFill>
                <a:effectLst/>
                <a:uLnTx/>
                <a:uFillTx/>
                <a:latin typeface="+mn-lt"/>
                <a:ea typeface="+mn-ea"/>
              </a:rPr>
              <a:t>cache</a:t>
            </a:r>
            <a:r>
              <a:rPr kumimoji="0" lang="zh-CN" altLang="en-US" sz="2000" b="1" i="0" u="none" strike="noStrike" kern="0" cap="none" spc="0" normalizeH="0" baseline="0" noProof="0" dirty="0">
                <a:ln>
                  <a:noFill/>
                </a:ln>
                <a:solidFill>
                  <a:schemeClr val="tx1"/>
                </a:solidFill>
                <a:effectLst/>
                <a:uLnTx/>
                <a:uFillTx/>
                <a:latin typeface="+mn-lt"/>
                <a:ea typeface="+mn-ea"/>
              </a:rPr>
              <a:t>延迟相同，适用于核数较少的多核处理器。</a:t>
            </a:r>
            <a:endParaRPr kumimoji="0" lang="en-US" altLang="zh-CN" sz="2000" b="1" i="0" u="none" strike="noStrike" kern="0" cap="none" spc="0" normalizeH="0" baseline="0" noProof="0" dirty="0">
              <a:ln>
                <a:noFill/>
              </a:ln>
              <a:solidFill>
                <a:schemeClr val="tx1"/>
              </a:solidFill>
              <a:effectLst/>
              <a:uLnTx/>
              <a:uFillTx/>
              <a:latin typeface="+mn-lt"/>
              <a:ea typeface="+mn-ea"/>
            </a:endParaRPr>
          </a:p>
          <a:p>
            <a:pPr marL="741680" marR="0" lvl="1" indent="-284480" algn="l" defTabSz="914400" rtl="0" eaLnBrk="0" fontAlgn="base" latinLnBrk="0" hangingPunct="0">
              <a:lnSpc>
                <a:spcPct val="150000"/>
              </a:lnSpc>
              <a:spcBef>
                <a:spcPct val="0"/>
              </a:spcBef>
              <a:spcAft>
                <a:spcPct val="0"/>
              </a:spcAft>
              <a:buClrTx/>
              <a:buSzTx/>
              <a:buFontTx/>
              <a:buChar char="•"/>
              <a:defRPr/>
            </a:pPr>
            <a:r>
              <a:rPr kumimoji="0" lang="en-US" altLang="zh-CN" sz="2000" b="1" i="0" u="none" strike="noStrike" kern="0" cap="none" spc="0" normalizeH="0" baseline="0" noProof="0" dirty="0">
                <a:ln>
                  <a:noFill/>
                </a:ln>
                <a:solidFill>
                  <a:schemeClr val="tx1"/>
                </a:solidFill>
                <a:effectLst/>
                <a:uLnTx/>
                <a:uFillTx/>
                <a:latin typeface="+mn-lt"/>
                <a:ea typeface="+mn-ea"/>
              </a:rPr>
              <a:t>NUCA</a:t>
            </a:r>
            <a:r>
              <a:rPr kumimoji="0" lang="zh-CN" altLang="en-US" sz="2000" b="1" i="0" u="none" strike="noStrike" kern="0" cap="none" spc="0" normalizeH="0" baseline="0" noProof="0" dirty="0">
                <a:ln>
                  <a:noFill/>
                </a:ln>
                <a:solidFill>
                  <a:schemeClr val="tx1"/>
                </a:solidFill>
                <a:effectLst/>
                <a:uLnTx/>
                <a:uFillTx/>
                <a:latin typeface="+mn-lt"/>
                <a:ea typeface="+mn-ea"/>
              </a:rPr>
              <a:t>：</a:t>
            </a:r>
            <a:r>
              <a:rPr kumimoji="0" lang="en-US" altLang="zh-CN" sz="2000" b="1" i="0" u="none" strike="noStrike" kern="0" cap="none" spc="0" normalizeH="0" baseline="0" noProof="0" dirty="0">
                <a:ln>
                  <a:noFill/>
                </a:ln>
                <a:solidFill>
                  <a:schemeClr val="tx1"/>
                </a:solidFill>
                <a:effectLst/>
                <a:uLnTx/>
                <a:uFillTx/>
                <a:latin typeface="+mn-lt"/>
                <a:ea typeface="+mn-ea"/>
              </a:rPr>
              <a:t>Non-Uniform Cache Access</a:t>
            </a:r>
          </a:p>
          <a:p>
            <a:pPr marL="457200" marR="0" lvl="1" indent="0" algn="l" defTabSz="914400" rtl="0" eaLnBrk="0" fontAlgn="base" latinLnBrk="0" hangingPunct="0">
              <a:lnSpc>
                <a:spcPct val="150000"/>
              </a:lnSpc>
              <a:spcBef>
                <a:spcPct val="0"/>
              </a:spcBef>
              <a:spcAft>
                <a:spcPct val="0"/>
              </a:spcAft>
              <a:buClrTx/>
              <a:buSzTx/>
              <a:buFontTx/>
              <a:buNone/>
              <a:defRPr/>
            </a:pPr>
            <a:r>
              <a:rPr kumimoji="0" lang="zh-CN" altLang="en-US" sz="2000" b="1" i="0" u="none" strike="noStrike" kern="0" cap="none" spc="0" normalizeH="0" baseline="0" noProof="0" dirty="0">
                <a:ln>
                  <a:noFill/>
                </a:ln>
                <a:solidFill>
                  <a:schemeClr val="tx1"/>
                </a:solidFill>
                <a:effectLst/>
                <a:uLnTx/>
                <a:uFillTx/>
                <a:latin typeface="+mn-lt"/>
                <a:ea typeface="+mn-ea"/>
              </a:rPr>
              <a:t>分布式共享</a:t>
            </a:r>
            <a:r>
              <a:rPr kumimoji="0" lang="en-US" altLang="zh-CN" sz="2000" b="1" i="0" u="none" strike="noStrike" kern="0" cap="none" spc="0" normalizeH="0" baseline="0" noProof="0" dirty="0">
                <a:ln>
                  <a:noFill/>
                </a:ln>
                <a:solidFill>
                  <a:schemeClr val="tx1"/>
                </a:solidFill>
                <a:effectLst/>
                <a:uLnTx/>
                <a:uFillTx/>
                <a:latin typeface="+mn-lt"/>
                <a:ea typeface="+mn-ea"/>
              </a:rPr>
              <a:t>cache</a:t>
            </a:r>
            <a:r>
              <a:rPr kumimoji="0" lang="zh-CN" altLang="en-US" sz="2000" b="1" i="0" u="none" strike="noStrike" kern="0" cap="none" spc="0" normalizeH="0" baseline="0" noProof="0" dirty="0">
                <a:ln>
                  <a:noFill/>
                </a:ln>
                <a:solidFill>
                  <a:schemeClr val="tx1"/>
                </a:solidFill>
                <a:effectLst/>
                <a:uLnTx/>
                <a:uFillTx/>
                <a:latin typeface="+mn-lt"/>
                <a:ea typeface="+mn-ea"/>
              </a:rPr>
              <a:t>，处理器核访问本地</a:t>
            </a:r>
            <a:r>
              <a:rPr kumimoji="0" lang="en-US" altLang="zh-CN" sz="2000" b="1" i="0" u="none" strike="noStrike" kern="0" cap="none" spc="0" normalizeH="0" baseline="0" noProof="0" dirty="0">
                <a:ln>
                  <a:noFill/>
                </a:ln>
                <a:solidFill>
                  <a:schemeClr val="tx1"/>
                </a:solidFill>
                <a:effectLst/>
                <a:uLnTx/>
                <a:uFillTx/>
                <a:latin typeface="+mn-lt"/>
                <a:ea typeface="+mn-ea"/>
              </a:rPr>
              <a:t>cache</a:t>
            </a:r>
            <a:r>
              <a:rPr kumimoji="0" lang="zh-CN" altLang="en-US" sz="2000" b="1" i="0" u="none" strike="noStrike" kern="0" cap="none" spc="0" normalizeH="0" baseline="0" noProof="0" dirty="0">
                <a:ln>
                  <a:noFill/>
                </a:ln>
                <a:solidFill>
                  <a:schemeClr val="tx1"/>
                </a:solidFill>
                <a:effectLst/>
                <a:uLnTx/>
                <a:uFillTx/>
                <a:latin typeface="+mn-lt"/>
                <a:ea typeface="+mn-ea"/>
              </a:rPr>
              <a:t>和远程</a:t>
            </a:r>
            <a:r>
              <a:rPr kumimoji="0" lang="en-US" altLang="zh-CN" sz="2000" b="1" i="0" u="none" strike="noStrike" kern="0" cap="none" spc="0" normalizeH="0" baseline="0" noProof="0" dirty="0">
                <a:ln>
                  <a:noFill/>
                </a:ln>
                <a:solidFill>
                  <a:schemeClr val="tx1"/>
                </a:solidFill>
                <a:effectLst/>
                <a:uLnTx/>
                <a:uFillTx/>
                <a:latin typeface="+mn-lt"/>
                <a:ea typeface="+mn-ea"/>
              </a:rPr>
              <a:t>cache</a:t>
            </a:r>
            <a:r>
              <a:rPr kumimoji="0" lang="zh-CN" altLang="en-US" sz="2000" b="1" i="0" u="none" strike="noStrike" kern="0" cap="none" spc="0" normalizeH="0" baseline="0" noProof="0" dirty="0">
                <a:ln>
                  <a:noFill/>
                </a:ln>
                <a:solidFill>
                  <a:schemeClr val="tx1"/>
                </a:solidFill>
                <a:effectLst/>
                <a:uLnTx/>
                <a:uFillTx/>
                <a:latin typeface="+mn-lt"/>
                <a:ea typeface="+mn-ea"/>
              </a:rPr>
              <a:t>的延迟不同，具有较好的扩展性。</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vert="horz" wrap="square" lIns="91440" tIns="45720" rIns="91440" bIns="45720" anchor="ctr"/>
          <a:lstStyle/>
          <a:p>
            <a:r>
              <a:rPr lang="zh-CN" altLang="en-US" dirty="0"/>
              <a:t>第11章 第</a:t>
            </a:r>
            <a:r>
              <a:rPr lang="en-US" altLang="zh-CN" dirty="0"/>
              <a:t>2</a:t>
            </a:r>
            <a:r>
              <a:rPr lang="zh-CN" altLang="en-US" dirty="0"/>
              <a:t>题</a:t>
            </a:r>
            <a:r>
              <a:rPr lang="en-US" altLang="zh-CN" dirty="0"/>
              <a:t>-Q</a:t>
            </a:r>
            <a:endParaRPr lang="zh-CN" altLang="en-US" dirty="0"/>
          </a:p>
        </p:txBody>
      </p:sp>
      <p:sp>
        <p:nvSpPr>
          <p:cNvPr id="15363" name="内容占位符 2"/>
          <p:cNvSpPr>
            <a:spLocks noGrp="1"/>
          </p:cNvSpPr>
          <p:nvPr>
            <p:ph idx="1"/>
          </p:nvPr>
        </p:nvSpPr>
        <p:spPr/>
        <p:txBody>
          <a:bodyPr vert="horz" wrap="square" lIns="91440" tIns="45720" rIns="91440" bIns="45720" anchor="t"/>
          <a:lstStyle/>
          <a:p>
            <a:r>
              <a:rPr lang="en-US" altLang="zh-CN" dirty="0"/>
              <a:t>Q</a:t>
            </a:r>
            <a:r>
              <a:rPr lang="zh-CN" altLang="en-US" dirty="0"/>
              <a:t>：有两个并行执行的线程，在顺序一致性和弱一致性下各有几种正确的执行顺序，给出执行次序和最后的正确结果（假设</a:t>
            </a:r>
            <a:r>
              <a:rPr lang="en-US" altLang="zh-CN" dirty="0"/>
              <a:t>X</a:t>
            </a:r>
            <a:r>
              <a:rPr lang="zh-CN" altLang="en-US" dirty="0"/>
              <a:t>，</a:t>
            </a:r>
            <a:r>
              <a:rPr lang="en-US" altLang="zh-CN" dirty="0"/>
              <a:t>Y</a:t>
            </a:r>
            <a:r>
              <a:rPr lang="zh-CN" altLang="en-US" dirty="0"/>
              <a:t>的初始值均为</a:t>
            </a:r>
            <a:r>
              <a:rPr lang="en-US" altLang="zh-CN" dirty="0"/>
              <a:t>0</a:t>
            </a:r>
            <a:r>
              <a:rPr lang="zh-CN" altLang="en-US" dirty="0"/>
              <a:t>）。</a:t>
            </a:r>
          </a:p>
        </p:txBody>
      </p:sp>
      <p:sp>
        <p:nvSpPr>
          <p:cNvPr id="15364" name="文本框 3"/>
          <p:cNvSpPr txBox="1"/>
          <p:nvPr/>
        </p:nvSpPr>
        <p:spPr>
          <a:xfrm>
            <a:off x="1239838" y="4381500"/>
            <a:ext cx="6664325" cy="922338"/>
          </a:xfrm>
          <a:prstGeom prst="rect">
            <a:avLst/>
          </a:prstGeom>
          <a:noFill/>
          <a:ln w="9525" cap="flat" cmpd="sng">
            <a:solidFill>
              <a:schemeClr val="tx1"/>
            </a:solidFill>
            <a:prstDash val="solid"/>
            <a:miter/>
            <a:headEnd type="none" w="med" len="med"/>
            <a:tailEnd type="none" w="med" len="med"/>
          </a:ln>
        </p:spPr>
        <p:txBody>
          <a:bodyPr>
            <a:spAutoFit/>
          </a:bodyPr>
          <a:lstStyle/>
          <a:p>
            <a:r>
              <a:rPr lang="en-US" altLang="zh-CN" dirty="0">
                <a:latin typeface="Consolas" panose="020B0609020204030204" pitchFamily="49" charset="0"/>
              </a:rPr>
              <a:t>	P1			P2</a:t>
            </a:r>
          </a:p>
          <a:p>
            <a:r>
              <a:rPr lang="en-US" altLang="zh-CN" dirty="0">
                <a:latin typeface="Consolas" panose="020B0609020204030204" pitchFamily="49" charset="0"/>
              </a:rPr>
              <a:t>	X=1</a:t>
            </a:r>
            <a:r>
              <a:rPr lang="zh-CN" altLang="en-US" dirty="0">
                <a:latin typeface="Consolas" panose="020B0609020204030204" pitchFamily="49" charset="0"/>
              </a:rPr>
              <a:t>；</a:t>
            </a:r>
            <a:r>
              <a:rPr lang="en-US" altLang="zh-CN" dirty="0">
                <a:latin typeface="Consolas" panose="020B0609020204030204" pitchFamily="49" charset="0"/>
              </a:rPr>
              <a:t>			Y=1</a:t>
            </a:r>
            <a:r>
              <a:rPr lang="zh-CN" altLang="en-US" dirty="0">
                <a:latin typeface="Consolas" panose="020B0609020204030204" pitchFamily="49" charset="0"/>
              </a:rPr>
              <a:t>；</a:t>
            </a:r>
            <a:endParaRPr lang="en-US" altLang="zh-CN" dirty="0">
              <a:latin typeface="Consolas" panose="020B0609020204030204" pitchFamily="49" charset="0"/>
            </a:endParaRPr>
          </a:p>
          <a:p>
            <a:r>
              <a:rPr lang="en-US" altLang="zh-CN" dirty="0">
                <a:latin typeface="Consolas" panose="020B0609020204030204" pitchFamily="49" charset="0"/>
              </a:rPr>
              <a:t>	print Y</a:t>
            </a:r>
            <a:r>
              <a:rPr lang="zh-CN" altLang="en-US" dirty="0">
                <a:latin typeface="Consolas" panose="020B0609020204030204" pitchFamily="49" charset="0"/>
              </a:rPr>
              <a:t>；</a:t>
            </a:r>
            <a:r>
              <a:rPr lang="en-US" altLang="zh-CN" dirty="0">
                <a:latin typeface="Consolas" panose="020B0609020204030204" pitchFamily="49" charset="0"/>
              </a:rPr>
              <a:t>		print X</a:t>
            </a:r>
            <a:r>
              <a:rPr lang="zh-CN" altLang="en-US" dirty="0">
                <a:latin typeface="Consolas" panose="020B0609020204030204" pitchFamily="49" charset="0"/>
              </a:rPr>
              <a:t>；</a:t>
            </a:r>
          </a:p>
        </p:txBody>
      </p:sp>
      <p:sp>
        <p:nvSpPr>
          <p:cNvPr id="5" name="文本框 4"/>
          <p:cNvSpPr txBox="1"/>
          <p:nvPr/>
        </p:nvSpPr>
        <p:spPr>
          <a:xfrm>
            <a:off x="1795463" y="4657725"/>
            <a:ext cx="477837" cy="369888"/>
          </a:xfrm>
          <a:prstGeom prst="rect">
            <a:avLst/>
          </a:prstGeom>
          <a:noFill/>
          <a:ln w="9525">
            <a:noFill/>
          </a:ln>
        </p:spPr>
        <p:txBody>
          <a:bodyPr>
            <a:spAutoFit/>
          </a:bodyPr>
          <a:lstStyle/>
          <a:p>
            <a:r>
              <a:rPr lang="zh-CN" altLang="en-US" b="1" dirty="0">
                <a:solidFill>
                  <a:srgbClr val="FF0000"/>
                </a:solidFill>
                <a:latin typeface="Times New Roman" panose="02020603050405020304" pitchFamily="18" charset="0"/>
              </a:rPr>
              <a:t>①</a:t>
            </a:r>
          </a:p>
        </p:txBody>
      </p:sp>
      <p:sp>
        <p:nvSpPr>
          <p:cNvPr id="6" name="文本框 5"/>
          <p:cNvSpPr txBox="1"/>
          <p:nvPr/>
        </p:nvSpPr>
        <p:spPr>
          <a:xfrm>
            <a:off x="1795463" y="4935538"/>
            <a:ext cx="477837" cy="368300"/>
          </a:xfrm>
          <a:prstGeom prst="rect">
            <a:avLst/>
          </a:prstGeom>
          <a:noFill/>
          <a:ln w="9525">
            <a:noFill/>
          </a:ln>
        </p:spPr>
        <p:txBody>
          <a:bodyPr>
            <a:spAutoFit/>
          </a:bodyPr>
          <a:lstStyle/>
          <a:p>
            <a:r>
              <a:rPr lang="zh-CN" altLang="en-US" b="1" dirty="0">
                <a:solidFill>
                  <a:srgbClr val="FF0000"/>
                </a:solidFill>
                <a:latin typeface="Times New Roman" panose="02020603050405020304" pitchFamily="18" charset="0"/>
              </a:rPr>
              <a:t>②</a:t>
            </a:r>
          </a:p>
        </p:txBody>
      </p:sp>
      <p:sp>
        <p:nvSpPr>
          <p:cNvPr id="7" name="文本框 6"/>
          <p:cNvSpPr txBox="1"/>
          <p:nvPr/>
        </p:nvSpPr>
        <p:spPr>
          <a:xfrm>
            <a:off x="4476750" y="4657725"/>
            <a:ext cx="477838" cy="369888"/>
          </a:xfrm>
          <a:prstGeom prst="rect">
            <a:avLst/>
          </a:prstGeom>
          <a:noFill/>
          <a:ln w="9525">
            <a:noFill/>
          </a:ln>
        </p:spPr>
        <p:txBody>
          <a:bodyPr>
            <a:spAutoFit/>
          </a:bodyPr>
          <a:lstStyle/>
          <a:p>
            <a:r>
              <a:rPr lang="zh-CN" altLang="en-US" b="1" dirty="0">
                <a:solidFill>
                  <a:srgbClr val="FF0000"/>
                </a:solidFill>
                <a:latin typeface="Times New Roman" panose="02020603050405020304" pitchFamily="18" charset="0"/>
              </a:rPr>
              <a:t>③</a:t>
            </a:r>
          </a:p>
        </p:txBody>
      </p:sp>
      <p:sp>
        <p:nvSpPr>
          <p:cNvPr id="8" name="文本框 7"/>
          <p:cNvSpPr txBox="1"/>
          <p:nvPr/>
        </p:nvSpPr>
        <p:spPr>
          <a:xfrm>
            <a:off x="4476750" y="4935538"/>
            <a:ext cx="477838" cy="368300"/>
          </a:xfrm>
          <a:prstGeom prst="rect">
            <a:avLst/>
          </a:prstGeom>
          <a:noFill/>
          <a:ln w="9525">
            <a:noFill/>
          </a:ln>
        </p:spPr>
        <p:txBody>
          <a:bodyPr>
            <a:spAutoFit/>
          </a:bodyPr>
          <a:lstStyle/>
          <a:p>
            <a:r>
              <a:rPr lang="zh-CN" altLang="en-US" b="1" dirty="0">
                <a:solidFill>
                  <a:srgbClr val="FF0000"/>
                </a:solidFill>
                <a:latin typeface="Times New Roman" panose="02020603050405020304" pitchFamily="18" charset="0"/>
              </a:rPr>
              <a:t>④</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vert="horz" wrap="square" lIns="91440" tIns="45720" rIns="91440" bIns="45720" anchor="ctr"/>
          <a:lstStyle/>
          <a:p>
            <a:r>
              <a:rPr lang="zh-CN" altLang="en-US" dirty="0"/>
              <a:t>第11章 第</a:t>
            </a:r>
            <a:r>
              <a:rPr lang="en-US" altLang="zh-CN" dirty="0"/>
              <a:t>2</a:t>
            </a:r>
            <a:r>
              <a:rPr lang="zh-CN" altLang="en-US" dirty="0"/>
              <a:t>题</a:t>
            </a:r>
            <a:r>
              <a:rPr lang="en-US" altLang="zh-CN" dirty="0"/>
              <a:t>-A</a:t>
            </a:r>
            <a:endParaRPr lang="zh-CN" altLang="en-US" dirty="0"/>
          </a:p>
        </p:txBody>
      </p:sp>
      <p:sp>
        <p:nvSpPr>
          <p:cNvPr id="3" name="内容占位符 2"/>
          <p:cNvSpPr>
            <a:spLocks noGrp="1"/>
          </p:cNvSpPr>
          <p:nvPr>
            <p:ph idx="1"/>
          </p:nvPr>
        </p:nvSpPr>
        <p:spPr>
          <a:xfrm>
            <a:off x="342900" y="1973263"/>
            <a:ext cx="8458200" cy="4114800"/>
          </a:xfrm>
        </p:spPr>
        <p:txBody>
          <a:bodyPr vert="horz" wrap="square" lIns="91440" tIns="45720" rIns="91440" bIns="45720" numCol="1" anchor="t" anchorCtr="0" compatLnSpc="1"/>
          <a:lstStyle/>
          <a:p>
            <a:pPr marL="341630" marR="0" lvl="0" indent="-341630" algn="l" defTabSz="914400" rtl="0" eaLnBrk="0" fontAlgn="base" latinLnBrk="0" hangingPunct="0">
              <a:lnSpc>
                <a:spcPct val="150000"/>
              </a:lnSpc>
              <a:spcBef>
                <a:spcPct val="0"/>
              </a:spcBef>
              <a:spcAft>
                <a:spcPct val="0"/>
              </a:spcAft>
              <a:buClrTx/>
              <a:buSzTx/>
              <a:buFontTx/>
              <a:buChar char="•"/>
              <a:defRPr/>
            </a:pPr>
            <a:r>
              <a:rPr kumimoji="0" lang="en-US" altLang="zh-CN" sz="2400" b="1" i="0" u="none" strike="noStrike" kern="0" cap="none" spc="0" normalizeH="0" baseline="0" noProof="0" dirty="0">
                <a:ln>
                  <a:noFill/>
                </a:ln>
                <a:solidFill>
                  <a:schemeClr val="tx1"/>
                </a:solidFill>
                <a:effectLst/>
                <a:uLnTx/>
                <a:uFillTx/>
                <a:latin typeface="+mn-lt"/>
                <a:ea typeface="+mn-ea"/>
                <a:cs typeface="+mn-cs"/>
              </a:rPr>
              <a:t>A</a:t>
            </a:r>
            <a:r>
              <a:rPr kumimoji="0" lang="zh-CN" altLang="en-US" sz="2400" b="1" i="0" u="none" strike="noStrike" kern="0" cap="none" spc="0" normalizeH="0" baseline="0" noProof="0" dirty="0">
                <a:ln>
                  <a:noFill/>
                </a:ln>
                <a:solidFill>
                  <a:schemeClr val="tx1"/>
                </a:solidFill>
                <a:effectLst/>
                <a:uLnTx/>
                <a:uFillTx/>
                <a:latin typeface="+mn-lt"/>
                <a:ea typeface="+mn-ea"/>
                <a:cs typeface="+mn-cs"/>
              </a:rPr>
              <a:t>：</a:t>
            </a: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741680" marR="0" lvl="1" indent="-284480" algn="l" defTabSz="914400" rtl="0" eaLnBrk="0" fontAlgn="base" latinLnBrk="0" hangingPunct="0">
              <a:lnSpc>
                <a:spcPct val="150000"/>
              </a:lnSpc>
              <a:spcBef>
                <a:spcPct val="0"/>
              </a:spcBef>
              <a:spcAft>
                <a:spcPct val="0"/>
              </a:spcAft>
              <a:buClrTx/>
              <a:buSzTx/>
              <a:buFontTx/>
              <a:buChar char="•"/>
              <a:defRPr/>
            </a:pPr>
            <a:r>
              <a:rPr kumimoji="0" lang="zh-CN" altLang="en-US" sz="2000" b="1" i="0" u="none" strike="noStrike" kern="0" cap="none" spc="0" normalizeH="0" baseline="0" noProof="0" dirty="0">
                <a:ln>
                  <a:noFill/>
                </a:ln>
                <a:solidFill>
                  <a:schemeClr val="tx1"/>
                </a:solidFill>
                <a:effectLst/>
                <a:uLnTx/>
                <a:uFillTx/>
                <a:latin typeface="+mn-lt"/>
                <a:ea typeface="+mn-ea"/>
              </a:rPr>
              <a:t>顺序一致性：每个线程的语句顺序为线性，线程之间的序未约定。</a:t>
            </a:r>
            <a:endParaRPr kumimoji="0" lang="en-US" altLang="zh-CN" sz="2000" b="1" i="0" u="none" strike="noStrike" kern="0" cap="none" spc="0" normalizeH="0" baseline="0" noProof="0" dirty="0">
              <a:ln>
                <a:noFill/>
              </a:ln>
              <a:solidFill>
                <a:schemeClr val="tx1"/>
              </a:solidFill>
              <a:effectLst/>
              <a:uLnTx/>
              <a:uFillTx/>
              <a:latin typeface="+mn-lt"/>
              <a:ea typeface="+mn-ea"/>
            </a:endParaRPr>
          </a:p>
          <a:p>
            <a:pPr marL="457200" marR="0" lvl="1" indent="0" algn="l" defTabSz="914400" rtl="0" eaLnBrk="0" fontAlgn="base" latinLnBrk="0" hangingPunct="0">
              <a:lnSpc>
                <a:spcPct val="150000"/>
              </a:lnSpc>
              <a:spcBef>
                <a:spcPct val="0"/>
              </a:spcBef>
              <a:spcAft>
                <a:spcPct val="0"/>
              </a:spcAft>
              <a:buClrTx/>
              <a:buSzTx/>
              <a:buFontTx/>
              <a:buNone/>
              <a:defRPr/>
            </a:pPr>
            <a:r>
              <a:rPr kumimoji="0" lang="zh-CN" altLang="en-US" sz="2000" b="1" i="0" u="none" strike="noStrike" kern="0" cap="none" spc="0" normalizeH="0" baseline="0" noProof="0" dirty="0">
                <a:ln>
                  <a:noFill/>
                </a:ln>
                <a:solidFill>
                  <a:schemeClr val="tx1"/>
                </a:solidFill>
                <a:effectLst/>
                <a:uLnTx/>
                <a:uFillTx/>
                <a:latin typeface="+mn-lt"/>
                <a:ea typeface="+mn-ea"/>
              </a:rPr>
              <a:t>执行：①②③④</a:t>
            </a:r>
            <a:r>
              <a:rPr kumimoji="0" lang="en-US" altLang="zh-CN" sz="2000" b="1" i="0" u="none" strike="noStrike" kern="0" cap="none" spc="0" normalizeH="0" baseline="0" noProof="0" dirty="0">
                <a:ln>
                  <a:noFill/>
                </a:ln>
                <a:solidFill>
                  <a:schemeClr val="tx1"/>
                </a:solidFill>
                <a:effectLst/>
                <a:uLnTx/>
                <a:uFillTx/>
                <a:latin typeface="+mn-lt"/>
                <a:ea typeface="+mn-ea"/>
              </a:rPr>
              <a:t>/</a:t>
            </a:r>
            <a:r>
              <a:rPr kumimoji="0" lang="zh-CN" altLang="en-US" sz="2000" b="1" i="0" u="none" strike="noStrike" kern="0" cap="none" spc="0" normalizeH="0" baseline="0" noProof="0" dirty="0">
                <a:ln>
                  <a:noFill/>
                </a:ln>
                <a:solidFill>
                  <a:schemeClr val="tx1"/>
                </a:solidFill>
                <a:effectLst/>
                <a:uLnTx/>
                <a:uFillTx/>
                <a:latin typeface="+mn-lt"/>
                <a:ea typeface="+mn-ea"/>
              </a:rPr>
              <a:t>①③②④</a:t>
            </a:r>
            <a:r>
              <a:rPr kumimoji="0" lang="en-US" altLang="zh-CN" sz="2000" b="1" i="0" u="none" strike="noStrike" kern="0" cap="none" spc="0" normalizeH="0" baseline="0" noProof="0" dirty="0">
                <a:ln>
                  <a:noFill/>
                </a:ln>
                <a:solidFill>
                  <a:schemeClr val="tx1"/>
                </a:solidFill>
                <a:effectLst/>
                <a:uLnTx/>
                <a:uFillTx/>
                <a:latin typeface="+mn-lt"/>
                <a:ea typeface="+mn-ea"/>
              </a:rPr>
              <a:t>/</a:t>
            </a:r>
            <a:r>
              <a:rPr kumimoji="0" lang="zh-CN" altLang="en-US" sz="2000" b="1" i="0" u="none" strike="noStrike" kern="0" cap="none" spc="0" normalizeH="0" baseline="0" noProof="0" dirty="0">
                <a:ln>
                  <a:noFill/>
                </a:ln>
                <a:solidFill>
                  <a:schemeClr val="tx1"/>
                </a:solidFill>
                <a:effectLst/>
                <a:uLnTx/>
                <a:uFillTx/>
                <a:latin typeface="+mn-lt"/>
                <a:ea typeface="+mn-ea"/>
              </a:rPr>
              <a:t>①③④②</a:t>
            </a:r>
            <a:r>
              <a:rPr kumimoji="0" lang="en-US" altLang="zh-CN" sz="2000" b="1" i="0" u="none" strike="noStrike" kern="0" cap="none" spc="0" normalizeH="0" baseline="0" noProof="0" dirty="0">
                <a:ln>
                  <a:noFill/>
                </a:ln>
                <a:solidFill>
                  <a:schemeClr val="tx1"/>
                </a:solidFill>
                <a:effectLst/>
                <a:uLnTx/>
                <a:uFillTx/>
                <a:latin typeface="+mn-lt"/>
                <a:ea typeface="+mn-ea"/>
              </a:rPr>
              <a:t>/</a:t>
            </a:r>
            <a:r>
              <a:rPr kumimoji="0" lang="zh-CN" altLang="en-US" sz="2000" b="1" i="0" u="none" strike="noStrike" kern="0" cap="none" spc="0" normalizeH="0" baseline="0" noProof="0" dirty="0">
                <a:ln>
                  <a:noFill/>
                </a:ln>
                <a:solidFill>
                  <a:schemeClr val="tx1"/>
                </a:solidFill>
                <a:effectLst/>
                <a:uLnTx/>
                <a:uFillTx/>
                <a:latin typeface="+mn-lt"/>
                <a:ea typeface="+mn-ea"/>
              </a:rPr>
              <a:t>③①②④</a:t>
            </a:r>
            <a:r>
              <a:rPr kumimoji="0" lang="en-US" altLang="zh-CN" sz="2000" b="1" i="0" u="none" strike="noStrike" kern="0" cap="none" spc="0" normalizeH="0" baseline="0" noProof="0" dirty="0">
                <a:ln>
                  <a:noFill/>
                </a:ln>
                <a:solidFill>
                  <a:schemeClr val="tx1"/>
                </a:solidFill>
                <a:effectLst/>
                <a:uLnTx/>
                <a:uFillTx/>
                <a:latin typeface="+mn-lt"/>
                <a:ea typeface="+mn-ea"/>
              </a:rPr>
              <a:t>/</a:t>
            </a:r>
            <a:r>
              <a:rPr kumimoji="0" lang="zh-CN" altLang="en-US" sz="2000" b="1" i="0" u="none" strike="noStrike" kern="0" cap="none" spc="0" normalizeH="0" baseline="0" noProof="0" dirty="0">
                <a:ln>
                  <a:noFill/>
                </a:ln>
                <a:solidFill>
                  <a:schemeClr val="tx1"/>
                </a:solidFill>
                <a:effectLst/>
                <a:uLnTx/>
                <a:uFillTx/>
                <a:latin typeface="+mn-lt"/>
                <a:ea typeface="+mn-ea"/>
              </a:rPr>
              <a:t>③①④②</a:t>
            </a:r>
            <a:r>
              <a:rPr kumimoji="0" lang="en-US" altLang="zh-CN" sz="2000" b="1" i="0" u="none" strike="noStrike" kern="0" cap="none" spc="0" normalizeH="0" baseline="0" noProof="0" dirty="0">
                <a:ln>
                  <a:noFill/>
                </a:ln>
                <a:solidFill>
                  <a:schemeClr val="tx1"/>
                </a:solidFill>
                <a:effectLst/>
                <a:uLnTx/>
                <a:uFillTx/>
                <a:latin typeface="+mn-lt"/>
                <a:ea typeface="+mn-ea"/>
              </a:rPr>
              <a:t>/</a:t>
            </a:r>
            <a:r>
              <a:rPr kumimoji="0" lang="zh-CN" altLang="en-US" sz="2000" b="1" i="0" u="none" strike="noStrike" kern="0" cap="none" spc="0" normalizeH="0" baseline="0" noProof="0" dirty="0">
                <a:ln>
                  <a:noFill/>
                </a:ln>
                <a:solidFill>
                  <a:schemeClr val="tx1"/>
                </a:solidFill>
                <a:effectLst/>
                <a:uLnTx/>
                <a:uFillTx/>
                <a:latin typeface="+mn-lt"/>
                <a:ea typeface="+mn-ea"/>
              </a:rPr>
              <a:t>③④①②</a:t>
            </a:r>
            <a:endParaRPr kumimoji="0" lang="en-US" altLang="zh-CN" sz="2000" b="1" i="0" u="none" strike="noStrike" kern="0" cap="none" spc="0" normalizeH="0" baseline="0" noProof="0" dirty="0">
              <a:ln>
                <a:noFill/>
              </a:ln>
              <a:solidFill>
                <a:schemeClr val="tx1"/>
              </a:solidFill>
              <a:effectLst/>
              <a:uLnTx/>
              <a:uFillTx/>
              <a:latin typeface="+mn-lt"/>
              <a:ea typeface="+mn-ea"/>
            </a:endParaRPr>
          </a:p>
          <a:p>
            <a:pPr marL="457200" marR="0" lvl="1" indent="0" algn="l" defTabSz="914400" rtl="0" eaLnBrk="0" fontAlgn="base" latinLnBrk="0" hangingPunct="0">
              <a:lnSpc>
                <a:spcPct val="150000"/>
              </a:lnSpc>
              <a:spcBef>
                <a:spcPct val="0"/>
              </a:spcBef>
              <a:spcAft>
                <a:spcPct val="0"/>
              </a:spcAft>
              <a:buClrTx/>
              <a:buSzTx/>
              <a:buFontTx/>
              <a:buNone/>
              <a:defRPr/>
            </a:pPr>
            <a:r>
              <a:rPr kumimoji="0" lang="zh-CN" altLang="en-US" sz="2000" b="1" i="0" u="none" strike="noStrike" kern="0" cap="none" spc="0" normalizeH="0" baseline="0" noProof="0" dirty="0">
                <a:ln>
                  <a:noFill/>
                </a:ln>
                <a:solidFill>
                  <a:schemeClr val="tx1"/>
                </a:solidFill>
                <a:effectLst/>
                <a:uLnTx/>
                <a:uFillTx/>
                <a:latin typeface="+mn-lt"/>
                <a:ea typeface="+mn-ea"/>
              </a:rPr>
              <a:t>打印：</a:t>
            </a:r>
            <a:r>
              <a:rPr kumimoji="0" lang="en-US" altLang="zh-CN" sz="2000" b="1" i="0" u="none" strike="noStrike" kern="0" cap="none" spc="0" normalizeH="0" baseline="0" noProof="0" dirty="0">
                <a:ln>
                  <a:noFill/>
                </a:ln>
                <a:solidFill>
                  <a:schemeClr val="bg1">
                    <a:lumMod val="75000"/>
                  </a:schemeClr>
                </a:solidFill>
                <a:effectLst/>
                <a:uLnTx/>
                <a:uFillTx/>
                <a:latin typeface="+mn-lt"/>
                <a:ea typeface="+mn-ea"/>
              </a:rPr>
              <a:t>(Y)</a:t>
            </a:r>
            <a:r>
              <a:rPr kumimoji="0" lang="en-US" altLang="zh-CN" sz="2000" b="1" i="0" u="none" strike="noStrike" kern="0" cap="none" spc="0" normalizeH="0" baseline="0" noProof="0" dirty="0">
                <a:ln>
                  <a:noFill/>
                </a:ln>
                <a:solidFill>
                  <a:schemeClr val="tx1"/>
                </a:solidFill>
                <a:effectLst/>
                <a:uLnTx/>
                <a:uFillTx/>
                <a:latin typeface="+mn-lt"/>
                <a:ea typeface="+mn-ea"/>
              </a:rPr>
              <a:t>0</a:t>
            </a:r>
            <a:r>
              <a:rPr kumimoji="0" lang="en-US" altLang="zh-CN" sz="2000" b="1" i="0" u="none" strike="noStrike" kern="0" cap="none" spc="0" normalizeH="0" baseline="0" noProof="0" dirty="0">
                <a:ln>
                  <a:noFill/>
                </a:ln>
                <a:solidFill>
                  <a:schemeClr val="bg1">
                    <a:lumMod val="75000"/>
                  </a:schemeClr>
                </a:solidFill>
                <a:effectLst/>
                <a:uLnTx/>
                <a:uFillTx/>
                <a:latin typeface="+mn-lt"/>
                <a:ea typeface="+mn-ea"/>
              </a:rPr>
              <a:t>(X)</a:t>
            </a:r>
            <a:r>
              <a:rPr kumimoji="0" lang="en-US" altLang="zh-CN" sz="2000" b="1" i="0" u="none" strike="noStrike" kern="0" cap="none" spc="0" normalizeH="0" baseline="0" noProof="0" dirty="0">
                <a:ln>
                  <a:noFill/>
                </a:ln>
                <a:solidFill>
                  <a:schemeClr val="tx1"/>
                </a:solidFill>
                <a:effectLst/>
                <a:uLnTx/>
                <a:uFillTx/>
                <a:latin typeface="+mn-lt"/>
                <a:ea typeface="+mn-ea"/>
              </a:rPr>
              <a:t>1/ </a:t>
            </a:r>
            <a:r>
              <a:rPr kumimoji="0" lang="en-US" altLang="zh-CN" sz="2000" b="1" i="0" u="none" strike="noStrike" kern="0" cap="none" spc="0" normalizeH="0" baseline="0" noProof="0" dirty="0">
                <a:ln>
                  <a:noFill/>
                </a:ln>
                <a:solidFill>
                  <a:schemeClr val="bg1">
                    <a:lumMod val="75000"/>
                  </a:schemeClr>
                </a:solidFill>
                <a:effectLst/>
                <a:uLnTx/>
                <a:uFillTx/>
                <a:latin typeface="+mn-lt"/>
                <a:ea typeface="+mn-ea"/>
              </a:rPr>
              <a:t>(Y)</a:t>
            </a:r>
            <a:r>
              <a:rPr kumimoji="0" lang="en-US" altLang="zh-CN" sz="2000" b="1" i="0" u="none" strike="noStrike" kern="0" cap="none" spc="0" normalizeH="0" baseline="0" noProof="0" dirty="0">
                <a:ln>
                  <a:noFill/>
                </a:ln>
                <a:solidFill>
                  <a:schemeClr val="tx1"/>
                </a:solidFill>
                <a:effectLst/>
                <a:uLnTx/>
                <a:uFillTx/>
                <a:latin typeface="+mn-lt"/>
                <a:ea typeface="+mn-ea"/>
              </a:rPr>
              <a:t>1</a:t>
            </a:r>
            <a:r>
              <a:rPr kumimoji="0" lang="en-US" altLang="zh-CN" sz="2000" b="1" i="0" u="none" strike="noStrike" kern="0" cap="none" spc="0" normalizeH="0" baseline="0" noProof="0" dirty="0">
                <a:ln>
                  <a:noFill/>
                </a:ln>
                <a:solidFill>
                  <a:schemeClr val="bg1">
                    <a:lumMod val="75000"/>
                  </a:schemeClr>
                </a:solidFill>
                <a:effectLst/>
                <a:uLnTx/>
                <a:uFillTx/>
                <a:latin typeface="+mn-lt"/>
                <a:ea typeface="+mn-ea"/>
              </a:rPr>
              <a:t>(X)</a:t>
            </a:r>
            <a:r>
              <a:rPr kumimoji="0" lang="en-US" altLang="zh-CN" sz="2000" b="1" i="0" u="none" strike="noStrike" kern="0" cap="none" spc="0" normalizeH="0" baseline="0" noProof="0" dirty="0">
                <a:ln>
                  <a:noFill/>
                </a:ln>
                <a:solidFill>
                  <a:schemeClr val="tx1"/>
                </a:solidFill>
                <a:effectLst/>
                <a:uLnTx/>
                <a:uFillTx/>
                <a:latin typeface="+mn-lt"/>
                <a:ea typeface="+mn-ea"/>
              </a:rPr>
              <a:t>1 /</a:t>
            </a:r>
            <a:r>
              <a:rPr kumimoji="0" lang="en-US" altLang="zh-CN" sz="2000" b="1" i="0" u="none" strike="noStrike" kern="0" cap="none" spc="0" normalizeH="0" baseline="0" noProof="0" dirty="0">
                <a:ln>
                  <a:noFill/>
                </a:ln>
                <a:solidFill>
                  <a:schemeClr val="bg1">
                    <a:lumMod val="75000"/>
                  </a:schemeClr>
                </a:solidFill>
                <a:effectLst/>
                <a:uLnTx/>
                <a:uFillTx/>
                <a:latin typeface="+mn-lt"/>
                <a:ea typeface="+mn-ea"/>
              </a:rPr>
              <a:t>(X)</a:t>
            </a:r>
            <a:r>
              <a:rPr kumimoji="0" lang="en-US" altLang="zh-CN" sz="2000" b="1" i="0" u="none" strike="noStrike" kern="0" cap="none" spc="0" normalizeH="0" baseline="0" noProof="0" dirty="0">
                <a:ln>
                  <a:noFill/>
                </a:ln>
                <a:solidFill>
                  <a:schemeClr val="tx1"/>
                </a:solidFill>
                <a:effectLst/>
                <a:uLnTx/>
                <a:uFillTx/>
                <a:latin typeface="+mn-lt"/>
                <a:ea typeface="+mn-ea"/>
              </a:rPr>
              <a:t>1</a:t>
            </a:r>
            <a:r>
              <a:rPr kumimoji="0" lang="en-US" altLang="zh-CN" sz="2000" b="1" i="0" u="none" strike="noStrike" kern="0" cap="none" spc="0" normalizeH="0" baseline="0" noProof="0" dirty="0">
                <a:ln>
                  <a:noFill/>
                </a:ln>
                <a:solidFill>
                  <a:schemeClr val="bg1">
                    <a:lumMod val="75000"/>
                  </a:schemeClr>
                </a:solidFill>
                <a:effectLst/>
                <a:uLnTx/>
                <a:uFillTx/>
                <a:latin typeface="+mn-lt"/>
                <a:ea typeface="+mn-ea"/>
              </a:rPr>
              <a:t>(Y)</a:t>
            </a:r>
            <a:r>
              <a:rPr kumimoji="0" lang="en-US" altLang="zh-CN" sz="2000" b="1" i="0" u="none" strike="noStrike" kern="0" cap="none" spc="0" normalizeH="0" baseline="0" noProof="0" dirty="0">
                <a:ln>
                  <a:noFill/>
                </a:ln>
                <a:solidFill>
                  <a:schemeClr val="tx1"/>
                </a:solidFill>
                <a:effectLst/>
                <a:uLnTx/>
                <a:uFillTx/>
                <a:latin typeface="+mn-lt"/>
                <a:ea typeface="+mn-ea"/>
              </a:rPr>
              <a:t>1 /</a:t>
            </a:r>
            <a:r>
              <a:rPr kumimoji="0" lang="en-US" altLang="zh-CN" sz="2000" b="1" i="0" u="none" strike="noStrike" kern="0" cap="none" spc="0" normalizeH="0" baseline="0" noProof="0" dirty="0">
                <a:ln>
                  <a:noFill/>
                </a:ln>
                <a:solidFill>
                  <a:schemeClr val="bg1">
                    <a:lumMod val="75000"/>
                  </a:schemeClr>
                </a:solidFill>
                <a:effectLst/>
                <a:uLnTx/>
                <a:uFillTx/>
                <a:latin typeface="+mn-lt"/>
                <a:ea typeface="+mn-ea"/>
              </a:rPr>
              <a:t>(Y)</a:t>
            </a:r>
            <a:r>
              <a:rPr kumimoji="0" lang="en-US" altLang="zh-CN" sz="2000" b="1" i="0" u="none" strike="noStrike" kern="0" cap="none" spc="0" normalizeH="0" baseline="0" noProof="0" dirty="0">
                <a:ln>
                  <a:noFill/>
                </a:ln>
                <a:solidFill>
                  <a:schemeClr val="tx1"/>
                </a:solidFill>
                <a:effectLst/>
                <a:uLnTx/>
                <a:uFillTx/>
                <a:latin typeface="+mn-lt"/>
                <a:ea typeface="+mn-ea"/>
              </a:rPr>
              <a:t>1</a:t>
            </a:r>
            <a:r>
              <a:rPr kumimoji="0" lang="en-US" altLang="zh-CN" sz="2000" b="1" i="0" u="none" strike="noStrike" kern="0" cap="none" spc="0" normalizeH="0" baseline="0" noProof="0" dirty="0">
                <a:ln>
                  <a:noFill/>
                </a:ln>
                <a:solidFill>
                  <a:schemeClr val="bg1">
                    <a:lumMod val="75000"/>
                  </a:schemeClr>
                </a:solidFill>
                <a:effectLst/>
                <a:uLnTx/>
                <a:uFillTx/>
                <a:latin typeface="+mn-lt"/>
                <a:ea typeface="+mn-ea"/>
              </a:rPr>
              <a:t>(X)</a:t>
            </a:r>
            <a:r>
              <a:rPr kumimoji="0" lang="en-US" altLang="zh-CN" sz="2000" b="1" i="0" u="none" strike="noStrike" kern="0" cap="none" spc="0" normalizeH="0" baseline="0" noProof="0" dirty="0">
                <a:ln>
                  <a:noFill/>
                </a:ln>
                <a:solidFill>
                  <a:schemeClr val="tx1"/>
                </a:solidFill>
                <a:effectLst/>
                <a:uLnTx/>
                <a:uFillTx/>
                <a:latin typeface="+mn-lt"/>
                <a:ea typeface="+mn-ea"/>
              </a:rPr>
              <a:t>1 /</a:t>
            </a:r>
            <a:r>
              <a:rPr kumimoji="0" lang="en-US" altLang="zh-CN" sz="2000" b="1" i="0" u="none" strike="noStrike" kern="0" cap="none" spc="0" normalizeH="0" baseline="0" noProof="0" dirty="0">
                <a:ln>
                  <a:noFill/>
                </a:ln>
                <a:solidFill>
                  <a:schemeClr val="bg1">
                    <a:lumMod val="75000"/>
                  </a:schemeClr>
                </a:solidFill>
                <a:effectLst/>
                <a:uLnTx/>
                <a:uFillTx/>
                <a:latin typeface="+mn-lt"/>
                <a:ea typeface="+mn-ea"/>
              </a:rPr>
              <a:t>(X)</a:t>
            </a:r>
            <a:r>
              <a:rPr kumimoji="0" lang="en-US" altLang="zh-CN" sz="2000" b="1" i="0" u="none" strike="noStrike" kern="0" cap="none" spc="0" normalizeH="0" baseline="0" noProof="0" dirty="0">
                <a:ln>
                  <a:noFill/>
                </a:ln>
                <a:solidFill>
                  <a:schemeClr val="tx1"/>
                </a:solidFill>
                <a:effectLst/>
                <a:uLnTx/>
                <a:uFillTx/>
                <a:latin typeface="+mn-lt"/>
                <a:ea typeface="+mn-ea"/>
              </a:rPr>
              <a:t>1</a:t>
            </a:r>
            <a:r>
              <a:rPr kumimoji="0" lang="en-US" altLang="zh-CN" sz="2000" b="1" i="0" u="none" strike="noStrike" kern="0" cap="none" spc="0" normalizeH="0" baseline="0" noProof="0" dirty="0">
                <a:ln>
                  <a:noFill/>
                </a:ln>
                <a:solidFill>
                  <a:schemeClr val="bg1">
                    <a:lumMod val="75000"/>
                  </a:schemeClr>
                </a:solidFill>
                <a:effectLst/>
                <a:uLnTx/>
                <a:uFillTx/>
                <a:latin typeface="+mn-lt"/>
                <a:ea typeface="+mn-ea"/>
              </a:rPr>
              <a:t>(Y)</a:t>
            </a:r>
            <a:r>
              <a:rPr kumimoji="0" lang="en-US" altLang="zh-CN" sz="2000" b="1" i="0" u="none" strike="noStrike" kern="0" cap="none" spc="0" normalizeH="0" baseline="0" noProof="0" dirty="0">
                <a:ln>
                  <a:noFill/>
                </a:ln>
                <a:solidFill>
                  <a:schemeClr val="tx1"/>
                </a:solidFill>
                <a:effectLst/>
                <a:uLnTx/>
                <a:uFillTx/>
                <a:latin typeface="+mn-lt"/>
                <a:ea typeface="+mn-ea"/>
              </a:rPr>
              <a:t>1 /</a:t>
            </a:r>
            <a:r>
              <a:rPr kumimoji="0" lang="en-US" altLang="zh-CN" sz="2000" b="1" i="0" u="none" strike="noStrike" kern="0" cap="none" spc="0" normalizeH="0" baseline="0" noProof="0" dirty="0">
                <a:ln>
                  <a:noFill/>
                </a:ln>
                <a:solidFill>
                  <a:schemeClr val="bg1">
                    <a:lumMod val="75000"/>
                  </a:schemeClr>
                </a:solidFill>
                <a:effectLst/>
                <a:uLnTx/>
                <a:uFillTx/>
                <a:latin typeface="+mn-lt"/>
                <a:ea typeface="+mn-ea"/>
              </a:rPr>
              <a:t>(X)</a:t>
            </a:r>
            <a:r>
              <a:rPr kumimoji="0" lang="en-US" altLang="zh-CN" sz="2000" b="1" i="0" u="none" strike="noStrike" kern="0" cap="none" spc="0" normalizeH="0" baseline="0" noProof="0" dirty="0">
                <a:ln>
                  <a:noFill/>
                </a:ln>
                <a:solidFill>
                  <a:schemeClr val="tx1"/>
                </a:solidFill>
                <a:effectLst/>
                <a:uLnTx/>
                <a:uFillTx/>
                <a:latin typeface="+mn-lt"/>
                <a:ea typeface="+mn-ea"/>
              </a:rPr>
              <a:t>0</a:t>
            </a:r>
            <a:r>
              <a:rPr kumimoji="0" lang="en-US" altLang="zh-CN" sz="2000" b="1" i="0" u="none" strike="noStrike" kern="0" cap="none" spc="0" normalizeH="0" baseline="0" noProof="0" dirty="0">
                <a:ln>
                  <a:noFill/>
                </a:ln>
                <a:solidFill>
                  <a:schemeClr val="bg1">
                    <a:lumMod val="75000"/>
                  </a:schemeClr>
                </a:solidFill>
                <a:effectLst/>
                <a:uLnTx/>
                <a:uFillTx/>
                <a:latin typeface="+mn-lt"/>
                <a:ea typeface="+mn-ea"/>
              </a:rPr>
              <a:t>(Y)</a:t>
            </a:r>
            <a:r>
              <a:rPr kumimoji="0" lang="en-US" altLang="zh-CN" sz="2000" b="1" i="0" u="none" strike="noStrike" kern="0" cap="none" spc="0" normalizeH="0" baseline="0" noProof="0" dirty="0">
                <a:ln>
                  <a:noFill/>
                </a:ln>
                <a:solidFill>
                  <a:schemeClr val="tx1"/>
                </a:solidFill>
                <a:effectLst/>
                <a:uLnTx/>
                <a:uFillTx/>
                <a:latin typeface="+mn-lt"/>
                <a:ea typeface="+mn-ea"/>
              </a:rPr>
              <a:t>1</a:t>
            </a:r>
          </a:p>
          <a:p>
            <a:pPr marL="741680" marR="0" lvl="1" indent="-284480" algn="l" defTabSz="914400" rtl="0" eaLnBrk="0" fontAlgn="base" latinLnBrk="0" hangingPunct="0">
              <a:lnSpc>
                <a:spcPct val="150000"/>
              </a:lnSpc>
              <a:spcBef>
                <a:spcPct val="0"/>
              </a:spcBef>
              <a:spcAft>
                <a:spcPct val="0"/>
              </a:spcAft>
              <a:buClrTx/>
              <a:buSzTx/>
              <a:buFontTx/>
              <a:buChar char="•"/>
              <a:defRPr/>
            </a:pPr>
            <a:r>
              <a:rPr kumimoji="0" lang="zh-CN" altLang="en-US" sz="2000" b="1" i="0" u="none" strike="noStrike" kern="0" cap="none" spc="0" normalizeH="0" baseline="0" noProof="0" dirty="0">
                <a:ln>
                  <a:noFill/>
                </a:ln>
                <a:solidFill>
                  <a:schemeClr val="tx1"/>
                </a:solidFill>
                <a:effectLst/>
                <a:uLnTx/>
                <a:uFillTx/>
                <a:latin typeface="+mn-lt"/>
                <a:ea typeface="+mn-ea"/>
              </a:rPr>
              <a:t>弱一致性：没有显式同步时，</a:t>
            </a:r>
            <a:r>
              <a:rPr kumimoji="0" lang="en-US" altLang="zh-CN" sz="2000" b="1" i="0" u="none" strike="noStrike" kern="0" cap="none" spc="0" normalizeH="0" baseline="0" noProof="0" dirty="0">
                <a:ln>
                  <a:noFill/>
                </a:ln>
                <a:solidFill>
                  <a:schemeClr val="tx1"/>
                </a:solidFill>
                <a:effectLst/>
                <a:uLnTx/>
                <a:uFillTx/>
                <a:latin typeface="+mn-lt"/>
                <a:ea typeface="+mn-ea"/>
              </a:rPr>
              <a:t>Load</a:t>
            </a:r>
            <a:r>
              <a:rPr kumimoji="0" lang="zh-CN" altLang="en-US" sz="2000" b="1" i="0" u="none" strike="noStrike" kern="0" cap="none" spc="0" normalizeH="0" baseline="0" noProof="0" dirty="0">
                <a:ln>
                  <a:noFill/>
                </a:ln>
                <a:solidFill>
                  <a:schemeClr val="tx1"/>
                </a:solidFill>
                <a:effectLst/>
                <a:uLnTx/>
                <a:uFillTx/>
                <a:latin typeface="+mn-lt"/>
                <a:ea typeface="+mn-ea"/>
              </a:rPr>
              <a:t>和</a:t>
            </a:r>
            <a:r>
              <a:rPr kumimoji="0" lang="en-US" altLang="zh-CN" sz="2000" b="1" i="0" u="none" strike="noStrike" kern="0" cap="none" spc="0" normalizeH="0" baseline="0" noProof="0" dirty="0">
                <a:ln>
                  <a:noFill/>
                </a:ln>
                <a:solidFill>
                  <a:schemeClr val="tx1"/>
                </a:solidFill>
                <a:effectLst/>
                <a:uLnTx/>
                <a:uFillTx/>
                <a:latin typeface="+mn-lt"/>
                <a:ea typeface="+mn-ea"/>
              </a:rPr>
              <a:t>Store</a:t>
            </a:r>
            <a:r>
              <a:rPr kumimoji="0" lang="zh-CN" altLang="en-US" sz="2000" b="1" i="0" u="none" strike="noStrike" kern="0" cap="none" spc="0" normalizeH="0" baseline="0" noProof="0" dirty="0">
                <a:ln>
                  <a:noFill/>
                </a:ln>
                <a:solidFill>
                  <a:schemeClr val="tx1"/>
                </a:solidFill>
                <a:effectLst/>
                <a:uLnTx/>
                <a:uFillTx/>
                <a:latin typeface="+mn-lt"/>
                <a:ea typeface="+mn-ea"/>
              </a:rPr>
              <a:t>之间亦没有序的约定，故四条语句的任意执行序都是可能的。结果也包含所有可能情况。</a:t>
            </a:r>
            <a:endParaRPr kumimoji="0" lang="en-US" altLang="zh-CN" sz="2000" b="1" i="0" u="none" strike="noStrike" kern="0" cap="none" spc="0" normalizeH="0" baseline="0" noProof="0" dirty="0">
              <a:ln>
                <a:noFill/>
              </a:ln>
              <a:solidFill>
                <a:schemeClr val="tx1"/>
              </a:solidFill>
              <a:effectLst/>
              <a:uLnTx/>
              <a:uFillTx/>
              <a:latin typeface="+mn-lt"/>
              <a:ea typeface="+mn-ea"/>
            </a:endParaRPr>
          </a:p>
          <a:p>
            <a:pPr marL="457200" marR="0" lvl="1" indent="0" algn="l" defTabSz="914400" rtl="0" eaLnBrk="0" fontAlgn="base" latinLnBrk="0" hangingPunct="0">
              <a:lnSpc>
                <a:spcPct val="150000"/>
              </a:lnSpc>
              <a:spcBef>
                <a:spcPct val="0"/>
              </a:spcBef>
              <a:spcAft>
                <a:spcPct val="0"/>
              </a:spcAft>
              <a:buClrTx/>
              <a:buSzTx/>
              <a:buFontTx/>
              <a:buNone/>
              <a:defRPr/>
            </a:pPr>
            <a:endParaRPr kumimoji="0" lang="en-US" altLang="zh-CN" sz="2000" b="1" i="0" u="none" strike="noStrike" kern="0" cap="none" spc="0" normalizeH="0" baseline="0" noProof="0" dirty="0">
              <a:ln>
                <a:noFill/>
              </a:ln>
              <a:solidFill>
                <a:schemeClr val="tx1"/>
              </a:solidFill>
              <a:effectLst/>
              <a:uLnTx/>
              <a:uFillTx/>
              <a:latin typeface="+mn-lt"/>
              <a:ea typeface="+mn-ea"/>
            </a:endParaRPr>
          </a:p>
          <a:p>
            <a:pPr marL="457200" marR="0" lvl="1" indent="0" algn="l" defTabSz="914400" rtl="0" eaLnBrk="0" fontAlgn="base" latinLnBrk="0" hangingPunct="0">
              <a:lnSpc>
                <a:spcPct val="150000"/>
              </a:lnSpc>
              <a:spcBef>
                <a:spcPct val="0"/>
              </a:spcBef>
              <a:spcAft>
                <a:spcPct val="0"/>
              </a:spcAft>
              <a:buClrTx/>
              <a:buSzTx/>
              <a:buFontTx/>
              <a:buNone/>
              <a:defRPr/>
            </a:pPr>
            <a:endParaRPr kumimoji="0" lang="en-US" altLang="zh-CN" sz="2000" b="1" i="0" u="none" strike="noStrike" kern="0" cap="none" spc="0" normalizeH="0" baseline="0" noProof="0" dirty="0">
              <a:ln>
                <a:noFill/>
              </a:ln>
              <a:solidFill>
                <a:schemeClr val="tx1"/>
              </a:solidFill>
              <a:effectLst/>
              <a:uLnTx/>
              <a:uFillTx/>
              <a:latin typeface="+mn-lt"/>
              <a:ea typeface="+mn-ea"/>
            </a:endParaRPr>
          </a:p>
          <a:p>
            <a:pPr marL="457200" marR="0" lvl="1" indent="0" algn="l" defTabSz="914400" rtl="0" eaLnBrk="0" fontAlgn="base" latinLnBrk="0" hangingPunct="0">
              <a:lnSpc>
                <a:spcPct val="150000"/>
              </a:lnSpc>
              <a:spcBef>
                <a:spcPct val="0"/>
              </a:spcBef>
              <a:spcAft>
                <a:spcPct val="0"/>
              </a:spcAft>
              <a:buClrTx/>
              <a:buSzTx/>
              <a:buFontTx/>
              <a:buNone/>
              <a:defRPr/>
            </a:pPr>
            <a:endParaRPr kumimoji="0" lang="en-US" altLang="zh-CN" sz="2000" b="1" i="0" u="none" strike="noStrike" kern="0" cap="none" spc="0" normalizeH="0" baseline="0" noProof="0" dirty="0">
              <a:ln>
                <a:noFill/>
              </a:ln>
              <a:solidFill>
                <a:schemeClr val="tx1"/>
              </a:solidFill>
              <a:effectLst/>
              <a:uLnTx/>
              <a:uFillTx/>
              <a:latin typeface="+mn-lt"/>
              <a:ea typeface="+mn-ea"/>
            </a:endParaRPr>
          </a:p>
          <a:p>
            <a:pPr marL="457200" marR="0" lvl="1" indent="0" algn="l" defTabSz="914400" rtl="0" eaLnBrk="0" fontAlgn="base" latinLnBrk="0" hangingPunct="0">
              <a:lnSpc>
                <a:spcPct val="150000"/>
              </a:lnSpc>
              <a:spcBef>
                <a:spcPct val="0"/>
              </a:spcBef>
              <a:spcAft>
                <a:spcPct val="0"/>
              </a:spcAft>
              <a:buClrTx/>
              <a:buSzTx/>
              <a:buFontTx/>
              <a:buNone/>
              <a:defRPr/>
            </a:pPr>
            <a:endParaRPr kumimoji="0" lang="en-US" altLang="zh-CN" sz="2000" b="1" i="0" u="none" strike="noStrike" kern="0" cap="none" spc="0" normalizeH="0" baseline="0" noProof="0" dirty="0">
              <a:ln>
                <a:noFill/>
              </a:ln>
              <a:solidFill>
                <a:schemeClr val="tx1"/>
              </a:solidFill>
              <a:effectLst/>
              <a:uLnTx/>
              <a:uFillTx/>
              <a:latin typeface="+mn-lt"/>
              <a:ea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vert="horz" wrap="square" lIns="91440" tIns="45720" rIns="91440" bIns="45720" anchor="ctr"/>
          <a:lstStyle/>
          <a:p>
            <a:r>
              <a:rPr lang="zh-CN" altLang="en-US" dirty="0"/>
              <a:t>第11章 第</a:t>
            </a:r>
            <a:r>
              <a:rPr lang="en-US" altLang="zh-CN" dirty="0"/>
              <a:t>3</a:t>
            </a:r>
            <a:r>
              <a:rPr lang="zh-CN" altLang="en-US" dirty="0"/>
              <a:t>题</a:t>
            </a:r>
          </a:p>
        </p:txBody>
      </p:sp>
      <p:sp>
        <p:nvSpPr>
          <p:cNvPr id="17411" name="内容占位符 2"/>
          <p:cNvSpPr>
            <a:spLocks noGrp="1"/>
          </p:cNvSpPr>
          <p:nvPr>
            <p:ph idx="1"/>
          </p:nvPr>
        </p:nvSpPr>
        <p:spPr/>
        <p:txBody>
          <a:bodyPr vert="horz" wrap="square" lIns="91440" tIns="45720" rIns="91440" bIns="45720" anchor="t"/>
          <a:lstStyle/>
          <a:p>
            <a:r>
              <a:rPr lang="en-US" altLang="zh-CN" dirty="0"/>
              <a:t>Q</a:t>
            </a:r>
            <a:r>
              <a:rPr lang="zh-CN" altLang="en-US" dirty="0"/>
              <a:t>：关于</a:t>
            </a:r>
            <a:r>
              <a:rPr lang="en-US" altLang="zh-CN" dirty="0"/>
              <a:t>Cache</a:t>
            </a:r>
            <a:r>
              <a:rPr lang="zh-CN" altLang="en-US" dirty="0"/>
              <a:t>一致性协议，</a:t>
            </a:r>
            <a:r>
              <a:rPr lang="en-US" altLang="zh-CN" dirty="0"/>
              <a:t>MESI</a:t>
            </a:r>
            <a:r>
              <a:rPr lang="zh-CN" altLang="en-US" dirty="0"/>
              <a:t>协议比</a:t>
            </a:r>
            <a:r>
              <a:rPr lang="en-US" altLang="zh-CN" dirty="0"/>
              <a:t>ESI</a:t>
            </a:r>
            <a:r>
              <a:rPr lang="zh-CN" altLang="en-US" dirty="0"/>
              <a:t>协议增加了</a:t>
            </a:r>
            <a:r>
              <a:rPr lang="en-US" altLang="zh-CN" dirty="0"/>
              <a:t>M</a:t>
            </a:r>
            <a:r>
              <a:rPr lang="zh-CN" altLang="en-US" dirty="0"/>
              <a:t>状态，请解释有什么好处。</a:t>
            </a:r>
            <a:endParaRPr lang="en-US" altLang="zh-CN" dirty="0"/>
          </a:p>
          <a:p>
            <a:r>
              <a:rPr lang="en-US" altLang="zh-CN" dirty="0"/>
              <a:t>A</a:t>
            </a:r>
            <a:r>
              <a:rPr lang="zh-CN" altLang="en-US" dirty="0"/>
              <a:t>：</a:t>
            </a:r>
            <a:r>
              <a:rPr lang="en-US" altLang="zh-CN" dirty="0"/>
              <a:t>Modified</a:t>
            </a:r>
            <a:r>
              <a:rPr lang="zh-CN" altLang="en-US" dirty="0"/>
              <a:t>状态表示当前</a:t>
            </a:r>
            <a:r>
              <a:rPr lang="en-US" altLang="zh-CN" dirty="0"/>
              <a:t>cache</a:t>
            </a:r>
            <a:r>
              <a:rPr lang="zh-CN" altLang="en-US" dirty="0"/>
              <a:t>块被当前处理器核独占并已经被修改过了，在写回时只需要将</a:t>
            </a:r>
            <a:r>
              <a:rPr lang="en-US" altLang="zh-CN" dirty="0"/>
              <a:t>M</a:t>
            </a:r>
            <a:r>
              <a:rPr lang="zh-CN" altLang="en-US" dirty="0"/>
              <a:t>状态的</a:t>
            </a:r>
            <a:r>
              <a:rPr lang="en-US" altLang="zh-CN" dirty="0"/>
              <a:t>cache</a:t>
            </a:r>
            <a:r>
              <a:rPr lang="zh-CN" altLang="en-US" dirty="0"/>
              <a:t>块写回内存中，可以减少写回的访存量。</a:t>
            </a:r>
            <a:endParaRPr lang="en-US" altLang="zh-C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685800" y="0"/>
            <a:ext cx="7772400" cy="1143000"/>
          </a:xfrm>
        </p:spPr>
        <p:txBody>
          <a:bodyPr vert="horz" wrap="square" lIns="91440" tIns="45720" rIns="91440" bIns="45720" anchor="ctr"/>
          <a:lstStyle/>
          <a:p>
            <a:r>
              <a:rPr lang="zh-CN" altLang="en-US" dirty="0"/>
              <a:t>第11章 第</a:t>
            </a:r>
            <a:r>
              <a:rPr lang="en-US" altLang="zh-CN" dirty="0"/>
              <a:t>4</a:t>
            </a:r>
            <a:r>
              <a:rPr lang="zh-CN" altLang="en-US" dirty="0"/>
              <a:t>题</a:t>
            </a:r>
          </a:p>
        </p:txBody>
      </p:sp>
      <p:sp>
        <p:nvSpPr>
          <p:cNvPr id="18435" name="内容占位符 2"/>
          <p:cNvSpPr>
            <a:spLocks noGrp="1"/>
          </p:cNvSpPr>
          <p:nvPr>
            <p:ph idx="1"/>
          </p:nvPr>
        </p:nvSpPr>
        <p:spPr>
          <a:xfrm>
            <a:off x="685800" y="1143000"/>
            <a:ext cx="7772400" cy="4114800"/>
          </a:xfrm>
        </p:spPr>
        <p:txBody>
          <a:bodyPr vert="horz" wrap="square" lIns="91440" tIns="45720" rIns="91440" bIns="45720" anchor="t"/>
          <a:lstStyle/>
          <a:p>
            <a:r>
              <a:rPr lang="en-US" altLang="zh-CN" dirty="0"/>
              <a:t>Q</a:t>
            </a:r>
            <a:r>
              <a:rPr lang="zh-CN" altLang="en-US" dirty="0"/>
              <a:t>：请分别采用</a:t>
            </a:r>
            <a:r>
              <a:rPr lang="en-US" altLang="zh-CN" dirty="0"/>
              <a:t>Fetch_and_Increment</a:t>
            </a:r>
            <a:r>
              <a:rPr lang="zh-CN" altLang="en-US" dirty="0"/>
              <a:t>和</a:t>
            </a:r>
            <a:r>
              <a:rPr lang="en-US" altLang="zh-CN" dirty="0"/>
              <a:t>Compare_and_Swap</a:t>
            </a:r>
            <a:r>
              <a:rPr lang="zh-CN" altLang="en-US" dirty="0"/>
              <a:t>原子指令编写实现自旋锁的代码，并分析可能的性能改进措施。</a:t>
            </a:r>
            <a:endParaRPr lang="en-US" altLang="zh-CN" dirty="0"/>
          </a:p>
          <a:p>
            <a:r>
              <a:rPr lang="en-US" altLang="zh-CN" dirty="0"/>
              <a:t>A</a:t>
            </a:r>
            <a:r>
              <a:rPr lang="zh-CN" altLang="en-US" dirty="0"/>
              <a:t>：</a:t>
            </a:r>
          </a:p>
        </p:txBody>
      </p:sp>
      <p:sp>
        <p:nvSpPr>
          <p:cNvPr id="18436" name="文本框 1"/>
          <p:cNvSpPr txBox="1"/>
          <p:nvPr/>
        </p:nvSpPr>
        <p:spPr>
          <a:xfrm>
            <a:off x="1604010" y="2708910"/>
            <a:ext cx="3512820" cy="4246245"/>
          </a:xfrm>
          <a:prstGeom prst="rect">
            <a:avLst/>
          </a:prstGeom>
          <a:noFill/>
          <a:ln w="9525">
            <a:noFill/>
          </a:ln>
        </p:spPr>
        <p:txBody>
          <a:bodyPr wrap="square">
            <a:spAutoFit/>
          </a:bodyPr>
          <a:lstStyle/>
          <a:p>
            <a:r>
              <a:rPr lang="zh-CN" altLang="en-US" dirty="0">
                <a:latin typeface="Consolas" panose="020B0609020204030204" pitchFamily="49" charset="0"/>
              </a:rPr>
              <a:t>获取锁：</a:t>
            </a:r>
            <a:endParaRPr lang="en-US" altLang="zh-CN" dirty="0">
              <a:latin typeface="Consolas" panose="020B0609020204030204" pitchFamily="49" charset="0"/>
            </a:endParaRPr>
          </a:p>
          <a:p>
            <a:r>
              <a:rPr lang="en-US" altLang="zh-CN" dirty="0">
                <a:latin typeface="Consolas" panose="020B0609020204030204" pitchFamily="49" charset="0"/>
              </a:rPr>
              <a:t>while(Fetch_and_Increment(lock));</a:t>
            </a:r>
          </a:p>
          <a:p>
            <a:r>
              <a:rPr lang="en-US" altLang="zh-CN" dirty="0">
                <a:latin typeface="Consolas" panose="020B0609020204030204" pitchFamily="49" charset="0"/>
              </a:rPr>
              <a:t>&lt;critical_section&gt;</a:t>
            </a:r>
          </a:p>
          <a:p>
            <a:r>
              <a:rPr lang="zh-CN" altLang="en-US" dirty="0">
                <a:latin typeface="Consolas" panose="020B0609020204030204" pitchFamily="49" charset="0"/>
              </a:rPr>
              <a:t>释放锁：</a:t>
            </a:r>
            <a:endParaRPr lang="en-US" altLang="zh-CN" dirty="0">
              <a:latin typeface="Consolas" panose="020B0609020204030204" pitchFamily="49" charset="0"/>
            </a:endParaRPr>
          </a:p>
          <a:p>
            <a:r>
              <a:rPr lang="en-US" altLang="zh-CN" dirty="0">
                <a:latin typeface="Consolas" panose="020B0609020204030204" pitchFamily="49" charset="0"/>
              </a:rPr>
              <a:t>lock=0;</a:t>
            </a:r>
          </a:p>
          <a:p>
            <a:r>
              <a:rPr lang="en-US" altLang="zh-CN" dirty="0">
                <a:latin typeface="Consolas" panose="020B0609020204030204" pitchFamily="49" charset="0"/>
              </a:rPr>
              <a:t>(</a:t>
            </a:r>
            <a:r>
              <a:rPr lang="zh-CN" altLang="en-US" dirty="0">
                <a:latin typeface="Consolas" panose="020B0609020204030204" pitchFamily="49" charset="0"/>
              </a:rPr>
              <a:t>存在的问题：</a:t>
            </a:r>
            <a:r>
              <a:rPr lang="en-US" altLang="zh-CN" dirty="0">
                <a:latin typeface="Consolas" panose="020B0609020204030204" pitchFamily="49" charset="0"/>
              </a:rPr>
              <a:t>lock</a:t>
            </a:r>
            <a:r>
              <a:rPr lang="zh-CN" altLang="en-US" dirty="0">
                <a:latin typeface="Consolas" panose="020B0609020204030204" pitchFamily="49" charset="0"/>
              </a:rPr>
              <a:t>溢出）</a:t>
            </a:r>
            <a:endParaRPr lang="en-US" altLang="zh-CN" dirty="0">
              <a:latin typeface="Consolas" panose="020B0609020204030204" pitchFamily="49" charset="0"/>
            </a:endParaRPr>
          </a:p>
          <a:p>
            <a:endParaRPr lang="en-US" altLang="zh-CN" dirty="0">
              <a:latin typeface="Consolas" panose="020B0609020204030204" pitchFamily="49" charset="0"/>
            </a:endParaRPr>
          </a:p>
          <a:p>
            <a:r>
              <a:rPr lang="zh-CN" altLang="en-US" dirty="0">
                <a:latin typeface="Consolas" panose="020B0609020204030204" pitchFamily="49" charset="0"/>
              </a:rPr>
              <a:t>定序：</a:t>
            </a:r>
            <a:endParaRPr lang="en-US" altLang="zh-CN" dirty="0">
              <a:latin typeface="Consolas" panose="020B0609020204030204" pitchFamily="49" charset="0"/>
            </a:endParaRPr>
          </a:p>
          <a:p>
            <a:r>
              <a:rPr lang="en-US" altLang="zh-CN" dirty="0">
                <a:latin typeface="Consolas" panose="020B0609020204030204" pitchFamily="49" charset="0"/>
              </a:rPr>
              <a:t>myid=new of </a:t>
            </a:r>
            <a:r>
              <a:rPr lang="en-US" altLang="zh-CN" dirty="0" err="1">
                <a:latin typeface="Consolas" panose="020B0609020204030204" pitchFamily="49" charset="0"/>
              </a:rPr>
              <a:t>Fetch_and_Increment</a:t>
            </a:r>
            <a:r>
              <a:rPr lang="en-US" altLang="zh-CN" dirty="0">
                <a:latin typeface="Consolas" panose="020B0609020204030204" pitchFamily="49" charset="0"/>
              </a:rPr>
              <a:t>(ID);</a:t>
            </a:r>
          </a:p>
          <a:p>
            <a:r>
              <a:rPr lang="en-US" altLang="zh-CN" dirty="0">
                <a:latin typeface="Consolas" panose="020B0609020204030204" pitchFamily="49" charset="0"/>
              </a:rPr>
              <a:t>while(myid!=lock);</a:t>
            </a:r>
          </a:p>
          <a:p>
            <a:r>
              <a:rPr lang="en-US" altLang="zh-CN" dirty="0">
                <a:latin typeface="Consolas" panose="020B0609020204030204" pitchFamily="49" charset="0"/>
              </a:rPr>
              <a:t>&lt;critical_section&gt;</a:t>
            </a:r>
          </a:p>
          <a:p>
            <a:r>
              <a:rPr lang="en-US" altLang="zh-CN" dirty="0">
                <a:latin typeface="Consolas" panose="020B0609020204030204" pitchFamily="49" charset="0"/>
              </a:rPr>
              <a:t>lock++;</a:t>
            </a:r>
          </a:p>
          <a:p>
            <a:endParaRPr lang="zh-CN" altLang="en-US" dirty="0">
              <a:latin typeface="Times New Roman" panose="02020603050405020304" pitchFamily="18" charset="0"/>
            </a:endParaRPr>
          </a:p>
        </p:txBody>
      </p:sp>
      <p:sp>
        <p:nvSpPr>
          <p:cNvPr id="18437" name="文本框 4"/>
          <p:cNvSpPr txBox="1"/>
          <p:nvPr/>
        </p:nvSpPr>
        <p:spPr>
          <a:xfrm>
            <a:off x="5295583" y="2708593"/>
            <a:ext cx="3324225" cy="2030095"/>
          </a:xfrm>
          <a:prstGeom prst="rect">
            <a:avLst/>
          </a:prstGeom>
          <a:noFill/>
          <a:ln w="9525">
            <a:noFill/>
          </a:ln>
        </p:spPr>
        <p:txBody>
          <a:bodyPr>
            <a:spAutoFit/>
          </a:bodyPr>
          <a:lstStyle/>
          <a:p>
            <a:r>
              <a:rPr lang="zh-CN" altLang="en-US" dirty="0">
                <a:latin typeface="Consolas" panose="020B0609020204030204" pitchFamily="49" charset="0"/>
              </a:rPr>
              <a:t>获取锁：</a:t>
            </a:r>
            <a:endParaRPr lang="en-US" altLang="zh-CN" dirty="0">
              <a:latin typeface="Consolas" panose="020B0609020204030204" pitchFamily="49" charset="0"/>
            </a:endParaRPr>
          </a:p>
          <a:p>
            <a:r>
              <a:rPr lang="en-US" altLang="zh-CN" dirty="0">
                <a:latin typeface="Consolas" panose="020B0609020204030204" pitchFamily="49" charset="0"/>
              </a:rPr>
              <a:t>while(!</a:t>
            </a:r>
            <a:r>
              <a:rPr lang="en-US" altLang="zh-CN" dirty="0">
                <a:sym typeface="+mn-ea"/>
              </a:rPr>
              <a:t>Compare_and_Swap</a:t>
            </a:r>
            <a:r>
              <a:rPr lang="en-US" altLang="zh-CN" dirty="0">
                <a:latin typeface="Consolas" panose="020B0609020204030204" pitchFamily="49" charset="0"/>
              </a:rPr>
              <a:t>(lock,0,1));</a:t>
            </a:r>
          </a:p>
          <a:p>
            <a:r>
              <a:rPr lang="en-US" altLang="zh-CN" dirty="0">
                <a:latin typeface="Consolas" panose="020B0609020204030204" pitchFamily="49" charset="0"/>
              </a:rPr>
              <a:t>&lt;critical_section&gt;</a:t>
            </a:r>
          </a:p>
          <a:p>
            <a:r>
              <a:rPr lang="zh-CN" altLang="en-US" dirty="0">
                <a:latin typeface="Consolas" panose="020B0609020204030204" pitchFamily="49" charset="0"/>
              </a:rPr>
              <a:t>释放锁：</a:t>
            </a:r>
            <a:endParaRPr lang="en-US" altLang="zh-CN" dirty="0">
              <a:latin typeface="Consolas" panose="020B0609020204030204" pitchFamily="49" charset="0"/>
            </a:endParaRPr>
          </a:p>
          <a:p>
            <a:r>
              <a:rPr lang="en-US" altLang="zh-CN" dirty="0">
                <a:latin typeface="Consolas" panose="020B0609020204030204" pitchFamily="49" charset="0"/>
              </a:rPr>
              <a:t>lock=0;</a:t>
            </a:r>
          </a:p>
          <a:p>
            <a:endParaRPr lang="zh-CN" altLang="en-US" dirty="0">
              <a:latin typeface="Times New Roman" panose="02020603050405020304" pitchFamily="18" charset="0"/>
            </a:endParaRPr>
          </a:p>
        </p:txBody>
      </p:sp>
      <p:sp>
        <p:nvSpPr>
          <p:cNvPr id="18438" name="文本框 2"/>
          <p:cNvSpPr txBox="1"/>
          <p:nvPr/>
        </p:nvSpPr>
        <p:spPr>
          <a:xfrm>
            <a:off x="5295900" y="4851400"/>
            <a:ext cx="3000375" cy="1014413"/>
          </a:xfrm>
          <a:prstGeom prst="rect">
            <a:avLst/>
          </a:prstGeom>
          <a:noFill/>
          <a:ln w="9525" cap="flat" cmpd="sng">
            <a:solidFill>
              <a:schemeClr val="accent1"/>
            </a:solidFill>
            <a:prstDash val="solid"/>
            <a:miter/>
            <a:headEnd type="none" w="med" len="med"/>
            <a:tailEnd type="none" w="med" len="med"/>
          </a:ln>
        </p:spPr>
        <p:txBody>
          <a:bodyPr>
            <a:spAutoFit/>
          </a:bodyPr>
          <a:lstStyle/>
          <a:p>
            <a:r>
              <a:rPr lang="zh-CN" altLang="en-US" sz="2000" b="1" dirty="0">
                <a:latin typeface="Times New Roman" panose="02020603050405020304" pitchFamily="18" charset="0"/>
              </a:rPr>
              <a:t>性能改进措施：</a:t>
            </a:r>
            <a:endParaRPr lang="en-US" altLang="zh-CN" sz="2000" b="1" dirty="0">
              <a:latin typeface="Times New Roman" panose="02020603050405020304" pitchFamily="18" charset="0"/>
            </a:endParaRPr>
          </a:p>
          <a:p>
            <a:r>
              <a:rPr lang="zh-CN" altLang="en-US" sz="2000" dirty="0">
                <a:latin typeface="Times New Roman" panose="02020603050405020304" pitchFamily="18" charset="0"/>
              </a:rPr>
              <a:t>自旋循环中插入延迟，减少对共享变量的访问</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vert="horz" wrap="square" lIns="91440" tIns="45720" rIns="91440" bIns="45720" anchor="ctr"/>
          <a:lstStyle/>
          <a:p>
            <a:r>
              <a:rPr lang="zh-CN" altLang="en-US" dirty="0"/>
              <a:t>第11章 第</a:t>
            </a:r>
            <a:r>
              <a:rPr lang="en-US" altLang="zh-CN" dirty="0"/>
              <a:t>5</a:t>
            </a:r>
            <a:r>
              <a:rPr lang="zh-CN" altLang="en-US" dirty="0"/>
              <a:t>题</a:t>
            </a:r>
          </a:p>
        </p:txBody>
      </p:sp>
      <p:sp>
        <p:nvSpPr>
          <p:cNvPr id="17411" name="内容占位符 2"/>
          <p:cNvSpPr>
            <a:spLocks noGrp="1"/>
          </p:cNvSpPr>
          <p:nvPr>
            <p:ph idx="1"/>
          </p:nvPr>
        </p:nvSpPr>
        <p:spPr>
          <a:xfrm>
            <a:off x="685800" y="1981200"/>
            <a:ext cx="7772400" cy="4648200"/>
          </a:xfrm>
        </p:spPr>
        <p:txBody>
          <a:bodyPr vert="horz" wrap="square" lIns="91440" tIns="45720" rIns="91440" bIns="45720" numCol="1" anchor="t" anchorCtr="0" compatLnSpc="1"/>
          <a:lstStyle/>
          <a:p>
            <a:pPr marL="341630" marR="0" lvl="0" indent="-341630" algn="l" defTabSz="914400" rtl="0" eaLnBrk="0" fontAlgn="base" latinLnBrk="0" hangingPunct="0">
              <a:lnSpc>
                <a:spcPct val="150000"/>
              </a:lnSpc>
              <a:spcBef>
                <a:spcPct val="0"/>
              </a:spcBef>
              <a:spcAft>
                <a:spcPct val="0"/>
              </a:spcAft>
              <a:buClrTx/>
              <a:buSzTx/>
              <a:buFontTx/>
              <a:buChar char="•"/>
              <a:defRPr/>
            </a:pPr>
            <a:r>
              <a:rPr kumimoji="0" lang="en-US" altLang="zh-CN" sz="2400" b="1" i="0" u="none" strike="noStrike" kern="0" cap="none" spc="0" normalizeH="0" baseline="0" noProof="0" dirty="0">
                <a:ln>
                  <a:noFill/>
                </a:ln>
                <a:solidFill>
                  <a:schemeClr val="tx1"/>
                </a:solidFill>
                <a:effectLst/>
                <a:uLnTx/>
                <a:uFillTx/>
                <a:latin typeface="+mn-lt"/>
                <a:ea typeface="+mn-ea"/>
                <a:cs typeface="+mn-cs"/>
              </a:rPr>
              <a:t>Q</a:t>
            </a:r>
            <a:r>
              <a:rPr kumimoji="0" lang="zh-CN" altLang="en-US" sz="2400" b="1" i="0" u="none" strike="noStrike" kern="0" cap="none" spc="0" normalizeH="0" baseline="0" noProof="0" dirty="0">
                <a:ln>
                  <a:noFill/>
                </a:ln>
                <a:solidFill>
                  <a:schemeClr val="tx1"/>
                </a:solidFill>
                <a:effectLst/>
                <a:uLnTx/>
                <a:uFillTx/>
                <a:latin typeface="+mn-lt"/>
                <a:ea typeface="+mn-ea"/>
                <a:cs typeface="+mn-cs"/>
              </a:rPr>
              <a:t>：在共享存储的多处理器中，经常会出现假共享现象。假共享是由于两个变量处于同一个</a:t>
            </a:r>
            <a:r>
              <a:rPr kumimoji="0" lang="en-US" altLang="zh-CN" sz="2400" b="1" i="0" u="none" strike="noStrike" kern="0" cap="none" spc="0" normalizeH="0" baseline="0" noProof="0" dirty="0">
                <a:ln>
                  <a:noFill/>
                </a:ln>
                <a:solidFill>
                  <a:schemeClr val="tx1"/>
                </a:solidFill>
                <a:effectLst/>
                <a:uLnTx/>
                <a:uFillTx/>
                <a:latin typeface="+mn-lt"/>
                <a:ea typeface="+mn-ea"/>
                <a:cs typeface="+mn-cs"/>
              </a:rPr>
              <a:t>Cache</a:t>
            </a:r>
            <a:r>
              <a:rPr kumimoji="0" lang="zh-CN" altLang="en-US" sz="2400" b="1" i="0" u="none" strike="noStrike" kern="0" cap="none" spc="0" normalizeH="0" baseline="0" noProof="0" dirty="0">
                <a:ln>
                  <a:noFill/>
                </a:ln>
                <a:solidFill>
                  <a:schemeClr val="tx1"/>
                </a:solidFill>
                <a:effectLst/>
                <a:uLnTx/>
                <a:uFillTx/>
                <a:latin typeface="+mn-lt"/>
                <a:ea typeface="+mn-ea"/>
                <a:cs typeface="+mn-cs"/>
              </a:rPr>
              <a:t>行中引起的，会对性能造成损失。为了尽量减少假共享的发生，程序员在写程序时应该注意什么？</a:t>
            </a: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1630" marR="0" lvl="0" indent="-341630" algn="l" defTabSz="914400" rtl="0" eaLnBrk="0" fontAlgn="base" latinLnBrk="0" hangingPunct="0">
              <a:lnSpc>
                <a:spcPct val="150000"/>
              </a:lnSpc>
              <a:spcBef>
                <a:spcPct val="0"/>
              </a:spcBef>
              <a:spcAft>
                <a:spcPct val="0"/>
              </a:spcAft>
              <a:buClrTx/>
              <a:buSzTx/>
              <a:buFontTx/>
              <a:buChar char="•"/>
              <a:defRPr/>
            </a:pPr>
            <a:r>
              <a:rPr kumimoji="0" lang="en-US" altLang="zh-CN" sz="2400" b="1" i="0" u="none" strike="noStrike" kern="0" cap="none" spc="0" normalizeH="0" baseline="0" noProof="0" dirty="0">
                <a:ln>
                  <a:noFill/>
                </a:ln>
                <a:solidFill>
                  <a:schemeClr val="tx1"/>
                </a:solidFill>
                <a:effectLst/>
                <a:uLnTx/>
                <a:uFillTx/>
                <a:latin typeface="+mn-lt"/>
                <a:ea typeface="+mn-ea"/>
                <a:cs typeface="+mn-cs"/>
              </a:rPr>
              <a:t>A</a:t>
            </a:r>
            <a:r>
              <a:rPr kumimoji="0" lang="zh-CN" altLang="en-US" sz="2400" b="1" i="0" u="none" strike="noStrike" kern="0" cap="none" spc="0" normalizeH="0" baseline="0" noProof="0" dirty="0">
                <a:ln>
                  <a:noFill/>
                </a:ln>
                <a:solidFill>
                  <a:schemeClr val="tx1"/>
                </a:solidFill>
                <a:effectLst/>
                <a:uLnTx/>
                <a:uFillTx/>
                <a:latin typeface="+mn-lt"/>
                <a:ea typeface="+mn-ea"/>
                <a:cs typeface="+mn-cs"/>
              </a:rPr>
              <a:t>：</a:t>
            </a: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zh-CN" altLang="en-US" sz="2400" b="1" i="0" u="none" strike="noStrike" kern="0" cap="none" spc="0" normalizeH="0" baseline="0" noProof="0" dirty="0">
                <a:ln>
                  <a:noFill/>
                </a:ln>
                <a:solidFill>
                  <a:schemeClr val="tx1"/>
                </a:solidFill>
                <a:effectLst/>
                <a:uLnTx/>
                <a:uFillTx/>
                <a:latin typeface="+mn-lt"/>
                <a:ea typeface="+mn-ea"/>
                <a:cs typeface="+mn-cs"/>
              </a:rPr>
              <a:t>假共享：额外的</a:t>
            </a:r>
            <a:r>
              <a:rPr kumimoji="0" lang="en-US" altLang="zh-CN" sz="2400" b="1" i="0" u="none" strike="noStrike" kern="0" cap="none" spc="0" normalizeH="0" baseline="0" noProof="0" dirty="0">
                <a:ln>
                  <a:noFill/>
                </a:ln>
                <a:solidFill>
                  <a:schemeClr val="tx1"/>
                </a:solidFill>
                <a:effectLst/>
                <a:uLnTx/>
                <a:uFillTx/>
                <a:latin typeface="+mn-lt"/>
                <a:ea typeface="+mn-ea"/>
                <a:cs typeface="+mn-cs"/>
              </a:rPr>
              <a:t>invalid</a:t>
            </a:r>
            <a:r>
              <a:rPr kumimoji="0" lang="zh-CN" altLang="en-US" sz="2400" b="1" i="0" u="none" strike="noStrike" kern="0" cap="none" spc="0" normalizeH="0" baseline="0" noProof="0" dirty="0">
                <a:ln>
                  <a:noFill/>
                </a:ln>
                <a:solidFill>
                  <a:schemeClr val="tx1"/>
                </a:solidFill>
                <a:effectLst/>
                <a:uLnTx/>
                <a:uFillTx/>
                <a:latin typeface="+mn-lt"/>
                <a:ea typeface="+mn-ea"/>
                <a:cs typeface="+mn-cs"/>
              </a:rPr>
              <a:t>导致额外总线访问和高延迟</a:t>
            </a: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741680" marR="0" lvl="1" indent="-284480" algn="l" defTabSz="914400" rtl="0" eaLnBrk="0" fontAlgn="base" latinLnBrk="0" hangingPunct="0">
              <a:lnSpc>
                <a:spcPct val="150000"/>
              </a:lnSpc>
              <a:spcBef>
                <a:spcPct val="0"/>
              </a:spcBef>
              <a:spcAft>
                <a:spcPct val="0"/>
              </a:spcAft>
              <a:buClrTx/>
              <a:buSzTx/>
              <a:buFontTx/>
              <a:buChar char="•"/>
              <a:defRPr/>
            </a:pPr>
            <a:r>
              <a:rPr kumimoji="0" lang="zh-CN" altLang="en-US" sz="2000" b="1" i="0" u="none" strike="noStrike" kern="0" cap="none" spc="0" normalizeH="0" baseline="0" noProof="0" dirty="0">
                <a:ln>
                  <a:noFill/>
                </a:ln>
                <a:solidFill>
                  <a:schemeClr val="tx1"/>
                </a:solidFill>
                <a:effectLst/>
                <a:uLnTx/>
                <a:uFillTx/>
                <a:latin typeface="+mn-lt"/>
                <a:ea typeface="+mn-ea"/>
              </a:rPr>
              <a:t>各线程需要经常访问或同时访问的变量不混放在同一</a:t>
            </a:r>
            <a:r>
              <a:rPr kumimoji="0" lang="en-US" altLang="zh-CN" sz="2000" b="1" i="0" u="none" strike="noStrike" kern="0" cap="none" spc="0" normalizeH="0" baseline="0" noProof="0" dirty="0">
                <a:ln>
                  <a:noFill/>
                </a:ln>
                <a:solidFill>
                  <a:schemeClr val="tx1"/>
                </a:solidFill>
                <a:effectLst/>
                <a:uLnTx/>
                <a:uFillTx/>
                <a:latin typeface="+mn-lt"/>
                <a:ea typeface="+mn-ea"/>
              </a:rPr>
              <a:t>cache</a:t>
            </a:r>
            <a:r>
              <a:rPr kumimoji="0" lang="zh-CN" altLang="en-US" sz="2000" b="1" i="0" u="none" strike="noStrike" kern="0" cap="none" spc="0" normalizeH="0" baseline="0" noProof="0" dirty="0">
                <a:ln>
                  <a:noFill/>
                </a:ln>
                <a:solidFill>
                  <a:schemeClr val="tx1"/>
                </a:solidFill>
                <a:effectLst/>
                <a:uLnTx/>
                <a:uFillTx/>
                <a:latin typeface="+mn-lt"/>
                <a:ea typeface="+mn-ea"/>
              </a:rPr>
              <a:t>行</a:t>
            </a:r>
            <a:endParaRPr kumimoji="0" lang="en-US" altLang="zh-CN" sz="2000" b="1" i="0" u="none" strike="noStrike" kern="0" cap="none" spc="0" normalizeH="0" baseline="0" noProof="0" dirty="0">
              <a:ln>
                <a:noFill/>
              </a:ln>
              <a:solidFill>
                <a:schemeClr val="tx1"/>
              </a:solidFill>
              <a:effectLst/>
              <a:uLnTx/>
              <a:uFillTx/>
              <a:latin typeface="+mn-lt"/>
              <a:ea typeface="+mn-ea"/>
            </a:endParaRPr>
          </a:p>
          <a:p>
            <a:pPr marL="741680" marR="0" lvl="1" indent="-284480" algn="l" defTabSz="914400" rtl="0" eaLnBrk="0" fontAlgn="base" latinLnBrk="0" hangingPunct="0">
              <a:lnSpc>
                <a:spcPct val="150000"/>
              </a:lnSpc>
              <a:spcBef>
                <a:spcPct val="0"/>
              </a:spcBef>
              <a:spcAft>
                <a:spcPct val="0"/>
              </a:spcAft>
              <a:buClrTx/>
              <a:buSzTx/>
              <a:buFontTx/>
              <a:buChar char="•"/>
              <a:defRPr/>
            </a:pPr>
            <a:r>
              <a:rPr kumimoji="0" lang="zh-CN" altLang="en-US" sz="2000" b="1" i="0" u="none" strike="noStrike" kern="0" cap="none" spc="0" normalizeH="0" baseline="0" noProof="0" dirty="0">
                <a:ln>
                  <a:noFill/>
                </a:ln>
                <a:solidFill>
                  <a:schemeClr val="tx1"/>
                </a:solidFill>
                <a:effectLst/>
                <a:uLnTx/>
                <a:uFillTx/>
                <a:latin typeface="+mn-lt"/>
                <a:ea typeface="+mn-ea"/>
              </a:rPr>
              <a:t>数组等确需共享访问的，应安排好访问顺序以减少冲突</a:t>
            </a:r>
            <a:endParaRPr kumimoji="0" lang="en-US" altLang="zh-CN" sz="2000" b="1" i="0" u="none" strike="noStrike" kern="0" cap="none" spc="0" normalizeH="0" baseline="0" noProof="0" dirty="0">
              <a:ln>
                <a:noFill/>
              </a:ln>
              <a:solidFill>
                <a:schemeClr val="tx1"/>
              </a:solidFill>
              <a:effectLst/>
              <a:uLnTx/>
              <a:uFillTx/>
              <a:latin typeface="+mn-lt"/>
              <a:ea typeface="+mn-ea"/>
            </a:endParaRPr>
          </a:p>
          <a:p>
            <a:pPr marL="341630" marR="0" lvl="0" indent="-341630" algn="l" defTabSz="914400" rtl="0" eaLnBrk="0" fontAlgn="base" latinLnBrk="0" hangingPunct="0">
              <a:lnSpc>
                <a:spcPct val="150000"/>
              </a:lnSpc>
              <a:spcBef>
                <a:spcPct val="0"/>
              </a:spcBef>
              <a:spcAft>
                <a:spcPct val="0"/>
              </a:spcAft>
              <a:buClrTx/>
              <a:buSzTx/>
              <a:buFontTx/>
              <a:buChar char="•"/>
              <a:defRPr/>
            </a:pPr>
            <a:endParaRPr kumimoji="0" lang="zh-CN" altLang="en-US" sz="24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vert="horz" wrap="square" lIns="91440" tIns="45720" rIns="91440" bIns="45720" anchor="ctr"/>
          <a:lstStyle/>
          <a:p>
            <a:r>
              <a:rPr lang="zh-CN" altLang="en-US" dirty="0"/>
              <a:t>第11章 第</a:t>
            </a:r>
            <a:r>
              <a:rPr lang="en-US" altLang="zh-CN" dirty="0"/>
              <a:t>6</a:t>
            </a:r>
            <a:r>
              <a:rPr lang="zh-CN" altLang="en-US" dirty="0"/>
              <a:t>题</a:t>
            </a:r>
          </a:p>
        </p:txBody>
      </p:sp>
      <p:sp>
        <p:nvSpPr>
          <p:cNvPr id="22531" name="内容占位符 2"/>
          <p:cNvSpPr>
            <a:spLocks noGrp="1"/>
          </p:cNvSpPr>
          <p:nvPr>
            <p:ph idx="1"/>
          </p:nvPr>
        </p:nvSpPr>
        <p:spPr/>
        <p:txBody>
          <a:bodyPr vert="horz" wrap="square" lIns="91440" tIns="45720" rIns="91440" bIns="45720" anchor="t"/>
          <a:lstStyle/>
          <a:p>
            <a:r>
              <a:rPr lang="en-US" altLang="zh-CN" dirty="0"/>
              <a:t>Q</a:t>
            </a:r>
            <a:r>
              <a:rPr lang="zh-CN" altLang="en-US" dirty="0"/>
              <a:t>：请介绍片上网络路由器设计中的虚通道概念，并说明采用虚通道有什么好处。</a:t>
            </a:r>
            <a:endParaRPr lang="en-US" altLang="zh-CN" dirty="0"/>
          </a:p>
          <a:p>
            <a:r>
              <a:rPr lang="en-US" altLang="zh-CN" dirty="0"/>
              <a:t>A</a:t>
            </a:r>
            <a:r>
              <a:rPr lang="zh-CN" altLang="en-US" dirty="0"/>
              <a:t>：</a:t>
            </a:r>
            <a:endParaRPr lang="en-US" altLang="zh-CN" dirty="0"/>
          </a:p>
          <a:p>
            <a:pPr lvl="1"/>
            <a:r>
              <a:rPr lang="zh-CN" altLang="en-US" dirty="0"/>
              <a:t>一个物理通道可包含多个虚通道，每个虚通道包含独立的缓冲区和状态标识，物理通道选择一个虚通道的数据进行传输</a:t>
            </a:r>
            <a:endParaRPr lang="en-US" altLang="zh-CN" dirty="0"/>
          </a:p>
          <a:p>
            <a:pPr lvl="1"/>
            <a:r>
              <a:rPr lang="zh-CN" altLang="en-US" dirty="0"/>
              <a:t>当某个虚通道阻塞时，可切换至其他虚通道进行传输，从而提高了整体吞吐率。</a:t>
            </a:r>
            <a:endParaRPr lang="en-US" altLang="zh-CN" dirty="0"/>
          </a:p>
          <a:p>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vert="horz" wrap="square" lIns="91440" tIns="45720" rIns="91440" bIns="45720" anchor="ctr"/>
          <a:lstStyle/>
          <a:p>
            <a:r>
              <a:rPr lang="zh-CN" altLang="en-US" dirty="0"/>
              <a:t>第11章 第</a:t>
            </a:r>
            <a:r>
              <a:rPr lang="en-US" altLang="zh-CN" dirty="0"/>
              <a:t>7</a:t>
            </a:r>
            <a:r>
              <a:rPr lang="zh-CN" altLang="en-US" dirty="0"/>
              <a:t>题</a:t>
            </a:r>
          </a:p>
        </p:txBody>
      </p:sp>
      <p:sp>
        <p:nvSpPr>
          <p:cNvPr id="22531" name="内容占位符 2"/>
          <p:cNvSpPr>
            <a:spLocks noGrp="1"/>
          </p:cNvSpPr>
          <p:nvPr>
            <p:ph idx="1"/>
          </p:nvPr>
        </p:nvSpPr>
        <p:spPr/>
        <p:txBody>
          <a:bodyPr vert="horz" wrap="square" lIns="91440" tIns="45720" rIns="91440" bIns="45720" anchor="t">
            <a:normAutofit lnSpcReduction="10000"/>
          </a:bodyPr>
          <a:lstStyle/>
          <a:p>
            <a:r>
              <a:rPr lang="en-US" altLang="zh-CN" dirty="0"/>
              <a:t>Q</a:t>
            </a:r>
            <a:r>
              <a:rPr lang="zh-CN" altLang="en-US" dirty="0"/>
              <a:t>：分析 Fermi GPU 的存储结构，指出不同层次存储结构的带宽、延迟、是否共享</a:t>
            </a:r>
          </a:p>
          <a:p>
            <a:r>
              <a:rPr lang="en-US" altLang="zh-CN" dirty="0"/>
              <a:t>A</a:t>
            </a:r>
            <a:r>
              <a:rPr lang="zh-CN" altLang="en-US" dirty="0"/>
              <a:t>：</a:t>
            </a:r>
            <a:endParaRPr lang="en-US" altLang="zh-CN" dirty="0"/>
          </a:p>
          <a:p>
            <a:pPr lvl="1"/>
            <a:r>
              <a:rPr lang="zh-CN" altLang="en-US" dirty="0"/>
              <a:t>寄存器：带宽最高（多</a:t>
            </a:r>
            <a:r>
              <a:rPr lang="en-US" altLang="zh-CN" dirty="0"/>
              <a:t>bank</a:t>
            </a:r>
            <a:r>
              <a:rPr lang="zh-CN" altLang="en-US" dirty="0"/>
              <a:t>），延迟最低，每个</a:t>
            </a:r>
            <a:r>
              <a:rPr lang="en-US" altLang="zh-CN" dirty="0"/>
              <a:t>block</a:t>
            </a:r>
            <a:r>
              <a:rPr lang="zh-CN" altLang="en-US" dirty="0"/>
              <a:t>一个寄存器堆（每个</a:t>
            </a:r>
            <a:r>
              <a:rPr lang="en-US" altLang="zh-CN" dirty="0"/>
              <a:t>SM</a:t>
            </a:r>
            <a:r>
              <a:rPr lang="zh-CN" altLang="en-US" dirty="0"/>
              <a:t>有</a:t>
            </a:r>
            <a:r>
              <a:rPr lang="en-US" altLang="zh-CN" dirty="0"/>
              <a:t>4</a:t>
            </a:r>
            <a:r>
              <a:rPr lang="zh-CN" altLang="en-US" dirty="0"/>
              <a:t>个</a:t>
            </a:r>
            <a:r>
              <a:rPr lang="en-US" altLang="zh-CN" dirty="0"/>
              <a:t>block</a:t>
            </a:r>
            <a:r>
              <a:rPr lang="zh-CN" altLang="en-US" dirty="0"/>
              <a:t>）。</a:t>
            </a:r>
          </a:p>
          <a:p>
            <a:pPr lvl="1"/>
            <a:r>
              <a:rPr lang="zh-CN" altLang="en-US" dirty="0"/>
              <a:t>共享存储：</a:t>
            </a:r>
            <a:r>
              <a:rPr lang="zh-CN" altLang="en-US" dirty="0">
                <a:sym typeface="+mn-ea"/>
              </a:rPr>
              <a:t>带宽高（多</a:t>
            </a:r>
            <a:r>
              <a:rPr lang="en-US" altLang="zh-CN" dirty="0">
                <a:sym typeface="+mn-ea"/>
              </a:rPr>
              <a:t>bank</a:t>
            </a:r>
            <a:r>
              <a:rPr lang="zh-CN" altLang="en-US" dirty="0">
                <a:sym typeface="+mn-ea"/>
              </a:rPr>
              <a:t>），延迟低，每个</a:t>
            </a:r>
            <a:r>
              <a:rPr lang="en-US" altLang="zh-CN" dirty="0">
                <a:sym typeface="+mn-ea"/>
              </a:rPr>
              <a:t>SM</a:t>
            </a:r>
            <a:r>
              <a:rPr lang="zh-CN" altLang="en-US" dirty="0">
                <a:sym typeface="+mn-ea"/>
              </a:rPr>
              <a:t>一个。</a:t>
            </a:r>
          </a:p>
          <a:p>
            <a:pPr lvl="1"/>
            <a:r>
              <a:rPr lang="zh-CN" altLang="en-US" dirty="0"/>
              <a:t>一级</a:t>
            </a:r>
            <a:r>
              <a:rPr lang="en-US" altLang="zh-CN" dirty="0"/>
              <a:t>cache</a:t>
            </a:r>
            <a:r>
              <a:rPr lang="zh-CN" altLang="en-US" dirty="0"/>
              <a:t>：</a:t>
            </a:r>
            <a:r>
              <a:rPr lang="zh-CN" altLang="en-US" dirty="0">
                <a:sym typeface="+mn-ea"/>
              </a:rPr>
              <a:t>带宽高，延迟低，每个</a:t>
            </a:r>
            <a:r>
              <a:rPr lang="en-US" altLang="zh-CN" dirty="0">
                <a:sym typeface="+mn-ea"/>
              </a:rPr>
              <a:t>SM</a:t>
            </a:r>
            <a:r>
              <a:rPr lang="zh-CN" altLang="en-US" dirty="0">
                <a:sym typeface="+mn-ea"/>
              </a:rPr>
              <a:t>一个。</a:t>
            </a:r>
            <a:r>
              <a:rPr lang="en-US" altLang="zh-CN" dirty="0">
                <a:sym typeface="+mn-ea"/>
              </a:rPr>
              <a:t>NV</a:t>
            </a:r>
            <a:r>
              <a:rPr lang="zh-CN" altLang="en-US" dirty="0">
                <a:sym typeface="+mn-ea"/>
              </a:rPr>
              <a:t>后续芯片合并了共享存储和一级</a:t>
            </a:r>
            <a:r>
              <a:rPr lang="en-US" altLang="zh-CN" dirty="0">
                <a:sym typeface="+mn-ea"/>
              </a:rPr>
              <a:t>cache</a:t>
            </a:r>
            <a:endParaRPr lang="zh-CN" altLang="en-US" dirty="0">
              <a:sym typeface="+mn-ea"/>
            </a:endParaRPr>
          </a:p>
          <a:p>
            <a:pPr lvl="1"/>
            <a:r>
              <a:rPr lang="zh-CN" altLang="en-US" dirty="0"/>
              <a:t>二级</a:t>
            </a:r>
            <a:r>
              <a:rPr lang="en-US" altLang="zh-CN" dirty="0"/>
              <a:t>cache</a:t>
            </a:r>
            <a:r>
              <a:rPr lang="zh-CN" altLang="en-US" dirty="0"/>
              <a:t>：带宽低，延迟高，多个</a:t>
            </a:r>
            <a:r>
              <a:rPr lang="en-US" altLang="zh-CN" dirty="0"/>
              <a:t>SM</a:t>
            </a:r>
            <a:r>
              <a:rPr lang="zh-CN" altLang="en-US" dirty="0"/>
              <a:t>共享。</a:t>
            </a:r>
          </a:p>
          <a:p>
            <a:pPr lvl="1"/>
            <a:r>
              <a:rPr lang="zh-CN" altLang="en-US" dirty="0"/>
              <a:t>受内部总线宽度影响，共享越多，带宽越低，延迟越大。</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第11章 第</a:t>
            </a:r>
            <a:r>
              <a:rPr lang="en-US" altLang="zh-CN">
                <a:sym typeface="+mn-ea"/>
              </a:rPr>
              <a:t>7</a:t>
            </a:r>
            <a:r>
              <a:rPr>
                <a:sym typeface="+mn-ea"/>
              </a:rPr>
              <a:t>题</a:t>
            </a:r>
            <a:br>
              <a:rPr lang="zh-CN" altLang="en-US" dirty="0"/>
            </a:br>
            <a:endParaRPr lang="zh-CN" altLang="en-US"/>
          </a:p>
        </p:txBody>
      </p:sp>
      <p:sp>
        <p:nvSpPr>
          <p:cNvPr id="3" name="内容占位符 2"/>
          <p:cNvSpPr>
            <a:spLocks noGrp="1"/>
          </p:cNvSpPr>
          <p:nvPr>
            <p:ph idx="1"/>
          </p:nvPr>
        </p:nvSpPr>
        <p:spPr/>
        <p:txBody>
          <a:bodyPr>
            <a:normAutofit/>
          </a:bodyPr>
          <a:lstStyle/>
          <a:p>
            <a:r>
              <a:rPr lang="en-US" altLang="zh-CN" sz="2800" dirty="0">
                <a:sym typeface="+mn-ea"/>
              </a:rPr>
              <a:t>A</a:t>
            </a:r>
            <a:r>
              <a:rPr lang="zh-CN" altLang="en-US" sz="2800" dirty="0">
                <a:sym typeface="+mn-ea"/>
              </a:rPr>
              <a:t>：</a:t>
            </a:r>
            <a:endParaRPr lang="en-US" altLang="zh-CN" sz="2800" dirty="0"/>
          </a:p>
          <a:p>
            <a:pPr lvl="1"/>
            <a:r>
              <a:rPr lang="zh-CN" altLang="en-US" sz="2800" dirty="0">
                <a:sym typeface="+mn-ea"/>
              </a:rPr>
              <a:t>寄存器与共享存储都是单独寻址的</a:t>
            </a:r>
            <a:endParaRPr lang="zh-CN" altLang="en-US" sz="2800" dirty="0"/>
          </a:p>
          <a:p>
            <a:pPr lvl="1"/>
            <a:r>
              <a:rPr lang="zh-CN" altLang="en-US" sz="2800" dirty="0">
                <a:sym typeface="+mn-ea"/>
              </a:rPr>
              <a:t>一级</a:t>
            </a:r>
            <a:r>
              <a:rPr lang="en-US" altLang="zh-CN" sz="2800" dirty="0">
                <a:sym typeface="+mn-ea"/>
              </a:rPr>
              <a:t>/</a:t>
            </a:r>
            <a:r>
              <a:rPr lang="zh-CN" altLang="en-US" sz="2800" dirty="0">
                <a:sym typeface="+mn-ea"/>
              </a:rPr>
              <a:t>二级</a:t>
            </a:r>
            <a:r>
              <a:rPr lang="en-US" altLang="zh-CN" sz="2800" dirty="0">
                <a:sym typeface="+mn-ea"/>
              </a:rPr>
              <a:t>cache</a:t>
            </a:r>
            <a:r>
              <a:rPr lang="zh-CN" altLang="en-US" sz="2800" dirty="0">
                <a:sym typeface="+mn-ea"/>
              </a:rPr>
              <a:t>存储内存的部分数据</a:t>
            </a:r>
          </a:p>
          <a:p>
            <a:pPr lvl="1"/>
            <a:r>
              <a:rPr lang="zh-CN" altLang="en-US" sz="2800" dirty="0">
                <a:sym typeface="+mn-ea"/>
              </a:rPr>
              <a:t>一级</a:t>
            </a:r>
            <a:r>
              <a:rPr lang="en-US" altLang="zh-CN" sz="2800" dirty="0">
                <a:sym typeface="+mn-ea"/>
              </a:rPr>
              <a:t>cache</a:t>
            </a:r>
            <a:r>
              <a:rPr lang="zh-CN" altLang="en-US" sz="2800" dirty="0">
                <a:sym typeface="+mn-ea"/>
              </a:rPr>
              <a:t>和二级</a:t>
            </a:r>
            <a:r>
              <a:rPr lang="en-US" altLang="zh-CN" sz="2800" dirty="0">
                <a:sym typeface="+mn-ea"/>
              </a:rPr>
              <a:t>cache</a:t>
            </a:r>
            <a:r>
              <a:rPr lang="zh-CN" altLang="en-US" sz="2800" dirty="0">
                <a:sym typeface="+mn-ea"/>
              </a:rPr>
              <a:t>可以是既非</a:t>
            </a:r>
            <a:r>
              <a:rPr lang="en-US" altLang="zh-CN" sz="2800" dirty="0">
                <a:sym typeface="+mn-ea"/>
              </a:rPr>
              <a:t>inclusive</a:t>
            </a:r>
            <a:r>
              <a:rPr lang="zh-CN" altLang="en-US" sz="2800" dirty="0">
                <a:sym typeface="+mn-ea"/>
              </a:rPr>
              <a:t>也非</a:t>
            </a:r>
            <a:r>
              <a:rPr lang="en-US" altLang="zh-CN" sz="2800" dirty="0">
                <a:sym typeface="+mn-ea"/>
              </a:rPr>
              <a:t>exclusive</a:t>
            </a:r>
            <a:r>
              <a:rPr lang="zh-CN" altLang="en-US" sz="2800" dirty="0">
                <a:sym typeface="+mn-ea"/>
              </a:rPr>
              <a:t>的，硬件不保证一致性</a:t>
            </a:r>
          </a:p>
          <a:p>
            <a:pPr lvl="1"/>
            <a:r>
              <a:rPr lang="zh-CN" altLang="en-US" sz="2800" dirty="0">
                <a:sym typeface="+mn-ea"/>
              </a:rPr>
              <a:t>一级</a:t>
            </a:r>
            <a:r>
              <a:rPr lang="en-US" altLang="zh-CN" sz="2800" dirty="0">
                <a:sym typeface="+mn-ea"/>
              </a:rPr>
              <a:t>cache</a:t>
            </a:r>
            <a:r>
              <a:rPr lang="zh-CN" altLang="en-US" sz="2800" dirty="0">
                <a:sym typeface="+mn-ea"/>
              </a:rPr>
              <a:t>往往是写穿透的，不含脏块</a:t>
            </a:r>
          </a:p>
          <a:p>
            <a:pPr lvl="1"/>
            <a:r>
              <a:rPr lang="zh-CN" altLang="en-US" sz="2800" dirty="0">
                <a:sym typeface="+mn-ea"/>
              </a:rPr>
              <a:t>二级</a:t>
            </a:r>
            <a:r>
              <a:rPr lang="en-US" altLang="zh-CN" sz="2800" dirty="0">
                <a:sym typeface="+mn-ea"/>
              </a:rPr>
              <a:t>cache</a:t>
            </a:r>
            <a:r>
              <a:rPr lang="zh-CN" altLang="en-US" sz="2800" dirty="0">
                <a:sym typeface="+mn-ea"/>
              </a:rPr>
              <a:t>写回，并处理原子操作</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a:xfrm>
            <a:off x="685800" y="0"/>
            <a:ext cx="7772400" cy="1143000"/>
          </a:xfrm>
        </p:spPr>
        <p:txBody>
          <a:bodyPr vert="horz" wrap="square" lIns="91440" tIns="45720" rIns="91440" bIns="45720" anchor="ctr"/>
          <a:lstStyle/>
          <a:p>
            <a:r>
              <a:rPr lang="zh-CN" altLang="en-US" dirty="0"/>
              <a:t>第10章 第</a:t>
            </a:r>
            <a:r>
              <a:rPr lang="en-US" altLang="zh-CN" dirty="0"/>
              <a:t>1</a:t>
            </a:r>
            <a:r>
              <a:rPr lang="zh-CN" altLang="en-US" dirty="0"/>
              <a:t>题</a:t>
            </a:r>
          </a:p>
        </p:txBody>
      </p:sp>
      <p:sp>
        <p:nvSpPr>
          <p:cNvPr id="4099" name="内容占位符 2"/>
          <p:cNvSpPr>
            <a:spLocks noGrp="1"/>
          </p:cNvSpPr>
          <p:nvPr>
            <p:ph idx="1"/>
          </p:nvPr>
        </p:nvSpPr>
        <p:spPr>
          <a:xfrm>
            <a:off x="685800" y="1143000"/>
            <a:ext cx="7772400" cy="5389563"/>
          </a:xfrm>
        </p:spPr>
        <p:txBody>
          <a:bodyPr vert="horz" wrap="square" lIns="91440" tIns="45720" rIns="91440" bIns="45720" anchor="t"/>
          <a:lstStyle/>
          <a:p>
            <a:r>
              <a:rPr lang="en-US" altLang="zh-CN" dirty="0"/>
              <a:t>Q</a:t>
            </a:r>
            <a:r>
              <a:rPr lang="zh-CN" altLang="en-US" dirty="0"/>
              <a:t>：请介绍</a:t>
            </a:r>
            <a:r>
              <a:rPr lang="en-US" altLang="zh-CN" dirty="0"/>
              <a:t>MPI</a:t>
            </a:r>
            <a:r>
              <a:rPr lang="zh-CN" altLang="en-US" dirty="0"/>
              <a:t>中阻塞发送</a:t>
            </a:r>
            <a:r>
              <a:rPr lang="en-US" altLang="zh-CN" dirty="0"/>
              <a:t>MPI_SEND/</a:t>
            </a:r>
            <a:r>
              <a:rPr lang="zh-CN" altLang="en-US" dirty="0"/>
              <a:t>阻塞接受</a:t>
            </a:r>
            <a:r>
              <a:rPr lang="en-US" altLang="zh-CN" dirty="0"/>
              <a:t>MPI_RECV</a:t>
            </a:r>
            <a:r>
              <a:rPr lang="zh-CN" altLang="en-US" dirty="0"/>
              <a:t>，与非阻塞发送</a:t>
            </a:r>
            <a:r>
              <a:rPr lang="en-US" altLang="zh-CN" dirty="0"/>
              <a:t>MPI_ISEND/</a:t>
            </a:r>
            <a:r>
              <a:rPr lang="zh-CN" altLang="en-US" dirty="0"/>
              <a:t>非阻塞接受</a:t>
            </a:r>
            <a:r>
              <a:rPr lang="en-US" altLang="zh-CN" dirty="0"/>
              <a:t>MPI_IRECV</a:t>
            </a:r>
            <a:r>
              <a:rPr lang="zh-CN" altLang="en-US" dirty="0"/>
              <a:t>的区别。</a:t>
            </a:r>
            <a:endParaRPr lang="en-US" altLang="zh-CN" dirty="0"/>
          </a:p>
          <a:p>
            <a:r>
              <a:rPr lang="en-US" altLang="zh-CN" dirty="0"/>
              <a:t>A</a:t>
            </a:r>
            <a:r>
              <a:rPr lang="zh-CN" altLang="en-US" dirty="0"/>
              <a:t>：</a:t>
            </a:r>
            <a:endParaRPr lang="en-US" altLang="zh-CN" dirty="0"/>
          </a:p>
          <a:p>
            <a:pPr lvl="1"/>
            <a:r>
              <a:rPr lang="en-US" altLang="zh-CN" dirty="0"/>
              <a:t>MPI</a:t>
            </a:r>
            <a:r>
              <a:rPr lang="zh-CN" altLang="zh-CN" dirty="0"/>
              <a:t>中点到点通信的数据传送有阻塞和非阻塞两种机制。阻塞方式必须等到消息从本地送出之后才可以执行后续的语句，保证了缓冲区等资源可再用；对于非阻塞方式，不须等到消息从本地送出就可执行后续的语句，从而允许通信和计算的重叠，但非阻塞调用的返回并不保证资源的可再用性。</a:t>
            </a:r>
          </a:p>
          <a:p>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vert="horz" wrap="square" lIns="91440" tIns="45720" rIns="91440" bIns="45720" anchor="ctr"/>
          <a:lstStyle/>
          <a:p>
            <a:r>
              <a:rPr lang="zh-CN" altLang="en-US" dirty="0"/>
              <a:t>第12章 第</a:t>
            </a:r>
            <a:r>
              <a:rPr lang="en-US" altLang="zh-CN" dirty="0"/>
              <a:t>1</a:t>
            </a:r>
            <a:r>
              <a:rPr lang="zh-CN" altLang="en-US" dirty="0"/>
              <a:t>题</a:t>
            </a:r>
          </a:p>
        </p:txBody>
      </p:sp>
      <p:sp>
        <p:nvSpPr>
          <p:cNvPr id="23555" name="内容占位符 2"/>
          <p:cNvSpPr>
            <a:spLocks noGrp="1"/>
          </p:cNvSpPr>
          <p:nvPr>
            <p:ph idx="1"/>
          </p:nvPr>
        </p:nvSpPr>
        <p:spPr/>
        <p:txBody>
          <a:bodyPr vert="horz" wrap="square" lIns="91440" tIns="45720" rIns="91440" bIns="45720" anchor="t"/>
          <a:lstStyle/>
          <a:p>
            <a:r>
              <a:rPr lang="en-US" altLang="zh-CN" dirty="0"/>
              <a:t>Q</a:t>
            </a:r>
            <a:r>
              <a:rPr lang="zh-CN" altLang="en-US" dirty="0"/>
              <a:t>：写两个简单的测试程序，用于测量一台计算机系统最大的</a:t>
            </a:r>
            <a:r>
              <a:rPr lang="en-US" altLang="zh-CN" dirty="0"/>
              <a:t>MIPS</a:t>
            </a:r>
            <a:r>
              <a:rPr lang="zh-CN" altLang="en-US" dirty="0"/>
              <a:t>和</a:t>
            </a:r>
            <a:r>
              <a:rPr lang="en-US" altLang="zh-CN" dirty="0"/>
              <a:t>MFLOPS</a:t>
            </a:r>
            <a:r>
              <a:rPr lang="zh-CN" altLang="en-US" dirty="0"/>
              <a:t>的值。</a:t>
            </a:r>
            <a:endParaRPr lang="en-US" altLang="zh-CN" dirty="0"/>
          </a:p>
          <a:p>
            <a:r>
              <a:rPr lang="en-US" altLang="zh-CN" dirty="0"/>
              <a:t>A</a:t>
            </a:r>
            <a:r>
              <a:rPr lang="zh-CN" altLang="en-US" dirty="0"/>
              <a:t>：</a:t>
            </a:r>
          </a:p>
          <a:p>
            <a:pPr lvl="1"/>
            <a:r>
              <a:rPr lang="en-US" altLang="zh-CN" dirty="0"/>
              <a:t>要注意循环的大小，太大会使得cache</a:t>
            </a:r>
            <a:r>
              <a:rPr lang="zh-CN" altLang="en-US" dirty="0"/>
              <a:t>失效</a:t>
            </a:r>
            <a:r>
              <a:rPr lang="en-US" altLang="zh-CN" dirty="0"/>
              <a:t>，太小会让</a:t>
            </a:r>
            <a:r>
              <a:rPr lang="zh-CN" altLang="en-US" dirty="0"/>
              <a:t>分支</a:t>
            </a:r>
            <a:r>
              <a:rPr lang="en-US" altLang="zh-CN" dirty="0"/>
              <a:t>指令占比过高</a:t>
            </a:r>
          </a:p>
          <a:p>
            <a:pPr lvl="1"/>
            <a:r>
              <a:rPr lang="zh-CN" altLang="en-US" dirty="0"/>
              <a:t>指令之间尽量不要有相关性，尽量用短延迟指令</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94310"/>
            <a:ext cx="7886700" cy="1325563"/>
          </a:xfrm>
        </p:spPr>
        <p:txBody>
          <a:bodyPr/>
          <a:lstStyle/>
          <a:p>
            <a:r>
              <a:rPr>
                <a:sym typeface="+mn-ea"/>
              </a:rPr>
              <a:t>第12章 第</a:t>
            </a:r>
            <a:r>
              <a:rPr lang="en-US" altLang="zh-CN">
                <a:sym typeface="+mn-ea"/>
              </a:rPr>
              <a:t>1</a:t>
            </a:r>
            <a:r>
              <a:rPr>
                <a:sym typeface="+mn-ea"/>
              </a:rPr>
              <a:t>题</a:t>
            </a:r>
            <a:br>
              <a:rPr lang="zh-CN" altLang="en-US" dirty="0"/>
            </a:br>
            <a:endParaRPr lang="zh-CN" altLang="en-US"/>
          </a:p>
        </p:txBody>
      </p:sp>
      <p:sp>
        <p:nvSpPr>
          <p:cNvPr id="3" name="内容占位符 2"/>
          <p:cNvSpPr>
            <a:spLocks noGrp="1"/>
          </p:cNvSpPr>
          <p:nvPr>
            <p:ph idx="1"/>
          </p:nvPr>
        </p:nvSpPr>
        <p:spPr>
          <a:xfrm>
            <a:off x="1132840" y="1099820"/>
            <a:ext cx="3676650" cy="5758180"/>
          </a:xfrm>
        </p:spPr>
        <p:txBody>
          <a:bodyPr>
            <a:normAutofit fontScale="47500" lnSpcReduction="10000"/>
          </a:bodyPr>
          <a:lstStyle/>
          <a:p>
            <a:pPr marL="0" indent="0">
              <a:buNone/>
            </a:pPr>
            <a:r>
              <a:rPr lang="en-US" altLang="zh-CN"/>
              <a:t>       li           $t0, 10000</a:t>
            </a:r>
          </a:p>
          <a:p>
            <a:pPr marL="0" indent="0">
              <a:buNone/>
            </a:pPr>
            <a:r>
              <a:rPr lang="en-US" altLang="zh-CN"/>
              <a:t>L1:</a:t>
            </a:r>
          </a:p>
          <a:p>
            <a:pPr marL="0" indent="0">
              <a:buNone/>
            </a:pPr>
            <a:r>
              <a:rPr lang="en-US" altLang="zh-CN"/>
              <a:t>       add.w  $t1, $t5, $t5</a:t>
            </a:r>
          </a:p>
          <a:p>
            <a:pPr marL="0" indent="0">
              <a:buNone/>
            </a:pPr>
            <a:r>
              <a:rPr lang="en-US" altLang="zh-CN">
                <a:sym typeface="+mn-ea"/>
              </a:rPr>
              <a:t>       add.w  $t2, $t5, $t5</a:t>
            </a:r>
            <a:endParaRPr lang="en-US" altLang="zh-CN"/>
          </a:p>
          <a:p>
            <a:pPr marL="0" indent="0">
              <a:buNone/>
            </a:pPr>
            <a:r>
              <a:rPr lang="en-US" altLang="zh-CN">
                <a:sym typeface="+mn-ea"/>
              </a:rPr>
              <a:t>       add.w  $t3, $t5, $t5</a:t>
            </a:r>
            <a:endParaRPr lang="en-US" altLang="zh-CN"/>
          </a:p>
          <a:p>
            <a:pPr marL="0" indent="0">
              <a:buNone/>
            </a:pPr>
            <a:r>
              <a:rPr lang="en-US" altLang="zh-CN">
                <a:sym typeface="+mn-ea"/>
              </a:rPr>
              <a:t>       add.w  $t4, $t5, $t5</a:t>
            </a:r>
            <a:endParaRPr lang="en-US" altLang="zh-CN"/>
          </a:p>
          <a:p>
            <a:pPr marL="0" indent="0">
              <a:buNone/>
            </a:pPr>
            <a:r>
              <a:rPr lang="en-US" altLang="zh-CN">
                <a:sym typeface="+mn-ea"/>
              </a:rPr>
              <a:t>       add.w  $t1, $t5, $t5</a:t>
            </a:r>
            <a:endParaRPr lang="en-US" altLang="zh-CN"/>
          </a:p>
          <a:p>
            <a:pPr marL="0" indent="0">
              <a:buNone/>
            </a:pPr>
            <a:r>
              <a:rPr lang="en-US" altLang="zh-CN">
                <a:sym typeface="+mn-ea"/>
              </a:rPr>
              <a:t>       add.w  $t2, $t5, $t5</a:t>
            </a:r>
            <a:endParaRPr lang="en-US" altLang="zh-CN"/>
          </a:p>
          <a:p>
            <a:pPr marL="0" indent="0">
              <a:buNone/>
            </a:pPr>
            <a:r>
              <a:rPr lang="en-US" altLang="zh-CN">
                <a:sym typeface="+mn-ea"/>
              </a:rPr>
              <a:t>       add.w  $t3, $t5, $t5</a:t>
            </a:r>
            <a:endParaRPr lang="en-US" altLang="zh-CN"/>
          </a:p>
          <a:p>
            <a:pPr marL="0" indent="0">
              <a:buNone/>
            </a:pPr>
            <a:r>
              <a:rPr lang="en-US" altLang="zh-CN">
                <a:sym typeface="+mn-ea"/>
              </a:rPr>
              <a:t>       add.w  $t4, $t5, $t5</a:t>
            </a:r>
          </a:p>
          <a:p>
            <a:pPr marL="0" indent="0">
              <a:buNone/>
            </a:pPr>
            <a:r>
              <a:rPr lang="en-US" altLang="zh-CN">
                <a:sym typeface="+mn-ea"/>
              </a:rPr>
              <a:t>       add.w  $t1, $t5, $t5</a:t>
            </a:r>
            <a:endParaRPr lang="en-US" altLang="zh-CN"/>
          </a:p>
          <a:p>
            <a:pPr marL="0" indent="0">
              <a:buNone/>
            </a:pPr>
            <a:r>
              <a:rPr lang="en-US" altLang="zh-CN">
                <a:sym typeface="+mn-ea"/>
              </a:rPr>
              <a:t>       add.w  $t2, $t5, $t5</a:t>
            </a:r>
            <a:endParaRPr lang="en-US" altLang="zh-CN"/>
          </a:p>
          <a:p>
            <a:pPr marL="0" indent="0">
              <a:buNone/>
            </a:pPr>
            <a:r>
              <a:rPr lang="en-US" altLang="zh-CN">
                <a:sym typeface="+mn-ea"/>
              </a:rPr>
              <a:t>       add.w  $t3, $t5, $t5</a:t>
            </a:r>
            <a:endParaRPr lang="en-US" altLang="zh-CN"/>
          </a:p>
          <a:p>
            <a:pPr marL="0" indent="0">
              <a:buNone/>
            </a:pPr>
            <a:r>
              <a:rPr lang="en-US" altLang="zh-CN">
                <a:sym typeface="+mn-ea"/>
              </a:rPr>
              <a:t>       add.w  $t4, $t5, $t5</a:t>
            </a:r>
            <a:endParaRPr lang="en-US" altLang="zh-CN"/>
          </a:p>
          <a:p>
            <a:pPr marL="0" indent="0">
              <a:buNone/>
            </a:pPr>
            <a:r>
              <a:rPr lang="en-US" altLang="zh-CN">
                <a:sym typeface="+mn-ea"/>
              </a:rPr>
              <a:t>       add.w  $t1, $t5, $t5</a:t>
            </a:r>
            <a:endParaRPr lang="en-US" altLang="zh-CN"/>
          </a:p>
          <a:p>
            <a:pPr marL="0" indent="0">
              <a:buNone/>
            </a:pPr>
            <a:r>
              <a:rPr lang="en-US" altLang="zh-CN">
                <a:sym typeface="+mn-ea"/>
              </a:rPr>
              <a:t>       add.w  $t2, $t5, $t5</a:t>
            </a:r>
            <a:endParaRPr lang="en-US" altLang="zh-CN"/>
          </a:p>
          <a:p>
            <a:pPr marL="0" indent="0">
              <a:buNone/>
            </a:pPr>
            <a:r>
              <a:rPr lang="en-US" altLang="zh-CN">
                <a:sym typeface="+mn-ea"/>
              </a:rPr>
              <a:t>       add.w  $t3, $t5, $t5</a:t>
            </a:r>
            <a:endParaRPr lang="en-US" altLang="zh-CN"/>
          </a:p>
          <a:p>
            <a:pPr marL="0" indent="0">
              <a:buNone/>
            </a:pPr>
            <a:r>
              <a:rPr lang="en-US" altLang="zh-CN">
                <a:sym typeface="+mn-ea"/>
              </a:rPr>
              <a:t>       add.w  $t4, $t5, $t5</a:t>
            </a:r>
          </a:p>
          <a:p>
            <a:pPr marL="0" indent="0">
              <a:buNone/>
            </a:pPr>
            <a:r>
              <a:rPr lang="en-US" altLang="zh-CN">
                <a:sym typeface="+mn-ea"/>
              </a:rPr>
              <a:t>       addi.w $t0, $t0, -1</a:t>
            </a:r>
          </a:p>
          <a:p>
            <a:pPr marL="0" indent="0">
              <a:buNone/>
            </a:pPr>
            <a:r>
              <a:rPr lang="en-US" altLang="zh-CN">
                <a:sym typeface="+mn-ea"/>
              </a:rPr>
              <a:t>       bnez     $t0, L1</a:t>
            </a:r>
            <a:endParaRPr lang="en-US" altLang="zh-CN"/>
          </a:p>
          <a:p>
            <a:pPr marL="0" indent="0">
              <a:buNone/>
            </a:pPr>
            <a:endParaRPr lang="en-US" altLang="zh-CN"/>
          </a:p>
        </p:txBody>
      </p:sp>
      <p:sp>
        <p:nvSpPr>
          <p:cNvPr id="4" name="文本框 3"/>
          <p:cNvSpPr txBox="1"/>
          <p:nvPr/>
        </p:nvSpPr>
        <p:spPr>
          <a:xfrm>
            <a:off x="423545" y="828040"/>
            <a:ext cx="4572000" cy="368300"/>
          </a:xfrm>
          <a:prstGeom prst="rect">
            <a:avLst/>
          </a:prstGeom>
          <a:noFill/>
        </p:spPr>
        <p:txBody>
          <a:bodyPr wrap="square" rtlCol="0" anchor="t">
            <a:spAutoFit/>
          </a:bodyPr>
          <a:lstStyle/>
          <a:p>
            <a:r>
              <a:rPr lang="en-US" altLang="zh-CN" dirty="0">
                <a:sym typeface="+mn-ea"/>
              </a:rPr>
              <a:t>MIPS</a:t>
            </a:r>
          </a:p>
        </p:txBody>
      </p:sp>
      <p:sp>
        <p:nvSpPr>
          <p:cNvPr id="5" name="文本框 4"/>
          <p:cNvSpPr txBox="1"/>
          <p:nvPr/>
        </p:nvSpPr>
        <p:spPr>
          <a:xfrm>
            <a:off x="4640580" y="2967990"/>
            <a:ext cx="3564890" cy="922020"/>
          </a:xfrm>
          <a:prstGeom prst="rect">
            <a:avLst/>
          </a:prstGeom>
          <a:noFill/>
        </p:spPr>
        <p:txBody>
          <a:bodyPr wrap="square" rtlCol="0" anchor="t">
            <a:spAutoFit/>
          </a:bodyPr>
          <a:lstStyle/>
          <a:p>
            <a:r>
              <a:rPr lang="en-US" altLang="zh-CN" dirty="0">
                <a:sym typeface="+mn-ea"/>
              </a:rPr>
              <a:t>MFLOPS</a:t>
            </a:r>
            <a:r>
              <a:rPr lang="zh-CN" altLang="en-US" dirty="0">
                <a:sym typeface="+mn-ea"/>
              </a:rPr>
              <a:t>类似</a:t>
            </a:r>
          </a:p>
          <a:p>
            <a:r>
              <a:rPr lang="zh-CN" altLang="en-US" dirty="0">
                <a:sym typeface="+mn-ea"/>
              </a:rPr>
              <a:t>把</a:t>
            </a:r>
            <a:r>
              <a:rPr lang="en-US" altLang="zh-CN" dirty="0">
                <a:sym typeface="+mn-ea"/>
              </a:rPr>
              <a:t>add.w</a:t>
            </a:r>
            <a:r>
              <a:rPr lang="zh-CN" altLang="en-US" dirty="0">
                <a:sym typeface="+mn-ea"/>
              </a:rPr>
              <a:t>换成</a:t>
            </a:r>
            <a:r>
              <a:rPr lang="en-US" altLang="zh-CN" dirty="0">
                <a:sym typeface="+mn-ea"/>
              </a:rPr>
              <a:t>fabs.s</a:t>
            </a:r>
            <a:r>
              <a:rPr lang="zh-CN" altLang="en-US" dirty="0">
                <a:sym typeface="+mn-ea"/>
              </a:rPr>
              <a:t>，寄存器换成浮点寄存器即可</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vert="horz" wrap="square" lIns="91440" tIns="45720" rIns="91440" bIns="45720" anchor="ctr"/>
          <a:lstStyle/>
          <a:p>
            <a:r>
              <a:rPr lang="zh-CN" altLang="en-US" dirty="0"/>
              <a:t>第12章 第</a:t>
            </a:r>
            <a:r>
              <a:rPr lang="en-US" altLang="zh-CN" dirty="0"/>
              <a:t>2</a:t>
            </a:r>
            <a:r>
              <a:rPr lang="zh-CN" altLang="en-US" dirty="0"/>
              <a:t>题</a:t>
            </a:r>
            <a:r>
              <a:rPr lang="en-US" altLang="zh-CN" dirty="0"/>
              <a:t>-Q</a:t>
            </a:r>
            <a:endParaRPr lang="zh-CN" altLang="en-US" dirty="0"/>
          </a:p>
        </p:txBody>
      </p:sp>
      <p:sp>
        <p:nvSpPr>
          <p:cNvPr id="24579" name="内容占位符 2"/>
          <p:cNvSpPr>
            <a:spLocks noGrp="1"/>
          </p:cNvSpPr>
          <p:nvPr>
            <p:ph idx="1"/>
          </p:nvPr>
        </p:nvSpPr>
        <p:spPr/>
        <p:txBody>
          <a:bodyPr vert="horz" wrap="square" lIns="91440" tIns="45720" rIns="91440" bIns="45720" anchor="t"/>
          <a:lstStyle/>
          <a:p>
            <a:r>
              <a:rPr lang="en-US" altLang="zh-CN" dirty="0"/>
              <a:t>Q</a:t>
            </a:r>
            <a:r>
              <a:rPr lang="zh-CN" altLang="en-US" dirty="0"/>
              <a:t>：阅读和分析</a:t>
            </a:r>
            <a:r>
              <a:rPr lang="en-US" altLang="zh-CN" dirty="0"/>
              <a:t>STREAM v1</a:t>
            </a:r>
            <a:r>
              <a:rPr lang="zh-CN" altLang="en-US" dirty="0"/>
              <a:t>基准测试程序，</a:t>
            </a:r>
            <a:endParaRPr lang="en-US" altLang="zh-CN" dirty="0"/>
          </a:p>
          <a:p>
            <a:pPr marL="914400" lvl="1" indent="-457200">
              <a:buFont typeface="Times New Roman" panose="02020603050405020304" pitchFamily="18" charset="0"/>
              <a:buAutoNum type="arabicPeriod"/>
            </a:pPr>
            <a:r>
              <a:rPr lang="zh-CN" altLang="en-US" dirty="0"/>
              <a:t>测出一台计算机上的测试结果并给出分析报告。</a:t>
            </a:r>
            <a:endParaRPr lang="en-US" altLang="zh-CN" dirty="0"/>
          </a:p>
          <a:p>
            <a:pPr marL="914400" lvl="1" indent="-457200">
              <a:buFont typeface="Times New Roman" panose="02020603050405020304" pitchFamily="18" charset="0"/>
              <a:buAutoNum type="arabicPeriod"/>
            </a:pPr>
            <a:r>
              <a:rPr lang="zh-CN" altLang="en-US" dirty="0"/>
              <a:t>调节处理器的频率，看内存的带宽和频率的关系。</a:t>
            </a:r>
            <a:endParaRPr lang="en-US" altLang="zh-CN" dirty="0"/>
          </a:p>
          <a:p>
            <a:pPr marL="914400" lvl="1" indent="-457200">
              <a:buFont typeface="Times New Roman" panose="02020603050405020304" pitchFamily="18" charset="0"/>
              <a:buAutoNum type="arabicPeriod"/>
            </a:pPr>
            <a:r>
              <a:rPr lang="zh-CN" altLang="en-US" dirty="0"/>
              <a:t>修改</a:t>
            </a:r>
            <a:r>
              <a:rPr lang="en-US" altLang="zh-CN" dirty="0"/>
              <a:t>STREAM</a:t>
            </a:r>
            <a:r>
              <a:rPr lang="zh-CN" altLang="en-US" dirty="0"/>
              <a:t>测试程序，看单精度的带宽和双精度的带宽的差别。</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a:xfrm>
            <a:off x="685800" y="0"/>
            <a:ext cx="7772400" cy="1143000"/>
          </a:xfrm>
        </p:spPr>
        <p:txBody>
          <a:bodyPr vert="horz" wrap="square" lIns="91440" tIns="45720" rIns="91440" bIns="45720" anchor="ctr"/>
          <a:lstStyle/>
          <a:p>
            <a:r>
              <a:rPr lang="zh-CN" altLang="en-US" dirty="0"/>
              <a:t>第12章 第</a:t>
            </a:r>
            <a:r>
              <a:rPr lang="en-US" altLang="zh-CN" dirty="0"/>
              <a:t>2</a:t>
            </a:r>
            <a:r>
              <a:rPr lang="zh-CN" altLang="en-US" dirty="0"/>
              <a:t>题</a:t>
            </a:r>
            <a:r>
              <a:rPr lang="en-US" altLang="zh-CN" dirty="0"/>
              <a:t>-A</a:t>
            </a:r>
            <a:endParaRPr lang="zh-CN" altLang="en-US" dirty="0"/>
          </a:p>
        </p:txBody>
      </p:sp>
      <p:sp>
        <p:nvSpPr>
          <p:cNvPr id="3" name="内容占位符 2"/>
          <p:cNvSpPr>
            <a:spLocks noGrp="1"/>
          </p:cNvSpPr>
          <p:nvPr>
            <p:ph idx="1"/>
          </p:nvPr>
        </p:nvSpPr>
        <p:spPr>
          <a:xfrm>
            <a:off x="685800" y="1143000"/>
            <a:ext cx="7772400" cy="4362450"/>
          </a:xfrm>
        </p:spPr>
        <p:txBody>
          <a:bodyPr vert="horz" wrap="square" lIns="91440" tIns="45720" rIns="91440" bIns="45720" numCol="1" anchor="t" anchorCtr="0" compatLnSpc="1"/>
          <a:lstStyle/>
          <a:p>
            <a:pPr marL="341630" marR="0" lvl="0" indent="-341630" algn="l" defTabSz="914400" rtl="0" eaLnBrk="0" fontAlgn="base" latinLnBrk="0" hangingPunct="0">
              <a:lnSpc>
                <a:spcPct val="150000"/>
              </a:lnSpc>
              <a:spcBef>
                <a:spcPct val="0"/>
              </a:spcBef>
              <a:spcAft>
                <a:spcPct val="0"/>
              </a:spcAft>
              <a:buClrTx/>
              <a:buSzTx/>
              <a:buFontTx/>
              <a:buChar char="•"/>
              <a:defRPr/>
            </a:pPr>
            <a:r>
              <a:rPr kumimoji="0" lang="en-US" altLang="zh-CN" sz="1600" b="1" i="0" u="none" strike="noStrike" kern="0" cap="none" spc="0" normalizeH="0" baseline="0" noProof="0" dirty="0">
                <a:ln>
                  <a:noFill/>
                </a:ln>
                <a:solidFill>
                  <a:schemeClr val="tx1"/>
                </a:solidFill>
                <a:effectLst/>
                <a:uLnTx/>
                <a:uFillTx/>
                <a:latin typeface="+mn-lt"/>
                <a:ea typeface="+mn-ea"/>
                <a:cs typeface="+mn-cs"/>
              </a:rPr>
              <a:t>1. </a:t>
            </a:r>
            <a:r>
              <a:rPr kumimoji="0" lang="zh-CN" altLang="zh-CN" sz="1600" b="1" i="0" u="none" strike="noStrike" kern="0" cap="none" spc="0" normalizeH="0" baseline="0" noProof="0" dirty="0">
                <a:ln>
                  <a:noFill/>
                </a:ln>
                <a:solidFill>
                  <a:schemeClr val="tx1"/>
                </a:solidFill>
                <a:effectLst/>
                <a:uLnTx/>
                <a:uFillTx/>
                <a:latin typeface="+mn-lt"/>
                <a:ea typeface="+mn-ea"/>
                <a:cs typeface="+mn-cs"/>
              </a:rPr>
              <a:t>下载</a:t>
            </a:r>
            <a:r>
              <a:rPr kumimoji="0" lang="en-US" altLang="zh-CN" sz="1600" b="1" i="0" u="none" strike="noStrike" kern="0" cap="none" spc="0" normalizeH="0" baseline="0" noProof="0" dirty="0">
                <a:ln>
                  <a:noFill/>
                </a:ln>
                <a:solidFill>
                  <a:schemeClr val="tx1"/>
                </a:solidFill>
                <a:effectLst/>
                <a:uLnTx/>
                <a:uFillTx/>
                <a:latin typeface="+mn-lt"/>
                <a:ea typeface="+mn-ea"/>
                <a:cs typeface="+mn-cs"/>
              </a:rPr>
              <a:t>STREAM v1 </a:t>
            </a:r>
            <a:r>
              <a:rPr kumimoji="0" lang="zh-CN" altLang="zh-CN" sz="1600" b="1" i="0" u="none" strike="noStrike" kern="0" cap="none" spc="0" normalizeH="0" baseline="0" noProof="0" dirty="0">
                <a:ln>
                  <a:noFill/>
                </a:ln>
                <a:solidFill>
                  <a:schemeClr val="tx1"/>
                </a:solidFill>
                <a:effectLst/>
                <a:uLnTx/>
                <a:uFillTx/>
                <a:latin typeface="+mn-lt"/>
                <a:ea typeface="+mn-ea"/>
                <a:cs typeface="+mn-cs"/>
              </a:rPr>
              <a:t>基准测试程序，进行编译。</a:t>
            </a:r>
          </a:p>
          <a:p>
            <a:pPr marL="0" marR="0" lvl="0" indent="0" algn="l" defTabSz="914400" rtl="0" eaLnBrk="0" fontAlgn="base" latinLnBrk="0" hangingPunct="0">
              <a:lnSpc>
                <a:spcPct val="150000"/>
              </a:lnSpc>
              <a:spcBef>
                <a:spcPct val="0"/>
              </a:spcBef>
              <a:spcAft>
                <a:spcPct val="0"/>
              </a:spcAft>
              <a:buClrTx/>
              <a:buSzTx/>
              <a:buFontTx/>
              <a:buNone/>
              <a:defRPr/>
            </a:pPr>
            <a:r>
              <a:rPr kumimoji="0" lang="zh-CN" altLang="zh-CN" sz="1400" b="1" i="0" u="none" strike="noStrike" kern="0" cap="none" spc="0" normalizeH="0" baseline="0" noProof="0" dirty="0">
                <a:ln>
                  <a:noFill/>
                </a:ln>
                <a:solidFill>
                  <a:schemeClr val="tx1"/>
                </a:solidFill>
                <a:effectLst/>
                <a:uLnTx/>
                <a:uFillTx/>
                <a:latin typeface="+mn-lt"/>
                <a:ea typeface="+mn-ea"/>
                <a:cs typeface="+mn-cs"/>
              </a:rPr>
              <a:t>下载地址：</a:t>
            </a:r>
            <a:r>
              <a:rPr kumimoji="0" lang="en-US" altLang="zh-CN" sz="1400" b="1" i="0" u="none" strike="noStrike" kern="0" cap="none" spc="0" normalizeH="0" baseline="0" noProof="0" dirty="0">
                <a:ln>
                  <a:noFill/>
                </a:ln>
                <a:solidFill>
                  <a:schemeClr val="tx1"/>
                </a:solidFill>
                <a:effectLst/>
                <a:uLnTx/>
                <a:uFillTx/>
                <a:latin typeface="+mn-lt"/>
                <a:ea typeface="+mn-ea"/>
                <a:cs typeface="+mn-cs"/>
              </a:rPr>
              <a:t>		</a:t>
            </a:r>
            <a:r>
              <a:rPr kumimoji="0" lang="en-US" altLang="zh-CN" sz="1400" b="0" i="0" u="none" strike="noStrike" kern="0" cap="none" spc="0" normalizeH="0" baseline="0" noProof="0" dirty="0">
                <a:ln>
                  <a:noFill/>
                </a:ln>
                <a:solidFill>
                  <a:schemeClr val="tx1"/>
                </a:solidFill>
                <a:effectLst/>
                <a:uLnTx/>
                <a:uFillTx/>
                <a:latin typeface="+mn-lt"/>
                <a:ea typeface="+mn-ea"/>
                <a:cs typeface="+mn-cs"/>
              </a:rPr>
              <a:t>http://www.cs.virginia.edu/stream/FTP/Code/</a:t>
            </a:r>
            <a:endParaRPr kumimoji="0" lang="zh-CN" altLang="zh-CN" sz="14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400" b="1" i="0" u="none" strike="noStrike" kern="0" cap="none" spc="0" normalizeH="0" baseline="0" noProof="0" dirty="0">
                <a:ln>
                  <a:noFill/>
                </a:ln>
                <a:solidFill>
                  <a:schemeClr val="tx1"/>
                </a:solidFill>
                <a:effectLst/>
                <a:uLnTx/>
                <a:uFillTx/>
                <a:latin typeface="+mn-lt"/>
                <a:ea typeface="+mn-ea"/>
                <a:cs typeface="+mn-cs"/>
              </a:rPr>
              <a:t>C</a:t>
            </a:r>
            <a:r>
              <a:rPr kumimoji="0" lang="zh-CN" altLang="zh-CN" sz="1400" b="1" i="0" u="none" strike="noStrike" kern="0" cap="none" spc="0" normalizeH="0" baseline="0" noProof="0" dirty="0">
                <a:ln>
                  <a:noFill/>
                </a:ln>
                <a:solidFill>
                  <a:schemeClr val="tx1"/>
                </a:solidFill>
                <a:effectLst/>
                <a:uLnTx/>
                <a:uFillTx/>
                <a:latin typeface="+mn-lt"/>
                <a:ea typeface="+mn-ea"/>
                <a:cs typeface="+mn-cs"/>
              </a:rPr>
              <a:t>版本编译方法：</a:t>
            </a:r>
            <a:r>
              <a:rPr kumimoji="0" lang="en-US" altLang="zh-CN" sz="1400" b="1" i="0" u="none" strike="noStrike" kern="0" cap="none" spc="0" normalizeH="0" baseline="0" noProof="0" dirty="0">
                <a:ln>
                  <a:noFill/>
                </a:ln>
                <a:solidFill>
                  <a:schemeClr val="tx1"/>
                </a:solidFill>
                <a:effectLst/>
                <a:uLnTx/>
                <a:uFillTx/>
                <a:latin typeface="+mn-lt"/>
                <a:ea typeface="+mn-ea"/>
                <a:cs typeface="+mn-cs"/>
              </a:rPr>
              <a:t>	</a:t>
            </a:r>
            <a:r>
              <a:rPr kumimoji="0" lang="en-US" altLang="zh-CN" sz="1400" b="0" i="0" u="none" strike="noStrike" kern="0" cap="none" spc="0" normalizeH="0" baseline="0" noProof="0" dirty="0" err="1">
                <a:ln>
                  <a:noFill/>
                </a:ln>
                <a:solidFill>
                  <a:schemeClr val="tx1"/>
                </a:solidFill>
                <a:effectLst/>
                <a:uLnTx/>
                <a:uFillTx/>
                <a:latin typeface="+mn-lt"/>
                <a:ea typeface="+mn-ea"/>
                <a:cs typeface="+mn-cs"/>
              </a:rPr>
              <a:t>gcc</a:t>
            </a:r>
            <a:r>
              <a:rPr kumimoji="0" lang="en-US" altLang="zh-CN" sz="1400" b="0" i="0" u="none" strike="noStrike" kern="0" cap="none" spc="0" normalizeH="0" baseline="0" noProof="0" dirty="0">
                <a:ln>
                  <a:noFill/>
                </a:ln>
                <a:solidFill>
                  <a:schemeClr val="tx1"/>
                </a:solidFill>
                <a:effectLst/>
                <a:uLnTx/>
                <a:uFillTx/>
                <a:latin typeface="+mn-lt"/>
                <a:ea typeface="+mn-ea"/>
                <a:cs typeface="+mn-cs"/>
              </a:rPr>
              <a:t> –O2 </a:t>
            </a:r>
            <a:r>
              <a:rPr kumimoji="0" lang="en-US" altLang="zh-CN" sz="1400" b="0" i="0" u="none" strike="noStrike" kern="0" cap="none" spc="0" normalizeH="0" baseline="0" noProof="0" dirty="0" err="1">
                <a:ln>
                  <a:noFill/>
                </a:ln>
                <a:solidFill>
                  <a:schemeClr val="tx1"/>
                </a:solidFill>
                <a:effectLst/>
                <a:uLnTx/>
                <a:uFillTx/>
                <a:latin typeface="+mn-lt"/>
                <a:ea typeface="+mn-ea"/>
                <a:cs typeface="+mn-cs"/>
              </a:rPr>
              <a:t>stream.c</a:t>
            </a:r>
            <a:r>
              <a:rPr kumimoji="0" lang="en-US" altLang="zh-CN" sz="1400" b="0" i="0" u="none" strike="noStrike" kern="0" cap="none" spc="0" normalizeH="0" baseline="0" noProof="0" dirty="0">
                <a:ln>
                  <a:noFill/>
                </a:ln>
                <a:solidFill>
                  <a:schemeClr val="tx1"/>
                </a:solidFill>
                <a:effectLst/>
                <a:uLnTx/>
                <a:uFillTx/>
                <a:latin typeface="+mn-lt"/>
                <a:ea typeface="+mn-ea"/>
                <a:cs typeface="+mn-cs"/>
              </a:rPr>
              <a:t> –o </a:t>
            </a:r>
            <a:r>
              <a:rPr kumimoji="0" lang="en-US" altLang="zh-CN" sz="1400" b="0" i="0" u="none" strike="noStrike" kern="0" cap="none" spc="0" normalizeH="0" baseline="0" noProof="0" dirty="0" err="1">
                <a:ln>
                  <a:noFill/>
                </a:ln>
                <a:solidFill>
                  <a:schemeClr val="tx1"/>
                </a:solidFill>
                <a:effectLst/>
                <a:uLnTx/>
                <a:uFillTx/>
                <a:latin typeface="+mn-lt"/>
                <a:ea typeface="+mn-ea"/>
                <a:cs typeface="+mn-cs"/>
              </a:rPr>
              <a:t>stream_c</a:t>
            </a:r>
            <a:endParaRPr kumimoji="0" lang="zh-CN" altLang="zh-CN" sz="14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zh-CN" altLang="zh-CN" sz="1400" b="1" i="0" u="none" strike="noStrike" kern="0" cap="none" spc="0" normalizeH="0" baseline="0" noProof="0" dirty="0">
                <a:ln>
                  <a:noFill/>
                </a:ln>
                <a:solidFill>
                  <a:schemeClr val="tx1"/>
                </a:solidFill>
                <a:effectLst/>
                <a:uLnTx/>
                <a:uFillTx/>
                <a:latin typeface="+mn-lt"/>
                <a:ea typeface="+mn-ea"/>
                <a:cs typeface="+mn-cs"/>
              </a:rPr>
              <a:t>运行：</a:t>
            </a:r>
            <a:r>
              <a:rPr kumimoji="0" lang="en-US" altLang="zh-CN" sz="1400" b="1" i="0" u="none" strike="noStrike" kern="0" cap="none" spc="0" normalizeH="0" baseline="0" noProof="0" dirty="0">
                <a:ln>
                  <a:noFill/>
                </a:ln>
                <a:solidFill>
                  <a:schemeClr val="tx1"/>
                </a:solidFill>
                <a:effectLst/>
                <a:uLnTx/>
                <a:uFillTx/>
                <a:latin typeface="+mn-lt"/>
                <a:ea typeface="+mn-ea"/>
                <a:cs typeface="+mn-cs"/>
              </a:rPr>
              <a:t>		</a:t>
            </a:r>
            <a:r>
              <a:rPr kumimoji="0" lang="en-US" altLang="zh-CN" sz="1400" b="0" i="0" u="none" strike="noStrike" kern="0" cap="none" spc="0" normalizeH="0" baseline="0" noProof="0" dirty="0">
                <a:ln>
                  <a:noFill/>
                </a:ln>
                <a:solidFill>
                  <a:schemeClr val="tx1"/>
                </a:solidFill>
                <a:effectLst/>
                <a:uLnTx/>
                <a:uFillTx/>
                <a:latin typeface="+mn-lt"/>
                <a:ea typeface="+mn-ea"/>
                <a:cs typeface="+mn-cs"/>
              </a:rPr>
              <a:t>./</a:t>
            </a:r>
            <a:r>
              <a:rPr kumimoji="0" lang="en-US" altLang="zh-CN" sz="1400" b="0" i="0" u="none" strike="noStrike" kern="0" cap="none" spc="0" normalizeH="0" baseline="0" noProof="0" dirty="0" err="1">
                <a:ln>
                  <a:noFill/>
                </a:ln>
                <a:solidFill>
                  <a:schemeClr val="tx1"/>
                </a:solidFill>
                <a:effectLst/>
                <a:uLnTx/>
                <a:uFillTx/>
                <a:latin typeface="+mn-lt"/>
                <a:ea typeface="+mn-ea"/>
                <a:cs typeface="+mn-cs"/>
              </a:rPr>
              <a:t>stream.c</a:t>
            </a:r>
            <a:endParaRPr kumimoji="0" lang="zh-CN" altLang="zh-CN" sz="14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zh-CN" altLang="zh-CN" sz="1400" b="1" i="0" u="none" strike="noStrike" kern="0" cap="none" spc="0" normalizeH="0" baseline="0" noProof="0" dirty="0">
                <a:ln>
                  <a:noFill/>
                </a:ln>
                <a:solidFill>
                  <a:schemeClr val="tx1"/>
                </a:solidFill>
                <a:effectLst/>
                <a:uLnTx/>
                <a:uFillTx/>
                <a:latin typeface="+mn-lt"/>
                <a:ea typeface="+mn-ea"/>
                <a:cs typeface="+mn-cs"/>
              </a:rPr>
              <a:t>实验配置：</a:t>
            </a: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400" b="0" i="0" u="none" strike="noStrike" kern="0" cap="none" spc="0" normalizeH="0" baseline="0" noProof="0" dirty="0">
                <a:ln>
                  <a:noFill/>
                </a:ln>
                <a:solidFill>
                  <a:schemeClr val="tx1"/>
                </a:solidFill>
                <a:effectLst/>
                <a:uLnTx/>
                <a:uFillTx/>
                <a:latin typeface="+mn-lt"/>
                <a:ea typeface="+mn-ea"/>
                <a:cs typeface="+mn-cs"/>
              </a:rPr>
              <a:t>CPU: Intel(R) Celeron(R) CPU G3900 @2.8GHz</a:t>
            </a:r>
            <a:endParaRPr kumimoji="0" lang="zh-CN" altLang="zh-CN" sz="14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400" b="0" i="0" u="none" strike="noStrike" kern="0" cap="none" spc="0" normalizeH="0" baseline="0" noProof="0" dirty="0">
                <a:ln>
                  <a:noFill/>
                </a:ln>
                <a:solidFill>
                  <a:schemeClr val="tx1"/>
                </a:solidFill>
                <a:effectLst/>
                <a:uLnTx/>
                <a:uFillTx/>
                <a:latin typeface="+mn-lt"/>
                <a:ea typeface="+mn-ea"/>
                <a:cs typeface="+mn-cs"/>
              </a:rPr>
              <a:t>OS</a:t>
            </a:r>
            <a:r>
              <a:rPr kumimoji="0" lang="zh-CN" altLang="zh-CN" sz="1400" b="0" i="0" u="none" strike="noStrike" kern="0" cap="none" spc="0" normalizeH="0" baseline="0" noProof="0" dirty="0">
                <a:ln>
                  <a:noFill/>
                </a:ln>
                <a:solidFill>
                  <a:schemeClr val="tx1"/>
                </a:solidFill>
                <a:effectLst/>
                <a:uLnTx/>
                <a:uFillTx/>
                <a:latin typeface="+mn-lt"/>
                <a:ea typeface="+mn-ea"/>
                <a:cs typeface="+mn-cs"/>
              </a:rPr>
              <a:t>：</a:t>
            </a:r>
            <a:r>
              <a:rPr kumimoji="0" lang="en-US" altLang="zh-CN" sz="1400" b="0" i="0" u="none" strike="noStrike" kern="0" cap="none" spc="0" normalizeH="0" baseline="0" noProof="0" dirty="0">
                <a:ln>
                  <a:noFill/>
                </a:ln>
                <a:solidFill>
                  <a:schemeClr val="tx1"/>
                </a:solidFill>
                <a:effectLst/>
                <a:uLnTx/>
                <a:uFillTx/>
                <a:latin typeface="+mn-lt"/>
                <a:ea typeface="+mn-ea"/>
                <a:cs typeface="+mn-cs"/>
              </a:rPr>
              <a:t>Ubuntu4.4.0-47</a:t>
            </a:r>
            <a:endParaRPr kumimoji="0" lang="zh-CN" altLang="zh-CN" sz="14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400" b="0" i="0" u="none" strike="noStrike" kern="0" cap="none" spc="0" normalizeH="0" baseline="0" noProof="0" dirty="0">
                <a:ln>
                  <a:noFill/>
                </a:ln>
                <a:solidFill>
                  <a:schemeClr val="tx1"/>
                </a:solidFill>
                <a:effectLst/>
                <a:uLnTx/>
                <a:uFillTx/>
                <a:latin typeface="+mn-lt"/>
                <a:ea typeface="+mn-ea"/>
                <a:cs typeface="+mn-cs"/>
              </a:rPr>
              <a:t>L1-Data-cache: 32KB</a:t>
            </a:r>
            <a:r>
              <a:rPr kumimoji="0" lang="zh-CN" altLang="zh-CN" sz="1400" b="0" i="0" u="none" strike="noStrike" kern="0" cap="none" spc="0" normalizeH="0" baseline="0" noProof="0" dirty="0">
                <a:ln>
                  <a:noFill/>
                </a:ln>
                <a:solidFill>
                  <a:schemeClr val="tx1"/>
                </a:solidFill>
                <a:effectLst/>
                <a:uLnTx/>
                <a:uFillTx/>
                <a:latin typeface="+mn-lt"/>
                <a:ea typeface="+mn-ea"/>
                <a:cs typeface="+mn-cs"/>
              </a:rPr>
              <a:t>，</a:t>
            </a:r>
            <a:r>
              <a:rPr kumimoji="0" lang="en-US" altLang="zh-CN" sz="1400" b="0" i="0" u="none" strike="noStrike" kern="0" cap="none" spc="0" normalizeH="0" baseline="0" noProof="0" dirty="0">
                <a:ln>
                  <a:noFill/>
                </a:ln>
                <a:solidFill>
                  <a:schemeClr val="tx1"/>
                </a:solidFill>
                <a:effectLst/>
                <a:uLnTx/>
                <a:uFillTx/>
                <a:latin typeface="+mn-lt"/>
                <a:ea typeface="+mn-ea"/>
                <a:cs typeface="+mn-cs"/>
              </a:rPr>
              <a:t>8</a:t>
            </a:r>
            <a:r>
              <a:rPr kumimoji="0" lang="zh-CN" altLang="zh-CN" sz="1400" b="0" i="0" u="none" strike="noStrike" kern="0" cap="none" spc="0" normalizeH="0" baseline="0" noProof="0" dirty="0">
                <a:ln>
                  <a:noFill/>
                </a:ln>
                <a:solidFill>
                  <a:schemeClr val="tx1"/>
                </a:solidFill>
                <a:effectLst/>
                <a:uLnTx/>
                <a:uFillTx/>
                <a:latin typeface="+mn-lt"/>
                <a:ea typeface="+mn-ea"/>
                <a:cs typeface="+mn-cs"/>
              </a:rPr>
              <a:t>路组相联，共</a:t>
            </a:r>
            <a:r>
              <a:rPr kumimoji="0" lang="en-US" altLang="zh-CN" sz="1400" b="0" i="0" u="none" strike="noStrike" kern="0" cap="none" spc="0" normalizeH="0" baseline="0" noProof="0" dirty="0">
                <a:ln>
                  <a:noFill/>
                </a:ln>
                <a:solidFill>
                  <a:schemeClr val="tx1"/>
                </a:solidFill>
                <a:effectLst/>
                <a:uLnTx/>
                <a:uFillTx/>
                <a:latin typeface="+mn-lt"/>
                <a:ea typeface="+mn-ea"/>
                <a:cs typeface="+mn-cs"/>
              </a:rPr>
              <a:t>64</a:t>
            </a:r>
            <a:r>
              <a:rPr kumimoji="0" lang="zh-CN" altLang="zh-CN" sz="1400" b="0" i="0" u="none" strike="noStrike" kern="0" cap="none" spc="0" normalizeH="0" baseline="0" noProof="0" dirty="0">
                <a:ln>
                  <a:noFill/>
                </a:ln>
                <a:solidFill>
                  <a:schemeClr val="tx1"/>
                </a:solidFill>
                <a:effectLst/>
                <a:uLnTx/>
                <a:uFillTx/>
                <a:latin typeface="+mn-lt"/>
                <a:ea typeface="+mn-ea"/>
                <a:cs typeface="+mn-cs"/>
              </a:rPr>
              <a:t>组，</a:t>
            </a:r>
            <a:r>
              <a:rPr kumimoji="0" lang="en-US" altLang="zh-CN" sz="1400" b="0" i="0" u="none" strike="noStrike" kern="0" cap="none" spc="0" normalizeH="0" baseline="0" noProof="0" dirty="0">
                <a:ln>
                  <a:noFill/>
                </a:ln>
                <a:solidFill>
                  <a:schemeClr val="tx1"/>
                </a:solidFill>
                <a:effectLst/>
                <a:uLnTx/>
                <a:uFillTx/>
                <a:latin typeface="+mn-lt"/>
                <a:ea typeface="+mn-ea"/>
                <a:cs typeface="+mn-cs"/>
              </a:rPr>
              <a:t>cache</a:t>
            </a:r>
            <a:r>
              <a:rPr kumimoji="0" lang="zh-CN" altLang="zh-CN" sz="1400" b="0" i="0" u="none" strike="noStrike" kern="0" cap="none" spc="0" normalizeH="0" baseline="0" noProof="0" dirty="0">
                <a:ln>
                  <a:noFill/>
                </a:ln>
                <a:solidFill>
                  <a:schemeClr val="tx1"/>
                </a:solidFill>
                <a:effectLst/>
                <a:uLnTx/>
                <a:uFillTx/>
                <a:latin typeface="+mn-lt"/>
                <a:ea typeface="+mn-ea"/>
                <a:cs typeface="+mn-cs"/>
              </a:rPr>
              <a:t>行大小</a:t>
            </a:r>
            <a:r>
              <a:rPr kumimoji="0" lang="en-US" altLang="zh-CN" sz="1400" b="0" i="0" u="none" strike="noStrike" kern="0" cap="none" spc="0" normalizeH="0" baseline="0" noProof="0" dirty="0">
                <a:ln>
                  <a:noFill/>
                </a:ln>
                <a:solidFill>
                  <a:schemeClr val="tx1"/>
                </a:solidFill>
                <a:effectLst/>
                <a:uLnTx/>
                <a:uFillTx/>
                <a:latin typeface="+mn-lt"/>
                <a:ea typeface="+mn-ea"/>
                <a:cs typeface="+mn-cs"/>
              </a:rPr>
              <a:t>64Byte</a:t>
            </a:r>
            <a:r>
              <a:rPr kumimoji="0" lang="zh-CN" altLang="zh-CN" sz="1400" b="0" i="0" u="none" strike="noStrike" kern="0" cap="none" spc="0" normalizeH="0" baseline="0" noProof="0" dirty="0">
                <a:ln>
                  <a:noFill/>
                </a:ln>
                <a:solidFill>
                  <a:schemeClr val="tx1"/>
                </a:solidFill>
                <a:effectLst/>
                <a:uLnTx/>
                <a:uFillTx/>
                <a:latin typeface="+mn-lt"/>
                <a:ea typeface="+mn-ea"/>
                <a:cs typeface="+mn-cs"/>
              </a:rPr>
              <a:t>。</a:t>
            </a: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400" b="0" i="0" u="none" strike="noStrike" kern="0" cap="none" spc="0" normalizeH="0" baseline="0" noProof="0" dirty="0">
                <a:ln>
                  <a:noFill/>
                </a:ln>
                <a:solidFill>
                  <a:schemeClr val="tx1"/>
                </a:solidFill>
                <a:effectLst/>
                <a:uLnTx/>
                <a:uFillTx/>
                <a:latin typeface="+mn-lt"/>
                <a:ea typeface="+mn-ea"/>
                <a:cs typeface="+mn-cs"/>
              </a:rPr>
              <a:t>L1-Inst-cache: 32KB</a:t>
            </a:r>
            <a:r>
              <a:rPr kumimoji="0" lang="zh-CN" altLang="zh-CN" sz="1400" b="0" i="0" u="none" strike="noStrike" kern="0" cap="none" spc="0" normalizeH="0" baseline="0" noProof="0" dirty="0">
                <a:ln>
                  <a:noFill/>
                </a:ln>
                <a:solidFill>
                  <a:schemeClr val="tx1"/>
                </a:solidFill>
                <a:effectLst/>
                <a:uLnTx/>
                <a:uFillTx/>
                <a:latin typeface="+mn-lt"/>
                <a:ea typeface="+mn-ea"/>
                <a:cs typeface="+mn-cs"/>
              </a:rPr>
              <a:t>，</a:t>
            </a:r>
            <a:r>
              <a:rPr kumimoji="0" lang="en-US" altLang="zh-CN" sz="1400" b="0" i="0" u="none" strike="noStrike" kern="0" cap="none" spc="0" normalizeH="0" baseline="0" noProof="0" dirty="0">
                <a:ln>
                  <a:noFill/>
                </a:ln>
                <a:solidFill>
                  <a:schemeClr val="tx1"/>
                </a:solidFill>
                <a:effectLst/>
                <a:uLnTx/>
                <a:uFillTx/>
                <a:latin typeface="+mn-lt"/>
                <a:ea typeface="+mn-ea"/>
                <a:cs typeface="+mn-cs"/>
              </a:rPr>
              <a:t>8</a:t>
            </a:r>
            <a:r>
              <a:rPr kumimoji="0" lang="zh-CN" altLang="zh-CN" sz="1400" b="0" i="0" u="none" strike="noStrike" kern="0" cap="none" spc="0" normalizeH="0" baseline="0" noProof="0" dirty="0">
                <a:ln>
                  <a:noFill/>
                </a:ln>
                <a:solidFill>
                  <a:schemeClr val="tx1"/>
                </a:solidFill>
                <a:effectLst/>
                <a:uLnTx/>
                <a:uFillTx/>
                <a:latin typeface="+mn-lt"/>
                <a:ea typeface="+mn-ea"/>
                <a:cs typeface="+mn-cs"/>
              </a:rPr>
              <a:t>路组相联，共</a:t>
            </a:r>
            <a:r>
              <a:rPr kumimoji="0" lang="en-US" altLang="zh-CN" sz="1400" b="0" i="0" u="none" strike="noStrike" kern="0" cap="none" spc="0" normalizeH="0" baseline="0" noProof="0" dirty="0">
                <a:ln>
                  <a:noFill/>
                </a:ln>
                <a:solidFill>
                  <a:schemeClr val="tx1"/>
                </a:solidFill>
                <a:effectLst/>
                <a:uLnTx/>
                <a:uFillTx/>
                <a:latin typeface="+mn-lt"/>
                <a:ea typeface="+mn-ea"/>
                <a:cs typeface="+mn-cs"/>
              </a:rPr>
              <a:t>64</a:t>
            </a:r>
            <a:r>
              <a:rPr kumimoji="0" lang="zh-CN" altLang="zh-CN" sz="1400" b="0" i="0" u="none" strike="noStrike" kern="0" cap="none" spc="0" normalizeH="0" baseline="0" noProof="0" dirty="0">
                <a:ln>
                  <a:noFill/>
                </a:ln>
                <a:solidFill>
                  <a:schemeClr val="tx1"/>
                </a:solidFill>
                <a:effectLst/>
                <a:uLnTx/>
                <a:uFillTx/>
                <a:latin typeface="+mn-lt"/>
                <a:ea typeface="+mn-ea"/>
                <a:cs typeface="+mn-cs"/>
              </a:rPr>
              <a:t>组，</a:t>
            </a:r>
            <a:r>
              <a:rPr kumimoji="0" lang="en-US" altLang="zh-CN" sz="1400" b="0" i="0" u="none" strike="noStrike" kern="0" cap="none" spc="0" normalizeH="0" baseline="0" noProof="0" dirty="0">
                <a:ln>
                  <a:noFill/>
                </a:ln>
                <a:solidFill>
                  <a:schemeClr val="tx1"/>
                </a:solidFill>
                <a:effectLst/>
                <a:uLnTx/>
                <a:uFillTx/>
                <a:latin typeface="+mn-lt"/>
                <a:ea typeface="+mn-ea"/>
                <a:cs typeface="+mn-cs"/>
              </a:rPr>
              <a:t>cache</a:t>
            </a:r>
            <a:r>
              <a:rPr kumimoji="0" lang="zh-CN" altLang="zh-CN" sz="1400" b="0" i="0" u="none" strike="noStrike" kern="0" cap="none" spc="0" normalizeH="0" baseline="0" noProof="0" dirty="0">
                <a:ln>
                  <a:noFill/>
                </a:ln>
                <a:solidFill>
                  <a:schemeClr val="tx1"/>
                </a:solidFill>
                <a:effectLst/>
                <a:uLnTx/>
                <a:uFillTx/>
                <a:latin typeface="+mn-lt"/>
                <a:ea typeface="+mn-ea"/>
                <a:cs typeface="+mn-cs"/>
              </a:rPr>
              <a:t>行大小</a:t>
            </a:r>
            <a:r>
              <a:rPr kumimoji="0" lang="en-US" altLang="zh-CN" sz="1400" b="0" i="0" u="none" strike="noStrike" kern="0" cap="none" spc="0" normalizeH="0" baseline="0" noProof="0" dirty="0">
                <a:ln>
                  <a:noFill/>
                </a:ln>
                <a:solidFill>
                  <a:schemeClr val="tx1"/>
                </a:solidFill>
                <a:effectLst/>
                <a:uLnTx/>
                <a:uFillTx/>
                <a:latin typeface="+mn-lt"/>
                <a:ea typeface="+mn-ea"/>
                <a:cs typeface="+mn-cs"/>
              </a:rPr>
              <a:t>64Byte</a:t>
            </a:r>
            <a:r>
              <a:rPr kumimoji="0" lang="zh-CN" altLang="zh-CN" sz="1400" b="0" i="0" u="none" strike="noStrike" kern="0" cap="none" spc="0" normalizeH="0" baseline="0" noProof="0" dirty="0">
                <a:ln>
                  <a:noFill/>
                </a:ln>
                <a:solidFill>
                  <a:schemeClr val="tx1"/>
                </a:solidFill>
                <a:effectLst/>
                <a:uLnTx/>
                <a:uFillTx/>
                <a:latin typeface="+mn-lt"/>
                <a:ea typeface="+mn-ea"/>
                <a:cs typeface="+mn-cs"/>
              </a:rPr>
              <a:t>。</a:t>
            </a: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400" b="0" i="0" u="none" strike="noStrike" kern="0" cap="none" spc="0" normalizeH="0" baseline="0" noProof="0" dirty="0">
                <a:ln>
                  <a:noFill/>
                </a:ln>
                <a:solidFill>
                  <a:schemeClr val="tx1"/>
                </a:solidFill>
                <a:effectLst/>
                <a:uLnTx/>
                <a:uFillTx/>
                <a:latin typeface="+mn-lt"/>
                <a:ea typeface="+mn-ea"/>
                <a:cs typeface="+mn-cs"/>
              </a:rPr>
              <a:t>L2-cache: 256KB</a:t>
            </a:r>
            <a:r>
              <a:rPr kumimoji="0" lang="zh-CN" altLang="zh-CN" sz="1400" b="0" i="0" u="none" strike="noStrike" kern="0" cap="none" spc="0" normalizeH="0" baseline="0" noProof="0" dirty="0">
                <a:ln>
                  <a:noFill/>
                </a:ln>
                <a:solidFill>
                  <a:schemeClr val="tx1"/>
                </a:solidFill>
                <a:effectLst/>
                <a:uLnTx/>
                <a:uFillTx/>
                <a:latin typeface="+mn-lt"/>
                <a:ea typeface="+mn-ea"/>
                <a:cs typeface="+mn-cs"/>
              </a:rPr>
              <a:t>，</a:t>
            </a:r>
            <a:r>
              <a:rPr kumimoji="0" lang="en-US" altLang="zh-CN" sz="1400" b="0" i="0" u="none" strike="noStrike" kern="0" cap="none" spc="0" normalizeH="0" baseline="0" noProof="0" dirty="0">
                <a:ln>
                  <a:noFill/>
                </a:ln>
                <a:solidFill>
                  <a:schemeClr val="tx1"/>
                </a:solidFill>
                <a:effectLst/>
                <a:uLnTx/>
                <a:uFillTx/>
                <a:latin typeface="+mn-lt"/>
                <a:ea typeface="+mn-ea"/>
                <a:cs typeface="+mn-cs"/>
              </a:rPr>
              <a:t>4</a:t>
            </a:r>
            <a:r>
              <a:rPr kumimoji="0" lang="zh-CN" altLang="zh-CN" sz="1400" b="0" i="0" u="none" strike="noStrike" kern="0" cap="none" spc="0" normalizeH="0" baseline="0" noProof="0" dirty="0">
                <a:ln>
                  <a:noFill/>
                </a:ln>
                <a:solidFill>
                  <a:schemeClr val="tx1"/>
                </a:solidFill>
                <a:effectLst/>
                <a:uLnTx/>
                <a:uFillTx/>
                <a:latin typeface="+mn-lt"/>
                <a:ea typeface="+mn-ea"/>
                <a:cs typeface="+mn-cs"/>
              </a:rPr>
              <a:t>路组相联，共</a:t>
            </a:r>
            <a:r>
              <a:rPr kumimoji="0" lang="en-US" altLang="zh-CN" sz="1400" b="0" i="0" u="none" strike="noStrike" kern="0" cap="none" spc="0" normalizeH="0" baseline="0" noProof="0" dirty="0">
                <a:ln>
                  <a:noFill/>
                </a:ln>
                <a:solidFill>
                  <a:schemeClr val="tx1"/>
                </a:solidFill>
                <a:effectLst/>
                <a:uLnTx/>
                <a:uFillTx/>
                <a:latin typeface="+mn-lt"/>
                <a:ea typeface="+mn-ea"/>
                <a:cs typeface="+mn-cs"/>
              </a:rPr>
              <a:t>1024</a:t>
            </a:r>
            <a:r>
              <a:rPr kumimoji="0" lang="zh-CN" altLang="zh-CN" sz="1400" b="0" i="0" u="none" strike="noStrike" kern="0" cap="none" spc="0" normalizeH="0" baseline="0" noProof="0" dirty="0">
                <a:ln>
                  <a:noFill/>
                </a:ln>
                <a:solidFill>
                  <a:schemeClr val="tx1"/>
                </a:solidFill>
                <a:effectLst/>
                <a:uLnTx/>
                <a:uFillTx/>
                <a:latin typeface="+mn-lt"/>
                <a:ea typeface="+mn-ea"/>
                <a:cs typeface="+mn-cs"/>
              </a:rPr>
              <a:t>组，</a:t>
            </a:r>
            <a:r>
              <a:rPr kumimoji="0" lang="en-US" altLang="zh-CN" sz="1400" b="0" i="0" u="none" strike="noStrike" kern="0" cap="none" spc="0" normalizeH="0" baseline="0" noProof="0" dirty="0">
                <a:ln>
                  <a:noFill/>
                </a:ln>
                <a:solidFill>
                  <a:schemeClr val="tx1"/>
                </a:solidFill>
                <a:effectLst/>
                <a:uLnTx/>
                <a:uFillTx/>
                <a:latin typeface="+mn-lt"/>
                <a:ea typeface="+mn-ea"/>
                <a:cs typeface="+mn-cs"/>
              </a:rPr>
              <a:t>cache</a:t>
            </a:r>
            <a:r>
              <a:rPr kumimoji="0" lang="zh-CN" altLang="zh-CN" sz="1400" b="0" i="0" u="none" strike="noStrike" kern="0" cap="none" spc="0" normalizeH="0" baseline="0" noProof="0" dirty="0">
                <a:ln>
                  <a:noFill/>
                </a:ln>
                <a:solidFill>
                  <a:schemeClr val="tx1"/>
                </a:solidFill>
                <a:effectLst/>
                <a:uLnTx/>
                <a:uFillTx/>
                <a:latin typeface="+mn-lt"/>
                <a:ea typeface="+mn-ea"/>
                <a:cs typeface="+mn-cs"/>
              </a:rPr>
              <a:t>行大小</a:t>
            </a:r>
            <a:r>
              <a:rPr kumimoji="0" lang="en-US" altLang="zh-CN" sz="1400" b="0" i="0" u="none" strike="noStrike" kern="0" cap="none" spc="0" normalizeH="0" baseline="0" noProof="0" dirty="0">
                <a:ln>
                  <a:noFill/>
                </a:ln>
                <a:solidFill>
                  <a:schemeClr val="tx1"/>
                </a:solidFill>
                <a:effectLst/>
                <a:uLnTx/>
                <a:uFillTx/>
                <a:latin typeface="+mn-lt"/>
                <a:ea typeface="+mn-ea"/>
                <a:cs typeface="+mn-cs"/>
              </a:rPr>
              <a:t>64Byte</a:t>
            </a:r>
            <a:r>
              <a:rPr kumimoji="0" lang="zh-CN" altLang="zh-CN" sz="1400" b="0" i="0" u="none" strike="noStrike" kern="0" cap="none" spc="0" normalizeH="0" baseline="0" noProof="0" dirty="0">
                <a:ln>
                  <a:noFill/>
                </a:ln>
                <a:solidFill>
                  <a:schemeClr val="tx1"/>
                </a:solidFill>
                <a:effectLst/>
                <a:uLnTx/>
                <a:uFillTx/>
                <a:latin typeface="+mn-lt"/>
                <a:ea typeface="+mn-ea"/>
                <a:cs typeface="+mn-cs"/>
              </a:rPr>
              <a:t>。</a:t>
            </a: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400" b="0" i="0" u="none" strike="noStrike" kern="0" cap="none" spc="0" normalizeH="0" baseline="0" noProof="0" dirty="0">
                <a:ln>
                  <a:noFill/>
                </a:ln>
                <a:solidFill>
                  <a:schemeClr val="tx1"/>
                </a:solidFill>
                <a:effectLst/>
                <a:uLnTx/>
                <a:uFillTx/>
                <a:latin typeface="+mn-lt"/>
                <a:ea typeface="+mn-ea"/>
                <a:cs typeface="+mn-cs"/>
              </a:rPr>
              <a:t>L3-cache: 2048KB</a:t>
            </a:r>
            <a:r>
              <a:rPr kumimoji="0" lang="zh-CN" altLang="zh-CN" sz="1400" b="0" i="0" u="none" strike="noStrike" kern="0" cap="none" spc="0" normalizeH="0" baseline="0" noProof="0" dirty="0">
                <a:ln>
                  <a:noFill/>
                </a:ln>
                <a:solidFill>
                  <a:schemeClr val="tx1"/>
                </a:solidFill>
                <a:effectLst/>
                <a:uLnTx/>
                <a:uFillTx/>
                <a:latin typeface="+mn-lt"/>
                <a:ea typeface="+mn-ea"/>
                <a:cs typeface="+mn-cs"/>
              </a:rPr>
              <a:t>，</a:t>
            </a:r>
            <a:r>
              <a:rPr kumimoji="0" lang="en-US" altLang="zh-CN" sz="1400" b="0" i="0" u="none" strike="noStrike" kern="0" cap="none" spc="0" normalizeH="0" baseline="0" noProof="0" dirty="0">
                <a:ln>
                  <a:noFill/>
                </a:ln>
                <a:solidFill>
                  <a:schemeClr val="tx1"/>
                </a:solidFill>
                <a:effectLst/>
                <a:uLnTx/>
                <a:uFillTx/>
                <a:latin typeface="+mn-lt"/>
                <a:ea typeface="+mn-ea"/>
                <a:cs typeface="+mn-cs"/>
              </a:rPr>
              <a:t>8</a:t>
            </a:r>
            <a:r>
              <a:rPr kumimoji="0" lang="zh-CN" altLang="zh-CN" sz="1400" b="0" i="0" u="none" strike="noStrike" kern="0" cap="none" spc="0" normalizeH="0" baseline="0" noProof="0" dirty="0">
                <a:ln>
                  <a:noFill/>
                </a:ln>
                <a:solidFill>
                  <a:schemeClr val="tx1"/>
                </a:solidFill>
                <a:effectLst/>
                <a:uLnTx/>
                <a:uFillTx/>
                <a:latin typeface="+mn-lt"/>
                <a:ea typeface="+mn-ea"/>
                <a:cs typeface="+mn-cs"/>
              </a:rPr>
              <a:t>路组相联，共</a:t>
            </a:r>
            <a:r>
              <a:rPr kumimoji="0" lang="en-US" altLang="zh-CN" sz="1400" b="0" i="0" u="none" strike="noStrike" kern="0" cap="none" spc="0" normalizeH="0" baseline="0" noProof="0" dirty="0">
                <a:ln>
                  <a:noFill/>
                </a:ln>
                <a:solidFill>
                  <a:schemeClr val="tx1"/>
                </a:solidFill>
                <a:effectLst/>
                <a:uLnTx/>
                <a:uFillTx/>
                <a:latin typeface="+mn-lt"/>
                <a:ea typeface="+mn-ea"/>
                <a:cs typeface="+mn-cs"/>
              </a:rPr>
              <a:t>4096</a:t>
            </a:r>
            <a:r>
              <a:rPr kumimoji="0" lang="zh-CN" altLang="zh-CN" sz="1400" b="0" i="0" u="none" strike="noStrike" kern="0" cap="none" spc="0" normalizeH="0" baseline="0" noProof="0" dirty="0">
                <a:ln>
                  <a:noFill/>
                </a:ln>
                <a:solidFill>
                  <a:schemeClr val="tx1"/>
                </a:solidFill>
                <a:effectLst/>
                <a:uLnTx/>
                <a:uFillTx/>
                <a:latin typeface="+mn-lt"/>
                <a:ea typeface="+mn-ea"/>
                <a:cs typeface="+mn-cs"/>
              </a:rPr>
              <a:t>组，</a:t>
            </a:r>
            <a:r>
              <a:rPr kumimoji="0" lang="en-US" altLang="zh-CN" sz="1400" b="0" i="0" u="none" strike="noStrike" kern="0" cap="none" spc="0" normalizeH="0" baseline="0" noProof="0" dirty="0">
                <a:ln>
                  <a:noFill/>
                </a:ln>
                <a:solidFill>
                  <a:schemeClr val="tx1"/>
                </a:solidFill>
                <a:effectLst/>
                <a:uLnTx/>
                <a:uFillTx/>
                <a:latin typeface="+mn-lt"/>
                <a:ea typeface="+mn-ea"/>
                <a:cs typeface="+mn-cs"/>
              </a:rPr>
              <a:t>cache</a:t>
            </a:r>
            <a:r>
              <a:rPr kumimoji="0" lang="zh-CN" altLang="zh-CN" sz="1400" b="0" i="0" u="none" strike="noStrike" kern="0" cap="none" spc="0" normalizeH="0" baseline="0" noProof="0" dirty="0">
                <a:ln>
                  <a:noFill/>
                </a:ln>
                <a:solidFill>
                  <a:schemeClr val="tx1"/>
                </a:solidFill>
                <a:effectLst/>
                <a:uLnTx/>
                <a:uFillTx/>
                <a:latin typeface="+mn-lt"/>
                <a:ea typeface="+mn-ea"/>
                <a:cs typeface="+mn-cs"/>
              </a:rPr>
              <a:t>行大小</a:t>
            </a:r>
            <a:r>
              <a:rPr kumimoji="0" lang="en-US" altLang="zh-CN" sz="1400" b="0" i="0" u="none" strike="noStrike" kern="0" cap="none" spc="0" normalizeH="0" baseline="0" noProof="0" dirty="0">
                <a:ln>
                  <a:noFill/>
                </a:ln>
                <a:solidFill>
                  <a:schemeClr val="tx1"/>
                </a:solidFill>
                <a:effectLst/>
                <a:uLnTx/>
                <a:uFillTx/>
                <a:latin typeface="+mn-lt"/>
                <a:ea typeface="+mn-ea"/>
                <a:cs typeface="+mn-cs"/>
              </a:rPr>
              <a:t>64Byte</a:t>
            </a:r>
            <a:r>
              <a:rPr kumimoji="0" lang="zh-CN" altLang="zh-CN" sz="1400" b="0" i="0" u="none" strike="noStrike" kern="0" cap="none" spc="0" normalizeH="0" baseline="0" noProof="0" dirty="0">
                <a:ln>
                  <a:noFill/>
                </a:ln>
                <a:solidFill>
                  <a:schemeClr val="tx1"/>
                </a:solidFill>
                <a:effectLst/>
                <a:uLnTx/>
                <a:uFillTx/>
                <a:latin typeface="+mn-lt"/>
                <a:ea typeface="+mn-ea"/>
                <a:cs typeface="+mn-cs"/>
              </a:rPr>
              <a:t>。</a:t>
            </a:r>
          </a:p>
          <a:p>
            <a:pPr marL="0" marR="0" lvl="0" indent="0" algn="l" defTabSz="914400" rtl="0" eaLnBrk="0" fontAlgn="base" latinLnBrk="0" hangingPunct="0">
              <a:lnSpc>
                <a:spcPct val="150000"/>
              </a:lnSpc>
              <a:spcBef>
                <a:spcPct val="0"/>
              </a:spcBef>
              <a:spcAft>
                <a:spcPct val="0"/>
              </a:spcAft>
              <a:buClrTx/>
              <a:buSzTx/>
              <a:buFontTx/>
              <a:buNone/>
              <a:defRPr/>
            </a:pPr>
            <a:r>
              <a:rPr kumimoji="0" lang="zh-CN" altLang="zh-CN" sz="1400" b="0" i="0" u="none" strike="noStrike" kern="0" cap="none" spc="0" normalizeH="0" baseline="0" noProof="0" dirty="0">
                <a:ln>
                  <a:noFill/>
                </a:ln>
                <a:solidFill>
                  <a:schemeClr val="tx1"/>
                </a:solidFill>
                <a:effectLst/>
                <a:uLnTx/>
                <a:uFillTx/>
                <a:latin typeface="+mn-lt"/>
                <a:ea typeface="+mn-ea"/>
                <a:cs typeface="+mn-cs"/>
              </a:rPr>
              <a:t>内存条：</a:t>
            </a:r>
            <a:r>
              <a:rPr kumimoji="0" lang="en-US" altLang="zh-CN" sz="1400" b="0" i="0" u="none" strike="noStrike" kern="0" cap="none" spc="0" normalizeH="0" baseline="0" noProof="0" dirty="0">
                <a:ln>
                  <a:noFill/>
                </a:ln>
                <a:solidFill>
                  <a:schemeClr val="tx1"/>
                </a:solidFill>
                <a:effectLst/>
                <a:uLnTx/>
                <a:uFillTx/>
                <a:latin typeface="+mn-lt"/>
                <a:ea typeface="+mn-ea"/>
                <a:cs typeface="+mn-cs"/>
              </a:rPr>
              <a:t>DDR4-2133MHz, 4GBx2</a:t>
            </a:r>
            <a:endParaRPr kumimoji="0" lang="zh-CN" altLang="zh-CN" sz="1400" b="0" i="0" u="none" strike="noStrike" kern="0" cap="none" spc="0" normalizeH="0" baseline="0" noProof="0" dirty="0">
              <a:ln>
                <a:noFill/>
              </a:ln>
              <a:solidFill>
                <a:schemeClr val="tx1"/>
              </a:solidFill>
              <a:effectLst/>
              <a:uLnTx/>
              <a:uFillTx/>
              <a:latin typeface="+mn-lt"/>
              <a:ea typeface="+mn-ea"/>
              <a:cs typeface="+mn-cs"/>
            </a:endParaRPr>
          </a:p>
          <a:p>
            <a:pPr marL="1141730" marR="0" lvl="2" indent="-227330" algn="l" defTabSz="914400" rtl="0" eaLnBrk="0" fontAlgn="base" latinLnBrk="0" hangingPunct="0">
              <a:lnSpc>
                <a:spcPct val="150000"/>
              </a:lnSpc>
              <a:spcBef>
                <a:spcPct val="0"/>
              </a:spcBef>
              <a:spcAft>
                <a:spcPct val="0"/>
              </a:spcAft>
              <a:buClrTx/>
              <a:buSzTx/>
              <a:buFontTx/>
              <a:buChar char="•"/>
              <a:defRPr/>
            </a:pPr>
            <a:endParaRPr kumimoji="0" lang="zh-CN" altLang="en-US" sz="2000" b="1" i="0" u="none" strike="noStrike" kern="0" cap="none" spc="0" normalizeH="0" baseline="0" noProof="0" dirty="0">
              <a:ln>
                <a:noFill/>
              </a:ln>
              <a:solidFill>
                <a:schemeClr val="tx1"/>
              </a:solidFill>
              <a:effectLst/>
              <a:uLnTx/>
              <a:uFillTx/>
              <a:latin typeface="+mn-lt"/>
              <a:ea typeface="+mn-ea"/>
            </a:endParaRPr>
          </a:p>
        </p:txBody>
      </p:sp>
      <p:graphicFrame>
        <p:nvGraphicFramePr>
          <p:cNvPr id="4" name="表格 3"/>
          <p:cNvGraphicFramePr>
            <a:graphicFrameLocks noGrp="1"/>
          </p:cNvGraphicFramePr>
          <p:nvPr>
            <p:custDataLst>
              <p:tags r:id="rId1"/>
            </p:custDataLst>
          </p:nvPr>
        </p:nvGraphicFramePr>
        <p:xfrm>
          <a:off x="2070100" y="5370513"/>
          <a:ext cx="5267325" cy="1062035"/>
        </p:xfrm>
        <a:graphic>
          <a:graphicData uri="http://schemas.openxmlformats.org/drawingml/2006/table">
            <a:tbl>
              <a:tblPr firstRow="1" firstCol="1" bandRow="1">
                <a:tableStyleId>{5940675A-B579-460E-94D1-54222C63F5DA}</a:tableStyleId>
              </a:tblPr>
              <a:tblGrid>
                <a:gridCol w="1053338">
                  <a:extLst>
                    <a:ext uri="{9D8B030D-6E8A-4147-A177-3AD203B41FA5}">
                      <a16:colId xmlns:a16="http://schemas.microsoft.com/office/drawing/2014/main" val="20000"/>
                    </a:ext>
                  </a:extLst>
                </a:gridCol>
                <a:gridCol w="1053338">
                  <a:extLst>
                    <a:ext uri="{9D8B030D-6E8A-4147-A177-3AD203B41FA5}">
                      <a16:colId xmlns:a16="http://schemas.microsoft.com/office/drawing/2014/main" val="20001"/>
                    </a:ext>
                  </a:extLst>
                </a:gridCol>
                <a:gridCol w="1053338">
                  <a:extLst>
                    <a:ext uri="{9D8B030D-6E8A-4147-A177-3AD203B41FA5}">
                      <a16:colId xmlns:a16="http://schemas.microsoft.com/office/drawing/2014/main" val="20002"/>
                    </a:ext>
                  </a:extLst>
                </a:gridCol>
                <a:gridCol w="1053338">
                  <a:extLst>
                    <a:ext uri="{9D8B030D-6E8A-4147-A177-3AD203B41FA5}">
                      <a16:colId xmlns:a16="http://schemas.microsoft.com/office/drawing/2014/main" val="20003"/>
                    </a:ext>
                  </a:extLst>
                </a:gridCol>
                <a:gridCol w="1053973">
                  <a:extLst>
                    <a:ext uri="{9D8B030D-6E8A-4147-A177-3AD203B41FA5}">
                      <a16:colId xmlns:a16="http://schemas.microsoft.com/office/drawing/2014/main" val="20004"/>
                    </a:ext>
                  </a:extLst>
                </a:gridCol>
              </a:tblGrid>
              <a:tr h="212407">
                <a:tc>
                  <a:txBody>
                    <a:bodyPr/>
                    <a:lstStyle/>
                    <a:p>
                      <a:pPr algn="just">
                        <a:spcAft>
                          <a:spcPts val="0"/>
                        </a:spcAft>
                      </a:pPr>
                      <a:r>
                        <a:rPr lang="en-US" sz="1100" kern="100" dirty="0">
                          <a:effectLst/>
                        </a:rPr>
                        <a:t>Function</a:t>
                      </a:r>
                      <a:endParaRPr lang="zh-CN" sz="1100" kern="100" dirty="0">
                        <a:effectLst/>
                        <a:latin typeface="Calibri" panose="020F0502020204030204" charset="0"/>
                        <a:ea typeface="宋体" panose="02010600030101010101" pitchFamily="2" charset="-122"/>
                        <a:cs typeface="Times New Roman" panose="02020603050405020304" pitchFamily="18" charset="0"/>
                      </a:endParaRPr>
                    </a:p>
                  </a:txBody>
                  <a:tcPr marL="68572" marR="68572" marT="0" marB="0"/>
                </a:tc>
                <a:tc>
                  <a:txBody>
                    <a:bodyPr/>
                    <a:lstStyle/>
                    <a:p>
                      <a:pPr algn="just">
                        <a:spcAft>
                          <a:spcPts val="0"/>
                        </a:spcAft>
                      </a:pPr>
                      <a:r>
                        <a:rPr lang="en-US" sz="1100" kern="100">
                          <a:effectLst/>
                        </a:rPr>
                        <a:t>Best Rate MB/s</a:t>
                      </a:r>
                      <a:endParaRPr lang="zh-CN" sz="1100" kern="100">
                        <a:effectLst/>
                        <a:latin typeface="Calibri" panose="020F0502020204030204" charset="0"/>
                        <a:ea typeface="宋体" panose="02010600030101010101" pitchFamily="2" charset="-122"/>
                        <a:cs typeface="Times New Roman" panose="02020603050405020304" pitchFamily="18" charset="0"/>
                      </a:endParaRPr>
                    </a:p>
                  </a:txBody>
                  <a:tcPr marL="68572" marR="68572" marT="0" marB="0"/>
                </a:tc>
                <a:tc>
                  <a:txBody>
                    <a:bodyPr/>
                    <a:lstStyle/>
                    <a:p>
                      <a:pPr algn="just">
                        <a:spcAft>
                          <a:spcPts val="0"/>
                        </a:spcAft>
                      </a:pPr>
                      <a:r>
                        <a:rPr lang="en-US" sz="1100" kern="100" dirty="0" err="1">
                          <a:effectLst/>
                        </a:rPr>
                        <a:t>Avg</a:t>
                      </a:r>
                      <a:r>
                        <a:rPr lang="en-US" sz="1100" kern="100" dirty="0">
                          <a:effectLst/>
                        </a:rPr>
                        <a:t> time</a:t>
                      </a:r>
                      <a:endParaRPr lang="zh-CN" sz="1100" kern="100" dirty="0">
                        <a:effectLst/>
                        <a:latin typeface="Calibri" panose="020F0502020204030204" charset="0"/>
                        <a:ea typeface="宋体" panose="02010600030101010101" pitchFamily="2" charset="-122"/>
                        <a:cs typeface="Times New Roman" panose="02020603050405020304" pitchFamily="18" charset="0"/>
                      </a:endParaRPr>
                    </a:p>
                  </a:txBody>
                  <a:tcPr marL="68572" marR="68572" marT="0" marB="0"/>
                </a:tc>
                <a:tc>
                  <a:txBody>
                    <a:bodyPr/>
                    <a:lstStyle/>
                    <a:p>
                      <a:pPr algn="just">
                        <a:spcAft>
                          <a:spcPts val="0"/>
                        </a:spcAft>
                      </a:pPr>
                      <a:r>
                        <a:rPr lang="en-US" sz="1100" kern="100">
                          <a:effectLst/>
                        </a:rPr>
                        <a:t>Min time</a:t>
                      </a:r>
                      <a:endParaRPr lang="zh-CN" sz="1100" kern="100">
                        <a:effectLst/>
                        <a:latin typeface="Calibri" panose="020F0502020204030204" charset="0"/>
                        <a:ea typeface="宋体" panose="02010600030101010101" pitchFamily="2" charset="-122"/>
                        <a:cs typeface="Times New Roman" panose="02020603050405020304" pitchFamily="18" charset="0"/>
                      </a:endParaRPr>
                    </a:p>
                  </a:txBody>
                  <a:tcPr marL="68572" marR="68572" marT="0" marB="0"/>
                </a:tc>
                <a:tc>
                  <a:txBody>
                    <a:bodyPr/>
                    <a:lstStyle/>
                    <a:p>
                      <a:pPr algn="just">
                        <a:spcAft>
                          <a:spcPts val="0"/>
                        </a:spcAft>
                      </a:pPr>
                      <a:r>
                        <a:rPr lang="en-US" sz="1100" kern="100">
                          <a:effectLst/>
                        </a:rPr>
                        <a:t>Max time</a:t>
                      </a:r>
                      <a:endParaRPr lang="zh-CN" sz="1100" kern="100">
                        <a:effectLst/>
                        <a:latin typeface="Calibri" panose="020F0502020204030204" charset="0"/>
                        <a:ea typeface="宋体" panose="02010600030101010101" pitchFamily="2" charset="-122"/>
                        <a:cs typeface="Times New Roman" panose="02020603050405020304" pitchFamily="18" charset="0"/>
                      </a:endParaRPr>
                    </a:p>
                  </a:txBody>
                  <a:tcPr marL="68572" marR="68572" marT="0" marB="0"/>
                </a:tc>
                <a:extLst>
                  <a:ext uri="{0D108BD9-81ED-4DB2-BD59-A6C34878D82A}">
                    <a16:rowId xmlns:a16="http://schemas.microsoft.com/office/drawing/2014/main" val="10000"/>
                  </a:ext>
                </a:extLst>
              </a:tr>
              <a:tr h="212407">
                <a:tc>
                  <a:txBody>
                    <a:bodyPr/>
                    <a:lstStyle/>
                    <a:p>
                      <a:pPr algn="just">
                        <a:spcAft>
                          <a:spcPts val="0"/>
                        </a:spcAft>
                      </a:pPr>
                      <a:r>
                        <a:rPr lang="en-US" sz="1100" kern="100">
                          <a:effectLst/>
                        </a:rPr>
                        <a:t>Copy</a:t>
                      </a:r>
                      <a:endParaRPr lang="zh-CN" sz="1100" kern="100">
                        <a:effectLst/>
                        <a:latin typeface="Calibri" panose="020F0502020204030204" charset="0"/>
                        <a:ea typeface="宋体" panose="02010600030101010101" pitchFamily="2" charset="-122"/>
                        <a:cs typeface="Times New Roman" panose="02020603050405020304" pitchFamily="18" charset="0"/>
                      </a:endParaRPr>
                    </a:p>
                  </a:txBody>
                  <a:tcPr marL="68572" marR="68572" marT="0" marB="0"/>
                </a:tc>
                <a:tc>
                  <a:txBody>
                    <a:bodyPr/>
                    <a:lstStyle/>
                    <a:p>
                      <a:pPr algn="just">
                        <a:spcAft>
                          <a:spcPts val="0"/>
                        </a:spcAft>
                      </a:pPr>
                      <a:r>
                        <a:rPr lang="en-US" sz="1100" kern="100">
                          <a:effectLst/>
                        </a:rPr>
                        <a:t>15638.7</a:t>
                      </a:r>
                      <a:endParaRPr lang="zh-CN" sz="1100" kern="100">
                        <a:effectLst/>
                        <a:latin typeface="Calibri" panose="020F0502020204030204" charset="0"/>
                        <a:ea typeface="宋体" panose="02010600030101010101" pitchFamily="2" charset="-122"/>
                        <a:cs typeface="Times New Roman" panose="02020603050405020304" pitchFamily="18" charset="0"/>
                      </a:endParaRPr>
                    </a:p>
                  </a:txBody>
                  <a:tcPr marL="68572" marR="68572" marT="0" marB="0"/>
                </a:tc>
                <a:tc>
                  <a:txBody>
                    <a:bodyPr/>
                    <a:lstStyle/>
                    <a:p>
                      <a:pPr algn="just">
                        <a:spcAft>
                          <a:spcPts val="0"/>
                        </a:spcAft>
                      </a:pPr>
                      <a:r>
                        <a:rPr lang="en-US" sz="1100" kern="100">
                          <a:effectLst/>
                        </a:rPr>
                        <a:t>0.010265</a:t>
                      </a:r>
                      <a:endParaRPr lang="zh-CN" sz="1100" kern="100">
                        <a:effectLst/>
                        <a:latin typeface="Calibri" panose="020F0502020204030204" charset="0"/>
                        <a:ea typeface="宋体" panose="02010600030101010101" pitchFamily="2" charset="-122"/>
                        <a:cs typeface="Times New Roman" panose="02020603050405020304" pitchFamily="18" charset="0"/>
                      </a:endParaRPr>
                    </a:p>
                  </a:txBody>
                  <a:tcPr marL="68572" marR="68572" marT="0" marB="0"/>
                </a:tc>
                <a:tc>
                  <a:txBody>
                    <a:bodyPr/>
                    <a:lstStyle/>
                    <a:p>
                      <a:pPr algn="just">
                        <a:spcAft>
                          <a:spcPts val="0"/>
                        </a:spcAft>
                      </a:pPr>
                      <a:r>
                        <a:rPr lang="en-US" sz="1100" kern="100">
                          <a:effectLst/>
                        </a:rPr>
                        <a:t>0.010231</a:t>
                      </a:r>
                      <a:endParaRPr lang="zh-CN" sz="1100" kern="100">
                        <a:effectLst/>
                        <a:latin typeface="Calibri" panose="020F0502020204030204" charset="0"/>
                        <a:ea typeface="宋体" panose="02010600030101010101" pitchFamily="2" charset="-122"/>
                        <a:cs typeface="Times New Roman" panose="02020603050405020304" pitchFamily="18" charset="0"/>
                      </a:endParaRPr>
                    </a:p>
                  </a:txBody>
                  <a:tcPr marL="68572" marR="68572" marT="0" marB="0"/>
                </a:tc>
                <a:tc>
                  <a:txBody>
                    <a:bodyPr/>
                    <a:lstStyle/>
                    <a:p>
                      <a:pPr algn="just">
                        <a:spcAft>
                          <a:spcPts val="0"/>
                        </a:spcAft>
                      </a:pPr>
                      <a:r>
                        <a:rPr lang="en-US" sz="1100" kern="100">
                          <a:effectLst/>
                        </a:rPr>
                        <a:t>0.010284</a:t>
                      </a:r>
                      <a:endParaRPr lang="zh-CN" sz="1100" kern="100">
                        <a:effectLst/>
                        <a:latin typeface="Calibri" panose="020F0502020204030204" charset="0"/>
                        <a:ea typeface="宋体" panose="02010600030101010101" pitchFamily="2" charset="-122"/>
                        <a:cs typeface="Times New Roman" panose="02020603050405020304" pitchFamily="18" charset="0"/>
                      </a:endParaRPr>
                    </a:p>
                  </a:txBody>
                  <a:tcPr marL="68572" marR="68572" marT="0" marB="0"/>
                </a:tc>
                <a:extLst>
                  <a:ext uri="{0D108BD9-81ED-4DB2-BD59-A6C34878D82A}">
                    <a16:rowId xmlns:a16="http://schemas.microsoft.com/office/drawing/2014/main" val="10001"/>
                  </a:ext>
                </a:extLst>
              </a:tr>
              <a:tr h="212407">
                <a:tc>
                  <a:txBody>
                    <a:bodyPr/>
                    <a:lstStyle/>
                    <a:p>
                      <a:pPr algn="just">
                        <a:spcAft>
                          <a:spcPts val="0"/>
                        </a:spcAft>
                      </a:pPr>
                      <a:r>
                        <a:rPr lang="en-US" sz="1100" kern="100">
                          <a:effectLst/>
                        </a:rPr>
                        <a:t>Scale</a:t>
                      </a:r>
                      <a:endParaRPr lang="zh-CN" sz="1100" kern="100">
                        <a:effectLst/>
                        <a:latin typeface="Calibri" panose="020F0502020204030204" charset="0"/>
                        <a:ea typeface="宋体" panose="02010600030101010101" pitchFamily="2" charset="-122"/>
                        <a:cs typeface="Times New Roman" panose="02020603050405020304" pitchFamily="18" charset="0"/>
                      </a:endParaRPr>
                    </a:p>
                  </a:txBody>
                  <a:tcPr marL="68572" marR="68572" marT="0" marB="0"/>
                </a:tc>
                <a:tc>
                  <a:txBody>
                    <a:bodyPr/>
                    <a:lstStyle/>
                    <a:p>
                      <a:pPr algn="just">
                        <a:spcAft>
                          <a:spcPts val="0"/>
                        </a:spcAft>
                      </a:pPr>
                      <a:r>
                        <a:rPr lang="en-US" sz="1100" kern="100">
                          <a:effectLst/>
                        </a:rPr>
                        <a:t>15521.9</a:t>
                      </a:r>
                      <a:endParaRPr lang="zh-CN" sz="1100" kern="100">
                        <a:effectLst/>
                        <a:latin typeface="Calibri" panose="020F0502020204030204" charset="0"/>
                        <a:ea typeface="宋体" panose="02010600030101010101" pitchFamily="2" charset="-122"/>
                        <a:cs typeface="Times New Roman" panose="02020603050405020304" pitchFamily="18" charset="0"/>
                      </a:endParaRPr>
                    </a:p>
                  </a:txBody>
                  <a:tcPr marL="68572" marR="68572" marT="0" marB="0"/>
                </a:tc>
                <a:tc>
                  <a:txBody>
                    <a:bodyPr/>
                    <a:lstStyle/>
                    <a:p>
                      <a:pPr algn="just">
                        <a:spcAft>
                          <a:spcPts val="0"/>
                        </a:spcAft>
                      </a:pPr>
                      <a:r>
                        <a:rPr lang="en-US" sz="1100" kern="100">
                          <a:effectLst/>
                        </a:rPr>
                        <a:t>0.010342</a:t>
                      </a:r>
                      <a:endParaRPr lang="zh-CN" sz="1100" kern="100">
                        <a:effectLst/>
                        <a:latin typeface="Calibri" panose="020F0502020204030204" charset="0"/>
                        <a:ea typeface="宋体" panose="02010600030101010101" pitchFamily="2" charset="-122"/>
                        <a:cs typeface="Times New Roman" panose="02020603050405020304" pitchFamily="18" charset="0"/>
                      </a:endParaRPr>
                    </a:p>
                  </a:txBody>
                  <a:tcPr marL="68572" marR="68572" marT="0" marB="0"/>
                </a:tc>
                <a:tc>
                  <a:txBody>
                    <a:bodyPr/>
                    <a:lstStyle/>
                    <a:p>
                      <a:pPr algn="just">
                        <a:spcAft>
                          <a:spcPts val="0"/>
                        </a:spcAft>
                      </a:pPr>
                      <a:r>
                        <a:rPr lang="en-US" sz="1100" kern="100">
                          <a:effectLst/>
                        </a:rPr>
                        <a:t>0.010308</a:t>
                      </a:r>
                      <a:endParaRPr lang="zh-CN" sz="1100" kern="100">
                        <a:effectLst/>
                        <a:latin typeface="Calibri" panose="020F0502020204030204" charset="0"/>
                        <a:ea typeface="宋体" panose="02010600030101010101" pitchFamily="2" charset="-122"/>
                        <a:cs typeface="Times New Roman" panose="02020603050405020304" pitchFamily="18" charset="0"/>
                      </a:endParaRPr>
                    </a:p>
                  </a:txBody>
                  <a:tcPr marL="68572" marR="68572" marT="0" marB="0"/>
                </a:tc>
                <a:tc>
                  <a:txBody>
                    <a:bodyPr/>
                    <a:lstStyle/>
                    <a:p>
                      <a:pPr algn="just">
                        <a:spcAft>
                          <a:spcPts val="0"/>
                        </a:spcAft>
                      </a:pPr>
                      <a:r>
                        <a:rPr lang="en-US" sz="1100" kern="100">
                          <a:effectLst/>
                        </a:rPr>
                        <a:t>0.010409</a:t>
                      </a:r>
                      <a:endParaRPr lang="zh-CN" sz="1100" kern="100">
                        <a:effectLst/>
                        <a:latin typeface="Calibri" panose="020F0502020204030204" charset="0"/>
                        <a:ea typeface="宋体" panose="02010600030101010101" pitchFamily="2" charset="-122"/>
                        <a:cs typeface="Times New Roman" panose="02020603050405020304" pitchFamily="18" charset="0"/>
                      </a:endParaRPr>
                    </a:p>
                  </a:txBody>
                  <a:tcPr marL="68572" marR="68572" marT="0" marB="0"/>
                </a:tc>
                <a:extLst>
                  <a:ext uri="{0D108BD9-81ED-4DB2-BD59-A6C34878D82A}">
                    <a16:rowId xmlns:a16="http://schemas.microsoft.com/office/drawing/2014/main" val="10002"/>
                  </a:ext>
                </a:extLst>
              </a:tr>
              <a:tr h="212407">
                <a:tc>
                  <a:txBody>
                    <a:bodyPr/>
                    <a:lstStyle/>
                    <a:p>
                      <a:pPr algn="just">
                        <a:spcAft>
                          <a:spcPts val="0"/>
                        </a:spcAft>
                      </a:pPr>
                      <a:r>
                        <a:rPr lang="en-US" sz="1100" kern="100">
                          <a:effectLst/>
                        </a:rPr>
                        <a:t>Add</a:t>
                      </a:r>
                      <a:endParaRPr lang="zh-CN" sz="1100" kern="100">
                        <a:effectLst/>
                        <a:latin typeface="Calibri" panose="020F0502020204030204" charset="0"/>
                        <a:ea typeface="宋体" panose="02010600030101010101" pitchFamily="2" charset="-122"/>
                        <a:cs typeface="Times New Roman" panose="02020603050405020304" pitchFamily="18" charset="0"/>
                      </a:endParaRPr>
                    </a:p>
                  </a:txBody>
                  <a:tcPr marL="68572" marR="68572" marT="0" marB="0"/>
                </a:tc>
                <a:tc>
                  <a:txBody>
                    <a:bodyPr/>
                    <a:lstStyle/>
                    <a:p>
                      <a:pPr algn="just">
                        <a:spcAft>
                          <a:spcPts val="0"/>
                        </a:spcAft>
                      </a:pPr>
                      <a:r>
                        <a:rPr lang="en-US" sz="1100" kern="100">
                          <a:effectLst/>
                        </a:rPr>
                        <a:t>17161.1</a:t>
                      </a:r>
                      <a:endParaRPr lang="zh-CN" sz="1100" kern="100">
                        <a:effectLst/>
                        <a:latin typeface="Calibri" panose="020F0502020204030204" charset="0"/>
                        <a:ea typeface="宋体" panose="02010600030101010101" pitchFamily="2" charset="-122"/>
                        <a:cs typeface="Times New Roman" panose="02020603050405020304" pitchFamily="18" charset="0"/>
                      </a:endParaRPr>
                    </a:p>
                  </a:txBody>
                  <a:tcPr marL="68572" marR="68572" marT="0" marB="0"/>
                </a:tc>
                <a:tc>
                  <a:txBody>
                    <a:bodyPr/>
                    <a:lstStyle/>
                    <a:p>
                      <a:pPr algn="just">
                        <a:spcAft>
                          <a:spcPts val="0"/>
                        </a:spcAft>
                      </a:pPr>
                      <a:r>
                        <a:rPr lang="en-US" sz="1100" kern="100">
                          <a:effectLst/>
                        </a:rPr>
                        <a:t>0.014014</a:t>
                      </a:r>
                      <a:endParaRPr lang="zh-CN" sz="1100" kern="100">
                        <a:effectLst/>
                        <a:latin typeface="Calibri" panose="020F0502020204030204" charset="0"/>
                        <a:ea typeface="宋体" panose="02010600030101010101" pitchFamily="2" charset="-122"/>
                        <a:cs typeface="Times New Roman" panose="02020603050405020304" pitchFamily="18" charset="0"/>
                      </a:endParaRPr>
                    </a:p>
                  </a:txBody>
                  <a:tcPr marL="68572" marR="68572" marT="0" marB="0"/>
                </a:tc>
                <a:tc>
                  <a:txBody>
                    <a:bodyPr/>
                    <a:lstStyle/>
                    <a:p>
                      <a:pPr algn="just">
                        <a:spcAft>
                          <a:spcPts val="0"/>
                        </a:spcAft>
                      </a:pPr>
                      <a:r>
                        <a:rPr lang="en-US" sz="1100" kern="100">
                          <a:effectLst/>
                        </a:rPr>
                        <a:t>0.013985</a:t>
                      </a:r>
                      <a:endParaRPr lang="zh-CN" sz="1100" kern="100">
                        <a:effectLst/>
                        <a:latin typeface="Calibri" panose="020F0502020204030204" charset="0"/>
                        <a:ea typeface="宋体" panose="02010600030101010101" pitchFamily="2" charset="-122"/>
                        <a:cs typeface="Times New Roman" panose="02020603050405020304" pitchFamily="18" charset="0"/>
                      </a:endParaRPr>
                    </a:p>
                  </a:txBody>
                  <a:tcPr marL="68572" marR="68572" marT="0" marB="0"/>
                </a:tc>
                <a:tc>
                  <a:txBody>
                    <a:bodyPr/>
                    <a:lstStyle/>
                    <a:p>
                      <a:pPr algn="just">
                        <a:spcAft>
                          <a:spcPts val="0"/>
                        </a:spcAft>
                      </a:pPr>
                      <a:r>
                        <a:rPr lang="en-US" sz="1100" kern="100">
                          <a:effectLst/>
                        </a:rPr>
                        <a:t>0.014044</a:t>
                      </a:r>
                      <a:endParaRPr lang="zh-CN" sz="1100" kern="100">
                        <a:effectLst/>
                        <a:latin typeface="Calibri" panose="020F0502020204030204" charset="0"/>
                        <a:ea typeface="宋体" panose="02010600030101010101" pitchFamily="2" charset="-122"/>
                        <a:cs typeface="Times New Roman" panose="02020603050405020304" pitchFamily="18" charset="0"/>
                      </a:endParaRPr>
                    </a:p>
                  </a:txBody>
                  <a:tcPr marL="68572" marR="68572" marT="0" marB="0"/>
                </a:tc>
                <a:extLst>
                  <a:ext uri="{0D108BD9-81ED-4DB2-BD59-A6C34878D82A}">
                    <a16:rowId xmlns:a16="http://schemas.microsoft.com/office/drawing/2014/main" val="10003"/>
                  </a:ext>
                </a:extLst>
              </a:tr>
              <a:tr h="212407">
                <a:tc>
                  <a:txBody>
                    <a:bodyPr/>
                    <a:lstStyle/>
                    <a:p>
                      <a:pPr algn="just">
                        <a:spcAft>
                          <a:spcPts val="0"/>
                        </a:spcAft>
                      </a:pPr>
                      <a:r>
                        <a:rPr lang="en-US" sz="1100" kern="100">
                          <a:effectLst/>
                        </a:rPr>
                        <a:t>Triad</a:t>
                      </a:r>
                      <a:endParaRPr lang="zh-CN" sz="1100" kern="100">
                        <a:effectLst/>
                        <a:latin typeface="Calibri" panose="020F0502020204030204" charset="0"/>
                        <a:ea typeface="宋体" panose="02010600030101010101" pitchFamily="2" charset="-122"/>
                        <a:cs typeface="Times New Roman" panose="02020603050405020304" pitchFamily="18" charset="0"/>
                      </a:endParaRPr>
                    </a:p>
                  </a:txBody>
                  <a:tcPr marL="68572" marR="68572" marT="0" marB="0"/>
                </a:tc>
                <a:tc>
                  <a:txBody>
                    <a:bodyPr/>
                    <a:lstStyle/>
                    <a:p>
                      <a:pPr algn="just">
                        <a:spcAft>
                          <a:spcPts val="0"/>
                        </a:spcAft>
                      </a:pPr>
                      <a:r>
                        <a:rPr lang="en-US" sz="1100" kern="100">
                          <a:effectLst/>
                        </a:rPr>
                        <a:t>16967.2</a:t>
                      </a:r>
                      <a:endParaRPr lang="zh-CN" sz="1100" kern="100">
                        <a:effectLst/>
                        <a:latin typeface="Calibri" panose="020F0502020204030204" charset="0"/>
                        <a:ea typeface="宋体" panose="02010600030101010101" pitchFamily="2" charset="-122"/>
                        <a:cs typeface="Times New Roman" panose="02020603050405020304" pitchFamily="18" charset="0"/>
                      </a:endParaRPr>
                    </a:p>
                  </a:txBody>
                  <a:tcPr marL="68572" marR="68572" marT="0" marB="0"/>
                </a:tc>
                <a:tc>
                  <a:txBody>
                    <a:bodyPr/>
                    <a:lstStyle/>
                    <a:p>
                      <a:pPr algn="just">
                        <a:spcAft>
                          <a:spcPts val="0"/>
                        </a:spcAft>
                      </a:pPr>
                      <a:r>
                        <a:rPr lang="en-US" sz="1100" kern="100">
                          <a:effectLst/>
                        </a:rPr>
                        <a:t>0.014158</a:t>
                      </a:r>
                      <a:endParaRPr lang="zh-CN" sz="1100" kern="100">
                        <a:effectLst/>
                        <a:latin typeface="Calibri" panose="020F0502020204030204" charset="0"/>
                        <a:ea typeface="宋体" panose="02010600030101010101" pitchFamily="2" charset="-122"/>
                        <a:cs typeface="Times New Roman" panose="02020603050405020304" pitchFamily="18" charset="0"/>
                      </a:endParaRPr>
                    </a:p>
                  </a:txBody>
                  <a:tcPr marL="68572" marR="68572" marT="0" marB="0"/>
                </a:tc>
                <a:tc>
                  <a:txBody>
                    <a:bodyPr/>
                    <a:lstStyle/>
                    <a:p>
                      <a:pPr algn="just">
                        <a:spcAft>
                          <a:spcPts val="0"/>
                        </a:spcAft>
                      </a:pPr>
                      <a:r>
                        <a:rPr lang="en-US" sz="1100" kern="100">
                          <a:effectLst/>
                        </a:rPr>
                        <a:t>0.014145</a:t>
                      </a:r>
                      <a:endParaRPr lang="zh-CN" sz="1100" kern="100">
                        <a:effectLst/>
                        <a:latin typeface="Calibri" panose="020F0502020204030204" charset="0"/>
                        <a:ea typeface="宋体" panose="02010600030101010101" pitchFamily="2" charset="-122"/>
                        <a:cs typeface="Times New Roman" panose="02020603050405020304" pitchFamily="18" charset="0"/>
                      </a:endParaRPr>
                    </a:p>
                  </a:txBody>
                  <a:tcPr marL="68572" marR="68572" marT="0" marB="0"/>
                </a:tc>
                <a:tc>
                  <a:txBody>
                    <a:bodyPr/>
                    <a:lstStyle/>
                    <a:p>
                      <a:pPr algn="just">
                        <a:spcAft>
                          <a:spcPts val="0"/>
                        </a:spcAft>
                      </a:pPr>
                      <a:r>
                        <a:rPr lang="en-US" sz="1100" kern="100" dirty="0">
                          <a:effectLst/>
                        </a:rPr>
                        <a:t>0.014182</a:t>
                      </a:r>
                      <a:endParaRPr lang="zh-CN" sz="1100" kern="100" dirty="0">
                        <a:effectLst/>
                        <a:latin typeface="Calibri" panose="020F0502020204030204" charset="0"/>
                        <a:ea typeface="宋体" panose="02010600030101010101" pitchFamily="2" charset="-122"/>
                        <a:cs typeface="Times New Roman" panose="02020603050405020304" pitchFamily="18" charset="0"/>
                      </a:endParaRPr>
                    </a:p>
                  </a:txBody>
                  <a:tcPr marL="68572" marR="68572"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a:xfrm>
            <a:off x="685800" y="0"/>
            <a:ext cx="7772400" cy="1143000"/>
          </a:xfrm>
        </p:spPr>
        <p:txBody>
          <a:bodyPr vert="horz" wrap="square" lIns="91440" tIns="45720" rIns="91440" bIns="45720" anchor="ctr"/>
          <a:lstStyle/>
          <a:p>
            <a:r>
              <a:rPr lang="zh-CN" altLang="en-US" dirty="0"/>
              <a:t>第12章 第</a:t>
            </a:r>
            <a:r>
              <a:rPr lang="en-US" altLang="zh-CN" dirty="0"/>
              <a:t>2</a:t>
            </a:r>
            <a:r>
              <a:rPr lang="zh-CN" altLang="en-US" dirty="0"/>
              <a:t>题</a:t>
            </a:r>
            <a:r>
              <a:rPr lang="en-US" altLang="zh-CN" dirty="0"/>
              <a:t>-A</a:t>
            </a:r>
            <a:endParaRPr lang="zh-CN" altLang="en-US" dirty="0"/>
          </a:p>
        </p:txBody>
      </p:sp>
      <p:sp>
        <p:nvSpPr>
          <p:cNvPr id="4" name="内容占位符 3"/>
          <p:cNvSpPr>
            <a:spLocks noGrp="1"/>
          </p:cNvSpPr>
          <p:nvPr>
            <p:ph sz="half" idx="1"/>
          </p:nvPr>
        </p:nvSpPr>
        <p:spPr>
          <a:xfrm>
            <a:off x="685800" y="1143000"/>
            <a:ext cx="3810000" cy="4114800"/>
          </a:xfrm>
        </p:spPr>
        <p:txBody>
          <a:bodyPr vert="horz" wrap="square" lIns="91440" tIns="45720" rIns="91440" bIns="45720" numCol="1" anchor="t" anchorCtr="0" compatLnSpc="1"/>
          <a:lstStyle/>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600" b="1" i="0" u="none" strike="noStrike" kern="0" cap="none" spc="0" normalizeH="0" baseline="0" noProof="0" dirty="0">
                <a:ln>
                  <a:noFill/>
                </a:ln>
                <a:solidFill>
                  <a:schemeClr val="tx1"/>
                </a:solidFill>
                <a:effectLst/>
                <a:uLnTx/>
                <a:uFillTx/>
                <a:latin typeface="+mn-lt"/>
                <a:ea typeface="+mn-ea"/>
                <a:cs typeface="+mn-cs"/>
              </a:rPr>
              <a:t>2. </a:t>
            </a:r>
            <a:r>
              <a:rPr kumimoji="0" lang="zh-CN" altLang="en-US" sz="1600" b="1" i="0" u="none" strike="noStrike" kern="0" cap="none" spc="0" normalizeH="0" baseline="0" noProof="0" dirty="0">
                <a:ln>
                  <a:noFill/>
                </a:ln>
                <a:solidFill>
                  <a:schemeClr val="tx1"/>
                </a:solidFill>
                <a:effectLst/>
                <a:uLnTx/>
                <a:uFillTx/>
                <a:latin typeface="+mn-lt"/>
                <a:ea typeface="+mn-ea"/>
                <a:cs typeface="+mn-cs"/>
              </a:rPr>
              <a:t>调节频率</a:t>
            </a:r>
            <a:endParaRPr kumimoji="0" lang="en-US" altLang="zh-CN" sz="1600" b="1" i="0" u="none" strike="noStrike" kern="0" cap="none" spc="0" normalizeH="0" baseline="0" noProof="0" dirty="0">
              <a:ln>
                <a:noFill/>
              </a:ln>
              <a:solidFill>
                <a:schemeClr val="tx1"/>
              </a:solidFill>
              <a:effectLst/>
              <a:uLnTx/>
              <a:uFillTx/>
              <a:latin typeface="+mn-lt"/>
              <a:ea typeface="+mn-ea"/>
              <a:cs typeface="+mn-cs"/>
            </a:endParaRPr>
          </a:p>
          <a:p>
            <a:pPr marL="341630" marR="0" lvl="0" indent="-341630" algn="l" defTabSz="914400" rtl="0" eaLnBrk="0" fontAlgn="base" latinLnBrk="0" hangingPunct="0">
              <a:lnSpc>
                <a:spcPct val="150000"/>
              </a:lnSpc>
              <a:spcBef>
                <a:spcPct val="0"/>
              </a:spcBef>
              <a:spcAft>
                <a:spcPct val="0"/>
              </a:spcAft>
              <a:buClrTx/>
              <a:buSzTx/>
              <a:buFontTx/>
              <a:buChar char="•"/>
              <a:defRPr/>
            </a:pPr>
            <a:endParaRPr kumimoji="0" lang="zh-CN" altLang="en-US" sz="1600" b="1" i="0" u="none" strike="noStrike" kern="0" cap="none" spc="0" normalizeH="0" baseline="0" noProof="0" dirty="0">
              <a:ln>
                <a:noFill/>
              </a:ln>
              <a:solidFill>
                <a:schemeClr val="tx1"/>
              </a:solidFill>
              <a:effectLst/>
              <a:uLnTx/>
              <a:uFillTx/>
              <a:latin typeface="+mn-lt"/>
              <a:ea typeface="+mn-ea"/>
              <a:cs typeface="+mn-cs"/>
            </a:endParaRPr>
          </a:p>
        </p:txBody>
      </p:sp>
      <p:graphicFrame>
        <p:nvGraphicFramePr>
          <p:cNvPr id="7" name="内容占位符 6"/>
          <p:cNvGraphicFramePr>
            <a:graphicFrameLocks noGrp="1"/>
          </p:cNvGraphicFramePr>
          <p:nvPr>
            <p:ph sz="half" idx="4294967295"/>
          </p:nvPr>
        </p:nvGraphicFramePr>
        <p:xfrm>
          <a:off x="4851400" y="1592263"/>
          <a:ext cx="3809999" cy="2308228"/>
        </p:xfrm>
        <a:graphic>
          <a:graphicData uri="http://schemas.openxmlformats.org/drawingml/2006/table">
            <a:tbl>
              <a:tblPr firstRow="1" firstCol="1" bandRow="1">
                <a:tableStyleId>{5940675A-B579-460E-94D1-54222C63F5DA}</a:tableStyleId>
              </a:tblPr>
              <a:tblGrid>
                <a:gridCol w="733893">
                  <a:extLst>
                    <a:ext uri="{9D8B030D-6E8A-4147-A177-3AD203B41FA5}">
                      <a16:colId xmlns:a16="http://schemas.microsoft.com/office/drawing/2014/main" val="20000"/>
                    </a:ext>
                  </a:extLst>
                </a:gridCol>
                <a:gridCol w="783493">
                  <a:extLst>
                    <a:ext uri="{9D8B030D-6E8A-4147-A177-3AD203B41FA5}">
                      <a16:colId xmlns:a16="http://schemas.microsoft.com/office/drawing/2014/main" val="20001"/>
                    </a:ext>
                  </a:extLst>
                </a:gridCol>
                <a:gridCol w="784871">
                  <a:extLst>
                    <a:ext uri="{9D8B030D-6E8A-4147-A177-3AD203B41FA5}">
                      <a16:colId xmlns:a16="http://schemas.microsoft.com/office/drawing/2014/main" val="20002"/>
                    </a:ext>
                  </a:extLst>
                </a:gridCol>
                <a:gridCol w="773849">
                  <a:extLst>
                    <a:ext uri="{9D8B030D-6E8A-4147-A177-3AD203B41FA5}">
                      <a16:colId xmlns:a16="http://schemas.microsoft.com/office/drawing/2014/main" val="20003"/>
                    </a:ext>
                  </a:extLst>
                </a:gridCol>
                <a:gridCol w="733893">
                  <a:extLst>
                    <a:ext uri="{9D8B030D-6E8A-4147-A177-3AD203B41FA5}">
                      <a16:colId xmlns:a16="http://schemas.microsoft.com/office/drawing/2014/main" val="20004"/>
                    </a:ext>
                  </a:extLst>
                </a:gridCol>
              </a:tblGrid>
              <a:tr h="355112">
                <a:tc>
                  <a:txBody>
                    <a:bodyPr/>
                    <a:lstStyle/>
                    <a:p>
                      <a:pPr algn="just">
                        <a:spcAft>
                          <a:spcPts val="0"/>
                        </a:spcAft>
                      </a:pPr>
                      <a:r>
                        <a:rPr lang="zh-CN" sz="800" kern="100">
                          <a:effectLst/>
                        </a:rPr>
                        <a:t>带宽结果</a:t>
                      </a:r>
                      <a:r>
                        <a:rPr lang="en-US" sz="800" kern="100">
                          <a:effectLst/>
                        </a:rPr>
                        <a:t>MB/S</a:t>
                      </a:r>
                      <a:endParaRPr lang="zh-CN" sz="800" kern="100">
                        <a:effectLst/>
                        <a:latin typeface="Calibri" panose="020F0502020204030204" charset="0"/>
                        <a:ea typeface="宋体" panose="02010600030101010101" pitchFamily="2" charset="-122"/>
                        <a:cs typeface="Times New Roman" panose="02020603050405020304" pitchFamily="18" charset="0"/>
                      </a:endParaRPr>
                    </a:p>
                  </a:txBody>
                  <a:tcPr marL="49600" marR="49600" marT="0" marB="0"/>
                </a:tc>
                <a:tc>
                  <a:txBody>
                    <a:bodyPr/>
                    <a:lstStyle/>
                    <a:p>
                      <a:pPr algn="just">
                        <a:spcAft>
                          <a:spcPts val="0"/>
                        </a:spcAft>
                      </a:pPr>
                      <a:r>
                        <a:rPr lang="en-US" sz="800" kern="100">
                          <a:effectLst/>
                        </a:rPr>
                        <a:t>Copy</a:t>
                      </a:r>
                      <a:endParaRPr lang="zh-CN" sz="800" kern="100">
                        <a:effectLst/>
                        <a:latin typeface="Calibri" panose="020F0502020204030204" charset="0"/>
                        <a:ea typeface="宋体" panose="02010600030101010101" pitchFamily="2" charset="-122"/>
                        <a:cs typeface="Times New Roman" panose="02020603050405020304" pitchFamily="18" charset="0"/>
                      </a:endParaRPr>
                    </a:p>
                  </a:txBody>
                  <a:tcPr marL="49600" marR="49600" marT="0" marB="0"/>
                </a:tc>
                <a:tc>
                  <a:txBody>
                    <a:bodyPr/>
                    <a:lstStyle/>
                    <a:p>
                      <a:pPr algn="just">
                        <a:spcAft>
                          <a:spcPts val="0"/>
                        </a:spcAft>
                      </a:pPr>
                      <a:r>
                        <a:rPr lang="en-US" sz="800" kern="100">
                          <a:effectLst/>
                        </a:rPr>
                        <a:t>Scale</a:t>
                      </a:r>
                      <a:endParaRPr lang="zh-CN" sz="800" kern="100">
                        <a:effectLst/>
                        <a:latin typeface="Calibri" panose="020F0502020204030204" charset="0"/>
                        <a:ea typeface="宋体" panose="02010600030101010101" pitchFamily="2" charset="-122"/>
                        <a:cs typeface="Times New Roman" panose="02020603050405020304" pitchFamily="18" charset="0"/>
                      </a:endParaRPr>
                    </a:p>
                  </a:txBody>
                  <a:tcPr marL="49600" marR="49600" marT="0" marB="0"/>
                </a:tc>
                <a:tc>
                  <a:txBody>
                    <a:bodyPr/>
                    <a:lstStyle/>
                    <a:p>
                      <a:pPr algn="just">
                        <a:spcAft>
                          <a:spcPts val="0"/>
                        </a:spcAft>
                      </a:pPr>
                      <a:r>
                        <a:rPr lang="en-US" sz="800" kern="100">
                          <a:effectLst/>
                        </a:rPr>
                        <a:t>Add</a:t>
                      </a:r>
                      <a:endParaRPr lang="zh-CN" sz="800" kern="100">
                        <a:effectLst/>
                        <a:latin typeface="Calibri" panose="020F0502020204030204" charset="0"/>
                        <a:ea typeface="宋体" panose="02010600030101010101" pitchFamily="2" charset="-122"/>
                        <a:cs typeface="Times New Roman" panose="02020603050405020304" pitchFamily="18" charset="0"/>
                      </a:endParaRPr>
                    </a:p>
                  </a:txBody>
                  <a:tcPr marL="49600" marR="49600" marT="0" marB="0"/>
                </a:tc>
                <a:tc>
                  <a:txBody>
                    <a:bodyPr/>
                    <a:lstStyle/>
                    <a:p>
                      <a:pPr algn="just">
                        <a:spcAft>
                          <a:spcPts val="0"/>
                        </a:spcAft>
                      </a:pPr>
                      <a:r>
                        <a:rPr lang="en-US" sz="800" kern="100">
                          <a:effectLst/>
                        </a:rPr>
                        <a:t>Triad</a:t>
                      </a:r>
                      <a:endParaRPr lang="zh-CN" sz="800" kern="100">
                        <a:effectLst/>
                        <a:latin typeface="Calibri" panose="020F0502020204030204" charset="0"/>
                        <a:ea typeface="宋体" panose="02010600030101010101" pitchFamily="2" charset="-122"/>
                        <a:cs typeface="Times New Roman" panose="02020603050405020304" pitchFamily="18" charset="0"/>
                      </a:endParaRPr>
                    </a:p>
                  </a:txBody>
                  <a:tcPr marL="49600" marR="49600" marT="0" marB="0"/>
                </a:tc>
                <a:extLst>
                  <a:ext uri="{0D108BD9-81ED-4DB2-BD59-A6C34878D82A}">
                    <a16:rowId xmlns:a16="http://schemas.microsoft.com/office/drawing/2014/main" val="10000"/>
                  </a:ext>
                </a:extLst>
              </a:tr>
              <a:tr h="177556">
                <a:tc>
                  <a:txBody>
                    <a:bodyPr/>
                    <a:lstStyle/>
                    <a:p>
                      <a:pPr algn="just">
                        <a:spcAft>
                          <a:spcPts val="0"/>
                        </a:spcAft>
                      </a:pPr>
                      <a:r>
                        <a:rPr lang="en-US" sz="800" kern="100">
                          <a:effectLst/>
                        </a:rPr>
                        <a:t>800MHz</a:t>
                      </a:r>
                      <a:endParaRPr lang="zh-CN" sz="800" kern="100">
                        <a:effectLst/>
                        <a:latin typeface="Calibri" panose="020F0502020204030204" charset="0"/>
                        <a:ea typeface="宋体" panose="02010600030101010101" pitchFamily="2" charset="-122"/>
                        <a:cs typeface="Times New Roman" panose="02020603050405020304" pitchFamily="18" charset="0"/>
                      </a:endParaRPr>
                    </a:p>
                  </a:txBody>
                  <a:tcPr marL="49600" marR="49600" marT="0" marB="0"/>
                </a:tc>
                <a:tc>
                  <a:txBody>
                    <a:bodyPr/>
                    <a:lstStyle/>
                    <a:p>
                      <a:pPr algn="just">
                        <a:spcAft>
                          <a:spcPts val="0"/>
                        </a:spcAft>
                      </a:pPr>
                      <a:r>
                        <a:rPr lang="en-US" sz="800" kern="100">
                          <a:effectLst/>
                        </a:rPr>
                        <a:t>7088.1</a:t>
                      </a:r>
                      <a:endParaRPr lang="zh-CN" sz="800" kern="100">
                        <a:effectLst/>
                        <a:latin typeface="Calibri" panose="020F0502020204030204" charset="0"/>
                        <a:ea typeface="宋体" panose="02010600030101010101" pitchFamily="2" charset="-122"/>
                        <a:cs typeface="Times New Roman" panose="02020603050405020304" pitchFamily="18" charset="0"/>
                      </a:endParaRPr>
                    </a:p>
                  </a:txBody>
                  <a:tcPr marL="49600" marR="49600" marT="0" marB="0"/>
                </a:tc>
                <a:tc>
                  <a:txBody>
                    <a:bodyPr/>
                    <a:lstStyle/>
                    <a:p>
                      <a:pPr algn="just">
                        <a:spcAft>
                          <a:spcPts val="0"/>
                        </a:spcAft>
                      </a:pPr>
                      <a:r>
                        <a:rPr lang="en-US" sz="800" kern="100">
                          <a:effectLst/>
                        </a:rPr>
                        <a:t>6957.4</a:t>
                      </a:r>
                      <a:endParaRPr lang="zh-CN" sz="800" kern="100">
                        <a:effectLst/>
                        <a:latin typeface="Calibri" panose="020F0502020204030204" charset="0"/>
                        <a:ea typeface="宋体" panose="02010600030101010101" pitchFamily="2" charset="-122"/>
                        <a:cs typeface="Times New Roman" panose="02020603050405020304" pitchFamily="18" charset="0"/>
                      </a:endParaRPr>
                    </a:p>
                  </a:txBody>
                  <a:tcPr marL="49600" marR="49600" marT="0" marB="0"/>
                </a:tc>
                <a:tc>
                  <a:txBody>
                    <a:bodyPr/>
                    <a:lstStyle/>
                    <a:p>
                      <a:pPr algn="just">
                        <a:spcAft>
                          <a:spcPts val="0"/>
                        </a:spcAft>
                      </a:pPr>
                      <a:r>
                        <a:rPr lang="en-US" sz="800" kern="100">
                          <a:effectLst/>
                        </a:rPr>
                        <a:t>7595.9</a:t>
                      </a:r>
                      <a:endParaRPr lang="zh-CN" sz="800" kern="100">
                        <a:effectLst/>
                        <a:latin typeface="Calibri" panose="020F0502020204030204" charset="0"/>
                        <a:ea typeface="宋体" panose="02010600030101010101" pitchFamily="2" charset="-122"/>
                        <a:cs typeface="Times New Roman" panose="02020603050405020304" pitchFamily="18" charset="0"/>
                      </a:endParaRPr>
                    </a:p>
                  </a:txBody>
                  <a:tcPr marL="49600" marR="49600" marT="0" marB="0"/>
                </a:tc>
                <a:tc>
                  <a:txBody>
                    <a:bodyPr/>
                    <a:lstStyle/>
                    <a:p>
                      <a:pPr algn="just">
                        <a:spcAft>
                          <a:spcPts val="0"/>
                        </a:spcAft>
                      </a:pPr>
                      <a:r>
                        <a:rPr lang="en-US" sz="800" kern="100">
                          <a:effectLst/>
                        </a:rPr>
                        <a:t>7475.9</a:t>
                      </a:r>
                      <a:endParaRPr lang="zh-CN" sz="800" kern="100">
                        <a:effectLst/>
                        <a:latin typeface="Calibri" panose="020F0502020204030204" charset="0"/>
                        <a:ea typeface="宋体" panose="02010600030101010101" pitchFamily="2" charset="-122"/>
                        <a:cs typeface="Times New Roman" panose="02020603050405020304" pitchFamily="18" charset="0"/>
                      </a:endParaRPr>
                    </a:p>
                  </a:txBody>
                  <a:tcPr marL="49600" marR="49600" marT="0" marB="0"/>
                </a:tc>
                <a:extLst>
                  <a:ext uri="{0D108BD9-81ED-4DB2-BD59-A6C34878D82A}">
                    <a16:rowId xmlns:a16="http://schemas.microsoft.com/office/drawing/2014/main" val="10001"/>
                  </a:ext>
                </a:extLst>
              </a:tr>
              <a:tr h="177556">
                <a:tc>
                  <a:txBody>
                    <a:bodyPr/>
                    <a:lstStyle/>
                    <a:p>
                      <a:pPr algn="just">
                        <a:spcAft>
                          <a:spcPts val="0"/>
                        </a:spcAft>
                      </a:pPr>
                      <a:r>
                        <a:rPr lang="en-US" sz="800" kern="100">
                          <a:effectLst/>
                        </a:rPr>
                        <a:t>900MHz</a:t>
                      </a:r>
                      <a:endParaRPr lang="zh-CN" sz="800" kern="100">
                        <a:effectLst/>
                        <a:latin typeface="Calibri" panose="020F0502020204030204" charset="0"/>
                        <a:ea typeface="宋体" panose="02010600030101010101" pitchFamily="2" charset="-122"/>
                        <a:cs typeface="Times New Roman" panose="02020603050405020304" pitchFamily="18" charset="0"/>
                      </a:endParaRPr>
                    </a:p>
                  </a:txBody>
                  <a:tcPr marL="49600" marR="49600" marT="0" marB="0"/>
                </a:tc>
                <a:tc>
                  <a:txBody>
                    <a:bodyPr/>
                    <a:lstStyle/>
                    <a:p>
                      <a:pPr algn="just">
                        <a:spcAft>
                          <a:spcPts val="0"/>
                        </a:spcAft>
                      </a:pPr>
                      <a:r>
                        <a:rPr lang="en-US" sz="800" kern="100">
                          <a:effectLst/>
                        </a:rPr>
                        <a:t>7845.8</a:t>
                      </a:r>
                      <a:endParaRPr lang="zh-CN" sz="800" kern="100">
                        <a:effectLst/>
                        <a:latin typeface="Calibri" panose="020F0502020204030204" charset="0"/>
                        <a:ea typeface="宋体" panose="02010600030101010101" pitchFamily="2" charset="-122"/>
                        <a:cs typeface="Times New Roman" panose="02020603050405020304" pitchFamily="18" charset="0"/>
                      </a:endParaRPr>
                    </a:p>
                  </a:txBody>
                  <a:tcPr marL="49600" marR="49600" marT="0" marB="0"/>
                </a:tc>
                <a:tc>
                  <a:txBody>
                    <a:bodyPr/>
                    <a:lstStyle/>
                    <a:p>
                      <a:pPr algn="just">
                        <a:spcAft>
                          <a:spcPts val="0"/>
                        </a:spcAft>
                      </a:pPr>
                      <a:r>
                        <a:rPr lang="en-US" sz="800" kern="100">
                          <a:effectLst/>
                        </a:rPr>
                        <a:t>7699.4</a:t>
                      </a:r>
                      <a:endParaRPr lang="zh-CN" sz="800" kern="100">
                        <a:effectLst/>
                        <a:latin typeface="Calibri" panose="020F0502020204030204" charset="0"/>
                        <a:ea typeface="宋体" panose="02010600030101010101" pitchFamily="2" charset="-122"/>
                        <a:cs typeface="Times New Roman" panose="02020603050405020304" pitchFamily="18" charset="0"/>
                      </a:endParaRPr>
                    </a:p>
                  </a:txBody>
                  <a:tcPr marL="49600" marR="49600" marT="0" marB="0"/>
                </a:tc>
                <a:tc>
                  <a:txBody>
                    <a:bodyPr/>
                    <a:lstStyle/>
                    <a:p>
                      <a:pPr algn="just">
                        <a:spcAft>
                          <a:spcPts val="0"/>
                        </a:spcAft>
                      </a:pPr>
                      <a:r>
                        <a:rPr lang="en-US" sz="800" kern="100">
                          <a:effectLst/>
                        </a:rPr>
                        <a:t>8415.2</a:t>
                      </a:r>
                      <a:endParaRPr lang="zh-CN" sz="800" kern="100">
                        <a:effectLst/>
                        <a:latin typeface="Calibri" panose="020F0502020204030204" charset="0"/>
                        <a:ea typeface="宋体" panose="02010600030101010101" pitchFamily="2" charset="-122"/>
                        <a:cs typeface="Times New Roman" panose="02020603050405020304" pitchFamily="18" charset="0"/>
                      </a:endParaRPr>
                    </a:p>
                  </a:txBody>
                  <a:tcPr marL="49600" marR="49600" marT="0" marB="0"/>
                </a:tc>
                <a:tc>
                  <a:txBody>
                    <a:bodyPr/>
                    <a:lstStyle/>
                    <a:p>
                      <a:pPr algn="just">
                        <a:spcAft>
                          <a:spcPts val="0"/>
                        </a:spcAft>
                      </a:pPr>
                      <a:r>
                        <a:rPr lang="en-US" sz="800" kern="100">
                          <a:effectLst/>
                        </a:rPr>
                        <a:t>8309.7</a:t>
                      </a:r>
                      <a:endParaRPr lang="zh-CN" sz="800" kern="100">
                        <a:effectLst/>
                        <a:latin typeface="Calibri" panose="020F0502020204030204" charset="0"/>
                        <a:ea typeface="宋体" panose="02010600030101010101" pitchFamily="2" charset="-122"/>
                        <a:cs typeface="Times New Roman" panose="02020603050405020304" pitchFamily="18" charset="0"/>
                      </a:endParaRPr>
                    </a:p>
                  </a:txBody>
                  <a:tcPr marL="49600" marR="49600" marT="0" marB="0"/>
                </a:tc>
                <a:extLst>
                  <a:ext uri="{0D108BD9-81ED-4DB2-BD59-A6C34878D82A}">
                    <a16:rowId xmlns:a16="http://schemas.microsoft.com/office/drawing/2014/main" val="10002"/>
                  </a:ext>
                </a:extLst>
              </a:tr>
              <a:tr h="177556">
                <a:tc>
                  <a:txBody>
                    <a:bodyPr/>
                    <a:lstStyle/>
                    <a:p>
                      <a:pPr algn="just">
                        <a:spcAft>
                          <a:spcPts val="0"/>
                        </a:spcAft>
                      </a:pPr>
                      <a:r>
                        <a:rPr lang="en-US" sz="800" kern="100">
                          <a:effectLst/>
                        </a:rPr>
                        <a:t>1100MHz</a:t>
                      </a:r>
                      <a:endParaRPr lang="zh-CN" sz="800" kern="100">
                        <a:effectLst/>
                        <a:latin typeface="Calibri" panose="020F0502020204030204" charset="0"/>
                        <a:ea typeface="宋体" panose="02010600030101010101" pitchFamily="2" charset="-122"/>
                        <a:cs typeface="Times New Roman" panose="02020603050405020304" pitchFamily="18" charset="0"/>
                      </a:endParaRPr>
                    </a:p>
                  </a:txBody>
                  <a:tcPr marL="49600" marR="49600" marT="0" marB="0"/>
                </a:tc>
                <a:tc>
                  <a:txBody>
                    <a:bodyPr/>
                    <a:lstStyle/>
                    <a:p>
                      <a:pPr algn="just">
                        <a:spcAft>
                          <a:spcPts val="0"/>
                        </a:spcAft>
                      </a:pPr>
                      <a:r>
                        <a:rPr lang="en-US" sz="800" kern="100">
                          <a:effectLst/>
                        </a:rPr>
                        <a:t>9270.1</a:t>
                      </a:r>
                      <a:endParaRPr lang="zh-CN" sz="800" kern="100">
                        <a:effectLst/>
                        <a:latin typeface="Calibri" panose="020F0502020204030204" charset="0"/>
                        <a:ea typeface="宋体" panose="02010600030101010101" pitchFamily="2" charset="-122"/>
                        <a:cs typeface="Times New Roman" panose="02020603050405020304" pitchFamily="18" charset="0"/>
                      </a:endParaRPr>
                    </a:p>
                  </a:txBody>
                  <a:tcPr marL="49600" marR="49600" marT="0" marB="0"/>
                </a:tc>
                <a:tc>
                  <a:txBody>
                    <a:bodyPr/>
                    <a:lstStyle/>
                    <a:p>
                      <a:pPr algn="just">
                        <a:spcAft>
                          <a:spcPts val="0"/>
                        </a:spcAft>
                      </a:pPr>
                      <a:r>
                        <a:rPr lang="en-US" sz="800" kern="100">
                          <a:effectLst/>
                        </a:rPr>
                        <a:t>9085.2</a:t>
                      </a:r>
                      <a:endParaRPr lang="zh-CN" sz="800" kern="100">
                        <a:effectLst/>
                        <a:latin typeface="Calibri" panose="020F0502020204030204" charset="0"/>
                        <a:ea typeface="宋体" panose="02010600030101010101" pitchFamily="2" charset="-122"/>
                        <a:cs typeface="Times New Roman" panose="02020603050405020304" pitchFamily="18" charset="0"/>
                      </a:endParaRPr>
                    </a:p>
                  </a:txBody>
                  <a:tcPr marL="49600" marR="49600" marT="0" marB="0"/>
                </a:tc>
                <a:tc>
                  <a:txBody>
                    <a:bodyPr/>
                    <a:lstStyle/>
                    <a:p>
                      <a:pPr algn="just">
                        <a:spcAft>
                          <a:spcPts val="0"/>
                        </a:spcAft>
                      </a:pPr>
                      <a:r>
                        <a:rPr lang="en-US" sz="800" kern="100">
                          <a:effectLst/>
                        </a:rPr>
                        <a:t>9973.8</a:t>
                      </a:r>
                      <a:endParaRPr lang="zh-CN" sz="800" kern="100">
                        <a:effectLst/>
                        <a:latin typeface="Calibri" panose="020F0502020204030204" charset="0"/>
                        <a:ea typeface="宋体" panose="02010600030101010101" pitchFamily="2" charset="-122"/>
                        <a:cs typeface="Times New Roman" panose="02020603050405020304" pitchFamily="18" charset="0"/>
                      </a:endParaRPr>
                    </a:p>
                  </a:txBody>
                  <a:tcPr marL="49600" marR="49600" marT="0" marB="0"/>
                </a:tc>
                <a:tc>
                  <a:txBody>
                    <a:bodyPr/>
                    <a:lstStyle/>
                    <a:p>
                      <a:pPr algn="just">
                        <a:spcAft>
                          <a:spcPts val="0"/>
                        </a:spcAft>
                      </a:pPr>
                      <a:r>
                        <a:rPr lang="en-US" sz="800" kern="100">
                          <a:effectLst/>
                        </a:rPr>
                        <a:t>9843.0</a:t>
                      </a:r>
                      <a:endParaRPr lang="zh-CN" sz="800" kern="100">
                        <a:effectLst/>
                        <a:latin typeface="Calibri" panose="020F0502020204030204" charset="0"/>
                        <a:ea typeface="宋体" panose="02010600030101010101" pitchFamily="2" charset="-122"/>
                        <a:cs typeface="Times New Roman" panose="02020603050405020304" pitchFamily="18" charset="0"/>
                      </a:endParaRPr>
                    </a:p>
                  </a:txBody>
                  <a:tcPr marL="49600" marR="49600" marT="0" marB="0"/>
                </a:tc>
                <a:extLst>
                  <a:ext uri="{0D108BD9-81ED-4DB2-BD59-A6C34878D82A}">
                    <a16:rowId xmlns:a16="http://schemas.microsoft.com/office/drawing/2014/main" val="10003"/>
                  </a:ext>
                </a:extLst>
              </a:tr>
              <a:tr h="177556">
                <a:tc>
                  <a:txBody>
                    <a:bodyPr/>
                    <a:lstStyle/>
                    <a:p>
                      <a:pPr algn="just">
                        <a:spcAft>
                          <a:spcPts val="0"/>
                        </a:spcAft>
                      </a:pPr>
                      <a:r>
                        <a:rPr lang="en-US" sz="800" kern="100">
                          <a:effectLst/>
                        </a:rPr>
                        <a:t>1200MHz</a:t>
                      </a:r>
                      <a:endParaRPr lang="zh-CN" sz="800" kern="100">
                        <a:effectLst/>
                        <a:latin typeface="Calibri" panose="020F0502020204030204" charset="0"/>
                        <a:ea typeface="宋体" panose="02010600030101010101" pitchFamily="2" charset="-122"/>
                        <a:cs typeface="Times New Roman" panose="02020603050405020304" pitchFamily="18" charset="0"/>
                      </a:endParaRPr>
                    </a:p>
                  </a:txBody>
                  <a:tcPr marL="49600" marR="49600" marT="0" marB="0"/>
                </a:tc>
                <a:tc>
                  <a:txBody>
                    <a:bodyPr/>
                    <a:lstStyle/>
                    <a:p>
                      <a:pPr algn="just">
                        <a:spcAft>
                          <a:spcPts val="0"/>
                        </a:spcAft>
                      </a:pPr>
                      <a:r>
                        <a:rPr lang="en-US" sz="800" kern="100">
                          <a:effectLst/>
                        </a:rPr>
                        <a:t>9970.7</a:t>
                      </a:r>
                      <a:endParaRPr lang="zh-CN" sz="800" kern="100">
                        <a:effectLst/>
                        <a:latin typeface="Calibri" panose="020F0502020204030204" charset="0"/>
                        <a:ea typeface="宋体" panose="02010600030101010101" pitchFamily="2" charset="-122"/>
                        <a:cs typeface="Times New Roman" panose="02020603050405020304" pitchFamily="18" charset="0"/>
                      </a:endParaRPr>
                    </a:p>
                  </a:txBody>
                  <a:tcPr marL="49600" marR="49600" marT="0" marB="0"/>
                </a:tc>
                <a:tc>
                  <a:txBody>
                    <a:bodyPr/>
                    <a:lstStyle/>
                    <a:p>
                      <a:pPr algn="just">
                        <a:spcAft>
                          <a:spcPts val="0"/>
                        </a:spcAft>
                      </a:pPr>
                      <a:r>
                        <a:rPr lang="en-US" sz="800" kern="100">
                          <a:effectLst/>
                        </a:rPr>
                        <a:t>9791.9</a:t>
                      </a:r>
                      <a:endParaRPr lang="zh-CN" sz="800" kern="100">
                        <a:effectLst/>
                        <a:latin typeface="Calibri" panose="020F0502020204030204" charset="0"/>
                        <a:ea typeface="宋体" panose="02010600030101010101" pitchFamily="2" charset="-122"/>
                        <a:cs typeface="Times New Roman" panose="02020603050405020304" pitchFamily="18" charset="0"/>
                      </a:endParaRPr>
                    </a:p>
                  </a:txBody>
                  <a:tcPr marL="49600" marR="49600" marT="0" marB="0"/>
                </a:tc>
                <a:tc>
                  <a:txBody>
                    <a:bodyPr/>
                    <a:lstStyle/>
                    <a:p>
                      <a:pPr algn="just">
                        <a:spcAft>
                          <a:spcPts val="0"/>
                        </a:spcAft>
                      </a:pPr>
                      <a:r>
                        <a:rPr lang="en-US" sz="800" kern="100">
                          <a:effectLst/>
                        </a:rPr>
                        <a:t>10741.5</a:t>
                      </a:r>
                      <a:endParaRPr lang="zh-CN" sz="800" kern="100">
                        <a:effectLst/>
                        <a:latin typeface="Calibri" panose="020F0502020204030204" charset="0"/>
                        <a:ea typeface="宋体" panose="02010600030101010101" pitchFamily="2" charset="-122"/>
                        <a:cs typeface="Times New Roman" panose="02020603050405020304" pitchFamily="18" charset="0"/>
                      </a:endParaRPr>
                    </a:p>
                  </a:txBody>
                  <a:tcPr marL="49600" marR="49600" marT="0" marB="0"/>
                </a:tc>
                <a:tc>
                  <a:txBody>
                    <a:bodyPr/>
                    <a:lstStyle/>
                    <a:p>
                      <a:pPr algn="just">
                        <a:spcAft>
                          <a:spcPts val="0"/>
                        </a:spcAft>
                      </a:pPr>
                      <a:r>
                        <a:rPr lang="en-US" sz="800" kern="100">
                          <a:effectLst/>
                        </a:rPr>
                        <a:t>10585.3</a:t>
                      </a:r>
                      <a:endParaRPr lang="zh-CN" sz="800" kern="100">
                        <a:effectLst/>
                        <a:latin typeface="Calibri" panose="020F0502020204030204" charset="0"/>
                        <a:ea typeface="宋体" panose="02010600030101010101" pitchFamily="2" charset="-122"/>
                        <a:cs typeface="Times New Roman" panose="02020603050405020304" pitchFamily="18" charset="0"/>
                      </a:endParaRPr>
                    </a:p>
                  </a:txBody>
                  <a:tcPr marL="49600" marR="49600" marT="0" marB="0"/>
                </a:tc>
                <a:extLst>
                  <a:ext uri="{0D108BD9-81ED-4DB2-BD59-A6C34878D82A}">
                    <a16:rowId xmlns:a16="http://schemas.microsoft.com/office/drawing/2014/main" val="10004"/>
                  </a:ext>
                </a:extLst>
              </a:tr>
              <a:tr h="177556">
                <a:tc>
                  <a:txBody>
                    <a:bodyPr/>
                    <a:lstStyle/>
                    <a:p>
                      <a:pPr algn="just">
                        <a:spcAft>
                          <a:spcPts val="0"/>
                        </a:spcAft>
                      </a:pPr>
                      <a:r>
                        <a:rPr lang="en-US" sz="800" kern="100">
                          <a:effectLst/>
                        </a:rPr>
                        <a:t>1500MHz</a:t>
                      </a:r>
                      <a:endParaRPr lang="zh-CN" sz="800" kern="100">
                        <a:effectLst/>
                        <a:latin typeface="Calibri" panose="020F0502020204030204" charset="0"/>
                        <a:ea typeface="宋体" panose="02010600030101010101" pitchFamily="2" charset="-122"/>
                        <a:cs typeface="Times New Roman" panose="02020603050405020304" pitchFamily="18" charset="0"/>
                      </a:endParaRPr>
                    </a:p>
                  </a:txBody>
                  <a:tcPr marL="49600" marR="49600" marT="0" marB="0"/>
                </a:tc>
                <a:tc>
                  <a:txBody>
                    <a:bodyPr/>
                    <a:lstStyle/>
                    <a:p>
                      <a:pPr algn="just">
                        <a:spcAft>
                          <a:spcPts val="0"/>
                        </a:spcAft>
                      </a:pPr>
                      <a:r>
                        <a:rPr lang="en-US" sz="800" kern="100">
                          <a:effectLst/>
                        </a:rPr>
                        <a:t>11880.0</a:t>
                      </a:r>
                      <a:endParaRPr lang="zh-CN" sz="800" kern="100">
                        <a:effectLst/>
                        <a:latin typeface="Calibri" panose="020F0502020204030204" charset="0"/>
                        <a:ea typeface="宋体" panose="02010600030101010101" pitchFamily="2" charset="-122"/>
                        <a:cs typeface="Times New Roman" panose="02020603050405020304" pitchFamily="18" charset="0"/>
                      </a:endParaRPr>
                    </a:p>
                  </a:txBody>
                  <a:tcPr marL="49600" marR="49600" marT="0" marB="0"/>
                </a:tc>
                <a:tc>
                  <a:txBody>
                    <a:bodyPr/>
                    <a:lstStyle/>
                    <a:p>
                      <a:pPr algn="just">
                        <a:spcAft>
                          <a:spcPts val="0"/>
                        </a:spcAft>
                      </a:pPr>
                      <a:r>
                        <a:rPr lang="en-US" sz="800" kern="100">
                          <a:effectLst/>
                        </a:rPr>
                        <a:t>11577.5</a:t>
                      </a:r>
                      <a:endParaRPr lang="zh-CN" sz="800" kern="100">
                        <a:effectLst/>
                        <a:latin typeface="Calibri" panose="020F0502020204030204" charset="0"/>
                        <a:ea typeface="宋体" panose="02010600030101010101" pitchFamily="2" charset="-122"/>
                        <a:cs typeface="Times New Roman" panose="02020603050405020304" pitchFamily="18" charset="0"/>
                      </a:endParaRPr>
                    </a:p>
                  </a:txBody>
                  <a:tcPr marL="49600" marR="49600" marT="0" marB="0"/>
                </a:tc>
                <a:tc>
                  <a:txBody>
                    <a:bodyPr/>
                    <a:lstStyle/>
                    <a:p>
                      <a:pPr algn="just">
                        <a:spcAft>
                          <a:spcPts val="0"/>
                        </a:spcAft>
                      </a:pPr>
                      <a:r>
                        <a:rPr lang="en-US" sz="800" kern="100">
                          <a:effectLst/>
                        </a:rPr>
                        <a:t>12809.5</a:t>
                      </a:r>
                      <a:endParaRPr lang="zh-CN" sz="800" kern="100">
                        <a:effectLst/>
                        <a:latin typeface="Calibri" panose="020F0502020204030204" charset="0"/>
                        <a:ea typeface="宋体" panose="02010600030101010101" pitchFamily="2" charset="-122"/>
                        <a:cs typeface="Times New Roman" panose="02020603050405020304" pitchFamily="18" charset="0"/>
                      </a:endParaRPr>
                    </a:p>
                  </a:txBody>
                  <a:tcPr marL="49600" marR="49600" marT="0" marB="0"/>
                </a:tc>
                <a:tc>
                  <a:txBody>
                    <a:bodyPr/>
                    <a:lstStyle/>
                    <a:p>
                      <a:pPr algn="just">
                        <a:spcAft>
                          <a:spcPts val="0"/>
                        </a:spcAft>
                      </a:pPr>
                      <a:r>
                        <a:rPr lang="en-US" sz="800" kern="100">
                          <a:effectLst/>
                        </a:rPr>
                        <a:t>12572.7</a:t>
                      </a:r>
                      <a:endParaRPr lang="zh-CN" sz="800" kern="100">
                        <a:effectLst/>
                        <a:latin typeface="Calibri" panose="020F0502020204030204" charset="0"/>
                        <a:ea typeface="宋体" panose="02010600030101010101" pitchFamily="2" charset="-122"/>
                        <a:cs typeface="Times New Roman" panose="02020603050405020304" pitchFamily="18" charset="0"/>
                      </a:endParaRPr>
                    </a:p>
                  </a:txBody>
                  <a:tcPr marL="49600" marR="49600" marT="0" marB="0"/>
                </a:tc>
                <a:extLst>
                  <a:ext uri="{0D108BD9-81ED-4DB2-BD59-A6C34878D82A}">
                    <a16:rowId xmlns:a16="http://schemas.microsoft.com/office/drawing/2014/main" val="10005"/>
                  </a:ext>
                </a:extLst>
              </a:tr>
              <a:tr h="177556">
                <a:tc>
                  <a:txBody>
                    <a:bodyPr/>
                    <a:lstStyle/>
                    <a:p>
                      <a:pPr algn="just">
                        <a:spcAft>
                          <a:spcPts val="0"/>
                        </a:spcAft>
                      </a:pPr>
                      <a:r>
                        <a:rPr lang="en-US" sz="800" kern="100">
                          <a:effectLst/>
                        </a:rPr>
                        <a:t>1700MHz</a:t>
                      </a:r>
                      <a:endParaRPr lang="zh-CN" sz="800" kern="100">
                        <a:effectLst/>
                        <a:latin typeface="Calibri" panose="020F0502020204030204" charset="0"/>
                        <a:ea typeface="宋体" panose="02010600030101010101" pitchFamily="2" charset="-122"/>
                        <a:cs typeface="Times New Roman" panose="02020603050405020304" pitchFamily="18" charset="0"/>
                      </a:endParaRPr>
                    </a:p>
                  </a:txBody>
                  <a:tcPr marL="49600" marR="49600" marT="0" marB="0"/>
                </a:tc>
                <a:tc>
                  <a:txBody>
                    <a:bodyPr/>
                    <a:lstStyle/>
                    <a:p>
                      <a:pPr algn="just">
                        <a:spcAft>
                          <a:spcPts val="0"/>
                        </a:spcAft>
                      </a:pPr>
                      <a:r>
                        <a:rPr lang="en-US" sz="800" kern="100">
                          <a:effectLst/>
                        </a:rPr>
                        <a:t>12952.4</a:t>
                      </a:r>
                      <a:endParaRPr lang="zh-CN" sz="800" kern="100">
                        <a:effectLst/>
                        <a:latin typeface="Calibri" panose="020F0502020204030204" charset="0"/>
                        <a:ea typeface="宋体" panose="02010600030101010101" pitchFamily="2" charset="-122"/>
                        <a:cs typeface="Times New Roman" panose="02020603050405020304" pitchFamily="18" charset="0"/>
                      </a:endParaRPr>
                    </a:p>
                  </a:txBody>
                  <a:tcPr marL="49600" marR="49600" marT="0" marB="0"/>
                </a:tc>
                <a:tc>
                  <a:txBody>
                    <a:bodyPr/>
                    <a:lstStyle/>
                    <a:p>
                      <a:pPr algn="just">
                        <a:spcAft>
                          <a:spcPts val="0"/>
                        </a:spcAft>
                      </a:pPr>
                      <a:r>
                        <a:rPr lang="en-US" sz="800" kern="100">
                          <a:effectLst/>
                        </a:rPr>
                        <a:t>12617.5</a:t>
                      </a:r>
                      <a:endParaRPr lang="zh-CN" sz="800" kern="100">
                        <a:effectLst/>
                        <a:latin typeface="Calibri" panose="020F0502020204030204" charset="0"/>
                        <a:ea typeface="宋体" panose="02010600030101010101" pitchFamily="2" charset="-122"/>
                        <a:cs typeface="Times New Roman" panose="02020603050405020304" pitchFamily="18" charset="0"/>
                      </a:endParaRPr>
                    </a:p>
                  </a:txBody>
                  <a:tcPr marL="49600" marR="49600" marT="0" marB="0"/>
                </a:tc>
                <a:tc>
                  <a:txBody>
                    <a:bodyPr/>
                    <a:lstStyle/>
                    <a:p>
                      <a:pPr algn="just">
                        <a:spcAft>
                          <a:spcPts val="0"/>
                        </a:spcAft>
                      </a:pPr>
                      <a:r>
                        <a:rPr lang="en-US" sz="800" kern="100">
                          <a:effectLst/>
                        </a:rPr>
                        <a:t>13981.8</a:t>
                      </a:r>
                      <a:endParaRPr lang="zh-CN" sz="800" kern="100">
                        <a:effectLst/>
                        <a:latin typeface="Calibri" panose="020F0502020204030204" charset="0"/>
                        <a:ea typeface="宋体" panose="02010600030101010101" pitchFamily="2" charset="-122"/>
                        <a:cs typeface="Times New Roman" panose="02020603050405020304" pitchFamily="18" charset="0"/>
                      </a:endParaRPr>
                    </a:p>
                  </a:txBody>
                  <a:tcPr marL="49600" marR="49600" marT="0" marB="0"/>
                </a:tc>
                <a:tc>
                  <a:txBody>
                    <a:bodyPr/>
                    <a:lstStyle/>
                    <a:p>
                      <a:pPr algn="just">
                        <a:spcAft>
                          <a:spcPts val="0"/>
                        </a:spcAft>
                      </a:pPr>
                      <a:r>
                        <a:rPr lang="en-US" sz="800" kern="100">
                          <a:effectLst/>
                        </a:rPr>
                        <a:t>13705.8</a:t>
                      </a:r>
                      <a:endParaRPr lang="zh-CN" sz="800" kern="100">
                        <a:effectLst/>
                        <a:latin typeface="Calibri" panose="020F0502020204030204" charset="0"/>
                        <a:ea typeface="宋体" panose="02010600030101010101" pitchFamily="2" charset="-122"/>
                        <a:cs typeface="Times New Roman" panose="02020603050405020304" pitchFamily="18" charset="0"/>
                      </a:endParaRPr>
                    </a:p>
                  </a:txBody>
                  <a:tcPr marL="49600" marR="49600" marT="0" marB="0"/>
                </a:tc>
                <a:extLst>
                  <a:ext uri="{0D108BD9-81ED-4DB2-BD59-A6C34878D82A}">
                    <a16:rowId xmlns:a16="http://schemas.microsoft.com/office/drawing/2014/main" val="10006"/>
                  </a:ext>
                </a:extLst>
              </a:tr>
              <a:tr h="177556">
                <a:tc>
                  <a:txBody>
                    <a:bodyPr/>
                    <a:lstStyle/>
                    <a:p>
                      <a:pPr algn="just">
                        <a:spcAft>
                          <a:spcPts val="0"/>
                        </a:spcAft>
                      </a:pPr>
                      <a:r>
                        <a:rPr lang="en-US" sz="800" kern="100">
                          <a:effectLst/>
                        </a:rPr>
                        <a:t>1900MHz</a:t>
                      </a:r>
                      <a:endParaRPr lang="zh-CN" sz="800" kern="100">
                        <a:effectLst/>
                        <a:latin typeface="Calibri" panose="020F0502020204030204" charset="0"/>
                        <a:ea typeface="宋体" panose="02010600030101010101" pitchFamily="2" charset="-122"/>
                        <a:cs typeface="Times New Roman" panose="02020603050405020304" pitchFamily="18" charset="0"/>
                      </a:endParaRPr>
                    </a:p>
                  </a:txBody>
                  <a:tcPr marL="49600" marR="49600" marT="0" marB="0"/>
                </a:tc>
                <a:tc>
                  <a:txBody>
                    <a:bodyPr/>
                    <a:lstStyle/>
                    <a:p>
                      <a:pPr algn="just">
                        <a:spcAft>
                          <a:spcPts val="0"/>
                        </a:spcAft>
                      </a:pPr>
                      <a:r>
                        <a:rPr lang="en-US" sz="800" kern="100">
                          <a:effectLst/>
                        </a:rPr>
                        <a:t>13791.9</a:t>
                      </a:r>
                      <a:endParaRPr lang="zh-CN" sz="800" kern="100">
                        <a:effectLst/>
                        <a:latin typeface="Calibri" panose="020F0502020204030204" charset="0"/>
                        <a:ea typeface="宋体" panose="02010600030101010101" pitchFamily="2" charset="-122"/>
                        <a:cs typeface="Times New Roman" panose="02020603050405020304" pitchFamily="18" charset="0"/>
                      </a:endParaRPr>
                    </a:p>
                  </a:txBody>
                  <a:tcPr marL="49600" marR="49600" marT="0" marB="0"/>
                </a:tc>
                <a:tc>
                  <a:txBody>
                    <a:bodyPr/>
                    <a:lstStyle/>
                    <a:p>
                      <a:pPr algn="just">
                        <a:spcAft>
                          <a:spcPts val="0"/>
                        </a:spcAft>
                      </a:pPr>
                      <a:r>
                        <a:rPr lang="en-US" sz="800" kern="100">
                          <a:effectLst/>
                        </a:rPr>
                        <a:t>13567.5</a:t>
                      </a:r>
                      <a:endParaRPr lang="zh-CN" sz="800" kern="100">
                        <a:effectLst/>
                        <a:latin typeface="Calibri" panose="020F0502020204030204" charset="0"/>
                        <a:ea typeface="宋体" panose="02010600030101010101" pitchFamily="2" charset="-122"/>
                        <a:cs typeface="Times New Roman" panose="02020603050405020304" pitchFamily="18" charset="0"/>
                      </a:endParaRPr>
                    </a:p>
                  </a:txBody>
                  <a:tcPr marL="49600" marR="49600" marT="0" marB="0"/>
                </a:tc>
                <a:tc>
                  <a:txBody>
                    <a:bodyPr/>
                    <a:lstStyle/>
                    <a:p>
                      <a:pPr algn="just">
                        <a:spcAft>
                          <a:spcPts val="0"/>
                        </a:spcAft>
                      </a:pPr>
                      <a:r>
                        <a:rPr lang="en-US" sz="800" kern="100">
                          <a:effectLst/>
                        </a:rPr>
                        <a:t>14898.5</a:t>
                      </a:r>
                      <a:endParaRPr lang="zh-CN" sz="800" kern="100">
                        <a:effectLst/>
                        <a:latin typeface="Calibri" panose="020F0502020204030204" charset="0"/>
                        <a:ea typeface="宋体" panose="02010600030101010101" pitchFamily="2" charset="-122"/>
                        <a:cs typeface="Times New Roman" panose="02020603050405020304" pitchFamily="18" charset="0"/>
                      </a:endParaRPr>
                    </a:p>
                  </a:txBody>
                  <a:tcPr marL="49600" marR="49600" marT="0" marB="0"/>
                </a:tc>
                <a:tc>
                  <a:txBody>
                    <a:bodyPr/>
                    <a:lstStyle/>
                    <a:p>
                      <a:pPr algn="just">
                        <a:spcAft>
                          <a:spcPts val="0"/>
                        </a:spcAft>
                      </a:pPr>
                      <a:r>
                        <a:rPr lang="en-US" sz="800" kern="100">
                          <a:effectLst/>
                        </a:rPr>
                        <a:t>14684.2</a:t>
                      </a:r>
                      <a:endParaRPr lang="zh-CN" sz="800" kern="100">
                        <a:effectLst/>
                        <a:latin typeface="Calibri" panose="020F0502020204030204" charset="0"/>
                        <a:ea typeface="宋体" panose="02010600030101010101" pitchFamily="2" charset="-122"/>
                        <a:cs typeface="Times New Roman" panose="02020603050405020304" pitchFamily="18" charset="0"/>
                      </a:endParaRPr>
                    </a:p>
                  </a:txBody>
                  <a:tcPr marL="49600" marR="49600" marT="0" marB="0"/>
                </a:tc>
                <a:extLst>
                  <a:ext uri="{0D108BD9-81ED-4DB2-BD59-A6C34878D82A}">
                    <a16:rowId xmlns:a16="http://schemas.microsoft.com/office/drawing/2014/main" val="10007"/>
                  </a:ext>
                </a:extLst>
              </a:tr>
              <a:tr h="177556">
                <a:tc>
                  <a:txBody>
                    <a:bodyPr/>
                    <a:lstStyle/>
                    <a:p>
                      <a:pPr algn="just">
                        <a:spcAft>
                          <a:spcPts val="0"/>
                        </a:spcAft>
                      </a:pPr>
                      <a:r>
                        <a:rPr lang="en-US" sz="800" kern="100">
                          <a:effectLst/>
                        </a:rPr>
                        <a:t>2100MHz</a:t>
                      </a:r>
                      <a:endParaRPr lang="zh-CN" sz="800" kern="100">
                        <a:effectLst/>
                        <a:latin typeface="Calibri" panose="020F0502020204030204" charset="0"/>
                        <a:ea typeface="宋体" panose="02010600030101010101" pitchFamily="2" charset="-122"/>
                        <a:cs typeface="Times New Roman" panose="02020603050405020304" pitchFamily="18" charset="0"/>
                      </a:endParaRPr>
                    </a:p>
                  </a:txBody>
                  <a:tcPr marL="49600" marR="49600" marT="0" marB="0"/>
                </a:tc>
                <a:tc>
                  <a:txBody>
                    <a:bodyPr/>
                    <a:lstStyle/>
                    <a:p>
                      <a:pPr algn="just">
                        <a:spcAft>
                          <a:spcPts val="0"/>
                        </a:spcAft>
                      </a:pPr>
                      <a:r>
                        <a:rPr lang="en-US" sz="800" kern="100">
                          <a:effectLst/>
                        </a:rPr>
                        <a:t>14392.4</a:t>
                      </a:r>
                      <a:endParaRPr lang="zh-CN" sz="800" kern="100">
                        <a:effectLst/>
                        <a:latin typeface="Calibri" panose="020F0502020204030204" charset="0"/>
                        <a:ea typeface="宋体" panose="02010600030101010101" pitchFamily="2" charset="-122"/>
                        <a:cs typeface="Times New Roman" panose="02020603050405020304" pitchFamily="18" charset="0"/>
                      </a:endParaRPr>
                    </a:p>
                  </a:txBody>
                  <a:tcPr marL="49600" marR="49600" marT="0" marB="0"/>
                </a:tc>
                <a:tc>
                  <a:txBody>
                    <a:bodyPr/>
                    <a:lstStyle/>
                    <a:p>
                      <a:pPr algn="just">
                        <a:spcAft>
                          <a:spcPts val="0"/>
                        </a:spcAft>
                      </a:pPr>
                      <a:r>
                        <a:rPr lang="en-US" sz="800" kern="100">
                          <a:effectLst/>
                        </a:rPr>
                        <a:t>14241.2</a:t>
                      </a:r>
                      <a:endParaRPr lang="zh-CN" sz="800" kern="100">
                        <a:effectLst/>
                        <a:latin typeface="Calibri" panose="020F0502020204030204" charset="0"/>
                        <a:ea typeface="宋体" panose="02010600030101010101" pitchFamily="2" charset="-122"/>
                        <a:cs typeface="Times New Roman" panose="02020603050405020304" pitchFamily="18" charset="0"/>
                      </a:endParaRPr>
                    </a:p>
                  </a:txBody>
                  <a:tcPr marL="49600" marR="49600" marT="0" marB="0"/>
                </a:tc>
                <a:tc>
                  <a:txBody>
                    <a:bodyPr/>
                    <a:lstStyle/>
                    <a:p>
                      <a:pPr algn="just">
                        <a:spcAft>
                          <a:spcPts val="0"/>
                        </a:spcAft>
                      </a:pPr>
                      <a:r>
                        <a:rPr lang="en-US" sz="800" kern="100">
                          <a:effectLst/>
                        </a:rPr>
                        <a:t>15626.8</a:t>
                      </a:r>
                      <a:endParaRPr lang="zh-CN" sz="800" kern="100">
                        <a:effectLst/>
                        <a:latin typeface="Calibri" panose="020F0502020204030204" charset="0"/>
                        <a:ea typeface="宋体" panose="02010600030101010101" pitchFamily="2" charset="-122"/>
                        <a:cs typeface="Times New Roman" panose="02020603050405020304" pitchFamily="18" charset="0"/>
                      </a:endParaRPr>
                    </a:p>
                  </a:txBody>
                  <a:tcPr marL="49600" marR="49600" marT="0" marB="0"/>
                </a:tc>
                <a:tc>
                  <a:txBody>
                    <a:bodyPr/>
                    <a:lstStyle/>
                    <a:p>
                      <a:pPr algn="just">
                        <a:spcAft>
                          <a:spcPts val="0"/>
                        </a:spcAft>
                      </a:pPr>
                      <a:r>
                        <a:rPr lang="en-US" sz="800" kern="100">
                          <a:effectLst/>
                        </a:rPr>
                        <a:t>15424.3</a:t>
                      </a:r>
                      <a:endParaRPr lang="zh-CN" sz="800" kern="100">
                        <a:effectLst/>
                        <a:latin typeface="Calibri" panose="020F0502020204030204" charset="0"/>
                        <a:ea typeface="宋体" panose="02010600030101010101" pitchFamily="2" charset="-122"/>
                        <a:cs typeface="Times New Roman" panose="02020603050405020304" pitchFamily="18" charset="0"/>
                      </a:endParaRPr>
                    </a:p>
                  </a:txBody>
                  <a:tcPr marL="49600" marR="49600" marT="0" marB="0"/>
                </a:tc>
                <a:extLst>
                  <a:ext uri="{0D108BD9-81ED-4DB2-BD59-A6C34878D82A}">
                    <a16:rowId xmlns:a16="http://schemas.microsoft.com/office/drawing/2014/main" val="10008"/>
                  </a:ext>
                </a:extLst>
              </a:tr>
              <a:tr h="177556">
                <a:tc>
                  <a:txBody>
                    <a:bodyPr/>
                    <a:lstStyle/>
                    <a:p>
                      <a:pPr algn="just">
                        <a:spcAft>
                          <a:spcPts val="0"/>
                        </a:spcAft>
                      </a:pPr>
                      <a:r>
                        <a:rPr lang="en-US" sz="800" kern="100">
                          <a:effectLst/>
                        </a:rPr>
                        <a:t>2300MHz</a:t>
                      </a:r>
                      <a:endParaRPr lang="zh-CN" sz="800" kern="100">
                        <a:effectLst/>
                        <a:latin typeface="Calibri" panose="020F0502020204030204" charset="0"/>
                        <a:ea typeface="宋体" panose="02010600030101010101" pitchFamily="2" charset="-122"/>
                        <a:cs typeface="Times New Roman" panose="02020603050405020304" pitchFamily="18" charset="0"/>
                      </a:endParaRPr>
                    </a:p>
                  </a:txBody>
                  <a:tcPr marL="49600" marR="49600" marT="0" marB="0"/>
                </a:tc>
                <a:tc>
                  <a:txBody>
                    <a:bodyPr/>
                    <a:lstStyle/>
                    <a:p>
                      <a:pPr algn="just">
                        <a:spcAft>
                          <a:spcPts val="0"/>
                        </a:spcAft>
                      </a:pPr>
                      <a:r>
                        <a:rPr lang="en-US" sz="800" kern="100">
                          <a:effectLst/>
                        </a:rPr>
                        <a:t>15108.5</a:t>
                      </a:r>
                      <a:endParaRPr lang="zh-CN" sz="800" kern="100">
                        <a:effectLst/>
                        <a:latin typeface="Calibri" panose="020F0502020204030204" charset="0"/>
                        <a:ea typeface="宋体" panose="02010600030101010101" pitchFamily="2" charset="-122"/>
                        <a:cs typeface="Times New Roman" panose="02020603050405020304" pitchFamily="18" charset="0"/>
                      </a:endParaRPr>
                    </a:p>
                  </a:txBody>
                  <a:tcPr marL="49600" marR="49600" marT="0" marB="0"/>
                </a:tc>
                <a:tc>
                  <a:txBody>
                    <a:bodyPr/>
                    <a:lstStyle/>
                    <a:p>
                      <a:pPr algn="just">
                        <a:spcAft>
                          <a:spcPts val="0"/>
                        </a:spcAft>
                      </a:pPr>
                      <a:r>
                        <a:rPr lang="en-US" sz="800" kern="100">
                          <a:effectLst/>
                        </a:rPr>
                        <a:t>14964.6</a:t>
                      </a:r>
                      <a:endParaRPr lang="zh-CN" sz="800" kern="100">
                        <a:effectLst/>
                        <a:latin typeface="Calibri" panose="020F0502020204030204" charset="0"/>
                        <a:ea typeface="宋体" panose="02010600030101010101" pitchFamily="2" charset="-122"/>
                        <a:cs typeface="Times New Roman" panose="02020603050405020304" pitchFamily="18" charset="0"/>
                      </a:endParaRPr>
                    </a:p>
                  </a:txBody>
                  <a:tcPr marL="49600" marR="49600" marT="0" marB="0"/>
                </a:tc>
                <a:tc>
                  <a:txBody>
                    <a:bodyPr/>
                    <a:lstStyle/>
                    <a:p>
                      <a:pPr algn="just">
                        <a:spcAft>
                          <a:spcPts val="0"/>
                        </a:spcAft>
                      </a:pPr>
                      <a:r>
                        <a:rPr lang="en-US" sz="800" kern="100">
                          <a:effectLst/>
                        </a:rPr>
                        <a:t>16511.9</a:t>
                      </a:r>
                      <a:endParaRPr lang="zh-CN" sz="800" kern="100">
                        <a:effectLst/>
                        <a:latin typeface="Calibri" panose="020F0502020204030204" charset="0"/>
                        <a:ea typeface="宋体" panose="02010600030101010101" pitchFamily="2" charset="-122"/>
                        <a:cs typeface="Times New Roman" panose="02020603050405020304" pitchFamily="18" charset="0"/>
                      </a:endParaRPr>
                    </a:p>
                  </a:txBody>
                  <a:tcPr marL="49600" marR="49600" marT="0" marB="0"/>
                </a:tc>
                <a:tc>
                  <a:txBody>
                    <a:bodyPr/>
                    <a:lstStyle/>
                    <a:p>
                      <a:pPr algn="just">
                        <a:spcAft>
                          <a:spcPts val="0"/>
                        </a:spcAft>
                      </a:pPr>
                      <a:r>
                        <a:rPr lang="en-US" sz="800" kern="100">
                          <a:effectLst/>
                        </a:rPr>
                        <a:t>16293.3</a:t>
                      </a:r>
                      <a:endParaRPr lang="zh-CN" sz="800" kern="100">
                        <a:effectLst/>
                        <a:latin typeface="Calibri" panose="020F0502020204030204" charset="0"/>
                        <a:ea typeface="宋体" panose="02010600030101010101" pitchFamily="2" charset="-122"/>
                        <a:cs typeface="Times New Roman" panose="02020603050405020304" pitchFamily="18" charset="0"/>
                      </a:endParaRPr>
                    </a:p>
                  </a:txBody>
                  <a:tcPr marL="49600" marR="49600" marT="0" marB="0"/>
                </a:tc>
                <a:extLst>
                  <a:ext uri="{0D108BD9-81ED-4DB2-BD59-A6C34878D82A}">
                    <a16:rowId xmlns:a16="http://schemas.microsoft.com/office/drawing/2014/main" val="10009"/>
                  </a:ext>
                </a:extLst>
              </a:tr>
              <a:tr h="177556">
                <a:tc>
                  <a:txBody>
                    <a:bodyPr/>
                    <a:lstStyle/>
                    <a:p>
                      <a:pPr algn="just">
                        <a:spcAft>
                          <a:spcPts val="0"/>
                        </a:spcAft>
                      </a:pPr>
                      <a:r>
                        <a:rPr lang="en-US" sz="800" kern="100">
                          <a:effectLst/>
                        </a:rPr>
                        <a:t>2500MHz</a:t>
                      </a:r>
                      <a:endParaRPr lang="zh-CN" sz="800" kern="100">
                        <a:effectLst/>
                        <a:latin typeface="Calibri" panose="020F0502020204030204" charset="0"/>
                        <a:ea typeface="宋体" panose="02010600030101010101" pitchFamily="2" charset="-122"/>
                        <a:cs typeface="Times New Roman" panose="02020603050405020304" pitchFamily="18" charset="0"/>
                      </a:endParaRPr>
                    </a:p>
                  </a:txBody>
                  <a:tcPr marL="49600" marR="49600" marT="0" marB="0"/>
                </a:tc>
                <a:tc>
                  <a:txBody>
                    <a:bodyPr/>
                    <a:lstStyle/>
                    <a:p>
                      <a:pPr algn="just">
                        <a:spcAft>
                          <a:spcPts val="0"/>
                        </a:spcAft>
                      </a:pPr>
                      <a:r>
                        <a:rPr lang="en-US" sz="800" kern="100">
                          <a:effectLst/>
                        </a:rPr>
                        <a:t>15220.9</a:t>
                      </a:r>
                      <a:endParaRPr lang="zh-CN" sz="800" kern="100">
                        <a:effectLst/>
                        <a:latin typeface="Calibri" panose="020F0502020204030204" charset="0"/>
                        <a:ea typeface="宋体" panose="02010600030101010101" pitchFamily="2" charset="-122"/>
                        <a:cs typeface="Times New Roman" panose="02020603050405020304" pitchFamily="18" charset="0"/>
                      </a:endParaRPr>
                    </a:p>
                  </a:txBody>
                  <a:tcPr marL="49600" marR="49600" marT="0" marB="0"/>
                </a:tc>
                <a:tc>
                  <a:txBody>
                    <a:bodyPr/>
                    <a:lstStyle/>
                    <a:p>
                      <a:pPr algn="just">
                        <a:spcAft>
                          <a:spcPts val="0"/>
                        </a:spcAft>
                      </a:pPr>
                      <a:r>
                        <a:rPr lang="en-US" sz="800" kern="100">
                          <a:effectLst/>
                        </a:rPr>
                        <a:t>15265.5</a:t>
                      </a:r>
                      <a:endParaRPr lang="zh-CN" sz="800" kern="100">
                        <a:effectLst/>
                        <a:latin typeface="Calibri" panose="020F0502020204030204" charset="0"/>
                        <a:ea typeface="宋体" panose="02010600030101010101" pitchFamily="2" charset="-122"/>
                        <a:cs typeface="Times New Roman" panose="02020603050405020304" pitchFamily="18" charset="0"/>
                      </a:endParaRPr>
                    </a:p>
                  </a:txBody>
                  <a:tcPr marL="49600" marR="49600" marT="0" marB="0"/>
                </a:tc>
                <a:tc>
                  <a:txBody>
                    <a:bodyPr/>
                    <a:lstStyle/>
                    <a:p>
                      <a:pPr algn="just">
                        <a:spcAft>
                          <a:spcPts val="0"/>
                        </a:spcAft>
                      </a:pPr>
                      <a:r>
                        <a:rPr lang="en-US" sz="800" kern="100">
                          <a:effectLst/>
                        </a:rPr>
                        <a:t>16724.5</a:t>
                      </a:r>
                      <a:endParaRPr lang="zh-CN" sz="800" kern="100">
                        <a:effectLst/>
                        <a:latin typeface="Calibri" panose="020F0502020204030204" charset="0"/>
                        <a:ea typeface="宋体" panose="02010600030101010101" pitchFamily="2" charset="-122"/>
                        <a:cs typeface="Times New Roman" panose="02020603050405020304" pitchFamily="18" charset="0"/>
                      </a:endParaRPr>
                    </a:p>
                  </a:txBody>
                  <a:tcPr marL="49600" marR="49600" marT="0" marB="0"/>
                </a:tc>
                <a:tc>
                  <a:txBody>
                    <a:bodyPr/>
                    <a:lstStyle/>
                    <a:p>
                      <a:pPr algn="just">
                        <a:spcAft>
                          <a:spcPts val="0"/>
                        </a:spcAft>
                      </a:pPr>
                      <a:r>
                        <a:rPr lang="en-US" sz="800" kern="100">
                          <a:effectLst/>
                        </a:rPr>
                        <a:t>16507.3</a:t>
                      </a:r>
                      <a:endParaRPr lang="zh-CN" sz="800" kern="100">
                        <a:effectLst/>
                        <a:latin typeface="Calibri" panose="020F0502020204030204" charset="0"/>
                        <a:ea typeface="宋体" panose="02010600030101010101" pitchFamily="2" charset="-122"/>
                        <a:cs typeface="Times New Roman" panose="02020603050405020304" pitchFamily="18" charset="0"/>
                      </a:endParaRPr>
                    </a:p>
                  </a:txBody>
                  <a:tcPr marL="49600" marR="49600" marT="0" marB="0"/>
                </a:tc>
                <a:extLst>
                  <a:ext uri="{0D108BD9-81ED-4DB2-BD59-A6C34878D82A}">
                    <a16:rowId xmlns:a16="http://schemas.microsoft.com/office/drawing/2014/main" val="10010"/>
                  </a:ext>
                </a:extLst>
              </a:tr>
              <a:tr h="177556">
                <a:tc>
                  <a:txBody>
                    <a:bodyPr/>
                    <a:lstStyle/>
                    <a:p>
                      <a:pPr algn="just">
                        <a:spcAft>
                          <a:spcPts val="0"/>
                        </a:spcAft>
                      </a:pPr>
                      <a:r>
                        <a:rPr lang="en-US" sz="800" kern="100">
                          <a:effectLst/>
                        </a:rPr>
                        <a:t>2700MHz</a:t>
                      </a:r>
                      <a:endParaRPr lang="zh-CN" sz="800" kern="100">
                        <a:effectLst/>
                        <a:latin typeface="Calibri" panose="020F0502020204030204" charset="0"/>
                        <a:ea typeface="宋体" panose="02010600030101010101" pitchFamily="2" charset="-122"/>
                        <a:cs typeface="Times New Roman" panose="02020603050405020304" pitchFamily="18" charset="0"/>
                      </a:endParaRPr>
                    </a:p>
                  </a:txBody>
                  <a:tcPr marL="49600" marR="49600" marT="0" marB="0"/>
                </a:tc>
                <a:tc>
                  <a:txBody>
                    <a:bodyPr/>
                    <a:lstStyle/>
                    <a:p>
                      <a:pPr algn="just">
                        <a:spcAft>
                          <a:spcPts val="0"/>
                        </a:spcAft>
                      </a:pPr>
                      <a:r>
                        <a:rPr lang="en-US" sz="800" kern="100">
                          <a:effectLst/>
                        </a:rPr>
                        <a:t>15459.0</a:t>
                      </a:r>
                      <a:endParaRPr lang="zh-CN" sz="800" kern="100">
                        <a:effectLst/>
                        <a:latin typeface="Calibri" panose="020F0502020204030204" charset="0"/>
                        <a:ea typeface="宋体" panose="02010600030101010101" pitchFamily="2" charset="-122"/>
                        <a:cs typeface="Times New Roman" panose="02020603050405020304" pitchFamily="18" charset="0"/>
                      </a:endParaRPr>
                    </a:p>
                  </a:txBody>
                  <a:tcPr marL="49600" marR="49600" marT="0" marB="0"/>
                </a:tc>
                <a:tc>
                  <a:txBody>
                    <a:bodyPr/>
                    <a:lstStyle/>
                    <a:p>
                      <a:pPr algn="just">
                        <a:spcAft>
                          <a:spcPts val="0"/>
                        </a:spcAft>
                      </a:pPr>
                      <a:r>
                        <a:rPr lang="en-US" sz="800" kern="100">
                          <a:effectLst/>
                        </a:rPr>
                        <a:t>15417.4</a:t>
                      </a:r>
                      <a:endParaRPr lang="zh-CN" sz="800" kern="100">
                        <a:effectLst/>
                        <a:latin typeface="Calibri" panose="020F0502020204030204" charset="0"/>
                        <a:ea typeface="宋体" panose="02010600030101010101" pitchFamily="2" charset="-122"/>
                        <a:cs typeface="Times New Roman" panose="02020603050405020304" pitchFamily="18" charset="0"/>
                      </a:endParaRPr>
                    </a:p>
                  </a:txBody>
                  <a:tcPr marL="49600" marR="49600" marT="0" marB="0"/>
                </a:tc>
                <a:tc>
                  <a:txBody>
                    <a:bodyPr/>
                    <a:lstStyle/>
                    <a:p>
                      <a:pPr algn="just">
                        <a:spcAft>
                          <a:spcPts val="0"/>
                        </a:spcAft>
                      </a:pPr>
                      <a:r>
                        <a:rPr lang="en-US" sz="800" kern="100">
                          <a:effectLst/>
                        </a:rPr>
                        <a:t>17021.2</a:t>
                      </a:r>
                      <a:endParaRPr lang="zh-CN" sz="800" kern="100">
                        <a:effectLst/>
                        <a:latin typeface="Calibri" panose="020F0502020204030204" charset="0"/>
                        <a:ea typeface="宋体" panose="02010600030101010101" pitchFamily="2" charset="-122"/>
                        <a:cs typeface="Times New Roman" panose="02020603050405020304" pitchFamily="18" charset="0"/>
                      </a:endParaRPr>
                    </a:p>
                  </a:txBody>
                  <a:tcPr marL="49600" marR="49600" marT="0" marB="0"/>
                </a:tc>
                <a:tc>
                  <a:txBody>
                    <a:bodyPr/>
                    <a:lstStyle/>
                    <a:p>
                      <a:pPr algn="just">
                        <a:spcAft>
                          <a:spcPts val="0"/>
                        </a:spcAft>
                      </a:pPr>
                      <a:r>
                        <a:rPr lang="en-US" sz="800" kern="100" dirty="0">
                          <a:effectLst/>
                        </a:rPr>
                        <a:t>16861.0</a:t>
                      </a:r>
                      <a:endParaRPr lang="zh-CN" sz="800" kern="100" dirty="0">
                        <a:effectLst/>
                        <a:latin typeface="Calibri" panose="020F0502020204030204" charset="0"/>
                        <a:ea typeface="宋体" panose="02010600030101010101" pitchFamily="2" charset="-122"/>
                        <a:cs typeface="Times New Roman" panose="02020603050405020304" pitchFamily="18" charset="0"/>
                      </a:endParaRPr>
                    </a:p>
                  </a:txBody>
                  <a:tcPr marL="49600" marR="49600" marT="0" marB="0"/>
                </a:tc>
                <a:extLst>
                  <a:ext uri="{0D108BD9-81ED-4DB2-BD59-A6C34878D82A}">
                    <a16:rowId xmlns:a16="http://schemas.microsoft.com/office/drawing/2014/main" val="10011"/>
                  </a:ext>
                </a:extLst>
              </a:tr>
            </a:tbl>
          </a:graphicData>
        </a:graphic>
      </p:graphicFrame>
      <p:sp>
        <p:nvSpPr>
          <p:cNvPr id="26708" name="文本框 5"/>
          <p:cNvSpPr txBox="1"/>
          <p:nvPr/>
        </p:nvSpPr>
        <p:spPr>
          <a:xfrm>
            <a:off x="576263" y="1854200"/>
            <a:ext cx="3919537" cy="3046413"/>
          </a:xfrm>
          <a:prstGeom prst="rect">
            <a:avLst/>
          </a:prstGeom>
          <a:noFill/>
          <a:ln w="9525">
            <a:noFill/>
          </a:ln>
        </p:spPr>
        <p:txBody>
          <a:bodyPr>
            <a:spAutoFit/>
          </a:bodyPr>
          <a:lstStyle/>
          <a:p>
            <a:r>
              <a:rPr lang="zh-CN" altLang="zh-CN" sz="1200" dirty="0">
                <a:latin typeface="Times New Roman" panose="02020603050405020304" pitchFamily="18" charset="0"/>
              </a:rPr>
              <a:t>首先，使用</a:t>
            </a:r>
            <a:r>
              <a:rPr lang="en-US" altLang="zh-CN" sz="1200" dirty="0">
                <a:latin typeface="Times New Roman" panose="02020603050405020304" pitchFamily="18" charset="0"/>
              </a:rPr>
              <a:t>cpufreq-info -f</a:t>
            </a:r>
            <a:r>
              <a:rPr lang="zh-CN" altLang="zh-CN" sz="1200" dirty="0">
                <a:latin typeface="Times New Roman" panose="02020603050405020304" pitchFamily="18" charset="0"/>
              </a:rPr>
              <a:t>获取本机</a:t>
            </a:r>
            <a:r>
              <a:rPr lang="en-US" altLang="zh-CN" sz="1200" dirty="0">
                <a:latin typeface="Times New Roman" panose="02020603050405020304" pitchFamily="18" charset="0"/>
              </a:rPr>
              <a:t>CPU</a:t>
            </a:r>
            <a:r>
              <a:rPr lang="zh-CN" altLang="zh-CN" sz="1200" dirty="0">
                <a:latin typeface="Times New Roman" panose="02020603050405020304" pitchFamily="18" charset="0"/>
              </a:rPr>
              <a:t>允许的频率范围</a:t>
            </a:r>
          </a:p>
          <a:p>
            <a:r>
              <a:rPr lang="zh-CN" altLang="zh-CN" sz="1200" dirty="0">
                <a:latin typeface="Times New Roman" panose="02020603050405020304" pitchFamily="18" charset="0"/>
              </a:rPr>
              <a:t>例如：</a:t>
            </a:r>
            <a:r>
              <a:rPr lang="en-US" altLang="zh-CN" sz="1200" dirty="0">
                <a:latin typeface="Times New Roman" panose="02020603050405020304" pitchFamily="18" charset="0"/>
              </a:rPr>
              <a:t>hardwarelimits</a:t>
            </a:r>
            <a:r>
              <a:rPr lang="zh-CN" altLang="zh-CN" sz="1200" dirty="0">
                <a:latin typeface="Times New Roman" panose="02020603050405020304" pitchFamily="18" charset="0"/>
              </a:rPr>
              <a:t>：</a:t>
            </a:r>
            <a:r>
              <a:rPr lang="en-US" altLang="zh-CN" sz="1200" dirty="0">
                <a:latin typeface="Times New Roman" panose="02020603050405020304" pitchFamily="18" charset="0"/>
              </a:rPr>
              <a:t>756MHz – 2.80GHz</a:t>
            </a:r>
          </a:p>
          <a:p>
            <a:endParaRPr lang="zh-CN" altLang="zh-CN" sz="1200" dirty="0">
              <a:latin typeface="Times New Roman" panose="02020603050405020304" pitchFamily="18" charset="0"/>
            </a:endParaRPr>
          </a:p>
          <a:p>
            <a:r>
              <a:rPr lang="zh-CN" altLang="zh-CN" sz="1200" dirty="0">
                <a:latin typeface="Times New Roman" panose="02020603050405020304" pitchFamily="18" charset="0"/>
              </a:rPr>
              <a:t>倘若</a:t>
            </a:r>
            <a:r>
              <a:rPr lang="en-US" altLang="zh-CN" sz="1200" dirty="0">
                <a:latin typeface="Times New Roman" panose="02020603050405020304" pitchFamily="18" charset="0"/>
              </a:rPr>
              <a:t>CPU</a:t>
            </a:r>
            <a:r>
              <a:rPr lang="zh-CN" altLang="zh-CN" sz="1200" dirty="0">
                <a:latin typeface="Times New Roman" panose="02020603050405020304" pitchFamily="18" charset="0"/>
              </a:rPr>
              <a:t>只有两种模式：</a:t>
            </a:r>
            <a:r>
              <a:rPr lang="en-US" altLang="zh-CN" sz="1200" dirty="0">
                <a:latin typeface="Times New Roman" panose="02020603050405020304" pitchFamily="18" charset="0"/>
              </a:rPr>
              <a:t>ondemand</a:t>
            </a:r>
            <a:r>
              <a:rPr lang="zh-CN" altLang="zh-CN" sz="1200" dirty="0">
                <a:latin typeface="Times New Roman" panose="02020603050405020304" pitchFamily="18" charset="0"/>
              </a:rPr>
              <a:t>和</a:t>
            </a:r>
            <a:r>
              <a:rPr lang="en-US" altLang="zh-CN" sz="1200" dirty="0">
                <a:latin typeface="Times New Roman" panose="02020603050405020304" pitchFamily="18" charset="0"/>
              </a:rPr>
              <a:t>powersave</a:t>
            </a:r>
            <a:r>
              <a:rPr lang="zh-CN" altLang="zh-CN" sz="1200" dirty="0">
                <a:latin typeface="Times New Roman" panose="02020603050405020304" pitchFamily="18" charset="0"/>
              </a:rPr>
              <a:t>，则需要开启</a:t>
            </a:r>
            <a:r>
              <a:rPr lang="en-US" altLang="zh-CN" sz="1200" dirty="0">
                <a:latin typeface="Times New Roman" panose="02020603050405020304" pitchFamily="18" charset="0"/>
              </a:rPr>
              <a:t>userspace</a:t>
            </a:r>
            <a:r>
              <a:rPr lang="zh-CN" altLang="zh-CN" sz="1200" dirty="0">
                <a:latin typeface="Times New Roman" panose="02020603050405020304" pitchFamily="18" charset="0"/>
              </a:rPr>
              <a:t>模式</a:t>
            </a:r>
            <a:r>
              <a:rPr lang="zh-CN" altLang="en-US" sz="1200" dirty="0">
                <a:latin typeface="Times New Roman" panose="02020603050405020304" pitchFamily="18" charset="0"/>
              </a:rPr>
              <a:t>：</a:t>
            </a:r>
            <a:endParaRPr lang="zh-CN" altLang="zh-CN" sz="1200" dirty="0">
              <a:latin typeface="Times New Roman" panose="02020603050405020304" pitchFamily="18" charset="0"/>
            </a:endParaRPr>
          </a:p>
          <a:p>
            <a:r>
              <a:rPr lang="zh-CN" altLang="zh-CN" sz="1200" dirty="0">
                <a:latin typeface="Times New Roman" panose="02020603050405020304" pitchFamily="18" charset="0"/>
              </a:rPr>
              <a:t>在</a:t>
            </a:r>
            <a:r>
              <a:rPr lang="en-US" altLang="zh-CN" sz="1200" dirty="0">
                <a:latin typeface="Times New Roman" panose="02020603050405020304" pitchFamily="18" charset="0"/>
              </a:rPr>
              <a:t>/etc/default/grub</a:t>
            </a:r>
            <a:r>
              <a:rPr lang="zh-CN" altLang="zh-CN" sz="1200" dirty="0">
                <a:latin typeface="Times New Roman" panose="02020603050405020304" pitchFamily="18" charset="0"/>
              </a:rPr>
              <a:t>这个档案中，把</a:t>
            </a:r>
          </a:p>
          <a:p>
            <a:r>
              <a:rPr lang="en-US" altLang="zh-CN" sz="1200" dirty="0">
                <a:latin typeface="Times New Roman" panose="02020603050405020304" pitchFamily="18" charset="0"/>
              </a:rPr>
              <a:t>GRUB_CMDLINE_LINUX_DEFAULT="quiet splash"</a:t>
            </a:r>
            <a:endParaRPr lang="zh-CN" altLang="zh-CN" sz="1200" dirty="0">
              <a:latin typeface="Times New Roman" panose="02020603050405020304" pitchFamily="18" charset="0"/>
            </a:endParaRPr>
          </a:p>
          <a:p>
            <a:r>
              <a:rPr lang="zh-CN" altLang="zh-CN" sz="1200" dirty="0">
                <a:latin typeface="Times New Roman" panose="02020603050405020304" pitchFamily="18" charset="0"/>
              </a:rPr>
              <a:t>变成</a:t>
            </a:r>
          </a:p>
          <a:p>
            <a:r>
              <a:rPr lang="en-US" altLang="zh-CN" sz="1200" dirty="0">
                <a:latin typeface="Times New Roman" panose="02020603050405020304" pitchFamily="18" charset="0"/>
              </a:rPr>
              <a:t>GRUB_CMDLINE_LINUX_DEFAULT="quiet splash intel_pstate=disable"</a:t>
            </a:r>
            <a:endParaRPr lang="zh-CN" altLang="zh-CN" sz="1200" dirty="0">
              <a:latin typeface="Times New Roman" panose="02020603050405020304" pitchFamily="18" charset="0"/>
            </a:endParaRPr>
          </a:p>
          <a:p>
            <a:r>
              <a:rPr lang="zh-CN" altLang="zh-CN" sz="1200" dirty="0">
                <a:latin typeface="Times New Roman" panose="02020603050405020304" pitchFamily="18" charset="0"/>
              </a:rPr>
              <a:t>然后，</a:t>
            </a:r>
            <a:r>
              <a:rPr lang="en-US" altLang="zh-CN" sz="1200" dirty="0">
                <a:latin typeface="Times New Roman" panose="02020603050405020304" pitchFamily="18" charset="0"/>
              </a:rPr>
              <a:t>sudo update-grub</a:t>
            </a:r>
            <a:r>
              <a:rPr lang="zh-CN" altLang="en-US" sz="1200" dirty="0">
                <a:latin typeface="Times New Roman" panose="02020603050405020304" pitchFamily="18" charset="0"/>
              </a:rPr>
              <a:t>，</a:t>
            </a:r>
            <a:r>
              <a:rPr lang="zh-CN" altLang="zh-CN" sz="1200" dirty="0">
                <a:latin typeface="Times New Roman" panose="02020603050405020304" pitchFamily="18" charset="0"/>
              </a:rPr>
              <a:t>再</a:t>
            </a:r>
            <a:r>
              <a:rPr lang="en-US" altLang="zh-CN" sz="1200" dirty="0">
                <a:latin typeface="Times New Roman" panose="02020603050405020304" pitchFamily="18" charset="0"/>
              </a:rPr>
              <a:t>Reboot</a:t>
            </a:r>
            <a:r>
              <a:rPr lang="zh-CN" altLang="zh-CN" sz="1200" dirty="0">
                <a:latin typeface="Times New Roman" panose="02020603050405020304" pitchFamily="18" charset="0"/>
              </a:rPr>
              <a:t>一下。</a:t>
            </a:r>
          </a:p>
          <a:p>
            <a:endParaRPr lang="en-US" altLang="zh-CN" sz="1200" dirty="0">
              <a:latin typeface="Times New Roman" panose="02020603050405020304" pitchFamily="18" charset="0"/>
            </a:endParaRPr>
          </a:p>
          <a:p>
            <a:r>
              <a:rPr lang="zh-CN" altLang="zh-CN" sz="1200" dirty="0">
                <a:latin typeface="Times New Roman" panose="02020603050405020304" pitchFamily="18" charset="0"/>
              </a:rPr>
              <a:t>下面通过如下命令设置：</a:t>
            </a:r>
          </a:p>
          <a:p>
            <a:r>
              <a:rPr lang="en-US" altLang="zh-CN" sz="1200" dirty="0">
                <a:latin typeface="Times New Roman" panose="02020603050405020304" pitchFamily="18" charset="0"/>
              </a:rPr>
              <a:t>cpufreq-set –c CPU</a:t>
            </a:r>
            <a:r>
              <a:rPr lang="zh-CN" altLang="zh-CN" sz="1200" dirty="0">
                <a:latin typeface="Times New Roman" panose="02020603050405020304" pitchFamily="18" charset="0"/>
              </a:rPr>
              <a:t>号 </a:t>
            </a:r>
            <a:r>
              <a:rPr lang="en-US" altLang="zh-CN" sz="1200" dirty="0">
                <a:latin typeface="Times New Roman" panose="02020603050405020304" pitchFamily="18" charset="0"/>
              </a:rPr>
              <a:t>–g userspace</a:t>
            </a:r>
            <a:endParaRPr lang="zh-CN" altLang="zh-CN" sz="1200" dirty="0">
              <a:latin typeface="Times New Roman" panose="02020603050405020304" pitchFamily="18" charset="0"/>
            </a:endParaRPr>
          </a:p>
          <a:p>
            <a:r>
              <a:rPr lang="zh-CN" altLang="zh-CN" sz="1200" dirty="0">
                <a:latin typeface="Times New Roman" panose="02020603050405020304" pitchFamily="18" charset="0"/>
              </a:rPr>
              <a:t>在该种模式下，可以通过如下命令设置</a:t>
            </a:r>
            <a:r>
              <a:rPr lang="en-US" altLang="zh-CN" sz="1200" dirty="0">
                <a:latin typeface="Times New Roman" panose="02020603050405020304" pitchFamily="18" charset="0"/>
              </a:rPr>
              <a:t>CPU</a:t>
            </a:r>
            <a:r>
              <a:rPr lang="zh-CN" altLang="zh-CN" sz="1200" dirty="0">
                <a:latin typeface="Times New Roman" panose="02020603050405020304" pitchFamily="18" charset="0"/>
              </a:rPr>
              <a:t>频率：</a:t>
            </a:r>
          </a:p>
          <a:p>
            <a:r>
              <a:rPr lang="en-US" altLang="zh-CN" sz="1200" dirty="0">
                <a:latin typeface="Times New Roman" panose="02020603050405020304" pitchFamily="18" charset="0"/>
              </a:rPr>
              <a:t>cpufreq-set –c CPU</a:t>
            </a:r>
            <a:r>
              <a:rPr lang="zh-CN" altLang="zh-CN" sz="1200" dirty="0">
                <a:latin typeface="Times New Roman" panose="02020603050405020304" pitchFamily="18" charset="0"/>
              </a:rPr>
              <a:t>号 </a:t>
            </a:r>
            <a:r>
              <a:rPr lang="en-US" altLang="zh-CN" sz="1200" dirty="0">
                <a:latin typeface="Times New Roman" panose="02020603050405020304" pitchFamily="18" charset="0"/>
              </a:rPr>
              <a:t>–f </a:t>
            </a:r>
            <a:r>
              <a:rPr lang="zh-CN" altLang="zh-CN" sz="1200" dirty="0">
                <a:latin typeface="Times New Roman" panose="02020603050405020304" pitchFamily="18" charset="0"/>
              </a:rPr>
              <a:t>频率。</a:t>
            </a:r>
          </a:p>
        </p:txBody>
      </p:sp>
      <p:graphicFrame>
        <p:nvGraphicFramePr>
          <p:cNvPr id="26709" name="图表 7"/>
          <p:cNvGraphicFramePr/>
          <p:nvPr/>
        </p:nvGraphicFramePr>
        <p:xfrm>
          <a:off x="4445000" y="4027488"/>
          <a:ext cx="4395788" cy="2693987"/>
        </p:xfrm>
        <a:graphic>
          <a:graphicData uri="http://schemas.openxmlformats.org/presentationml/2006/ole">
            <mc:AlternateContent xmlns:mc="http://schemas.openxmlformats.org/markup-compatibility/2006">
              <mc:Choice xmlns:v="urn:schemas-microsoft-com:vml" Requires="v">
                <p:oleObj r:id="rId2" imgW="4401185" imgH="2700655" progId="Excel.Chart.8">
                  <p:embed/>
                </p:oleObj>
              </mc:Choice>
              <mc:Fallback>
                <p:oleObj r:id="rId2" imgW="4401185" imgH="2700655" progId="Excel.Chart.8">
                  <p:embed/>
                  <p:pic>
                    <p:nvPicPr>
                      <p:cNvPr id="0" name="图片 3075"/>
                      <p:cNvPicPr/>
                      <p:nvPr/>
                    </p:nvPicPr>
                    <p:blipFill>
                      <a:blip r:embed="rId3"/>
                      <a:stretch>
                        <a:fillRect/>
                      </a:stretch>
                    </p:blipFill>
                    <p:spPr>
                      <a:xfrm>
                        <a:off x="4445000" y="4027488"/>
                        <a:ext cx="4395788" cy="2693987"/>
                      </a:xfrm>
                      <a:prstGeom prst="rect">
                        <a:avLst/>
                      </a:prstGeom>
                      <a:noFill/>
                      <a:ln w="38100">
                        <a:noFill/>
                        <a:miter/>
                      </a:ln>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vert="horz" wrap="square" lIns="91440" tIns="45720" rIns="91440" bIns="45720" anchor="ctr"/>
          <a:lstStyle/>
          <a:p>
            <a:r>
              <a:rPr lang="zh-CN" altLang="en-US" dirty="0"/>
              <a:t>第12章 第</a:t>
            </a:r>
            <a:r>
              <a:rPr lang="en-US" altLang="zh-CN" dirty="0"/>
              <a:t>2</a:t>
            </a:r>
            <a:r>
              <a:rPr lang="zh-CN" altLang="en-US" dirty="0"/>
              <a:t>题</a:t>
            </a:r>
            <a:r>
              <a:rPr lang="en-US" altLang="zh-CN" dirty="0"/>
              <a:t>-A</a:t>
            </a:r>
            <a:endParaRPr lang="zh-CN" altLang="en-US" dirty="0"/>
          </a:p>
        </p:txBody>
      </p:sp>
      <p:sp>
        <p:nvSpPr>
          <p:cNvPr id="27651" name="内容占位符 4"/>
          <p:cNvSpPr>
            <a:spLocks noGrp="1"/>
          </p:cNvSpPr>
          <p:nvPr>
            <p:ph idx="1"/>
          </p:nvPr>
        </p:nvSpPr>
        <p:spPr/>
        <p:txBody>
          <a:bodyPr vert="horz" wrap="square" lIns="91440" tIns="45720" rIns="91440" bIns="45720" anchor="t"/>
          <a:lstStyle/>
          <a:p>
            <a:r>
              <a:rPr lang="en-US" altLang="zh-CN" dirty="0"/>
              <a:t>3.  </a:t>
            </a:r>
            <a:r>
              <a:rPr lang="zh-CN" altLang="en-US" dirty="0"/>
              <a:t>观察单精度和双精度区别</a:t>
            </a:r>
            <a:endParaRPr lang="en-US" altLang="zh-CN" dirty="0"/>
          </a:p>
          <a:p>
            <a:pPr lvl="1"/>
            <a:r>
              <a:rPr lang="zh-CN" altLang="zh-CN" dirty="0"/>
              <a:t>在</a:t>
            </a:r>
            <a:r>
              <a:rPr lang="en-US" altLang="zh-CN" dirty="0"/>
              <a:t>2.8GHz</a:t>
            </a:r>
            <a:r>
              <a:rPr lang="zh-CN" altLang="zh-CN" dirty="0"/>
              <a:t>下，修改代码中</a:t>
            </a:r>
            <a:r>
              <a:rPr lang="en-US" altLang="zh-CN" dirty="0"/>
              <a:t>STREAM_TYPE</a:t>
            </a:r>
            <a:r>
              <a:rPr lang="zh-CN" altLang="zh-CN" dirty="0"/>
              <a:t>，将</a:t>
            </a:r>
            <a:r>
              <a:rPr lang="en-US" altLang="zh-CN" dirty="0"/>
              <a:t>double</a:t>
            </a:r>
            <a:r>
              <a:rPr lang="zh-CN" altLang="zh-CN" dirty="0"/>
              <a:t>修改为</a:t>
            </a:r>
            <a:r>
              <a:rPr lang="en-US" altLang="zh-CN" dirty="0"/>
              <a:t>float</a:t>
            </a:r>
            <a:r>
              <a:rPr lang="zh-CN" altLang="zh-CN" dirty="0"/>
              <a:t>。重新编译，执行。</a:t>
            </a:r>
            <a:endParaRPr lang="en-US" altLang="zh-CN" dirty="0"/>
          </a:p>
          <a:p>
            <a:pPr lvl="1"/>
            <a:endParaRPr lang="en-US" altLang="zh-CN" dirty="0"/>
          </a:p>
          <a:p>
            <a:pPr lvl="1"/>
            <a:endParaRPr lang="en-US" altLang="zh-CN" dirty="0"/>
          </a:p>
          <a:p>
            <a:pPr lvl="1"/>
            <a:endParaRPr lang="en-US" altLang="zh-CN" dirty="0"/>
          </a:p>
          <a:p>
            <a:pPr lvl="1"/>
            <a:endParaRPr lang="zh-CN" altLang="en-US" dirty="0"/>
          </a:p>
          <a:p>
            <a:pPr lvl="1"/>
            <a:endParaRPr lang="zh-CN" altLang="en-US" dirty="0"/>
          </a:p>
          <a:p>
            <a:pPr lvl="1"/>
            <a:r>
              <a:rPr lang="zh-CN" altLang="en-US" dirty="0"/>
              <a:t>对比可知，单精度带宽较低。</a:t>
            </a:r>
            <a:endParaRPr lang="zh-CN" altLang="zh-CN" dirty="0"/>
          </a:p>
          <a:p>
            <a:endParaRPr lang="zh-CN" altLang="en-US" dirty="0"/>
          </a:p>
        </p:txBody>
      </p:sp>
      <p:graphicFrame>
        <p:nvGraphicFramePr>
          <p:cNvPr id="10" name="表格 9"/>
          <p:cNvGraphicFramePr>
            <a:graphicFrameLocks noGrp="1"/>
          </p:cNvGraphicFramePr>
          <p:nvPr/>
        </p:nvGraphicFramePr>
        <p:xfrm>
          <a:off x="1889125" y="3646488"/>
          <a:ext cx="5267325" cy="1123950"/>
        </p:xfrm>
        <a:graphic>
          <a:graphicData uri="http://schemas.openxmlformats.org/drawingml/2006/table">
            <a:tbl>
              <a:tblPr firstRow="1" firstCol="1" bandRow="1">
                <a:tableStyleId>{5940675A-B579-460E-94D1-54222C63F5DA}</a:tableStyleId>
              </a:tblPr>
              <a:tblGrid>
                <a:gridCol w="1053338">
                  <a:extLst>
                    <a:ext uri="{9D8B030D-6E8A-4147-A177-3AD203B41FA5}">
                      <a16:colId xmlns:a16="http://schemas.microsoft.com/office/drawing/2014/main" val="20000"/>
                    </a:ext>
                  </a:extLst>
                </a:gridCol>
                <a:gridCol w="1053338">
                  <a:extLst>
                    <a:ext uri="{9D8B030D-6E8A-4147-A177-3AD203B41FA5}">
                      <a16:colId xmlns:a16="http://schemas.microsoft.com/office/drawing/2014/main" val="20001"/>
                    </a:ext>
                  </a:extLst>
                </a:gridCol>
                <a:gridCol w="1053338">
                  <a:extLst>
                    <a:ext uri="{9D8B030D-6E8A-4147-A177-3AD203B41FA5}">
                      <a16:colId xmlns:a16="http://schemas.microsoft.com/office/drawing/2014/main" val="20002"/>
                    </a:ext>
                  </a:extLst>
                </a:gridCol>
                <a:gridCol w="1053338">
                  <a:extLst>
                    <a:ext uri="{9D8B030D-6E8A-4147-A177-3AD203B41FA5}">
                      <a16:colId xmlns:a16="http://schemas.microsoft.com/office/drawing/2014/main" val="20003"/>
                    </a:ext>
                  </a:extLst>
                </a:gridCol>
                <a:gridCol w="1053973">
                  <a:extLst>
                    <a:ext uri="{9D8B030D-6E8A-4147-A177-3AD203B41FA5}">
                      <a16:colId xmlns:a16="http://schemas.microsoft.com/office/drawing/2014/main" val="20004"/>
                    </a:ext>
                  </a:extLst>
                </a:gridCol>
              </a:tblGrid>
              <a:tr h="224790">
                <a:tc>
                  <a:txBody>
                    <a:bodyPr/>
                    <a:lstStyle/>
                    <a:p>
                      <a:pPr algn="just">
                        <a:spcAft>
                          <a:spcPts val="0"/>
                        </a:spcAft>
                      </a:pPr>
                      <a:r>
                        <a:rPr lang="en-US" sz="1100" kern="100">
                          <a:effectLst/>
                        </a:rPr>
                        <a:t>Function</a:t>
                      </a:r>
                      <a:endParaRPr lang="zh-CN" sz="1100" kern="100">
                        <a:effectLst/>
                        <a:latin typeface="Calibri" panose="020F0502020204030204" charset="0"/>
                        <a:ea typeface="宋体" panose="02010600030101010101" pitchFamily="2" charset="-122"/>
                        <a:cs typeface="Times New Roman" panose="02020603050405020304" pitchFamily="18" charset="0"/>
                      </a:endParaRPr>
                    </a:p>
                  </a:txBody>
                  <a:tcPr marL="68572" marR="68572" marT="0" marB="0"/>
                </a:tc>
                <a:tc>
                  <a:txBody>
                    <a:bodyPr/>
                    <a:lstStyle/>
                    <a:p>
                      <a:pPr algn="just">
                        <a:spcAft>
                          <a:spcPts val="0"/>
                        </a:spcAft>
                      </a:pPr>
                      <a:r>
                        <a:rPr lang="en-US" sz="1100" kern="100">
                          <a:effectLst/>
                        </a:rPr>
                        <a:t>Best Rate MB/s</a:t>
                      </a:r>
                      <a:endParaRPr lang="zh-CN" sz="1100" kern="100">
                        <a:effectLst/>
                        <a:latin typeface="Calibri" panose="020F0502020204030204" charset="0"/>
                        <a:ea typeface="宋体" panose="02010600030101010101" pitchFamily="2" charset="-122"/>
                        <a:cs typeface="Times New Roman" panose="02020603050405020304" pitchFamily="18" charset="0"/>
                      </a:endParaRPr>
                    </a:p>
                  </a:txBody>
                  <a:tcPr marL="68572" marR="68572" marT="0" marB="0"/>
                </a:tc>
                <a:tc>
                  <a:txBody>
                    <a:bodyPr/>
                    <a:lstStyle/>
                    <a:p>
                      <a:pPr algn="just">
                        <a:spcAft>
                          <a:spcPts val="0"/>
                        </a:spcAft>
                      </a:pPr>
                      <a:r>
                        <a:rPr lang="en-US" sz="1100" kern="100">
                          <a:effectLst/>
                        </a:rPr>
                        <a:t>Avg time</a:t>
                      </a:r>
                      <a:endParaRPr lang="zh-CN" sz="1100" kern="100">
                        <a:effectLst/>
                        <a:latin typeface="Calibri" panose="020F0502020204030204" charset="0"/>
                        <a:ea typeface="宋体" panose="02010600030101010101" pitchFamily="2" charset="-122"/>
                        <a:cs typeface="Times New Roman" panose="02020603050405020304" pitchFamily="18" charset="0"/>
                      </a:endParaRPr>
                    </a:p>
                  </a:txBody>
                  <a:tcPr marL="68572" marR="68572" marT="0" marB="0"/>
                </a:tc>
                <a:tc>
                  <a:txBody>
                    <a:bodyPr/>
                    <a:lstStyle/>
                    <a:p>
                      <a:pPr algn="just">
                        <a:spcAft>
                          <a:spcPts val="0"/>
                        </a:spcAft>
                      </a:pPr>
                      <a:r>
                        <a:rPr lang="en-US" sz="1100" kern="100">
                          <a:effectLst/>
                        </a:rPr>
                        <a:t>Min time</a:t>
                      </a:r>
                      <a:endParaRPr lang="zh-CN" sz="1100" kern="100">
                        <a:effectLst/>
                        <a:latin typeface="Calibri" panose="020F0502020204030204" charset="0"/>
                        <a:ea typeface="宋体" panose="02010600030101010101" pitchFamily="2" charset="-122"/>
                        <a:cs typeface="Times New Roman" panose="02020603050405020304" pitchFamily="18" charset="0"/>
                      </a:endParaRPr>
                    </a:p>
                  </a:txBody>
                  <a:tcPr marL="68572" marR="68572" marT="0" marB="0"/>
                </a:tc>
                <a:tc>
                  <a:txBody>
                    <a:bodyPr/>
                    <a:lstStyle/>
                    <a:p>
                      <a:pPr algn="just">
                        <a:spcAft>
                          <a:spcPts val="0"/>
                        </a:spcAft>
                      </a:pPr>
                      <a:r>
                        <a:rPr lang="en-US" sz="1100" kern="100">
                          <a:effectLst/>
                        </a:rPr>
                        <a:t>Max time</a:t>
                      </a:r>
                      <a:endParaRPr lang="zh-CN" sz="1100" kern="100">
                        <a:effectLst/>
                        <a:latin typeface="Calibri" panose="020F0502020204030204" charset="0"/>
                        <a:ea typeface="宋体" panose="02010600030101010101" pitchFamily="2" charset="-122"/>
                        <a:cs typeface="Times New Roman" panose="02020603050405020304" pitchFamily="18" charset="0"/>
                      </a:endParaRPr>
                    </a:p>
                  </a:txBody>
                  <a:tcPr marL="68572" marR="68572" marT="0" marB="0"/>
                </a:tc>
                <a:extLst>
                  <a:ext uri="{0D108BD9-81ED-4DB2-BD59-A6C34878D82A}">
                    <a16:rowId xmlns:a16="http://schemas.microsoft.com/office/drawing/2014/main" val="10000"/>
                  </a:ext>
                </a:extLst>
              </a:tr>
              <a:tr h="224790">
                <a:tc>
                  <a:txBody>
                    <a:bodyPr/>
                    <a:lstStyle/>
                    <a:p>
                      <a:pPr algn="just">
                        <a:spcAft>
                          <a:spcPts val="0"/>
                        </a:spcAft>
                      </a:pPr>
                      <a:r>
                        <a:rPr lang="en-US" sz="1100" kern="100">
                          <a:effectLst/>
                        </a:rPr>
                        <a:t>Copy</a:t>
                      </a:r>
                      <a:endParaRPr lang="zh-CN" sz="1100" kern="100">
                        <a:effectLst/>
                        <a:latin typeface="Calibri" panose="020F0502020204030204" charset="0"/>
                        <a:ea typeface="宋体" panose="02010600030101010101" pitchFamily="2" charset="-122"/>
                        <a:cs typeface="Times New Roman" panose="02020603050405020304" pitchFamily="18" charset="0"/>
                      </a:endParaRPr>
                    </a:p>
                  </a:txBody>
                  <a:tcPr marL="68572" marR="68572" marT="0" marB="0"/>
                </a:tc>
                <a:tc>
                  <a:txBody>
                    <a:bodyPr/>
                    <a:lstStyle/>
                    <a:p>
                      <a:pPr algn="just">
                        <a:spcAft>
                          <a:spcPts val="0"/>
                        </a:spcAft>
                      </a:pPr>
                      <a:r>
                        <a:rPr lang="en-US" sz="1100" kern="100">
                          <a:effectLst/>
                        </a:rPr>
                        <a:t>13869.5</a:t>
                      </a:r>
                      <a:endParaRPr lang="zh-CN" sz="1100" kern="100">
                        <a:effectLst/>
                        <a:latin typeface="Calibri" panose="020F0502020204030204" charset="0"/>
                        <a:ea typeface="宋体" panose="02010600030101010101" pitchFamily="2" charset="-122"/>
                        <a:cs typeface="Times New Roman" panose="02020603050405020304" pitchFamily="18" charset="0"/>
                      </a:endParaRPr>
                    </a:p>
                  </a:txBody>
                  <a:tcPr marL="68572" marR="68572" marT="0" marB="0"/>
                </a:tc>
                <a:tc>
                  <a:txBody>
                    <a:bodyPr/>
                    <a:lstStyle/>
                    <a:p>
                      <a:pPr algn="just">
                        <a:spcAft>
                          <a:spcPts val="0"/>
                        </a:spcAft>
                      </a:pPr>
                      <a:r>
                        <a:rPr lang="en-US" sz="1100" kern="100">
                          <a:effectLst/>
                        </a:rPr>
                        <a:t>0.005783</a:t>
                      </a:r>
                      <a:endParaRPr lang="zh-CN" sz="1100" kern="100">
                        <a:effectLst/>
                        <a:latin typeface="Calibri" panose="020F0502020204030204" charset="0"/>
                        <a:ea typeface="宋体" panose="02010600030101010101" pitchFamily="2" charset="-122"/>
                        <a:cs typeface="Times New Roman" panose="02020603050405020304" pitchFamily="18" charset="0"/>
                      </a:endParaRPr>
                    </a:p>
                  </a:txBody>
                  <a:tcPr marL="68572" marR="68572" marT="0" marB="0"/>
                </a:tc>
                <a:tc>
                  <a:txBody>
                    <a:bodyPr/>
                    <a:lstStyle/>
                    <a:p>
                      <a:pPr algn="just">
                        <a:spcAft>
                          <a:spcPts val="0"/>
                        </a:spcAft>
                      </a:pPr>
                      <a:r>
                        <a:rPr lang="en-US" sz="1100" kern="100">
                          <a:effectLst/>
                        </a:rPr>
                        <a:t>0.005768</a:t>
                      </a:r>
                      <a:endParaRPr lang="zh-CN" sz="1100" kern="100">
                        <a:effectLst/>
                        <a:latin typeface="Calibri" panose="020F0502020204030204" charset="0"/>
                        <a:ea typeface="宋体" panose="02010600030101010101" pitchFamily="2" charset="-122"/>
                        <a:cs typeface="Times New Roman" panose="02020603050405020304" pitchFamily="18" charset="0"/>
                      </a:endParaRPr>
                    </a:p>
                  </a:txBody>
                  <a:tcPr marL="68572" marR="68572" marT="0" marB="0"/>
                </a:tc>
                <a:tc>
                  <a:txBody>
                    <a:bodyPr/>
                    <a:lstStyle/>
                    <a:p>
                      <a:pPr algn="just">
                        <a:spcAft>
                          <a:spcPts val="0"/>
                        </a:spcAft>
                      </a:pPr>
                      <a:r>
                        <a:rPr lang="en-US" sz="1100" kern="100" dirty="0">
                          <a:effectLst/>
                        </a:rPr>
                        <a:t>0.005808</a:t>
                      </a:r>
                      <a:endParaRPr lang="zh-CN" sz="1100" kern="100" dirty="0">
                        <a:effectLst/>
                        <a:latin typeface="Calibri" panose="020F0502020204030204" charset="0"/>
                        <a:ea typeface="宋体" panose="02010600030101010101" pitchFamily="2" charset="-122"/>
                        <a:cs typeface="Times New Roman" panose="02020603050405020304" pitchFamily="18" charset="0"/>
                      </a:endParaRPr>
                    </a:p>
                  </a:txBody>
                  <a:tcPr marL="68572" marR="68572" marT="0" marB="0"/>
                </a:tc>
                <a:extLst>
                  <a:ext uri="{0D108BD9-81ED-4DB2-BD59-A6C34878D82A}">
                    <a16:rowId xmlns:a16="http://schemas.microsoft.com/office/drawing/2014/main" val="10001"/>
                  </a:ext>
                </a:extLst>
              </a:tr>
              <a:tr h="224790">
                <a:tc>
                  <a:txBody>
                    <a:bodyPr/>
                    <a:lstStyle/>
                    <a:p>
                      <a:pPr algn="just">
                        <a:spcAft>
                          <a:spcPts val="0"/>
                        </a:spcAft>
                      </a:pPr>
                      <a:r>
                        <a:rPr lang="en-US" sz="1100" kern="100">
                          <a:effectLst/>
                        </a:rPr>
                        <a:t>Scale</a:t>
                      </a:r>
                      <a:endParaRPr lang="zh-CN" sz="1100" kern="100">
                        <a:effectLst/>
                        <a:latin typeface="Calibri" panose="020F0502020204030204" charset="0"/>
                        <a:ea typeface="宋体" panose="02010600030101010101" pitchFamily="2" charset="-122"/>
                        <a:cs typeface="Times New Roman" panose="02020603050405020304" pitchFamily="18" charset="0"/>
                      </a:endParaRPr>
                    </a:p>
                  </a:txBody>
                  <a:tcPr marL="68572" marR="68572" marT="0" marB="0"/>
                </a:tc>
                <a:tc>
                  <a:txBody>
                    <a:bodyPr/>
                    <a:lstStyle/>
                    <a:p>
                      <a:pPr algn="just">
                        <a:spcAft>
                          <a:spcPts val="0"/>
                        </a:spcAft>
                      </a:pPr>
                      <a:r>
                        <a:rPr lang="en-US" sz="1100" kern="100">
                          <a:effectLst/>
                        </a:rPr>
                        <a:t>13587.0</a:t>
                      </a:r>
                      <a:endParaRPr lang="zh-CN" sz="1100" kern="100">
                        <a:effectLst/>
                        <a:latin typeface="Calibri" panose="020F0502020204030204" charset="0"/>
                        <a:ea typeface="宋体" panose="02010600030101010101" pitchFamily="2" charset="-122"/>
                        <a:cs typeface="Times New Roman" panose="02020603050405020304" pitchFamily="18" charset="0"/>
                      </a:endParaRPr>
                    </a:p>
                  </a:txBody>
                  <a:tcPr marL="68572" marR="68572" marT="0" marB="0"/>
                </a:tc>
                <a:tc>
                  <a:txBody>
                    <a:bodyPr/>
                    <a:lstStyle/>
                    <a:p>
                      <a:pPr algn="just">
                        <a:spcAft>
                          <a:spcPts val="0"/>
                        </a:spcAft>
                      </a:pPr>
                      <a:r>
                        <a:rPr lang="en-US" sz="1100" kern="100">
                          <a:effectLst/>
                        </a:rPr>
                        <a:t>0.005914</a:t>
                      </a:r>
                      <a:endParaRPr lang="zh-CN" sz="1100" kern="100">
                        <a:effectLst/>
                        <a:latin typeface="Calibri" panose="020F0502020204030204" charset="0"/>
                        <a:ea typeface="宋体" panose="02010600030101010101" pitchFamily="2" charset="-122"/>
                        <a:cs typeface="Times New Roman" panose="02020603050405020304" pitchFamily="18" charset="0"/>
                      </a:endParaRPr>
                    </a:p>
                  </a:txBody>
                  <a:tcPr marL="68572" marR="68572" marT="0" marB="0"/>
                </a:tc>
                <a:tc>
                  <a:txBody>
                    <a:bodyPr/>
                    <a:lstStyle/>
                    <a:p>
                      <a:pPr algn="just">
                        <a:spcAft>
                          <a:spcPts val="0"/>
                        </a:spcAft>
                      </a:pPr>
                      <a:r>
                        <a:rPr lang="en-US" sz="1100" kern="100">
                          <a:effectLst/>
                        </a:rPr>
                        <a:t>0.005888</a:t>
                      </a:r>
                      <a:endParaRPr lang="zh-CN" sz="1100" kern="100">
                        <a:effectLst/>
                        <a:latin typeface="Calibri" panose="020F0502020204030204" charset="0"/>
                        <a:ea typeface="宋体" panose="02010600030101010101" pitchFamily="2" charset="-122"/>
                        <a:cs typeface="Times New Roman" panose="02020603050405020304" pitchFamily="18" charset="0"/>
                      </a:endParaRPr>
                    </a:p>
                  </a:txBody>
                  <a:tcPr marL="68572" marR="68572" marT="0" marB="0"/>
                </a:tc>
                <a:tc>
                  <a:txBody>
                    <a:bodyPr/>
                    <a:lstStyle/>
                    <a:p>
                      <a:pPr algn="just">
                        <a:spcAft>
                          <a:spcPts val="0"/>
                        </a:spcAft>
                      </a:pPr>
                      <a:r>
                        <a:rPr lang="en-US" sz="1100" kern="100" dirty="0">
                          <a:effectLst/>
                        </a:rPr>
                        <a:t>0.005940</a:t>
                      </a:r>
                      <a:endParaRPr lang="zh-CN" sz="1100" kern="100" dirty="0">
                        <a:effectLst/>
                        <a:latin typeface="Calibri" panose="020F0502020204030204" charset="0"/>
                        <a:ea typeface="宋体" panose="02010600030101010101" pitchFamily="2" charset="-122"/>
                        <a:cs typeface="Times New Roman" panose="02020603050405020304" pitchFamily="18" charset="0"/>
                      </a:endParaRPr>
                    </a:p>
                  </a:txBody>
                  <a:tcPr marL="68572" marR="68572" marT="0" marB="0"/>
                </a:tc>
                <a:extLst>
                  <a:ext uri="{0D108BD9-81ED-4DB2-BD59-A6C34878D82A}">
                    <a16:rowId xmlns:a16="http://schemas.microsoft.com/office/drawing/2014/main" val="10002"/>
                  </a:ext>
                </a:extLst>
              </a:tr>
              <a:tr h="224790">
                <a:tc>
                  <a:txBody>
                    <a:bodyPr/>
                    <a:lstStyle/>
                    <a:p>
                      <a:pPr algn="just">
                        <a:spcAft>
                          <a:spcPts val="0"/>
                        </a:spcAft>
                      </a:pPr>
                      <a:r>
                        <a:rPr lang="en-US" sz="1100" kern="100">
                          <a:effectLst/>
                        </a:rPr>
                        <a:t>Add</a:t>
                      </a:r>
                      <a:endParaRPr lang="zh-CN" sz="1100" kern="100">
                        <a:effectLst/>
                        <a:latin typeface="Calibri" panose="020F0502020204030204" charset="0"/>
                        <a:ea typeface="宋体" panose="02010600030101010101" pitchFamily="2" charset="-122"/>
                        <a:cs typeface="Times New Roman" panose="02020603050405020304" pitchFamily="18" charset="0"/>
                      </a:endParaRPr>
                    </a:p>
                  </a:txBody>
                  <a:tcPr marL="68572" marR="68572" marT="0" marB="0"/>
                </a:tc>
                <a:tc>
                  <a:txBody>
                    <a:bodyPr/>
                    <a:lstStyle/>
                    <a:p>
                      <a:pPr algn="just">
                        <a:spcAft>
                          <a:spcPts val="0"/>
                        </a:spcAft>
                      </a:pPr>
                      <a:r>
                        <a:rPr lang="en-US" sz="1100" kern="100">
                          <a:effectLst/>
                        </a:rPr>
                        <a:t>15428.3</a:t>
                      </a:r>
                      <a:endParaRPr lang="zh-CN" sz="1100" kern="100">
                        <a:effectLst/>
                        <a:latin typeface="Calibri" panose="020F0502020204030204" charset="0"/>
                        <a:ea typeface="宋体" panose="02010600030101010101" pitchFamily="2" charset="-122"/>
                        <a:cs typeface="Times New Roman" panose="02020603050405020304" pitchFamily="18" charset="0"/>
                      </a:endParaRPr>
                    </a:p>
                  </a:txBody>
                  <a:tcPr marL="68572" marR="68572" marT="0" marB="0"/>
                </a:tc>
                <a:tc>
                  <a:txBody>
                    <a:bodyPr/>
                    <a:lstStyle/>
                    <a:p>
                      <a:pPr algn="just">
                        <a:spcAft>
                          <a:spcPts val="0"/>
                        </a:spcAft>
                      </a:pPr>
                      <a:r>
                        <a:rPr lang="en-US" sz="1100" kern="100">
                          <a:effectLst/>
                        </a:rPr>
                        <a:t>0.007808</a:t>
                      </a:r>
                      <a:endParaRPr lang="zh-CN" sz="1100" kern="100">
                        <a:effectLst/>
                        <a:latin typeface="Calibri" panose="020F0502020204030204" charset="0"/>
                        <a:ea typeface="宋体" panose="02010600030101010101" pitchFamily="2" charset="-122"/>
                        <a:cs typeface="Times New Roman" panose="02020603050405020304" pitchFamily="18" charset="0"/>
                      </a:endParaRPr>
                    </a:p>
                  </a:txBody>
                  <a:tcPr marL="68572" marR="68572" marT="0" marB="0"/>
                </a:tc>
                <a:tc>
                  <a:txBody>
                    <a:bodyPr/>
                    <a:lstStyle/>
                    <a:p>
                      <a:pPr algn="just">
                        <a:spcAft>
                          <a:spcPts val="0"/>
                        </a:spcAft>
                      </a:pPr>
                      <a:r>
                        <a:rPr lang="en-US" sz="1100" kern="100">
                          <a:effectLst/>
                        </a:rPr>
                        <a:t>0.007778</a:t>
                      </a:r>
                      <a:endParaRPr lang="zh-CN" sz="1100" kern="100">
                        <a:effectLst/>
                        <a:latin typeface="Calibri" panose="020F0502020204030204" charset="0"/>
                        <a:ea typeface="宋体" panose="02010600030101010101" pitchFamily="2" charset="-122"/>
                        <a:cs typeface="Times New Roman" panose="02020603050405020304" pitchFamily="18" charset="0"/>
                      </a:endParaRPr>
                    </a:p>
                  </a:txBody>
                  <a:tcPr marL="68572" marR="68572" marT="0" marB="0"/>
                </a:tc>
                <a:tc>
                  <a:txBody>
                    <a:bodyPr/>
                    <a:lstStyle/>
                    <a:p>
                      <a:pPr algn="just">
                        <a:spcAft>
                          <a:spcPts val="0"/>
                        </a:spcAft>
                      </a:pPr>
                      <a:r>
                        <a:rPr lang="en-US" sz="1100" kern="100" dirty="0">
                          <a:effectLst/>
                        </a:rPr>
                        <a:t>0.007835</a:t>
                      </a:r>
                      <a:endParaRPr lang="zh-CN" sz="1100" kern="100" dirty="0">
                        <a:effectLst/>
                        <a:latin typeface="Calibri" panose="020F0502020204030204" charset="0"/>
                        <a:ea typeface="宋体" panose="02010600030101010101" pitchFamily="2" charset="-122"/>
                        <a:cs typeface="Times New Roman" panose="02020603050405020304" pitchFamily="18" charset="0"/>
                      </a:endParaRPr>
                    </a:p>
                  </a:txBody>
                  <a:tcPr marL="68572" marR="68572" marT="0" marB="0"/>
                </a:tc>
                <a:extLst>
                  <a:ext uri="{0D108BD9-81ED-4DB2-BD59-A6C34878D82A}">
                    <a16:rowId xmlns:a16="http://schemas.microsoft.com/office/drawing/2014/main" val="10003"/>
                  </a:ext>
                </a:extLst>
              </a:tr>
              <a:tr h="224790">
                <a:tc>
                  <a:txBody>
                    <a:bodyPr/>
                    <a:lstStyle/>
                    <a:p>
                      <a:pPr algn="just">
                        <a:spcAft>
                          <a:spcPts val="0"/>
                        </a:spcAft>
                      </a:pPr>
                      <a:r>
                        <a:rPr lang="en-US" sz="1100" kern="100">
                          <a:effectLst/>
                        </a:rPr>
                        <a:t>Triad</a:t>
                      </a:r>
                      <a:endParaRPr lang="zh-CN" sz="1100" kern="100">
                        <a:effectLst/>
                        <a:latin typeface="Calibri" panose="020F0502020204030204" charset="0"/>
                        <a:ea typeface="宋体" panose="02010600030101010101" pitchFamily="2" charset="-122"/>
                        <a:cs typeface="Times New Roman" panose="02020603050405020304" pitchFamily="18" charset="0"/>
                      </a:endParaRPr>
                    </a:p>
                  </a:txBody>
                  <a:tcPr marL="68572" marR="68572" marT="0" marB="0"/>
                </a:tc>
                <a:tc>
                  <a:txBody>
                    <a:bodyPr/>
                    <a:lstStyle/>
                    <a:p>
                      <a:pPr algn="just">
                        <a:spcAft>
                          <a:spcPts val="0"/>
                        </a:spcAft>
                      </a:pPr>
                      <a:r>
                        <a:rPr lang="en-US" sz="1100" kern="100">
                          <a:effectLst/>
                        </a:rPr>
                        <a:t>15770.5</a:t>
                      </a:r>
                      <a:endParaRPr lang="zh-CN" sz="1100" kern="100">
                        <a:effectLst/>
                        <a:latin typeface="Calibri" panose="020F0502020204030204" charset="0"/>
                        <a:ea typeface="宋体" panose="02010600030101010101" pitchFamily="2" charset="-122"/>
                        <a:cs typeface="Times New Roman" panose="02020603050405020304" pitchFamily="18" charset="0"/>
                      </a:endParaRPr>
                    </a:p>
                  </a:txBody>
                  <a:tcPr marL="68572" marR="68572" marT="0" marB="0"/>
                </a:tc>
                <a:tc>
                  <a:txBody>
                    <a:bodyPr/>
                    <a:lstStyle/>
                    <a:p>
                      <a:pPr algn="just">
                        <a:spcAft>
                          <a:spcPts val="0"/>
                        </a:spcAft>
                      </a:pPr>
                      <a:r>
                        <a:rPr lang="en-US" sz="1100" kern="100">
                          <a:effectLst/>
                        </a:rPr>
                        <a:t>0.007630</a:t>
                      </a:r>
                      <a:endParaRPr lang="zh-CN" sz="1100" kern="100">
                        <a:effectLst/>
                        <a:latin typeface="Calibri" panose="020F0502020204030204" charset="0"/>
                        <a:ea typeface="宋体" panose="02010600030101010101" pitchFamily="2" charset="-122"/>
                        <a:cs typeface="Times New Roman" panose="02020603050405020304" pitchFamily="18" charset="0"/>
                      </a:endParaRPr>
                    </a:p>
                  </a:txBody>
                  <a:tcPr marL="68572" marR="68572" marT="0" marB="0"/>
                </a:tc>
                <a:tc>
                  <a:txBody>
                    <a:bodyPr/>
                    <a:lstStyle/>
                    <a:p>
                      <a:pPr algn="just">
                        <a:spcAft>
                          <a:spcPts val="0"/>
                        </a:spcAft>
                      </a:pPr>
                      <a:r>
                        <a:rPr lang="en-US" sz="1100" kern="100">
                          <a:effectLst/>
                        </a:rPr>
                        <a:t>0.007609</a:t>
                      </a:r>
                      <a:endParaRPr lang="zh-CN" sz="1100" kern="100">
                        <a:effectLst/>
                        <a:latin typeface="Calibri" panose="020F0502020204030204" charset="0"/>
                        <a:ea typeface="宋体" panose="02010600030101010101" pitchFamily="2" charset="-122"/>
                        <a:cs typeface="Times New Roman" panose="02020603050405020304" pitchFamily="18" charset="0"/>
                      </a:endParaRPr>
                    </a:p>
                  </a:txBody>
                  <a:tcPr marL="68572" marR="68572" marT="0" marB="0"/>
                </a:tc>
                <a:tc>
                  <a:txBody>
                    <a:bodyPr/>
                    <a:lstStyle/>
                    <a:p>
                      <a:pPr algn="just">
                        <a:spcAft>
                          <a:spcPts val="0"/>
                        </a:spcAft>
                      </a:pPr>
                      <a:r>
                        <a:rPr lang="en-US" sz="1100" kern="100" dirty="0">
                          <a:effectLst/>
                        </a:rPr>
                        <a:t>0.007646</a:t>
                      </a:r>
                      <a:endParaRPr lang="zh-CN" sz="1100" kern="100" dirty="0">
                        <a:effectLst/>
                        <a:latin typeface="Calibri" panose="020F0502020204030204" charset="0"/>
                        <a:ea typeface="宋体" panose="02010600030101010101" pitchFamily="2" charset="-122"/>
                        <a:cs typeface="Times New Roman" panose="02020603050405020304" pitchFamily="18" charset="0"/>
                      </a:endParaRPr>
                    </a:p>
                  </a:txBody>
                  <a:tcPr marL="68572" marR="68572"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vert="horz" wrap="square" lIns="91440" tIns="45720" rIns="91440" bIns="45720" anchor="ctr"/>
          <a:lstStyle/>
          <a:p>
            <a:r>
              <a:rPr lang="zh-CN" altLang="en-US" dirty="0"/>
              <a:t>第12章 第</a:t>
            </a:r>
            <a:r>
              <a:rPr lang="en-US" altLang="zh-CN" dirty="0"/>
              <a:t>3</a:t>
            </a:r>
            <a:r>
              <a:rPr lang="zh-CN" altLang="en-US" dirty="0"/>
              <a:t>题</a:t>
            </a:r>
          </a:p>
        </p:txBody>
      </p:sp>
      <p:sp>
        <p:nvSpPr>
          <p:cNvPr id="28675" name="内容占位符 2"/>
          <p:cNvSpPr>
            <a:spLocks noGrp="1"/>
          </p:cNvSpPr>
          <p:nvPr>
            <p:ph idx="1"/>
          </p:nvPr>
        </p:nvSpPr>
        <p:spPr/>
        <p:txBody>
          <a:bodyPr vert="horz" wrap="square" lIns="91440" tIns="45720" rIns="91440" bIns="45720" anchor="t"/>
          <a:lstStyle/>
          <a:p>
            <a:r>
              <a:rPr lang="en-US" altLang="zh-CN" dirty="0"/>
              <a:t>Q</a:t>
            </a:r>
            <a:r>
              <a:rPr lang="zh-CN" altLang="en-US" dirty="0"/>
              <a:t>：分析</a:t>
            </a:r>
            <a:r>
              <a:rPr lang="en-US" altLang="zh-CN" dirty="0"/>
              <a:t>SPEC CPU2006</a:t>
            </a:r>
            <a:r>
              <a:rPr lang="zh-CN" altLang="en-US" dirty="0"/>
              <a:t>中</a:t>
            </a:r>
            <a:r>
              <a:rPr lang="en-US" altLang="zh-CN" dirty="0"/>
              <a:t>462.libquantum</a:t>
            </a:r>
            <a:r>
              <a:rPr lang="zh-CN" altLang="en-US" dirty="0"/>
              <a:t>程序，分析其对处理器微结构的压力在哪里？查阅</a:t>
            </a:r>
            <a:r>
              <a:rPr lang="en-US" altLang="zh-CN" dirty="0"/>
              <a:t>spec.org</a:t>
            </a:r>
            <a:r>
              <a:rPr lang="zh-CN" altLang="en-US" dirty="0"/>
              <a:t>网站，看不同编译器对</a:t>
            </a:r>
            <a:r>
              <a:rPr lang="en-US" altLang="zh-CN" dirty="0"/>
              <a:t>462.libquantum</a:t>
            </a:r>
            <a:r>
              <a:rPr lang="zh-CN" altLang="en-US" dirty="0"/>
              <a:t>的分值的影响，猜测</a:t>
            </a:r>
            <a:r>
              <a:rPr lang="en-US" altLang="zh-CN" dirty="0"/>
              <a:t>Intel</a:t>
            </a:r>
            <a:r>
              <a:rPr lang="zh-CN" altLang="en-US" dirty="0"/>
              <a:t>编译器</a:t>
            </a:r>
            <a:r>
              <a:rPr lang="en-US" altLang="zh-CN" dirty="0"/>
              <a:t>icc</a:t>
            </a:r>
            <a:r>
              <a:rPr lang="zh-CN" altLang="en-US" dirty="0"/>
              <a:t>采用了什么编译技术使得其分值能达到上百分？</a:t>
            </a:r>
          </a:p>
        </p:txBody>
      </p:sp>
      <p:pic>
        <p:nvPicPr>
          <p:cNvPr id="2" name="图片 1"/>
          <p:cNvPicPr>
            <a:picLocks noChangeAspect="1"/>
          </p:cNvPicPr>
          <p:nvPr/>
        </p:nvPicPr>
        <p:blipFill>
          <a:blip r:embed="rId2"/>
          <a:stretch>
            <a:fillRect/>
          </a:stretch>
        </p:blipFill>
        <p:spPr>
          <a:xfrm>
            <a:off x="947738" y="836613"/>
            <a:ext cx="7424737" cy="5630862"/>
          </a:xfrm>
          <a:prstGeom prst="rect">
            <a:avLst/>
          </a:prstGeom>
          <a:solidFill>
            <a:schemeClr val="bg1"/>
          </a:solid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399661-21AA-D216-9749-3775EAFB6F6A}"/>
              </a:ext>
            </a:extLst>
          </p:cNvPr>
          <p:cNvSpPr>
            <a:spLocks noGrp="1"/>
          </p:cNvSpPr>
          <p:nvPr>
            <p:ph type="title"/>
          </p:nvPr>
        </p:nvSpPr>
        <p:spPr/>
        <p:txBody>
          <a:bodyPr/>
          <a:lstStyle/>
          <a:p>
            <a:pPr algn="ctr"/>
            <a:r>
              <a:rPr kumimoji="0" lang="zh-CN" altLang="en-US" sz="3600" b="0" i="0" u="none" strike="noStrike" kern="0" cap="none" spc="0" normalizeH="0" baseline="0" noProof="1">
                <a:ln>
                  <a:noFill/>
                </a:ln>
                <a:solidFill>
                  <a:srgbClr val="FF3300"/>
                </a:solidFill>
                <a:effectLst/>
                <a:uLnTx/>
                <a:uFillTx/>
                <a:latin typeface="Calibri Light"/>
                <a:ea typeface="宋体" panose="02010600030101010101" pitchFamily="2" charset="-122"/>
                <a:cs typeface="+mj-cs"/>
                <a:sym typeface="+mn-ea"/>
              </a:rPr>
              <a:t>第12章 第</a:t>
            </a:r>
            <a:r>
              <a:rPr kumimoji="0" lang="en-US" altLang="zh-CN" sz="3600" b="0" i="0" u="none" strike="noStrike" kern="0" cap="none" spc="0" normalizeH="0" baseline="0" noProof="1">
                <a:ln>
                  <a:noFill/>
                </a:ln>
                <a:solidFill>
                  <a:srgbClr val="FF3300"/>
                </a:solidFill>
                <a:effectLst/>
                <a:uLnTx/>
                <a:uFillTx/>
                <a:latin typeface="Calibri Light"/>
                <a:ea typeface="宋体" panose="02010600030101010101" pitchFamily="2" charset="-122"/>
                <a:cs typeface="+mj-cs"/>
                <a:sym typeface="+mn-ea"/>
              </a:rPr>
              <a:t>3</a:t>
            </a:r>
            <a:r>
              <a:rPr kumimoji="0" lang="zh-CN" altLang="en-US" sz="3600" b="0" i="0" u="none" strike="noStrike" kern="0" cap="none" spc="0" normalizeH="0" baseline="0" noProof="1">
                <a:ln>
                  <a:noFill/>
                </a:ln>
                <a:solidFill>
                  <a:srgbClr val="FF3300"/>
                </a:solidFill>
                <a:effectLst/>
                <a:uLnTx/>
                <a:uFillTx/>
                <a:latin typeface="Calibri Light"/>
                <a:ea typeface="宋体" panose="02010600030101010101" pitchFamily="2" charset="-122"/>
                <a:cs typeface="+mj-cs"/>
                <a:sym typeface="+mn-ea"/>
              </a:rPr>
              <a:t>题</a:t>
            </a:r>
            <a:r>
              <a:rPr kumimoji="0" lang="en-US" altLang="zh-CN" sz="3600" b="0" i="0" u="none" strike="noStrike" kern="0" cap="none" spc="0" normalizeH="0" baseline="0" noProof="1">
                <a:ln>
                  <a:noFill/>
                </a:ln>
                <a:solidFill>
                  <a:srgbClr val="FF3300"/>
                </a:solidFill>
                <a:effectLst/>
                <a:uLnTx/>
                <a:uFillTx/>
                <a:latin typeface="Calibri Light"/>
                <a:ea typeface="宋体" panose="02010600030101010101" pitchFamily="2" charset="-122"/>
                <a:cs typeface="+mj-cs"/>
                <a:sym typeface="+mn-ea"/>
              </a:rPr>
              <a:t>-Q</a:t>
            </a:r>
            <a:endParaRPr lang="zh-CN" altLang="en-US" dirty="0"/>
          </a:p>
        </p:txBody>
      </p:sp>
      <p:sp>
        <p:nvSpPr>
          <p:cNvPr id="3" name="内容占位符 2">
            <a:extLst>
              <a:ext uri="{FF2B5EF4-FFF2-40B4-BE49-F238E27FC236}">
                <a16:creationId xmlns:a16="http://schemas.microsoft.com/office/drawing/2014/main" id="{BF9D343F-7E50-6EA7-89FC-099178AD2FB3}"/>
              </a:ext>
            </a:extLst>
          </p:cNvPr>
          <p:cNvSpPr>
            <a:spLocks noGrp="1"/>
          </p:cNvSpPr>
          <p:nvPr>
            <p:ph sz="half" idx="1"/>
          </p:nvPr>
        </p:nvSpPr>
        <p:spPr>
          <a:xfrm>
            <a:off x="628649" y="1825625"/>
            <a:ext cx="7614805" cy="4351338"/>
          </a:xfrm>
        </p:spPr>
        <p:txBody>
          <a:bodyPr/>
          <a:lstStyle/>
          <a:p>
            <a:r>
              <a:rPr lang="en-US" altLang="zh-CN" dirty="0"/>
              <a:t>Q</a:t>
            </a:r>
            <a:r>
              <a:rPr lang="zh-CN" altLang="en-US" dirty="0"/>
              <a:t>：分析 </a:t>
            </a:r>
            <a:r>
              <a:rPr lang="en-US" altLang="zh-CN" dirty="0"/>
              <a:t>SPEC CPU2006 </a:t>
            </a:r>
            <a:r>
              <a:rPr lang="zh-CN" altLang="en-US" dirty="0"/>
              <a:t>中 </a:t>
            </a:r>
            <a:r>
              <a:rPr lang="en-US" altLang="zh-CN" dirty="0"/>
              <a:t>462. </a:t>
            </a:r>
            <a:r>
              <a:rPr lang="en-US" altLang="zh-CN" dirty="0" err="1"/>
              <a:t>libquantum</a:t>
            </a:r>
            <a:r>
              <a:rPr lang="en-US" altLang="zh-CN" dirty="0"/>
              <a:t> </a:t>
            </a:r>
            <a:r>
              <a:rPr lang="zh-CN" altLang="en-US" dirty="0"/>
              <a:t>程序</a:t>
            </a:r>
            <a:r>
              <a:rPr lang="en-US" altLang="zh-CN" dirty="0"/>
              <a:t>, </a:t>
            </a:r>
            <a:r>
              <a:rPr lang="zh-CN" altLang="en-US" dirty="0"/>
              <a:t>看它对处理器微结构的主要压力在哪里。 查阅 </a:t>
            </a:r>
            <a:r>
              <a:rPr lang="en-US" altLang="zh-CN" dirty="0"/>
              <a:t>spec. org </a:t>
            </a:r>
            <a:r>
              <a:rPr lang="zh-CN" altLang="en-US" dirty="0"/>
              <a:t>网站</a:t>
            </a:r>
            <a:r>
              <a:rPr lang="en-US" altLang="zh-CN" dirty="0"/>
              <a:t>, </a:t>
            </a:r>
            <a:r>
              <a:rPr lang="zh-CN" altLang="en-US" dirty="0"/>
              <a:t>看不同编译器对 </a:t>
            </a:r>
            <a:r>
              <a:rPr lang="en-US" altLang="zh-CN" dirty="0"/>
              <a:t>462. </a:t>
            </a:r>
            <a:r>
              <a:rPr lang="en-US" altLang="zh-CN" dirty="0" err="1"/>
              <a:t>libquantum</a:t>
            </a:r>
            <a:r>
              <a:rPr lang="en-US" altLang="zh-CN" dirty="0"/>
              <a:t> </a:t>
            </a:r>
            <a:r>
              <a:rPr lang="zh-CN" altLang="en-US" dirty="0"/>
              <a:t>的分值的影响</a:t>
            </a:r>
            <a:r>
              <a:rPr lang="en-US" altLang="zh-CN" dirty="0"/>
              <a:t>, </a:t>
            </a:r>
            <a:r>
              <a:rPr lang="zh-CN" altLang="en-US" dirty="0"/>
              <a:t>猜测 </a:t>
            </a:r>
            <a:r>
              <a:rPr lang="en-US" altLang="zh-CN" dirty="0"/>
              <a:t>Intel </a:t>
            </a:r>
            <a:r>
              <a:rPr lang="zh-CN" altLang="en-US" dirty="0"/>
              <a:t>编译器 </a:t>
            </a:r>
            <a:r>
              <a:rPr lang="en-US" altLang="zh-CN" dirty="0" err="1"/>
              <a:t>icc</a:t>
            </a:r>
            <a:r>
              <a:rPr lang="en-US" altLang="zh-CN" dirty="0"/>
              <a:t> </a:t>
            </a:r>
            <a:r>
              <a:rPr lang="zh-CN" altLang="en-US" dirty="0"/>
              <a:t>采用了 什么编译技术使得其分值能达到上百分。</a:t>
            </a:r>
          </a:p>
        </p:txBody>
      </p:sp>
    </p:spTree>
    <p:extLst>
      <p:ext uri="{BB962C8B-B14F-4D97-AF65-F5344CB8AC3E}">
        <p14:creationId xmlns:p14="http://schemas.microsoft.com/office/powerpoint/2010/main" val="26559483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a:xfrm>
            <a:off x="685800" y="0"/>
            <a:ext cx="7772400" cy="1143000"/>
          </a:xfrm>
        </p:spPr>
        <p:txBody>
          <a:bodyPr vert="horz" wrap="square" lIns="91440" tIns="45720" rIns="91440" bIns="45720" anchor="ctr"/>
          <a:lstStyle/>
          <a:p>
            <a:r>
              <a:rPr lang="zh-CN" altLang="en-US" dirty="0"/>
              <a:t>第12章 第</a:t>
            </a:r>
            <a:r>
              <a:rPr lang="en-US" altLang="zh-CN" dirty="0"/>
              <a:t>3</a:t>
            </a:r>
            <a:r>
              <a:rPr lang="zh-CN" altLang="en-US" dirty="0"/>
              <a:t>题</a:t>
            </a:r>
            <a:r>
              <a:rPr lang="en-US" altLang="zh-CN" dirty="0"/>
              <a:t>-A</a:t>
            </a:r>
            <a:endParaRPr lang="zh-CN" altLang="en-US" dirty="0"/>
          </a:p>
        </p:txBody>
      </p:sp>
      <p:sp>
        <p:nvSpPr>
          <p:cNvPr id="29699" name="内容占位符 2"/>
          <p:cNvSpPr>
            <a:spLocks noGrp="1"/>
          </p:cNvSpPr>
          <p:nvPr>
            <p:ph idx="1"/>
          </p:nvPr>
        </p:nvSpPr>
        <p:spPr>
          <a:xfrm>
            <a:off x="685800" y="1143000"/>
            <a:ext cx="7772400" cy="4114800"/>
          </a:xfrm>
        </p:spPr>
        <p:txBody>
          <a:bodyPr vert="horz" wrap="square" lIns="91440" tIns="45720" rIns="91440" bIns="45720" anchor="t">
            <a:normAutofit fontScale="90000" lnSpcReduction="10000"/>
          </a:bodyPr>
          <a:lstStyle/>
          <a:p>
            <a:r>
              <a:rPr lang="en-US" altLang="zh-CN" dirty="0"/>
              <a:t>A</a:t>
            </a:r>
            <a:r>
              <a:rPr lang="zh-CN" altLang="en-US" dirty="0"/>
              <a:t>：</a:t>
            </a:r>
            <a:endParaRPr lang="en-US" altLang="zh-CN" dirty="0"/>
          </a:p>
          <a:p>
            <a:pPr lvl="1"/>
            <a:r>
              <a:rPr lang="zh-CN" altLang="zh-CN" dirty="0"/>
              <a:t>libquantum 模拟量子计算机的 C 语言库，其需要模拟大量量子比特的状态变化，这些过程在量子计算机上是并行的，但在 libquantum 中需要串行完成。</a:t>
            </a:r>
          </a:p>
          <a:p>
            <a:pPr lvl="1"/>
            <a:r>
              <a:rPr lang="zh-CN" altLang="zh-CN" dirty="0"/>
              <a:t>使用</a:t>
            </a:r>
            <a:r>
              <a:rPr lang="en-US" altLang="zh-CN" dirty="0"/>
              <a:t>perf</a:t>
            </a:r>
            <a:r>
              <a:rPr lang="zh-CN" altLang="zh-CN" dirty="0"/>
              <a:t>抓取的主要性能参数，</a:t>
            </a:r>
            <a:r>
              <a:rPr lang="en-US" altLang="zh-CN" dirty="0"/>
              <a:t>ipc=1.73</a:t>
            </a:r>
            <a:r>
              <a:rPr lang="zh-CN" altLang="zh-CN" dirty="0"/>
              <a:t>，分支误预测率</a:t>
            </a:r>
            <a:r>
              <a:rPr lang="en-US" altLang="zh-CN" dirty="0"/>
              <a:t>0.19%</a:t>
            </a:r>
            <a:r>
              <a:rPr lang="zh-CN" altLang="zh-CN" dirty="0"/>
              <a:t>，</a:t>
            </a:r>
            <a:r>
              <a:rPr lang="en-US" altLang="zh-CN" dirty="0"/>
              <a:t>cache</a:t>
            </a:r>
            <a:r>
              <a:rPr lang="zh-CN" altLang="zh-CN" dirty="0"/>
              <a:t>失效率</a:t>
            </a:r>
            <a:r>
              <a:rPr lang="en-US" altLang="zh-CN" dirty="0"/>
              <a:t>37%</a:t>
            </a:r>
            <a:r>
              <a:rPr lang="zh-CN" altLang="en-US" dirty="0"/>
              <a:t>，</a:t>
            </a:r>
            <a:r>
              <a:rPr lang="zh-CN" altLang="zh-CN" dirty="0"/>
              <a:t>初步估计性能瓶颈在访存失效上。使用</a:t>
            </a:r>
            <a:r>
              <a:rPr lang="en-US" altLang="zh-CN" dirty="0"/>
              <a:t>perf record</a:t>
            </a:r>
            <a:r>
              <a:rPr lang="zh-CN" altLang="zh-CN" dirty="0"/>
              <a:t>抓取热点函数，发现前两个函数</a:t>
            </a:r>
            <a:r>
              <a:rPr lang="en-US" altLang="zh-CN" dirty="0"/>
              <a:t>quantum_toffoli</a:t>
            </a:r>
            <a:r>
              <a:rPr lang="zh-CN" altLang="zh-CN" dirty="0"/>
              <a:t>和</a:t>
            </a:r>
            <a:r>
              <a:rPr lang="en-US" altLang="zh-CN" dirty="0"/>
              <a:t>quantum_sigma_x</a:t>
            </a:r>
            <a:r>
              <a:rPr lang="zh-CN" altLang="zh-CN" dirty="0"/>
              <a:t>占时间比例超过</a:t>
            </a:r>
            <a:r>
              <a:rPr lang="en-US" altLang="zh-CN" dirty="0"/>
              <a:t>75%</a:t>
            </a:r>
            <a:r>
              <a:rPr lang="zh-CN" altLang="zh-CN" dirty="0"/>
              <a:t>，而这两个函数汇编代码阻塞在</a:t>
            </a:r>
            <a:r>
              <a:rPr lang="en-US" altLang="zh-CN" dirty="0"/>
              <a:t>mov</a:t>
            </a:r>
            <a:r>
              <a:rPr lang="zh-CN" altLang="zh-CN" dirty="0"/>
              <a:t>指令，可以判断性能瓶颈在访存失效上</a:t>
            </a:r>
          </a:p>
          <a:p>
            <a:pPr lvl="1"/>
            <a:r>
              <a:rPr lang="zh-CN" altLang="zh-CN" dirty="0"/>
              <a:t>查资料发现核数越多时分值越高</a:t>
            </a:r>
          </a:p>
          <a:p>
            <a:pPr lvl="1"/>
            <a:r>
              <a:rPr lang="zh-CN" altLang="zh-CN" dirty="0"/>
              <a:t>猜测</a:t>
            </a:r>
            <a:r>
              <a:rPr lang="en-US" altLang="zh-CN" dirty="0"/>
              <a:t>icc</a:t>
            </a:r>
            <a:r>
              <a:rPr lang="zh-CN" altLang="zh-CN" dirty="0"/>
              <a:t>使用</a:t>
            </a:r>
            <a:r>
              <a:rPr lang="zh-CN" altLang="en-US" dirty="0"/>
              <a:t>串行程序转化为并行的技术</a:t>
            </a:r>
            <a:r>
              <a:rPr lang="zh-CN" altLang="en-US" dirty="0">
                <a:sym typeface="+mn-ea"/>
              </a:rPr>
              <a:t>和</a:t>
            </a:r>
            <a:r>
              <a:rPr lang="zh-CN" altLang="zh-CN" dirty="0">
                <a:sym typeface="+mn-ea"/>
              </a:rPr>
              <a:t>向量化技术</a:t>
            </a:r>
            <a:r>
              <a:rPr lang="zh-CN" altLang="zh-CN" dirty="0"/>
              <a:t>提高了该程序的</a:t>
            </a:r>
            <a:r>
              <a:rPr lang="en-US" altLang="zh-CN" dirty="0"/>
              <a:t>spec</a:t>
            </a:r>
            <a:r>
              <a:rPr lang="zh-CN" altLang="zh-CN" dirty="0"/>
              <a:t>分数</a:t>
            </a:r>
          </a:p>
          <a:p>
            <a:endParaRPr lang="zh-CN" altLang="en-US" dirty="0"/>
          </a:p>
        </p:txBody>
      </p:sp>
      <p:sp>
        <p:nvSpPr>
          <p:cNvPr id="6" name="文本框 5"/>
          <p:cNvSpPr txBox="1"/>
          <p:nvPr/>
        </p:nvSpPr>
        <p:spPr>
          <a:xfrm>
            <a:off x="419100" y="5105400"/>
            <a:ext cx="8572500" cy="1384300"/>
          </a:xfrm>
          <a:prstGeom prst="rect">
            <a:avLst/>
          </a:prstGeom>
          <a:solidFill>
            <a:schemeClr val="bg1"/>
          </a:solidFill>
          <a:ln w="9525" cap="flat" cmpd="sng">
            <a:solidFill>
              <a:schemeClr val="accent1"/>
            </a:solidFill>
            <a:prstDash val="solid"/>
            <a:miter/>
            <a:headEnd type="none" w="med" len="med"/>
            <a:tailEnd type="none" w="med" len="med"/>
          </a:ln>
        </p:spPr>
        <p:txBody>
          <a:bodyPr>
            <a:spAutoFit/>
          </a:bodyPr>
          <a:lstStyle/>
          <a:p>
            <a:r>
              <a:rPr lang="en-US" altLang="zh-CN" sz="1400" dirty="0">
                <a:latin typeface="Consolas" panose="020B0609020204030204" pitchFamily="49" charset="0"/>
              </a:rPr>
              <a:t>Base Optimization Flags</a:t>
            </a:r>
          </a:p>
          <a:p>
            <a:r>
              <a:rPr lang="en-US" altLang="zh-CN" sz="1400" dirty="0">
                <a:latin typeface="Consolas" panose="020B0609020204030204" pitchFamily="49" charset="0"/>
              </a:rPr>
              <a:t>C benchmarks:</a:t>
            </a:r>
          </a:p>
          <a:p>
            <a:r>
              <a:rPr lang="en-US" altLang="zh-CN" sz="1400" dirty="0">
                <a:latin typeface="Consolas" panose="020B0609020204030204" pitchFamily="49" charset="0"/>
              </a:rPr>
              <a:t> -x</a:t>
            </a:r>
            <a:r>
              <a:rPr lang="en-US" altLang="zh-CN" sz="1400" dirty="0">
                <a:solidFill>
                  <a:srgbClr val="FF0000"/>
                </a:solidFill>
                <a:latin typeface="Consolas" panose="020B0609020204030204" pitchFamily="49" charset="0"/>
              </a:rPr>
              <a:t>CORE-AVX2</a:t>
            </a:r>
            <a:r>
              <a:rPr lang="en-US" altLang="zh-CN" sz="1400" dirty="0">
                <a:latin typeface="Consolas" panose="020B0609020204030204" pitchFamily="49" charset="0"/>
              </a:rPr>
              <a:t>   -ipo   -O3   -no-prec-div   -parallel   </a:t>
            </a:r>
            <a:r>
              <a:rPr lang="en-US" altLang="zh-CN" sz="1400" dirty="0">
                <a:solidFill>
                  <a:srgbClr val="FF0000"/>
                </a:solidFill>
                <a:latin typeface="Consolas" panose="020B0609020204030204" pitchFamily="49" charset="0"/>
              </a:rPr>
              <a:t>-opt-prefetch</a:t>
            </a:r>
            <a:r>
              <a:rPr lang="en-US" altLang="zh-CN" sz="1400" dirty="0">
                <a:latin typeface="Consolas" panose="020B0609020204030204" pitchFamily="49" charset="0"/>
              </a:rPr>
              <a:t>   -auto-p32 </a:t>
            </a:r>
          </a:p>
          <a:p>
            <a:r>
              <a:rPr lang="en-US" altLang="zh-CN" sz="1400" dirty="0">
                <a:latin typeface="Consolas" panose="020B0609020204030204" pitchFamily="49" charset="0"/>
              </a:rPr>
              <a:t>C++ benchmarks:</a:t>
            </a:r>
          </a:p>
          <a:p>
            <a:r>
              <a:rPr lang="en-US" altLang="zh-CN" sz="1400" dirty="0">
                <a:latin typeface="Consolas" panose="020B0609020204030204" pitchFamily="49" charset="0"/>
              </a:rPr>
              <a:t> -xCORE-AVX2   -ipo   -O3   -no-prec-div   -opt-prefetch   -auto-p32   -Wl,-z,muldefs   -L/cpu2006.1.2/sh -lsmartheap64 </a:t>
            </a:r>
            <a:endParaRPr lang="zh-CN" altLang="en-US" sz="1400" dirty="0">
              <a:latin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vert="horz" wrap="square" lIns="91440" tIns="45720" rIns="91440" bIns="45720" anchor="ctr"/>
          <a:lstStyle/>
          <a:p>
            <a:r>
              <a:rPr lang="zh-CN" altLang="en-US" dirty="0"/>
              <a:t>第12章 第</a:t>
            </a:r>
            <a:r>
              <a:rPr lang="en-US" altLang="zh-CN" dirty="0"/>
              <a:t>4</a:t>
            </a:r>
            <a:r>
              <a:rPr lang="zh-CN" altLang="en-US" dirty="0"/>
              <a:t>题</a:t>
            </a:r>
          </a:p>
        </p:txBody>
      </p:sp>
      <p:sp>
        <p:nvSpPr>
          <p:cNvPr id="31747" name="内容占位符 2"/>
          <p:cNvSpPr>
            <a:spLocks noGrp="1"/>
          </p:cNvSpPr>
          <p:nvPr>
            <p:ph idx="1"/>
          </p:nvPr>
        </p:nvSpPr>
        <p:spPr>
          <a:xfrm>
            <a:off x="628650" y="1628775"/>
            <a:ext cx="7886700" cy="4718050"/>
          </a:xfrm>
        </p:spPr>
        <p:txBody>
          <a:bodyPr vert="horz" wrap="square" lIns="91440" tIns="45720" rIns="91440" bIns="45720" anchor="t">
            <a:normAutofit/>
          </a:bodyPr>
          <a:lstStyle/>
          <a:p>
            <a:r>
              <a:rPr lang="en-US" altLang="zh-CN" dirty="0"/>
              <a:t>Q</a:t>
            </a:r>
            <a:r>
              <a:rPr lang="zh-CN" altLang="en-US" dirty="0"/>
              <a:t>：使用</a:t>
            </a:r>
            <a:r>
              <a:rPr lang="en-US" altLang="zh-CN" dirty="0"/>
              <a:t>perf</a:t>
            </a:r>
            <a:r>
              <a:rPr lang="zh-CN" altLang="en-US" dirty="0"/>
              <a:t>工具，测量各种排序算法如冒泡排序、希尔排序等算法的</a:t>
            </a:r>
            <a:r>
              <a:rPr lang="en-US" altLang="zh-CN" dirty="0"/>
              <a:t>IPC</a:t>
            </a:r>
            <a:r>
              <a:rPr lang="zh-CN" altLang="en-US" dirty="0"/>
              <a:t>，分析排序算法对处理器微结构的压力在哪里？</a:t>
            </a:r>
            <a:endParaRPr lang="en-US" altLang="zh-CN" dirty="0"/>
          </a:p>
          <a:p>
            <a:r>
              <a:rPr lang="en-US" altLang="zh-CN" sz="2800" dirty="0">
                <a:sym typeface="+mn-ea"/>
              </a:rPr>
              <a:t>A</a:t>
            </a:r>
            <a:r>
              <a:rPr lang="zh-CN" altLang="en-US" sz="2800" dirty="0">
                <a:sym typeface="+mn-ea"/>
              </a:rPr>
              <a:t>：</a:t>
            </a:r>
            <a:endParaRPr lang="en-US" altLang="zh-CN" sz="2800" dirty="0"/>
          </a:p>
          <a:p>
            <a:pPr lvl="1"/>
            <a:r>
              <a:rPr lang="zh-CN" altLang="zh-CN" dirty="0">
                <a:sym typeface="+mn-ea"/>
              </a:rPr>
              <a:t>指令数、总</a:t>
            </a:r>
            <a:r>
              <a:rPr lang="en-US" altLang="zh-CN" dirty="0">
                <a:sym typeface="+mn-ea"/>
              </a:rPr>
              <a:t>cycle</a:t>
            </a:r>
            <a:r>
              <a:rPr lang="zh-CN" altLang="en-US" dirty="0">
                <a:sym typeface="+mn-ea"/>
              </a:rPr>
              <a:t>、</a:t>
            </a:r>
            <a:r>
              <a:rPr lang="zh-CN" altLang="zh-CN" dirty="0">
                <a:sym typeface="+mn-ea"/>
              </a:rPr>
              <a:t>分支指令数、分支误预测率、访存指令数、cache/tlb miss率</a:t>
            </a:r>
            <a:endParaRPr lang="zh-CN" altLang="zh-CN" dirty="0"/>
          </a:p>
          <a:p>
            <a:pPr lvl="1"/>
            <a:endParaRPr lang="zh-CN" altLang="en-US" dirty="0"/>
          </a:p>
          <a:p>
            <a:pPr algn="l">
              <a:spcBef>
                <a:spcPts val="500"/>
              </a:spcBef>
              <a:buClrTx/>
              <a:buSzTx/>
            </a:pPr>
            <a:endParaRPr lang="zh-CN" altLang="zh-CN" sz="2400" dirty="0"/>
          </a:p>
          <a:p>
            <a:pPr algn="l">
              <a:spcBef>
                <a:spcPts val="500"/>
              </a:spcBef>
              <a:buClrTx/>
              <a:buSzTx/>
            </a:pPr>
            <a:endParaRPr lang="zh-CN" altLang="zh-CN" sz="2400" dirty="0"/>
          </a:p>
        </p:txBody>
      </p:sp>
      <p:graphicFrame>
        <p:nvGraphicFramePr>
          <p:cNvPr id="4" name="表格 3"/>
          <p:cNvGraphicFramePr/>
          <p:nvPr>
            <p:custDataLst>
              <p:tags r:id="rId1"/>
            </p:custDataLst>
          </p:nvPr>
        </p:nvGraphicFramePr>
        <p:xfrm>
          <a:off x="1191895" y="4095115"/>
          <a:ext cx="6485890" cy="2399665"/>
        </p:xfrm>
        <a:graphic>
          <a:graphicData uri="http://schemas.openxmlformats.org/drawingml/2006/table">
            <a:tbl>
              <a:tblPr firstRow="1" bandRow="1">
                <a:tableStyleId>{5940675A-B579-460E-94D1-54222C63F5DA}</a:tableStyleId>
              </a:tblPr>
              <a:tblGrid>
                <a:gridCol w="1259840">
                  <a:extLst>
                    <a:ext uri="{9D8B030D-6E8A-4147-A177-3AD203B41FA5}">
                      <a16:colId xmlns:a16="http://schemas.microsoft.com/office/drawing/2014/main" val="20000"/>
                    </a:ext>
                  </a:extLst>
                </a:gridCol>
                <a:gridCol w="1170940">
                  <a:extLst>
                    <a:ext uri="{9D8B030D-6E8A-4147-A177-3AD203B41FA5}">
                      <a16:colId xmlns:a16="http://schemas.microsoft.com/office/drawing/2014/main" val="20001"/>
                    </a:ext>
                  </a:extLst>
                </a:gridCol>
                <a:gridCol w="772160">
                  <a:extLst>
                    <a:ext uri="{9D8B030D-6E8A-4147-A177-3AD203B41FA5}">
                      <a16:colId xmlns:a16="http://schemas.microsoft.com/office/drawing/2014/main" val="20002"/>
                    </a:ext>
                  </a:extLst>
                </a:gridCol>
                <a:gridCol w="660400">
                  <a:extLst>
                    <a:ext uri="{9D8B030D-6E8A-4147-A177-3AD203B41FA5}">
                      <a16:colId xmlns:a16="http://schemas.microsoft.com/office/drawing/2014/main" val="20003"/>
                    </a:ext>
                  </a:extLst>
                </a:gridCol>
                <a:gridCol w="806450">
                  <a:extLst>
                    <a:ext uri="{9D8B030D-6E8A-4147-A177-3AD203B41FA5}">
                      <a16:colId xmlns:a16="http://schemas.microsoft.com/office/drawing/2014/main" val="20004"/>
                    </a:ext>
                  </a:extLst>
                </a:gridCol>
                <a:gridCol w="967740">
                  <a:extLst>
                    <a:ext uri="{9D8B030D-6E8A-4147-A177-3AD203B41FA5}">
                      <a16:colId xmlns:a16="http://schemas.microsoft.com/office/drawing/2014/main" val="20005"/>
                    </a:ext>
                  </a:extLst>
                </a:gridCol>
                <a:gridCol w="848360">
                  <a:extLst>
                    <a:ext uri="{9D8B030D-6E8A-4147-A177-3AD203B41FA5}">
                      <a16:colId xmlns:a16="http://schemas.microsoft.com/office/drawing/2014/main" val="20006"/>
                    </a:ext>
                  </a:extLst>
                </a:gridCol>
              </a:tblGrid>
              <a:tr h="382270">
                <a:tc>
                  <a:txBody>
                    <a:bodyPr/>
                    <a:lstStyle/>
                    <a:p>
                      <a:pPr>
                        <a:buNone/>
                      </a:pPr>
                      <a:endParaRPr lang="zh-CN" altLang="en-US" sz="1400"/>
                    </a:p>
                  </a:txBody>
                  <a:tcPr/>
                </a:tc>
                <a:tc>
                  <a:txBody>
                    <a:bodyPr/>
                    <a:lstStyle/>
                    <a:p>
                      <a:pPr>
                        <a:buNone/>
                      </a:pPr>
                      <a:r>
                        <a:rPr lang="zh-CN" altLang="en-US" sz="1400"/>
                        <a:t>Insts</a:t>
                      </a:r>
                    </a:p>
                  </a:txBody>
                  <a:tcPr/>
                </a:tc>
                <a:tc>
                  <a:txBody>
                    <a:bodyPr/>
                    <a:lstStyle/>
                    <a:p>
                      <a:pPr>
                        <a:buNone/>
                      </a:pPr>
                      <a:r>
                        <a:rPr lang="zh-CN" altLang="en-US" sz="1400"/>
                        <a:t>Time</a:t>
                      </a:r>
                    </a:p>
                  </a:txBody>
                  <a:tcPr/>
                </a:tc>
                <a:tc>
                  <a:txBody>
                    <a:bodyPr/>
                    <a:lstStyle/>
                    <a:p>
                      <a:pPr>
                        <a:buNone/>
                      </a:pPr>
                      <a:r>
                        <a:rPr lang="zh-CN" altLang="en-US" sz="1400"/>
                        <a:t>IPC</a:t>
                      </a:r>
                    </a:p>
                  </a:txBody>
                  <a:tcPr/>
                </a:tc>
                <a:tc>
                  <a:txBody>
                    <a:bodyPr/>
                    <a:lstStyle/>
                    <a:p>
                      <a:pPr>
                        <a:buNone/>
                      </a:pPr>
                      <a:r>
                        <a:rPr lang="zh-CN" altLang="en-US" sz="1400"/>
                        <a:t>BR-MS</a:t>
                      </a:r>
                    </a:p>
                  </a:txBody>
                  <a:tcPr/>
                </a:tc>
                <a:tc>
                  <a:txBody>
                    <a:bodyPr/>
                    <a:lstStyle/>
                    <a:p>
                      <a:pPr>
                        <a:buNone/>
                      </a:pPr>
                      <a:r>
                        <a:rPr lang="zh-CN" altLang="en-US" sz="1400"/>
                        <a:t>Cache-miss-rate</a:t>
                      </a:r>
                    </a:p>
                  </a:txBody>
                  <a:tcPr/>
                </a:tc>
                <a:tc>
                  <a:txBody>
                    <a:bodyPr/>
                    <a:lstStyle/>
                    <a:p>
                      <a:pPr>
                        <a:buNone/>
                      </a:pPr>
                      <a:r>
                        <a:rPr lang="zh-CN" altLang="en-US" sz="1400"/>
                        <a:t>dTLB-miss-rate</a:t>
                      </a:r>
                    </a:p>
                  </a:txBody>
                  <a:tcPr/>
                </a:tc>
                <a:extLst>
                  <a:ext uri="{0D108BD9-81ED-4DB2-BD59-A6C34878D82A}">
                    <a16:rowId xmlns:a16="http://schemas.microsoft.com/office/drawing/2014/main" val="10000"/>
                  </a:ext>
                </a:extLst>
              </a:tr>
              <a:tr h="643255">
                <a:tc>
                  <a:txBody>
                    <a:bodyPr/>
                    <a:lstStyle/>
                    <a:p>
                      <a:pPr>
                        <a:buNone/>
                      </a:pPr>
                      <a:r>
                        <a:rPr lang="zh-CN" altLang="en-US" sz="1400"/>
                        <a:t>冒泡排序</a:t>
                      </a:r>
                    </a:p>
                  </a:txBody>
                  <a:tcPr/>
                </a:tc>
                <a:tc>
                  <a:txBody>
                    <a:bodyPr/>
                    <a:lstStyle/>
                    <a:p>
                      <a:pPr>
                        <a:buNone/>
                      </a:pPr>
                      <a:r>
                        <a:rPr lang="zh-CN" altLang="en-US" sz="1400"/>
                        <a:t>104,910,790,952</a:t>
                      </a:r>
                    </a:p>
                  </a:txBody>
                  <a:tcPr/>
                </a:tc>
                <a:tc>
                  <a:txBody>
                    <a:bodyPr/>
                    <a:lstStyle/>
                    <a:p>
                      <a:pPr>
                        <a:buNone/>
                      </a:pPr>
                      <a:r>
                        <a:rPr lang="zh-CN" altLang="en-US" sz="1400"/>
                        <a:t>32.57</a:t>
                      </a:r>
                      <a:r>
                        <a:rPr lang="en-US" altLang="zh-CN" sz="1400"/>
                        <a:t>3</a:t>
                      </a:r>
                    </a:p>
                  </a:txBody>
                  <a:tcPr/>
                </a:tc>
                <a:tc>
                  <a:txBody>
                    <a:bodyPr/>
                    <a:lstStyle/>
                    <a:p>
                      <a:pPr>
                        <a:buNone/>
                      </a:pPr>
                      <a:r>
                        <a:rPr lang="zh-CN" altLang="en-US" sz="1400"/>
                        <a:t>1.15</a:t>
                      </a:r>
                    </a:p>
                  </a:txBody>
                  <a:tcPr/>
                </a:tc>
                <a:tc>
                  <a:txBody>
                    <a:bodyPr/>
                    <a:lstStyle/>
                    <a:p>
                      <a:pPr>
                        <a:buNone/>
                      </a:pPr>
                      <a:r>
                        <a:rPr lang="zh-CN" altLang="en-US" sz="1400"/>
                        <a:t>13.65%</a:t>
                      </a:r>
                    </a:p>
                  </a:txBody>
                  <a:tcPr/>
                </a:tc>
                <a:tc>
                  <a:txBody>
                    <a:bodyPr/>
                    <a:lstStyle/>
                    <a:p>
                      <a:pPr>
                        <a:buNone/>
                      </a:pPr>
                      <a:r>
                        <a:rPr lang="zh-CN" altLang="en-US" sz="1400"/>
                        <a:t>1.448%</a:t>
                      </a:r>
                    </a:p>
                  </a:txBody>
                  <a:tcPr/>
                </a:tc>
                <a:tc>
                  <a:txBody>
                    <a:bodyPr/>
                    <a:lstStyle/>
                    <a:p>
                      <a:pPr>
                        <a:buNone/>
                      </a:pPr>
                      <a:r>
                        <a:rPr lang="zh-CN" altLang="en-US" sz="1400"/>
                        <a:t>0.00%</a:t>
                      </a:r>
                    </a:p>
                  </a:txBody>
                  <a:tcPr/>
                </a:tc>
                <a:extLst>
                  <a:ext uri="{0D108BD9-81ED-4DB2-BD59-A6C34878D82A}">
                    <a16:rowId xmlns:a16="http://schemas.microsoft.com/office/drawing/2014/main" val="10001"/>
                  </a:ext>
                </a:extLst>
              </a:tr>
              <a:tr h="642620">
                <a:tc>
                  <a:txBody>
                    <a:bodyPr/>
                    <a:lstStyle/>
                    <a:p>
                      <a:pPr>
                        <a:buNone/>
                      </a:pPr>
                      <a:r>
                        <a:rPr lang="zh-CN" altLang="en-US" sz="1400"/>
                        <a:t>希尔排序</a:t>
                      </a:r>
                    </a:p>
                  </a:txBody>
                  <a:tcPr/>
                </a:tc>
                <a:tc>
                  <a:txBody>
                    <a:bodyPr/>
                    <a:lstStyle/>
                    <a:p>
                      <a:pPr>
                        <a:buNone/>
                      </a:pPr>
                      <a:r>
                        <a:rPr lang="zh-CN" altLang="en-US" sz="1400"/>
                        <a:t>36,755,278,454</a:t>
                      </a:r>
                    </a:p>
                  </a:txBody>
                  <a:tcPr/>
                </a:tc>
                <a:tc>
                  <a:txBody>
                    <a:bodyPr/>
                    <a:lstStyle/>
                    <a:p>
                      <a:pPr>
                        <a:buNone/>
                      </a:pPr>
                      <a:r>
                        <a:rPr lang="en-US" altLang="zh-CN" sz="1400"/>
                        <a:t>6.471</a:t>
                      </a:r>
                    </a:p>
                  </a:txBody>
                  <a:tcPr/>
                </a:tc>
                <a:tc>
                  <a:txBody>
                    <a:bodyPr/>
                    <a:lstStyle/>
                    <a:p>
                      <a:pPr>
                        <a:buNone/>
                      </a:pPr>
                      <a:r>
                        <a:rPr lang="zh-CN" altLang="en-US" sz="1400"/>
                        <a:t>2.03</a:t>
                      </a:r>
                    </a:p>
                  </a:txBody>
                  <a:tcPr/>
                </a:tc>
                <a:tc>
                  <a:txBody>
                    <a:bodyPr/>
                    <a:lstStyle/>
                    <a:p>
                      <a:pPr>
                        <a:buNone/>
                      </a:pPr>
                      <a:r>
                        <a:rPr lang="zh-CN" altLang="en-US" sz="1400"/>
                        <a:t>0.00%</a:t>
                      </a:r>
                    </a:p>
                  </a:txBody>
                  <a:tcPr/>
                </a:tc>
                <a:tc>
                  <a:txBody>
                    <a:bodyPr/>
                    <a:lstStyle/>
                    <a:p>
                      <a:pPr>
                        <a:buNone/>
                      </a:pPr>
                      <a:r>
                        <a:rPr lang="zh-CN" altLang="en-US" sz="1400"/>
                        <a:t>1.298%</a:t>
                      </a:r>
                    </a:p>
                  </a:txBody>
                  <a:tcPr/>
                </a:tc>
                <a:tc>
                  <a:txBody>
                    <a:bodyPr/>
                    <a:lstStyle/>
                    <a:p>
                      <a:pPr>
                        <a:buNone/>
                      </a:pPr>
                      <a:r>
                        <a:rPr lang="zh-CN" altLang="en-US" sz="1400"/>
                        <a:t>0.00%</a:t>
                      </a:r>
                    </a:p>
                  </a:txBody>
                  <a:tcPr/>
                </a:tc>
                <a:extLst>
                  <a:ext uri="{0D108BD9-81ED-4DB2-BD59-A6C34878D82A}">
                    <a16:rowId xmlns:a16="http://schemas.microsoft.com/office/drawing/2014/main" val="10002"/>
                  </a:ext>
                </a:extLst>
              </a:tr>
              <a:tr h="382270">
                <a:tc>
                  <a:txBody>
                    <a:bodyPr/>
                    <a:lstStyle/>
                    <a:p>
                      <a:pPr>
                        <a:buNone/>
                      </a:pPr>
                      <a:r>
                        <a:rPr lang="zh-CN" altLang="en-US" sz="1400"/>
                        <a:t>快速排序</a:t>
                      </a:r>
                    </a:p>
                  </a:txBody>
                  <a:tcPr/>
                </a:tc>
                <a:tc>
                  <a:txBody>
                    <a:bodyPr/>
                    <a:lstStyle/>
                    <a:p>
                      <a:pPr>
                        <a:buNone/>
                      </a:pPr>
                      <a:r>
                        <a:rPr lang="zh-CN" altLang="en-US" sz="1400"/>
                        <a:t>33,626,833</a:t>
                      </a:r>
                    </a:p>
                  </a:txBody>
                  <a:tcPr/>
                </a:tc>
                <a:tc>
                  <a:txBody>
                    <a:bodyPr/>
                    <a:lstStyle/>
                    <a:p>
                      <a:pPr>
                        <a:buNone/>
                      </a:pPr>
                      <a:r>
                        <a:rPr lang="en-US" altLang="zh-CN" sz="1400"/>
                        <a:t>0.019</a:t>
                      </a:r>
                    </a:p>
                  </a:txBody>
                  <a:tcPr/>
                </a:tc>
                <a:tc>
                  <a:txBody>
                    <a:bodyPr/>
                    <a:lstStyle/>
                    <a:p>
                      <a:pPr>
                        <a:buNone/>
                      </a:pPr>
                      <a:r>
                        <a:rPr lang="zh-CN" altLang="en-US" sz="1400"/>
                        <a:t>0.82</a:t>
                      </a:r>
                    </a:p>
                  </a:txBody>
                  <a:tcPr/>
                </a:tc>
                <a:tc>
                  <a:txBody>
                    <a:bodyPr/>
                    <a:lstStyle/>
                    <a:p>
                      <a:pPr>
                        <a:buNone/>
                      </a:pPr>
                      <a:r>
                        <a:rPr lang="zh-CN" altLang="en-US" sz="1400"/>
                        <a:t>11.10%</a:t>
                      </a:r>
                    </a:p>
                  </a:txBody>
                  <a:tcPr/>
                </a:tc>
                <a:tc>
                  <a:txBody>
                    <a:bodyPr/>
                    <a:lstStyle/>
                    <a:p>
                      <a:pPr>
                        <a:buNone/>
                      </a:pPr>
                      <a:r>
                        <a:rPr lang="zh-CN" altLang="en-US" sz="1400"/>
                        <a:t>55.253%</a:t>
                      </a:r>
                    </a:p>
                  </a:txBody>
                  <a:tcPr/>
                </a:tc>
                <a:tc>
                  <a:txBody>
                    <a:bodyPr/>
                    <a:lstStyle/>
                    <a:p>
                      <a:pPr>
                        <a:buNone/>
                      </a:pPr>
                      <a:r>
                        <a:rPr lang="zh-CN" altLang="en-US" sz="1400" dirty="0"/>
                        <a:t>0.00%</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685800" y="0"/>
            <a:ext cx="7772400" cy="1143000"/>
          </a:xfrm>
        </p:spPr>
        <p:txBody>
          <a:bodyPr vert="horz" wrap="square" lIns="91440" tIns="45720" rIns="91440" bIns="45720" anchor="ctr"/>
          <a:lstStyle/>
          <a:p>
            <a:r>
              <a:rPr lang="zh-CN" altLang="en-US" dirty="0"/>
              <a:t>第10章 第</a:t>
            </a:r>
            <a:r>
              <a:rPr lang="en-US" altLang="zh-CN" dirty="0"/>
              <a:t>2</a:t>
            </a:r>
            <a:r>
              <a:rPr lang="zh-CN" altLang="en-US" dirty="0"/>
              <a:t>题</a:t>
            </a:r>
          </a:p>
        </p:txBody>
      </p:sp>
      <p:sp>
        <p:nvSpPr>
          <p:cNvPr id="5123" name="内容占位符 2"/>
          <p:cNvSpPr>
            <a:spLocks noGrp="1"/>
          </p:cNvSpPr>
          <p:nvPr>
            <p:ph idx="1"/>
          </p:nvPr>
        </p:nvSpPr>
        <p:spPr>
          <a:xfrm>
            <a:off x="685800" y="1143000"/>
            <a:ext cx="7772400" cy="4114800"/>
          </a:xfrm>
        </p:spPr>
        <p:txBody>
          <a:bodyPr vert="horz" wrap="square" lIns="91440" tIns="45720" rIns="91440" bIns="45720" anchor="t">
            <a:normAutofit fontScale="92500"/>
          </a:bodyPr>
          <a:lstStyle/>
          <a:p>
            <a:r>
              <a:rPr lang="en-US" altLang="zh-CN" dirty="0"/>
              <a:t>Q</a:t>
            </a:r>
            <a:r>
              <a:rPr lang="zh-CN" altLang="en-US" dirty="0"/>
              <a:t>：请介绍什么是规约操作（</a:t>
            </a:r>
            <a:r>
              <a:rPr lang="en-US" altLang="zh-CN" dirty="0"/>
              <a:t>Reduce</a:t>
            </a:r>
            <a:r>
              <a:rPr lang="zh-CN" altLang="en-US" dirty="0"/>
              <a:t>），</a:t>
            </a:r>
            <a:r>
              <a:rPr lang="en-US" altLang="zh-CN" dirty="0"/>
              <a:t>MPI</a:t>
            </a:r>
            <a:r>
              <a:rPr lang="zh-CN" altLang="en-US" dirty="0"/>
              <a:t>和</a:t>
            </a:r>
            <a:r>
              <a:rPr lang="en-US" altLang="zh-CN" dirty="0"/>
              <a:t>OpenMP</a:t>
            </a:r>
            <a:r>
              <a:rPr lang="zh-CN" altLang="en-US" dirty="0"/>
              <a:t>分别采用何种函数或子句来实现规约操作。</a:t>
            </a:r>
            <a:endParaRPr lang="en-US" altLang="zh-CN" dirty="0"/>
          </a:p>
          <a:p>
            <a:r>
              <a:rPr lang="en-US" altLang="zh-CN" dirty="0"/>
              <a:t>A</a:t>
            </a:r>
            <a:r>
              <a:rPr lang="zh-CN" altLang="en-US" dirty="0"/>
              <a:t>：</a:t>
            </a:r>
            <a:endParaRPr lang="en-US" altLang="zh-CN" dirty="0"/>
          </a:p>
          <a:p>
            <a:pPr lvl="1"/>
            <a:r>
              <a:rPr lang="zh-CN" altLang="zh-CN" dirty="0"/>
              <a:t>归约操作是指在分布在不同进程中的数据间进行交互的运算，常用的运算有求和、求最大或最小值等。</a:t>
            </a:r>
            <a:endParaRPr lang="en-US" altLang="zh-CN" dirty="0"/>
          </a:p>
          <a:p>
            <a:pPr lvl="1"/>
            <a:r>
              <a:rPr lang="en-US" altLang="zh-CN" dirty="0"/>
              <a:t>OpenMP</a:t>
            </a:r>
            <a:r>
              <a:rPr lang="zh-CN" altLang="zh-CN" dirty="0"/>
              <a:t>中使用</a:t>
            </a:r>
            <a:r>
              <a:rPr lang="en-US" altLang="zh-CN" dirty="0"/>
              <a:t>reduction</a:t>
            </a:r>
            <a:r>
              <a:rPr lang="zh-CN" altLang="zh-CN" dirty="0"/>
              <a:t>子句归约其列表中出现的变量。每个线程复制一个私有的变量列表。在归约的最后，归约的变量可以应用于所有的共享变量的私有变量列表中，最终结果写到全局共享变量。</a:t>
            </a:r>
            <a:endParaRPr lang="en-US" altLang="zh-CN" dirty="0"/>
          </a:p>
          <a:p>
            <a:pPr lvl="1"/>
            <a:r>
              <a:rPr lang="en-US" altLang="zh-CN" dirty="0"/>
              <a:t>MPI</a:t>
            </a:r>
            <a:r>
              <a:rPr lang="zh-CN" altLang="zh-CN" dirty="0"/>
              <a:t>中使用</a:t>
            </a:r>
            <a:r>
              <a:rPr lang="en-US" altLang="zh-CN" dirty="0"/>
              <a:t>MPI_REDUCE</a:t>
            </a:r>
            <a:r>
              <a:rPr lang="zh-CN" altLang="zh-CN" dirty="0"/>
              <a:t>、</a:t>
            </a:r>
            <a:r>
              <a:rPr lang="en-US" altLang="zh-CN" dirty="0"/>
              <a:t>MPI_ALLREDUCE</a:t>
            </a:r>
            <a:r>
              <a:rPr lang="zh-CN" altLang="zh-CN" dirty="0"/>
              <a:t>函数进行规约，包括求和、求积等。</a:t>
            </a:r>
          </a:p>
          <a:p>
            <a:endParaRPr lang="en-US" altLang="zh-C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vert="horz" wrap="square" lIns="91440" tIns="45720" rIns="91440" bIns="45720" anchor="ctr"/>
          <a:lstStyle/>
          <a:p>
            <a:r>
              <a:rPr lang="zh-CN" altLang="en-US" dirty="0"/>
              <a:t>第12章 第</a:t>
            </a:r>
            <a:r>
              <a:rPr lang="en-US" altLang="zh-CN" dirty="0"/>
              <a:t>4</a:t>
            </a:r>
            <a:r>
              <a:rPr lang="zh-CN" altLang="en-US" dirty="0"/>
              <a:t>题</a:t>
            </a:r>
          </a:p>
        </p:txBody>
      </p:sp>
      <p:sp>
        <p:nvSpPr>
          <p:cNvPr id="31747" name="内容占位符 2"/>
          <p:cNvSpPr>
            <a:spLocks noGrp="1"/>
          </p:cNvSpPr>
          <p:nvPr>
            <p:ph idx="1"/>
          </p:nvPr>
        </p:nvSpPr>
        <p:spPr>
          <a:xfrm>
            <a:off x="628650" y="1628775"/>
            <a:ext cx="7886700" cy="4718050"/>
          </a:xfrm>
        </p:spPr>
        <p:txBody>
          <a:bodyPr vert="horz" wrap="square" lIns="91440" tIns="45720" rIns="91440" bIns="45720" anchor="t">
            <a:normAutofit/>
          </a:bodyPr>
          <a:lstStyle/>
          <a:p>
            <a:r>
              <a:rPr lang="en-US" altLang="zh-CN" sz="2800" dirty="0">
                <a:sym typeface="+mn-ea"/>
              </a:rPr>
              <a:t>A</a:t>
            </a:r>
            <a:r>
              <a:rPr lang="zh-CN" altLang="en-US" sz="2800" dirty="0">
                <a:sym typeface="+mn-ea"/>
              </a:rPr>
              <a:t>：</a:t>
            </a:r>
            <a:endParaRPr lang="en-US" altLang="zh-CN" sz="2800" dirty="0"/>
          </a:p>
          <a:p>
            <a:pPr lvl="1"/>
            <a:r>
              <a:rPr lang="zh-CN" altLang="zh-CN" dirty="0">
                <a:sym typeface="+mn-ea"/>
              </a:rPr>
              <a:t>结合算法和具体微结构进行分析！！</a:t>
            </a:r>
          </a:p>
          <a:p>
            <a:pPr lvl="1"/>
            <a:r>
              <a:rPr lang="zh-CN" altLang="zh-CN" dirty="0">
                <a:sym typeface="+mn-ea"/>
              </a:rPr>
              <a:t>例如：发现冒泡排序分支误预测率高---&gt;误预测指令占比多少？通过小程序测试一次分支误预测会增加多少cycle。估算误预测一共增加了多少cycle，对IPC有多大影响。为什么误预测率高？冒泡排序主体需要进行N2次盲目的比较操作以决定分支跳转方向，难以预测。</a:t>
            </a:r>
            <a:endParaRPr lang="zh-CN" altLang="zh-CN" dirty="0"/>
          </a:p>
          <a:p>
            <a:pPr lvl="1"/>
            <a:endParaRPr lang="zh-CN" altLang="en-US" dirty="0"/>
          </a:p>
          <a:p>
            <a:pPr algn="l">
              <a:spcBef>
                <a:spcPts val="500"/>
              </a:spcBef>
              <a:buClrTx/>
              <a:buSzTx/>
            </a:pPr>
            <a:endParaRPr lang="zh-CN" altLang="zh-CN" sz="2400" dirty="0"/>
          </a:p>
          <a:p>
            <a:pPr algn="l">
              <a:spcBef>
                <a:spcPts val="500"/>
              </a:spcBef>
              <a:buClrTx/>
              <a:buSzTx/>
            </a:pPr>
            <a:endParaRPr lang="zh-CN" altLang="zh-CN"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a:xfrm>
            <a:off x="685800" y="0"/>
            <a:ext cx="7772400" cy="1143000"/>
          </a:xfrm>
        </p:spPr>
        <p:txBody>
          <a:bodyPr vert="horz" wrap="square" lIns="91440" tIns="45720" rIns="91440" bIns="45720" anchor="ctr"/>
          <a:lstStyle/>
          <a:p>
            <a:r>
              <a:rPr lang="zh-CN" altLang="en-US" dirty="0"/>
              <a:t>第12章 第</a:t>
            </a:r>
            <a:r>
              <a:rPr lang="en-US" altLang="zh-CN" dirty="0"/>
              <a:t>5</a:t>
            </a:r>
            <a:r>
              <a:rPr lang="zh-CN" altLang="en-US" dirty="0"/>
              <a:t>题</a:t>
            </a:r>
          </a:p>
        </p:txBody>
      </p:sp>
      <p:sp>
        <p:nvSpPr>
          <p:cNvPr id="32771" name="内容占位符 2"/>
          <p:cNvSpPr>
            <a:spLocks noGrp="1"/>
          </p:cNvSpPr>
          <p:nvPr>
            <p:ph idx="1"/>
          </p:nvPr>
        </p:nvSpPr>
        <p:spPr>
          <a:xfrm>
            <a:off x="685800" y="1143000"/>
            <a:ext cx="7772400" cy="4114800"/>
          </a:xfrm>
        </p:spPr>
        <p:txBody>
          <a:bodyPr vert="horz" wrap="square" lIns="91440" tIns="45720" rIns="91440" bIns="45720" anchor="t"/>
          <a:lstStyle/>
          <a:p>
            <a:r>
              <a:rPr lang="en-US" altLang="zh-CN" dirty="0"/>
              <a:t>Q</a:t>
            </a:r>
            <a:r>
              <a:rPr lang="zh-CN" altLang="en-US" dirty="0"/>
              <a:t>：采用</a:t>
            </a:r>
            <a:r>
              <a:rPr lang="en-US" altLang="zh-CN" dirty="0"/>
              <a:t>gprof</a:t>
            </a:r>
            <a:r>
              <a:rPr lang="zh-CN" altLang="en-US" dirty="0"/>
              <a:t>工具，获得</a:t>
            </a:r>
            <a:r>
              <a:rPr lang="en-US" altLang="zh-CN" dirty="0"/>
              <a:t>linpack</a:t>
            </a:r>
            <a:r>
              <a:rPr lang="zh-CN" altLang="en-US" dirty="0"/>
              <a:t>程序的热点函数。</a:t>
            </a:r>
            <a:endParaRPr lang="en-US" altLang="zh-CN" dirty="0"/>
          </a:p>
          <a:p>
            <a:r>
              <a:rPr lang="en-US" altLang="zh-CN" dirty="0"/>
              <a:t>A</a:t>
            </a:r>
            <a:r>
              <a:rPr lang="zh-CN" altLang="en-US" dirty="0"/>
              <a:t>：</a:t>
            </a:r>
            <a:r>
              <a:rPr lang="en-US" altLang="zh-CN" dirty="0"/>
              <a:t>HPL</a:t>
            </a:r>
            <a:r>
              <a:rPr lang="zh-CN" altLang="en-US" dirty="0"/>
              <a:t>（</a:t>
            </a:r>
            <a:r>
              <a:rPr lang="en-US" altLang="zh-CN" dirty="0"/>
              <a:t>High Performance Linpack</a:t>
            </a:r>
            <a:r>
              <a:rPr lang="zh-CN" altLang="en-US" dirty="0"/>
              <a:t>）</a:t>
            </a:r>
          </a:p>
        </p:txBody>
      </p:sp>
      <p:sp>
        <p:nvSpPr>
          <p:cNvPr id="32772" name="文本框 3"/>
          <p:cNvSpPr txBox="1"/>
          <p:nvPr/>
        </p:nvSpPr>
        <p:spPr>
          <a:xfrm>
            <a:off x="1581150" y="2405063"/>
            <a:ext cx="7562850" cy="4246562"/>
          </a:xfrm>
          <a:prstGeom prst="rect">
            <a:avLst/>
          </a:prstGeom>
          <a:noFill/>
          <a:ln w="9525">
            <a:noFill/>
          </a:ln>
        </p:spPr>
        <p:txBody>
          <a:bodyPr>
            <a:spAutoFit/>
          </a:bodyPr>
          <a:lstStyle/>
          <a:p>
            <a:endParaRPr lang="en-US" altLang="zh-CN" dirty="0">
              <a:latin typeface="Times New Roman" panose="02020603050405020304" pitchFamily="18" charset="0"/>
            </a:endParaRPr>
          </a:p>
          <a:p>
            <a:r>
              <a:rPr lang="zh-CN" altLang="zh-CN" dirty="0">
                <a:latin typeface="Times New Roman" panose="02020603050405020304" pitchFamily="18" charset="0"/>
              </a:rPr>
              <a:t>使用</a:t>
            </a:r>
            <a:r>
              <a:rPr lang="en-US" altLang="zh-CN" dirty="0">
                <a:latin typeface="Times New Roman" panose="02020603050405020304" pitchFamily="18" charset="0"/>
              </a:rPr>
              <a:t>gprof</a:t>
            </a:r>
            <a:r>
              <a:rPr lang="zh-CN" altLang="zh-CN" dirty="0">
                <a:latin typeface="Times New Roman" panose="02020603050405020304" pitchFamily="18" charset="0"/>
              </a:rPr>
              <a:t>测得热点函数前十名为：</a:t>
            </a:r>
          </a:p>
          <a:p>
            <a:r>
              <a:rPr lang="en-US" altLang="zh-CN" dirty="0">
                <a:latin typeface="Times New Roman" panose="02020603050405020304" pitchFamily="18" charset="0"/>
              </a:rPr>
              <a:t>%   cumulative           self              self     total           </a:t>
            </a:r>
            <a:endParaRPr lang="zh-CN" altLang="zh-CN" dirty="0">
              <a:latin typeface="Times New Roman" panose="02020603050405020304" pitchFamily="18" charset="0"/>
            </a:endParaRPr>
          </a:p>
          <a:p>
            <a:r>
              <a:rPr lang="en-US" altLang="zh-CN" dirty="0">
                <a:latin typeface="Times New Roman" panose="02020603050405020304" pitchFamily="18" charset="0"/>
              </a:rPr>
              <a:t> time   seconds   seconds    calls  ms/call  ms/call  name    </a:t>
            </a:r>
            <a:endParaRPr lang="zh-CN" altLang="zh-CN" dirty="0">
              <a:latin typeface="Times New Roman" panose="02020603050405020304" pitchFamily="18" charset="0"/>
            </a:endParaRPr>
          </a:p>
          <a:p>
            <a:r>
              <a:rPr lang="en-US" altLang="zh-CN" dirty="0">
                <a:latin typeface="Times New Roman" panose="02020603050405020304" pitchFamily="18" charset="0"/>
              </a:rPr>
              <a:t> 40.00      0.06     0.06  5105572     0.00     0.00  HPL_ladd</a:t>
            </a:r>
            <a:endParaRPr lang="zh-CN" altLang="zh-CN" dirty="0">
              <a:latin typeface="Times New Roman" panose="02020603050405020304" pitchFamily="18" charset="0"/>
            </a:endParaRPr>
          </a:p>
          <a:p>
            <a:r>
              <a:rPr lang="en-US" altLang="zh-CN" dirty="0">
                <a:latin typeface="Times New Roman" panose="02020603050405020304" pitchFamily="18" charset="0"/>
              </a:rPr>
              <a:t> 26.67      0.10     0.04  5126140     0.00     0.00  HPL_lmul</a:t>
            </a:r>
            <a:endParaRPr lang="zh-CN" altLang="zh-CN" dirty="0">
              <a:latin typeface="Times New Roman" panose="02020603050405020304" pitchFamily="18" charset="0"/>
            </a:endParaRPr>
          </a:p>
          <a:p>
            <a:r>
              <a:rPr lang="en-US" altLang="zh-CN" dirty="0">
                <a:latin typeface="Times New Roman" panose="02020603050405020304" pitchFamily="18" charset="0"/>
              </a:rPr>
              <a:t> 16.67      0.13     0.03  5048400     0.00     0.00  HPL_rand</a:t>
            </a:r>
            <a:endParaRPr lang="zh-CN" altLang="zh-CN" dirty="0">
              <a:latin typeface="Times New Roman" panose="02020603050405020304" pitchFamily="18" charset="0"/>
            </a:endParaRPr>
          </a:p>
          <a:p>
            <a:r>
              <a:rPr lang="en-US" altLang="zh-CN" dirty="0">
                <a:latin typeface="Times New Roman" panose="02020603050405020304" pitchFamily="18" charset="0"/>
              </a:rPr>
              <a:t>   6.67      0.14     0.01    36514       0.00     0.00  HPL_jumpit</a:t>
            </a:r>
            <a:endParaRPr lang="zh-CN" altLang="zh-CN" dirty="0">
              <a:latin typeface="Times New Roman" panose="02020603050405020304" pitchFamily="18" charset="0"/>
            </a:endParaRPr>
          </a:p>
          <a:p>
            <a:r>
              <a:rPr lang="en-US" altLang="zh-CN" dirty="0">
                <a:latin typeface="Times New Roman" panose="02020603050405020304" pitchFamily="18" charset="0"/>
              </a:rPr>
              <a:t>   6.67      0.15     0.01     2052        0.00     0.00  HPL_dlatcpy</a:t>
            </a:r>
            <a:endParaRPr lang="zh-CN" altLang="zh-CN" dirty="0">
              <a:latin typeface="Times New Roman" panose="02020603050405020304" pitchFamily="18" charset="0"/>
            </a:endParaRPr>
          </a:p>
          <a:p>
            <a:r>
              <a:rPr lang="en-US" altLang="zh-CN" dirty="0">
                <a:latin typeface="Times New Roman" panose="02020603050405020304" pitchFamily="18" charset="0"/>
              </a:rPr>
              <a:t>   3.33      0.15     0.01  5084968     0.00     0.00  HPL_setran</a:t>
            </a:r>
            <a:endParaRPr lang="zh-CN" altLang="zh-CN" dirty="0">
              <a:latin typeface="Times New Roman" panose="02020603050405020304" pitchFamily="18" charset="0"/>
            </a:endParaRPr>
          </a:p>
          <a:p>
            <a:r>
              <a:rPr lang="en-US" altLang="zh-CN" dirty="0">
                <a:latin typeface="Times New Roman" panose="02020603050405020304" pitchFamily="18" charset="0"/>
              </a:rPr>
              <a:t>   0.00      0.15     0.00    10524       0.00     0.00  HPL_dcopy</a:t>
            </a:r>
            <a:endParaRPr lang="zh-CN" altLang="zh-CN" dirty="0">
              <a:latin typeface="Times New Roman" panose="02020603050405020304" pitchFamily="18" charset="0"/>
            </a:endParaRPr>
          </a:p>
          <a:p>
            <a:r>
              <a:rPr lang="en-US" altLang="zh-CN" dirty="0">
                <a:latin typeface="Times New Roman" panose="02020603050405020304" pitchFamily="18" charset="0"/>
              </a:rPr>
              <a:t>   0.00      0.15     0.00     5282        0.00     0.00  HPL_dgemv</a:t>
            </a:r>
            <a:endParaRPr lang="zh-CN" altLang="zh-CN" dirty="0">
              <a:latin typeface="Times New Roman" panose="02020603050405020304" pitchFamily="18" charset="0"/>
            </a:endParaRPr>
          </a:p>
          <a:p>
            <a:r>
              <a:rPr lang="en-US" altLang="zh-CN" dirty="0">
                <a:latin typeface="Times New Roman" panose="02020603050405020304" pitchFamily="18" charset="0"/>
              </a:rPr>
              <a:t>   0.00      0.15     0.00     4254        0.00     0.00  HPL_idamax</a:t>
            </a:r>
            <a:endParaRPr lang="zh-CN" altLang="zh-CN" dirty="0">
              <a:latin typeface="Times New Roman" panose="02020603050405020304" pitchFamily="18" charset="0"/>
            </a:endParaRPr>
          </a:p>
          <a:p>
            <a:r>
              <a:rPr lang="en-US" altLang="zh-CN" dirty="0">
                <a:latin typeface="Times New Roman" panose="02020603050405020304" pitchFamily="18" charset="0"/>
              </a:rPr>
              <a:t>   0.00      0.15     0.00     4200        0.00     0.00  HPL_dlocmax</a:t>
            </a:r>
            <a:endParaRPr lang="zh-CN" altLang="zh-CN" dirty="0">
              <a:latin typeface="Times New Roman" panose="02020603050405020304" pitchFamily="18" charset="0"/>
            </a:endParaRPr>
          </a:p>
          <a:p>
            <a:endParaRPr lang="zh-CN" altLang="en-US" dirty="0">
              <a:latin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a:xfrm>
            <a:off x="685800" y="0"/>
            <a:ext cx="7772400" cy="1143000"/>
          </a:xfrm>
        </p:spPr>
        <p:txBody>
          <a:bodyPr vert="horz" wrap="square" lIns="91440" tIns="45720" rIns="91440" bIns="45720" anchor="ctr"/>
          <a:lstStyle/>
          <a:p>
            <a:r>
              <a:rPr lang="zh-CN" altLang="en-US" dirty="0"/>
              <a:t>第12章 第</a:t>
            </a:r>
            <a:r>
              <a:rPr lang="en-US" altLang="zh-CN" dirty="0"/>
              <a:t>5</a:t>
            </a:r>
            <a:r>
              <a:rPr lang="zh-CN" altLang="en-US" dirty="0"/>
              <a:t>题</a:t>
            </a:r>
            <a:r>
              <a:rPr lang="en-US" altLang="zh-CN" dirty="0"/>
              <a:t>-A</a:t>
            </a:r>
            <a:endParaRPr lang="zh-CN" altLang="en-US" dirty="0"/>
          </a:p>
        </p:txBody>
      </p:sp>
      <p:sp>
        <p:nvSpPr>
          <p:cNvPr id="34819" name="内容占位符 4"/>
          <p:cNvSpPr>
            <a:spLocks noGrp="1"/>
          </p:cNvSpPr>
          <p:nvPr>
            <p:ph idx="1"/>
          </p:nvPr>
        </p:nvSpPr>
        <p:spPr>
          <a:xfrm>
            <a:off x="685800" y="1143000"/>
            <a:ext cx="7772400" cy="4114800"/>
          </a:xfrm>
        </p:spPr>
        <p:txBody>
          <a:bodyPr vert="horz" wrap="square" lIns="91440" tIns="45720" rIns="91440" bIns="45720" anchor="t"/>
          <a:lstStyle/>
          <a:p>
            <a:r>
              <a:rPr lang="en-US" altLang="zh-CN" dirty="0"/>
              <a:t>LinpackC</a:t>
            </a:r>
            <a:endParaRPr lang="zh-CN" altLang="en-US" dirty="0"/>
          </a:p>
        </p:txBody>
      </p:sp>
      <p:sp>
        <p:nvSpPr>
          <p:cNvPr id="34820" name="文本框 3"/>
          <p:cNvSpPr txBox="1"/>
          <p:nvPr/>
        </p:nvSpPr>
        <p:spPr>
          <a:xfrm>
            <a:off x="1638300" y="1847850"/>
            <a:ext cx="7239000" cy="4678363"/>
          </a:xfrm>
          <a:prstGeom prst="rect">
            <a:avLst/>
          </a:prstGeom>
          <a:noFill/>
          <a:ln w="9525">
            <a:noFill/>
          </a:ln>
        </p:spPr>
        <p:txBody>
          <a:bodyPr>
            <a:spAutoFit/>
          </a:bodyPr>
          <a:lstStyle/>
          <a:p>
            <a:r>
              <a:rPr lang="en-US" altLang="zh-CN" sz="1600" dirty="0">
                <a:latin typeface="Times New Roman" panose="02020603050405020304" pitchFamily="18" charset="0"/>
              </a:rPr>
              <a:t>Each sample counts as 0.01 seconds.</a:t>
            </a:r>
          </a:p>
          <a:p>
            <a:r>
              <a:rPr lang="en-US" altLang="zh-CN" sz="1600" dirty="0">
                <a:latin typeface="Times New Roman" panose="02020603050405020304" pitchFamily="18" charset="0"/>
              </a:rPr>
              <a:t>  %   cumulative   self              self     total           </a:t>
            </a:r>
          </a:p>
          <a:p>
            <a:r>
              <a:rPr lang="en-US" altLang="zh-CN" sz="1600" dirty="0">
                <a:latin typeface="Times New Roman" panose="02020603050405020304" pitchFamily="18" charset="0"/>
              </a:rPr>
              <a:t> time   seconds   seconds    calls  us/call  us/call  name    </a:t>
            </a:r>
          </a:p>
          <a:p>
            <a:r>
              <a:rPr lang="en-US" altLang="zh-CN" sz="1600" dirty="0">
                <a:latin typeface="Times New Roman" panose="02020603050405020304" pitchFamily="18" charset="0"/>
              </a:rPr>
              <a:t>100.00      0.01     0.01   133874     0.07     0.07  </a:t>
            </a:r>
            <a:r>
              <a:rPr lang="en-US" altLang="zh-CN" sz="1600" dirty="0">
                <a:solidFill>
                  <a:srgbClr val="FF0000"/>
                </a:solidFill>
                <a:latin typeface="Times New Roman" panose="02020603050405020304" pitchFamily="18" charset="0"/>
              </a:rPr>
              <a:t>daxpy</a:t>
            </a:r>
          </a:p>
          <a:p>
            <a:r>
              <a:rPr lang="en-US" altLang="zh-CN" sz="1600" dirty="0">
                <a:latin typeface="Times New Roman" panose="02020603050405020304" pitchFamily="18" charset="0"/>
              </a:rPr>
              <a:t>  0.00      0.01     0.00     2574     0.00     0.00  dscal</a:t>
            </a:r>
          </a:p>
          <a:p>
            <a:r>
              <a:rPr lang="en-US" altLang="zh-CN" sz="1600" dirty="0">
                <a:latin typeface="Times New Roman" panose="02020603050405020304" pitchFamily="18" charset="0"/>
              </a:rPr>
              <a:t>  0.00      0.01     0.00     2574     0.00     0.00  idamax</a:t>
            </a:r>
          </a:p>
          <a:p>
            <a:r>
              <a:rPr lang="en-US" altLang="zh-CN" sz="1600" dirty="0">
                <a:latin typeface="Times New Roman" panose="02020603050405020304" pitchFamily="18" charset="0"/>
              </a:rPr>
              <a:t>  0.00      0.01     0.00       72     0.00     0.00  second</a:t>
            </a:r>
          </a:p>
          <a:p>
            <a:r>
              <a:rPr lang="en-US" altLang="zh-CN" sz="1600" dirty="0">
                <a:latin typeface="Times New Roman" panose="02020603050405020304" pitchFamily="18" charset="0"/>
              </a:rPr>
              <a:t>  0.00      0.01     0.00       27     0.00     0.00  matgen</a:t>
            </a:r>
          </a:p>
          <a:p>
            <a:r>
              <a:rPr lang="en-US" altLang="zh-CN" sz="1600" dirty="0">
                <a:latin typeface="Times New Roman" panose="02020603050405020304" pitchFamily="18" charset="0"/>
              </a:rPr>
              <a:t>  0.00      0.01     0.00       26     0.00   369.75  dgefa</a:t>
            </a:r>
          </a:p>
          <a:p>
            <a:r>
              <a:rPr lang="en-US" altLang="zh-CN" sz="1600" dirty="0">
                <a:latin typeface="Times New Roman" panose="02020603050405020304" pitchFamily="18" charset="0"/>
              </a:rPr>
              <a:t>  0.00      0.01     0.00       26     0.00    14.86  dgesl</a:t>
            </a:r>
          </a:p>
          <a:p>
            <a:r>
              <a:rPr lang="en-US" altLang="zh-CN" sz="1600" dirty="0">
                <a:latin typeface="Times New Roman" panose="02020603050405020304" pitchFamily="18" charset="0"/>
              </a:rPr>
              <a:t>  0.00      0.01     0.00        8     0.00     0.00  print_time</a:t>
            </a:r>
          </a:p>
          <a:p>
            <a:r>
              <a:rPr lang="en-US" altLang="zh-CN" sz="1600" dirty="0">
                <a:latin typeface="Times New Roman" panose="02020603050405020304" pitchFamily="18" charset="0"/>
              </a:rPr>
              <a:t>  0.00      0.01     0.00        1     0.00     0.00  dmxpy</a:t>
            </a:r>
          </a:p>
          <a:p>
            <a:r>
              <a:rPr lang="en-US" altLang="zh-CN" sz="1600" dirty="0">
                <a:latin typeface="Times New Roman" panose="02020603050405020304" pitchFamily="18" charset="0"/>
              </a:rPr>
              <a:t>  0.00      0.01     0.00        1     0.00     0.00  epslon</a:t>
            </a:r>
          </a:p>
          <a:p>
            <a:endParaRPr lang="en-US" altLang="zh-CN" dirty="0">
              <a:latin typeface="Times New Roman" panose="02020603050405020304" pitchFamily="18" charset="0"/>
            </a:endParaRPr>
          </a:p>
          <a:p>
            <a:r>
              <a:rPr lang="en-US" altLang="zh-CN" dirty="0">
                <a:latin typeface="Times New Roman" panose="02020603050405020304" pitchFamily="18" charset="0"/>
              </a:rPr>
              <a:t> </a:t>
            </a:r>
            <a:r>
              <a:rPr lang="en-US" altLang="zh-CN" dirty="0">
                <a:solidFill>
                  <a:srgbClr val="FF0000"/>
                </a:solidFill>
                <a:latin typeface="Times New Roman" panose="02020603050405020304" pitchFamily="18" charset="0"/>
              </a:rPr>
              <a:t>for (i = 0;i &lt; n; i++) {</a:t>
            </a:r>
          </a:p>
          <a:p>
            <a:r>
              <a:rPr lang="en-US" altLang="zh-CN" dirty="0">
                <a:solidFill>
                  <a:srgbClr val="FF0000"/>
                </a:solidFill>
                <a:latin typeface="Times New Roman" panose="02020603050405020304" pitchFamily="18" charset="0"/>
              </a:rPr>
              <a:t>                dy[i] = dy[i] + da*dx[i];</a:t>
            </a:r>
          </a:p>
          <a:p>
            <a:r>
              <a:rPr lang="en-US" altLang="zh-CN" dirty="0">
                <a:solidFill>
                  <a:srgbClr val="FF0000"/>
                </a:solidFill>
                <a:latin typeface="Times New Roman" panose="02020603050405020304" pitchFamily="18" charset="0"/>
              </a:rPr>
              <a:t>        }</a:t>
            </a:r>
          </a:p>
          <a:p>
            <a:r>
              <a:rPr lang="zh-CN" altLang="en-US" dirty="0">
                <a:solidFill>
                  <a:srgbClr val="FF0000"/>
                </a:solidFill>
                <a:latin typeface="Times New Roman" panose="02020603050405020304" pitchFamily="18" charset="0"/>
              </a:rPr>
              <a:t>乘加运算：矩阵运算的核心运算</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vert="horz" wrap="square" lIns="91440" tIns="45720" rIns="91440" bIns="45720" anchor="ctr"/>
          <a:lstStyle/>
          <a:p>
            <a:r>
              <a:rPr lang="zh-CN" altLang="en-US" dirty="0"/>
              <a:t>第12章 第</a:t>
            </a:r>
            <a:r>
              <a:rPr lang="en-US" altLang="zh-CN" dirty="0"/>
              <a:t>6</a:t>
            </a:r>
            <a:r>
              <a:rPr lang="zh-CN" altLang="en-US" dirty="0"/>
              <a:t>题</a:t>
            </a:r>
          </a:p>
        </p:txBody>
      </p:sp>
      <p:sp>
        <p:nvSpPr>
          <p:cNvPr id="35843" name="内容占位符 2"/>
          <p:cNvSpPr>
            <a:spLocks noGrp="1"/>
          </p:cNvSpPr>
          <p:nvPr>
            <p:ph idx="1"/>
          </p:nvPr>
        </p:nvSpPr>
        <p:spPr/>
        <p:txBody>
          <a:bodyPr vert="horz" wrap="square" lIns="91440" tIns="45720" rIns="91440" bIns="45720" anchor="t"/>
          <a:lstStyle/>
          <a:p>
            <a:r>
              <a:rPr lang="en-US" altLang="zh-CN" dirty="0"/>
              <a:t>Q</a:t>
            </a:r>
            <a:r>
              <a:rPr lang="zh-CN" altLang="en-US" dirty="0"/>
              <a:t>：使用</a:t>
            </a:r>
            <a:r>
              <a:rPr lang="en-US" altLang="zh-CN" dirty="0"/>
              <a:t>LMBench</a:t>
            </a:r>
            <a:r>
              <a:rPr lang="zh-CN" altLang="en-US" dirty="0"/>
              <a:t>测试程序，获得</a:t>
            </a:r>
            <a:r>
              <a:rPr lang="en-US" altLang="zh-CN" dirty="0"/>
              <a:t>CPU</a:t>
            </a:r>
            <a:r>
              <a:rPr lang="zh-CN" altLang="en-US" dirty="0"/>
              <a:t>的</a:t>
            </a:r>
            <a:r>
              <a:rPr lang="en-US" altLang="zh-CN" dirty="0"/>
              <a:t>L1</a:t>
            </a:r>
            <a:r>
              <a:rPr lang="zh-CN" altLang="en-US" dirty="0"/>
              <a:t>、</a:t>
            </a:r>
            <a:r>
              <a:rPr lang="en-US" altLang="zh-CN" dirty="0"/>
              <a:t>L2</a:t>
            </a:r>
            <a:r>
              <a:rPr lang="zh-CN" altLang="en-US" dirty="0"/>
              <a:t>、</a:t>
            </a:r>
            <a:r>
              <a:rPr lang="en-US" altLang="zh-CN" dirty="0"/>
              <a:t>L3 cache</a:t>
            </a:r>
            <a:r>
              <a:rPr lang="zh-CN" altLang="en-US" dirty="0"/>
              <a:t>和内存的访存延迟。</a:t>
            </a:r>
            <a:endParaRPr lang="en-US" altLang="zh-CN" dirty="0"/>
          </a:p>
          <a:p>
            <a:r>
              <a:rPr lang="en-US" altLang="zh-CN" dirty="0"/>
              <a:t>A</a:t>
            </a:r>
            <a:r>
              <a:rPr lang="zh-CN" altLang="en-US" dirty="0"/>
              <a:t>：</a:t>
            </a:r>
            <a:endParaRPr lang="en-US" altLang="zh-CN" dirty="0"/>
          </a:p>
          <a:p>
            <a:pPr lvl="1"/>
            <a:r>
              <a:rPr lang="zh-CN" altLang="zh-CN" sz="1800" dirty="0"/>
              <a:t>下载</a:t>
            </a:r>
            <a:r>
              <a:rPr lang="en-US" altLang="zh-CN" sz="1800" dirty="0"/>
              <a:t>lmbench3</a:t>
            </a:r>
            <a:r>
              <a:rPr lang="zh-CN" altLang="zh-CN" sz="1800" dirty="0"/>
              <a:t>，修改</a:t>
            </a:r>
            <a:r>
              <a:rPr lang="en-US" altLang="zh-CN" sz="1800" dirty="0"/>
              <a:t>src/Makefile</a:t>
            </a:r>
            <a:r>
              <a:rPr lang="zh-CN" altLang="zh-CN" sz="1800" dirty="0"/>
              <a:t>，将</a:t>
            </a:r>
            <a:r>
              <a:rPr lang="en-US" altLang="zh-CN" sz="1800" dirty="0"/>
              <a:t>$O/lmbench : ../scripts/lmbench bk.ver</a:t>
            </a:r>
            <a:r>
              <a:rPr lang="zh-CN" altLang="zh-CN" sz="1800" dirty="0"/>
              <a:t>中的</a:t>
            </a:r>
            <a:r>
              <a:rPr lang="en-US" altLang="zh-CN" sz="1800" dirty="0"/>
              <a:t>bk.ver </a:t>
            </a:r>
            <a:r>
              <a:rPr lang="zh-CN" altLang="zh-CN" sz="1800" dirty="0"/>
              <a:t>去掉</a:t>
            </a:r>
          </a:p>
          <a:p>
            <a:pPr lvl="1"/>
            <a:r>
              <a:rPr lang="zh-CN" altLang="zh-CN" sz="1800" dirty="0"/>
              <a:t>执行</a:t>
            </a:r>
            <a:r>
              <a:rPr lang="en-US" altLang="zh-CN" sz="1800" dirty="0"/>
              <a:t>make results see</a:t>
            </a:r>
          </a:p>
          <a:p>
            <a:pPr lvl="1"/>
            <a:r>
              <a:rPr lang="zh-CN" altLang="en-US" sz="1800" dirty="0"/>
              <a:t>结果略。</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vert="horz" wrap="square" lIns="91440" tIns="45720" rIns="91440" bIns="45720" anchor="ctr"/>
          <a:lstStyle/>
          <a:p>
            <a:r>
              <a:rPr lang="zh-CN" altLang="en-US" dirty="0"/>
              <a:t>第12章 第</a:t>
            </a:r>
            <a:r>
              <a:rPr lang="en-US" altLang="zh-CN" dirty="0"/>
              <a:t>7</a:t>
            </a:r>
            <a:r>
              <a:rPr lang="zh-CN" altLang="en-US" dirty="0"/>
              <a:t>题</a:t>
            </a:r>
          </a:p>
        </p:txBody>
      </p:sp>
      <p:sp>
        <p:nvSpPr>
          <p:cNvPr id="36867" name="内容占位符 2"/>
          <p:cNvSpPr>
            <a:spLocks noGrp="1"/>
          </p:cNvSpPr>
          <p:nvPr>
            <p:ph idx="1"/>
          </p:nvPr>
        </p:nvSpPr>
        <p:spPr/>
        <p:txBody>
          <a:bodyPr vert="horz" wrap="square" lIns="91440" tIns="45720" rIns="91440" bIns="45720" anchor="t"/>
          <a:lstStyle/>
          <a:p>
            <a:r>
              <a:rPr lang="en-US" altLang="zh-CN" dirty="0"/>
              <a:t>Q</a:t>
            </a:r>
            <a:r>
              <a:rPr lang="zh-CN" altLang="en-US" dirty="0"/>
              <a:t>：使用</a:t>
            </a:r>
            <a:r>
              <a:rPr lang="en-US" altLang="zh-CN" dirty="0"/>
              <a:t>simplescalar</a:t>
            </a:r>
            <a:r>
              <a:rPr lang="zh-CN" altLang="en-US" dirty="0"/>
              <a:t>模拟器，分析</a:t>
            </a:r>
            <a:r>
              <a:rPr lang="en-US" altLang="zh-CN" dirty="0"/>
              <a:t>L2 cache</a:t>
            </a:r>
            <a:r>
              <a:rPr lang="zh-CN" altLang="en-US" dirty="0"/>
              <a:t>的延迟对性能的影响（从</a:t>
            </a:r>
            <a:r>
              <a:rPr lang="en-US" altLang="zh-CN" dirty="0"/>
              <a:t>24</a:t>
            </a:r>
            <a:r>
              <a:rPr lang="zh-CN" altLang="en-US" dirty="0"/>
              <a:t>变为</a:t>
            </a:r>
            <a:r>
              <a:rPr lang="en-US" altLang="zh-CN" dirty="0"/>
              <a:t>12</a:t>
            </a:r>
            <a:r>
              <a:rPr lang="zh-CN" altLang="en-US" dirty="0"/>
              <a:t>个时钟周期），假设使用</a:t>
            </a:r>
            <a:r>
              <a:rPr lang="en-US" altLang="zh-CN" dirty="0"/>
              <a:t>Alpha</a:t>
            </a:r>
            <a:r>
              <a:rPr lang="zh-CN" altLang="en-US" dirty="0"/>
              <a:t>的指令集，测试程序为</a:t>
            </a:r>
            <a:r>
              <a:rPr lang="en-US" altLang="zh-CN" dirty="0"/>
              <a:t>SPEC CPU2000</a:t>
            </a:r>
            <a:r>
              <a:rPr lang="zh-CN" altLang="en-US" dirty="0"/>
              <a:t>的</a:t>
            </a:r>
            <a:r>
              <a:rPr lang="en-US" altLang="zh-CN" dirty="0"/>
              <a:t>164.gzip</a:t>
            </a:r>
            <a:r>
              <a:rPr lang="zh-CN" altLang="en-US" dirty="0"/>
              <a:t>和</a:t>
            </a:r>
            <a:r>
              <a:rPr lang="en-US" altLang="zh-CN" dirty="0"/>
              <a:t>253.perlbmk</a:t>
            </a:r>
            <a:r>
              <a:rPr lang="zh-CN" altLang="en-US" dirty="0"/>
              <a:t>。</a:t>
            </a:r>
            <a:endParaRPr lang="en-US" altLang="zh-CN" dirty="0"/>
          </a:p>
          <a:p>
            <a:r>
              <a:rPr lang="en-US" altLang="zh-CN" dirty="0"/>
              <a:t>A</a:t>
            </a:r>
            <a:r>
              <a:rPr lang="zh-CN" altLang="en-US" dirty="0"/>
              <a:t>：影响</a:t>
            </a:r>
            <a:r>
              <a:rPr lang="en-US" altLang="zh-CN" dirty="0"/>
              <a:t>L1 miss</a:t>
            </a:r>
            <a:r>
              <a:rPr lang="zh-CN" altLang="en-US" dirty="0"/>
              <a:t>后的所有访存延迟，会对性能带来非常明显的影响</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a:xfrm>
            <a:off x="685800" y="0"/>
            <a:ext cx="7772400" cy="1143000"/>
          </a:xfrm>
        </p:spPr>
        <p:txBody>
          <a:bodyPr vert="horz" wrap="square" lIns="91440" tIns="45720" rIns="91440" bIns="45720" anchor="ctr"/>
          <a:lstStyle/>
          <a:p>
            <a:r>
              <a:rPr lang="zh-CN" altLang="en-US" dirty="0"/>
              <a:t>第12章 第</a:t>
            </a:r>
            <a:r>
              <a:rPr lang="en-US" altLang="zh-CN" dirty="0"/>
              <a:t>8</a:t>
            </a:r>
            <a:r>
              <a:rPr lang="zh-CN" altLang="en-US" dirty="0"/>
              <a:t>题</a:t>
            </a:r>
          </a:p>
        </p:txBody>
      </p:sp>
      <p:sp>
        <p:nvSpPr>
          <p:cNvPr id="37891" name="内容占位符 2"/>
          <p:cNvSpPr>
            <a:spLocks noGrp="1"/>
          </p:cNvSpPr>
          <p:nvPr>
            <p:ph idx="1"/>
          </p:nvPr>
        </p:nvSpPr>
        <p:spPr>
          <a:xfrm>
            <a:off x="685800" y="1143000"/>
            <a:ext cx="7772400" cy="4114800"/>
          </a:xfrm>
        </p:spPr>
        <p:txBody>
          <a:bodyPr vert="horz" wrap="square" lIns="91440" tIns="45720" rIns="91440" bIns="45720" anchor="t"/>
          <a:lstStyle/>
          <a:p>
            <a:r>
              <a:rPr lang="en-US" altLang="zh-CN" dirty="0"/>
              <a:t>Q</a:t>
            </a:r>
            <a:r>
              <a:rPr lang="zh-CN" altLang="en-US" dirty="0"/>
              <a:t>：嵌入式基准测试程序如</a:t>
            </a:r>
            <a:r>
              <a:rPr lang="en-US" altLang="zh-CN" dirty="0"/>
              <a:t>EEMBC</a:t>
            </a:r>
            <a:r>
              <a:rPr lang="zh-CN" altLang="en-US" dirty="0"/>
              <a:t>和桌面基准测试程序行为特性上有什么差别？</a:t>
            </a:r>
            <a:endParaRPr lang="en-US" altLang="zh-CN" dirty="0"/>
          </a:p>
          <a:p>
            <a:r>
              <a:rPr lang="en-US" altLang="zh-CN" dirty="0"/>
              <a:t>A</a:t>
            </a:r>
            <a:r>
              <a:rPr lang="zh-CN" altLang="en-US" dirty="0"/>
              <a:t>：特定领域应用 </a:t>
            </a:r>
            <a:r>
              <a:rPr lang="en-US" altLang="zh-CN" dirty="0"/>
              <a:t>vs. </a:t>
            </a:r>
            <a:r>
              <a:rPr lang="zh-CN" altLang="en-US" dirty="0"/>
              <a:t>通用计算性能</a:t>
            </a:r>
            <a:endParaRPr lang="en-US" altLang="zh-CN" dirty="0"/>
          </a:p>
          <a:p>
            <a:pPr lvl="1"/>
            <a:endParaRPr lang="en-US" altLang="zh-CN" dirty="0"/>
          </a:p>
        </p:txBody>
      </p:sp>
      <p:sp>
        <p:nvSpPr>
          <p:cNvPr id="37892" name="文本框 3"/>
          <p:cNvSpPr txBox="1"/>
          <p:nvPr/>
        </p:nvSpPr>
        <p:spPr>
          <a:xfrm>
            <a:off x="823913" y="2949575"/>
            <a:ext cx="7726362" cy="3846513"/>
          </a:xfrm>
          <a:prstGeom prst="rect">
            <a:avLst/>
          </a:prstGeom>
          <a:noFill/>
          <a:ln w="9525">
            <a:noFill/>
          </a:ln>
        </p:spPr>
        <p:txBody>
          <a:bodyPr>
            <a:spAutoFit/>
          </a:bodyPr>
          <a:lstStyle/>
          <a:p>
            <a:r>
              <a:rPr lang="en-US" altLang="zh-CN" sz="1600" dirty="0">
                <a:latin typeface="Times New Roman" panose="02020603050405020304" pitchFamily="18" charset="0"/>
              </a:rPr>
              <a:t>        EEMBC</a:t>
            </a:r>
            <a:r>
              <a:rPr lang="zh-CN" altLang="zh-CN" sz="1600" dirty="0">
                <a:latin typeface="Times New Roman" panose="02020603050405020304" pitchFamily="18" charset="0"/>
              </a:rPr>
              <a:t>为代表的嵌入式基准测试程序，设计的初衷，主要是用于帮助设计人员快速有效地选择处理器，也就是测量嵌入式处理器的性能。由于嵌入式设备的特点，不同设备处理器功能需求可能很不相同，所以，不同嵌入式设备之间比较性能没有意义，</a:t>
            </a:r>
            <a:r>
              <a:rPr lang="en-US" altLang="zh-CN" sz="1600" dirty="0">
                <a:latin typeface="Times New Roman" panose="02020603050405020304" pitchFamily="18" charset="0"/>
              </a:rPr>
              <a:t>EEMBC</a:t>
            </a:r>
            <a:r>
              <a:rPr lang="zh-CN" altLang="zh-CN" sz="1600" dirty="0">
                <a:latin typeface="Times New Roman" panose="02020603050405020304" pitchFamily="18" charset="0"/>
              </a:rPr>
              <a:t>针对这一特点，将要测的嵌入式应用分为五大部分：电信、网络、消费性产品、办公室设备和汽车电子，分别针对五大嵌入式设备领域。所以嵌入式测试程序主要是针对不同种类处理器设计不同的测试集。</a:t>
            </a:r>
          </a:p>
          <a:p>
            <a:r>
              <a:rPr lang="en-US" altLang="zh-CN" sz="1600" dirty="0">
                <a:latin typeface="Times New Roman" panose="02020603050405020304" pitchFamily="18" charset="0"/>
              </a:rPr>
              <a:t>        </a:t>
            </a:r>
            <a:r>
              <a:rPr lang="zh-CN" altLang="zh-CN" sz="1600" dirty="0">
                <a:latin typeface="Times New Roman" panose="02020603050405020304" pitchFamily="18" charset="0"/>
              </a:rPr>
              <a:t>而桌面基准测试程序，针对的是桌面通用处理器，由于桌面处理器无论是结构功能基本都已经定型，各家厂商产品大同小异，因此桌面标准测试主要是一种统一的测试集，例如测单核性能的</a:t>
            </a:r>
            <a:r>
              <a:rPr lang="en-US" altLang="zh-CN" sz="1600" dirty="0">
                <a:latin typeface="Times New Roman" panose="02020603050405020304" pitchFamily="18" charset="0"/>
              </a:rPr>
              <a:t>SPEC CPU2000/2006</a:t>
            </a:r>
            <a:r>
              <a:rPr lang="zh-CN" altLang="zh-CN" sz="1600" dirty="0">
                <a:latin typeface="Times New Roman" panose="02020603050405020304" pitchFamily="18" charset="0"/>
              </a:rPr>
              <a:t>，测多核系统性能的</a:t>
            </a:r>
            <a:r>
              <a:rPr lang="en-US" altLang="zh-CN" sz="1600" dirty="0">
                <a:latin typeface="Times New Roman" panose="02020603050405020304" pitchFamily="18" charset="0"/>
              </a:rPr>
              <a:t>PARSEC</a:t>
            </a:r>
            <a:r>
              <a:rPr lang="zh-CN" altLang="zh-CN" sz="1600" dirty="0">
                <a:latin typeface="Times New Roman" panose="02020603050405020304" pitchFamily="18" charset="0"/>
              </a:rPr>
              <a:t>等。</a:t>
            </a:r>
          </a:p>
          <a:p>
            <a:r>
              <a:rPr lang="en-US" altLang="zh-CN" sz="1600" dirty="0">
                <a:latin typeface="Times New Roman" panose="02020603050405020304" pitchFamily="18" charset="0"/>
              </a:rPr>
              <a:t>        </a:t>
            </a:r>
            <a:r>
              <a:rPr lang="zh-CN" altLang="zh-CN" sz="1600" dirty="0">
                <a:latin typeface="Times New Roman" panose="02020603050405020304" pitchFamily="18" charset="0"/>
              </a:rPr>
              <a:t>另外还有一点不同就是很显而易见的，代码量级的不同，</a:t>
            </a:r>
            <a:r>
              <a:rPr lang="en-US" altLang="zh-CN" sz="1600" dirty="0">
                <a:latin typeface="Times New Roman" panose="02020603050405020304" pitchFamily="18" charset="0"/>
              </a:rPr>
              <a:t>SPEC2000</a:t>
            </a:r>
            <a:r>
              <a:rPr lang="zh-CN" altLang="zh-CN" sz="1600" dirty="0">
                <a:latin typeface="Times New Roman" panose="02020603050405020304" pitchFamily="18" charset="0"/>
              </a:rPr>
              <a:t>有</a:t>
            </a:r>
            <a:r>
              <a:rPr lang="en-US" altLang="zh-CN" sz="1600" dirty="0">
                <a:latin typeface="Times New Roman" panose="02020603050405020304" pitchFamily="18" charset="0"/>
              </a:rPr>
              <a:t>80</a:t>
            </a:r>
            <a:r>
              <a:rPr lang="zh-CN" altLang="zh-CN" sz="1600" dirty="0">
                <a:latin typeface="Times New Roman" panose="02020603050405020304" pitchFamily="18" charset="0"/>
              </a:rPr>
              <a:t>万行左右，</a:t>
            </a:r>
            <a:r>
              <a:rPr lang="en-US" altLang="zh-CN" sz="1600" dirty="0">
                <a:latin typeface="Times New Roman" panose="02020603050405020304" pitchFamily="18" charset="0"/>
              </a:rPr>
              <a:t>2006</a:t>
            </a:r>
            <a:r>
              <a:rPr lang="zh-CN" altLang="zh-CN" sz="1600" dirty="0">
                <a:latin typeface="Times New Roman" panose="02020603050405020304" pitchFamily="18" charset="0"/>
              </a:rPr>
              <a:t>有</a:t>
            </a:r>
            <a:r>
              <a:rPr lang="en-US" altLang="zh-CN" sz="1600" dirty="0">
                <a:latin typeface="Times New Roman" panose="02020603050405020304" pitchFamily="18" charset="0"/>
              </a:rPr>
              <a:t>330</a:t>
            </a:r>
            <a:r>
              <a:rPr lang="zh-CN" altLang="zh-CN" sz="1600" dirty="0">
                <a:latin typeface="Times New Roman" panose="02020603050405020304" pitchFamily="18" charset="0"/>
              </a:rPr>
              <a:t>万行，而</a:t>
            </a:r>
            <a:r>
              <a:rPr lang="en-US" altLang="zh-CN" sz="1600" dirty="0">
                <a:latin typeface="Times New Roman" panose="02020603050405020304" pitchFamily="18" charset="0"/>
              </a:rPr>
              <a:t>EEMBC</a:t>
            </a:r>
            <a:r>
              <a:rPr lang="zh-CN" altLang="zh-CN" sz="1600" dirty="0">
                <a:latin typeface="Times New Roman" panose="02020603050405020304" pitchFamily="18" charset="0"/>
              </a:rPr>
              <a:t>程序都在万行量级，有的还是千行百行，这主要是有</a:t>
            </a:r>
            <a:r>
              <a:rPr lang="en-US" altLang="zh-CN" sz="1600" dirty="0">
                <a:latin typeface="Times New Roman" panose="02020603050405020304" pitchFamily="18" charset="0"/>
              </a:rPr>
              <a:t>CPU</a:t>
            </a:r>
            <a:r>
              <a:rPr lang="zh-CN" altLang="zh-CN" sz="1600" dirty="0">
                <a:latin typeface="Times New Roman" panose="02020603050405020304" pitchFamily="18" charset="0"/>
              </a:rPr>
              <a:t>主频决定的，桌面</a:t>
            </a:r>
            <a:r>
              <a:rPr lang="en-US" altLang="zh-CN" sz="1600" dirty="0">
                <a:latin typeface="Times New Roman" panose="02020603050405020304" pitchFamily="18" charset="0"/>
              </a:rPr>
              <a:t>CPU</a:t>
            </a:r>
            <a:r>
              <a:rPr lang="zh-CN" altLang="zh-CN" sz="1600" dirty="0">
                <a:latin typeface="Times New Roman" panose="02020603050405020304" pitchFamily="18" charset="0"/>
              </a:rPr>
              <a:t>主流的主频都在</a:t>
            </a:r>
            <a:r>
              <a:rPr lang="en-US" altLang="zh-CN" sz="1600" dirty="0">
                <a:latin typeface="Times New Roman" panose="02020603050405020304" pitchFamily="18" charset="0"/>
              </a:rPr>
              <a:t>GHZ</a:t>
            </a:r>
            <a:r>
              <a:rPr lang="zh-CN" altLang="zh-CN" sz="1600" dirty="0">
                <a:latin typeface="Times New Roman" panose="02020603050405020304" pitchFamily="18" charset="0"/>
              </a:rPr>
              <a:t>，比嵌入式处理器高两到三个数量级，因此测试集代码行数高两三个量级。</a:t>
            </a:r>
          </a:p>
          <a:p>
            <a:r>
              <a:rPr lang="en-US" altLang="zh-CN" dirty="0">
                <a:latin typeface="Times New Roman" panose="02020603050405020304" pitchFamily="18" charset="0"/>
              </a:rPr>
              <a:t> </a:t>
            </a:r>
            <a:endParaRPr lang="zh-CN" altLang="zh-CN" dirty="0">
              <a:latin typeface="Times New Roman" panose="02020603050405020304" pitchFamily="18" charset="0"/>
            </a:endParaRPr>
          </a:p>
          <a:p>
            <a:endParaRPr lang="zh-CN" altLang="en-US" dirty="0">
              <a:latin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a:xfrm>
            <a:off x="685800" y="0"/>
            <a:ext cx="7772400" cy="1143000"/>
          </a:xfrm>
        </p:spPr>
        <p:txBody>
          <a:bodyPr vert="horz" wrap="square" lIns="91440" tIns="45720" rIns="91440" bIns="45720" anchor="ctr"/>
          <a:lstStyle/>
          <a:p>
            <a:r>
              <a:rPr lang="zh-CN" altLang="en-US" dirty="0"/>
              <a:t>第12章 第</a:t>
            </a:r>
            <a:r>
              <a:rPr lang="en-US" altLang="zh-CN" dirty="0"/>
              <a:t>9</a:t>
            </a:r>
            <a:r>
              <a:rPr lang="zh-CN" altLang="en-US" dirty="0"/>
              <a:t>题</a:t>
            </a:r>
          </a:p>
        </p:txBody>
      </p:sp>
      <p:sp>
        <p:nvSpPr>
          <p:cNvPr id="38915" name="内容占位符 2"/>
          <p:cNvSpPr>
            <a:spLocks noGrp="1"/>
          </p:cNvSpPr>
          <p:nvPr>
            <p:ph idx="1"/>
          </p:nvPr>
        </p:nvSpPr>
        <p:spPr>
          <a:xfrm>
            <a:off x="685800" y="1143000"/>
            <a:ext cx="7772400" cy="4114800"/>
          </a:xfrm>
        </p:spPr>
        <p:txBody>
          <a:bodyPr vert="horz" wrap="square" lIns="91440" tIns="45720" rIns="91440" bIns="45720" anchor="t"/>
          <a:lstStyle/>
          <a:p>
            <a:r>
              <a:rPr lang="en-US" altLang="zh-CN" dirty="0"/>
              <a:t>Q</a:t>
            </a:r>
            <a:r>
              <a:rPr lang="zh-CN" altLang="en-US" dirty="0"/>
              <a:t>：查找</a:t>
            </a:r>
            <a:r>
              <a:rPr lang="en-US" altLang="zh-CN" dirty="0"/>
              <a:t>ARM Cortex-A</a:t>
            </a:r>
            <a:r>
              <a:rPr lang="zh-CN" altLang="en-US" dirty="0"/>
              <a:t>系列处理器的用户手册，列出你认为比较重要的硬件性能计数器的</a:t>
            </a:r>
            <a:r>
              <a:rPr lang="en-US" altLang="zh-CN" dirty="0"/>
              <a:t>10</a:t>
            </a:r>
            <a:r>
              <a:rPr lang="zh-CN" altLang="en-US" dirty="0"/>
              <a:t>个性能事件，并给出事件描述。</a:t>
            </a:r>
          </a:p>
        </p:txBody>
      </p:sp>
      <p:pic>
        <p:nvPicPr>
          <p:cNvPr id="38916" name="图片 3"/>
          <p:cNvPicPr>
            <a:picLocks noChangeAspect="1"/>
          </p:cNvPicPr>
          <p:nvPr/>
        </p:nvPicPr>
        <p:blipFill>
          <a:blip r:embed="rId2"/>
          <a:stretch>
            <a:fillRect/>
          </a:stretch>
        </p:blipFill>
        <p:spPr>
          <a:xfrm>
            <a:off x="298450" y="3073400"/>
            <a:ext cx="4273550" cy="3241675"/>
          </a:xfrm>
          <a:prstGeom prst="rect">
            <a:avLst/>
          </a:prstGeom>
          <a:noFill/>
          <a:ln w="9525">
            <a:noFill/>
          </a:ln>
        </p:spPr>
      </p:pic>
      <p:pic>
        <p:nvPicPr>
          <p:cNvPr id="38917" name="图片 4"/>
          <p:cNvPicPr>
            <a:picLocks noChangeAspect="1"/>
          </p:cNvPicPr>
          <p:nvPr/>
        </p:nvPicPr>
        <p:blipFill>
          <a:blip r:embed="rId3"/>
          <a:stretch>
            <a:fillRect/>
          </a:stretch>
        </p:blipFill>
        <p:spPr>
          <a:xfrm>
            <a:off x="4708525" y="3551238"/>
            <a:ext cx="3924300" cy="2763837"/>
          </a:xfrm>
          <a:prstGeom prst="rect">
            <a:avLst/>
          </a:prstGeom>
          <a:noFill/>
          <a:ln w="9525">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a:xfrm>
            <a:off x="685800" y="0"/>
            <a:ext cx="7772400" cy="1143000"/>
          </a:xfrm>
        </p:spPr>
        <p:txBody>
          <a:bodyPr vert="horz" wrap="square" lIns="91440" tIns="45720" rIns="91440" bIns="45720" anchor="ctr"/>
          <a:lstStyle/>
          <a:p>
            <a:r>
              <a:rPr lang="zh-CN" altLang="en-US" dirty="0"/>
              <a:t>第12章 第</a:t>
            </a:r>
            <a:r>
              <a:rPr lang="en-US" altLang="zh-CN" dirty="0"/>
              <a:t>10</a:t>
            </a:r>
            <a:r>
              <a:rPr lang="zh-CN" altLang="en-US" dirty="0"/>
              <a:t>题</a:t>
            </a:r>
          </a:p>
        </p:txBody>
      </p:sp>
      <p:sp>
        <p:nvSpPr>
          <p:cNvPr id="39939" name="内容占位符 2"/>
          <p:cNvSpPr>
            <a:spLocks noGrp="1"/>
          </p:cNvSpPr>
          <p:nvPr>
            <p:ph idx="1"/>
          </p:nvPr>
        </p:nvSpPr>
        <p:spPr>
          <a:xfrm>
            <a:off x="685800" y="1143000"/>
            <a:ext cx="7772400" cy="4114800"/>
          </a:xfrm>
        </p:spPr>
        <p:txBody>
          <a:bodyPr vert="horz" wrap="square" lIns="91440" tIns="45720" rIns="91440" bIns="45720" anchor="t"/>
          <a:lstStyle/>
          <a:p>
            <a:r>
              <a:rPr lang="en-US" altLang="zh-CN" dirty="0"/>
              <a:t>Q</a:t>
            </a:r>
            <a:r>
              <a:rPr lang="zh-CN" altLang="en-US" dirty="0"/>
              <a:t>：模拟建模的方法和性能测量的方法相比，有哪些优点？</a:t>
            </a:r>
            <a:endParaRPr lang="en-US" altLang="zh-CN" dirty="0"/>
          </a:p>
          <a:p>
            <a:r>
              <a:rPr lang="en-US" altLang="zh-CN" dirty="0"/>
              <a:t>A</a:t>
            </a:r>
            <a:r>
              <a:rPr lang="zh-CN" altLang="en-US" dirty="0"/>
              <a:t>：</a:t>
            </a:r>
          </a:p>
        </p:txBody>
      </p:sp>
      <p:sp>
        <p:nvSpPr>
          <p:cNvPr id="39940" name="文本框 3"/>
          <p:cNvSpPr txBox="1"/>
          <p:nvPr/>
        </p:nvSpPr>
        <p:spPr>
          <a:xfrm>
            <a:off x="1112838" y="2833688"/>
            <a:ext cx="7132637" cy="3662362"/>
          </a:xfrm>
          <a:prstGeom prst="rect">
            <a:avLst/>
          </a:prstGeom>
          <a:noFill/>
          <a:ln w="9525">
            <a:noFill/>
          </a:ln>
        </p:spPr>
        <p:txBody>
          <a:bodyPr>
            <a:spAutoFit/>
          </a:bodyPr>
          <a:lstStyle/>
          <a:p>
            <a:r>
              <a:rPr lang="en-US" altLang="zh-CN" sz="1600" dirty="0">
                <a:latin typeface="Times New Roman" panose="02020603050405020304" pitchFamily="18" charset="0"/>
              </a:rPr>
              <a:t>        </a:t>
            </a:r>
            <a:r>
              <a:rPr lang="zh-CN" altLang="zh-CN" sz="1600" dirty="0">
                <a:latin typeface="Times New Roman" panose="02020603050405020304" pitchFamily="18" charset="0"/>
              </a:rPr>
              <a:t>模拟建模的方法使用软件的方式来模拟计算机系统硬件在体系结构层面的功能和性能特性。其包括跟踪驱动模拟、执行驱动模拟、全系统模拟、事件驱动模拟和统计方法模拟。</a:t>
            </a:r>
          </a:p>
          <a:p>
            <a:r>
              <a:rPr lang="en-US" altLang="zh-CN" sz="1600" dirty="0">
                <a:latin typeface="Times New Roman" panose="02020603050405020304" pitchFamily="18" charset="0"/>
              </a:rPr>
              <a:t>         </a:t>
            </a:r>
            <a:r>
              <a:rPr lang="zh-CN" altLang="zh-CN" sz="1600" dirty="0">
                <a:latin typeface="Times New Roman" panose="02020603050405020304" pitchFamily="18" charset="0"/>
              </a:rPr>
              <a:t>性能测量用于理解已经搭建好的系统或者原型系统。其主要方法包含微处理器片上性能检测器、片外硬件监测器、软件监测器和微码插桩。</a:t>
            </a:r>
          </a:p>
          <a:p>
            <a:r>
              <a:rPr lang="en-US" altLang="zh-CN" sz="1600" dirty="0">
                <a:latin typeface="Times New Roman" panose="02020603050405020304" pitchFamily="18" charset="0"/>
              </a:rPr>
              <a:t>         </a:t>
            </a:r>
            <a:r>
              <a:rPr lang="zh-CN" altLang="zh-CN" sz="1600" dirty="0">
                <a:latin typeface="Times New Roman" panose="02020603050405020304" pitchFamily="18" charset="0"/>
              </a:rPr>
              <a:t>相比较与性能测量方法，模拟建模优点为：可以在开发早期阶段进行使用，通常该阶段还</a:t>
            </a:r>
            <a:r>
              <a:rPr lang="zh-CN" altLang="zh-CN" sz="1600" dirty="0">
                <a:solidFill>
                  <a:srgbClr val="FF0000"/>
                </a:solidFill>
                <a:latin typeface="Times New Roman" panose="02020603050405020304" pitchFamily="18" charset="0"/>
              </a:rPr>
              <a:t>没有实际系统</a:t>
            </a:r>
            <a:r>
              <a:rPr lang="zh-CN" altLang="zh-CN" sz="1600" dirty="0">
                <a:latin typeface="Times New Roman" panose="02020603050405020304" pitchFamily="18" charset="0"/>
              </a:rPr>
              <a:t>或者实际系统不能用于性能评估时。同时模拟建模使用软件方式模拟硬件资源，其配置</a:t>
            </a:r>
            <a:r>
              <a:rPr lang="zh-CN" altLang="zh-CN" sz="1600" dirty="0">
                <a:solidFill>
                  <a:srgbClr val="FF0000"/>
                </a:solidFill>
                <a:latin typeface="Times New Roman" panose="02020603050405020304" pitchFamily="18" charset="0"/>
              </a:rPr>
              <a:t>灵活性</a:t>
            </a:r>
            <a:r>
              <a:rPr lang="zh-CN" altLang="zh-CN" sz="1600" dirty="0">
                <a:latin typeface="Times New Roman" panose="02020603050405020304" pitchFamily="18" charset="0"/>
              </a:rPr>
              <a:t>远远大于性能测量方法，模拟建模过程可以通过修改各种硬件特性（如</a:t>
            </a:r>
            <a:r>
              <a:rPr lang="en-US" altLang="zh-CN" sz="1600" dirty="0">
                <a:latin typeface="Times New Roman" panose="02020603050405020304" pitchFamily="18" charset="0"/>
              </a:rPr>
              <a:t>cache</a:t>
            </a:r>
            <a:r>
              <a:rPr lang="zh-CN" altLang="zh-CN" sz="1600" dirty="0">
                <a:latin typeface="Times New Roman" panose="02020603050405020304" pitchFamily="18" charset="0"/>
              </a:rPr>
              <a:t>大小、</a:t>
            </a:r>
            <a:r>
              <a:rPr lang="en-US" altLang="zh-CN" sz="1600" dirty="0">
                <a:latin typeface="Times New Roman" panose="02020603050405020304" pitchFamily="18" charset="0"/>
              </a:rPr>
              <a:t>cache</a:t>
            </a:r>
            <a:r>
              <a:rPr lang="zh-CN" altLang="zh-CN" sz="1600" dirty="0">
                <a:latin typeface="Times New Roman" panose="02020603050405020304" pitchFamily="18" charset="0"/>
              </a:rPr>
              <a:t>延迟等）以获取不同特性的硬件系统执行效率，而性能测量方法只能测量系统已有配置的性能。</a:t>
            </a:r>
          </a:p>
          <a:p>
            <a:r>
              <a:rPr lang="en-US" altLang="zh-CN" sz="1600" dirty="0">
                <a:latin typeface="Times New Roman" panose="02020603050405020304" pitchFamily="18" charset="0"/>
              </a:rPr>
              <a:t>        </a:t>
            </a:r>
            <a:r>
              <a:rPr lang="zh-CN" altLang="zh-CN" sz="1600" dirty="0">
                <a:latin typeface="Times New Roman" panose="02020603050405020304" pitchFamily="18" charset="0"/>
              </a:rPr>
              <a:t>相比较于模拟建模方法，性能测量方法优点：基于实际机器或者原型系统的性能测量的方法会更为精准，而模拟建模方法通常会带有非真实的假设以及认为因素的干扰。</a:t>
            </a:r>
          </a:p>
          <a:p>
            <a:endParaRPr lang="zh-CN" altLang="en-US" dirty="0">
              <a:latin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a:xfrm>
            <a:off x="685800" y="0"/>
            <a:ext cx="7772400" cy="1143000"/>
          </a:xfrm>
        </p:spPr>
        <p:txBody>
          <a:bodyPr vert="horz" wrap="square" lIns="91440" tIns="45720" rIns="91440" bIns="45720" anchor="ctr"/>
          <a:lstStyle/>
          <a:p>
            <a:r>
              <a:rPr lang="zh-CN" altLang="en-US" dirty="0"/>
              <a:t>第12章 第</a:t>
            </a:r>
            <a:r>
              <a:rPr lang="en-US" altLang="zh-CN" dirty="0"/>
              <a:t>11</a:t>
            </a:r>
            <a:r>
              <a:rPr lang="zh-CN" altLang="en-US" dirty="0"/>
              <a:t>题</a:t>
            </a:r>
          </a:p>
        </p:txBody>
      </p:sp>
      <p:sp>
        <p:nvSpPr>
          <p:cNvPr id="40963" name="内容占位符 2"/>
          <p:cNvSpPr>
            <a:spLocks noGrp="1"/>
          </p:cNvSpPr>
          <p:nvPr>
            <p:ph idx="1"/>
          </p:nvPr>
        </p:nvSpPr>
        <p:spPr>
          <a:xfrm>
            <a:off x="685800" y="1163638"/>
            <a:ext cx="7772400" cy="4114800"/>
          </a:xfrm>
        </p:spPr>
        <p:txBody>
          <a:bodyPr vert="horz" wrap="square" lIns="91440" tIns="45720" rIns="91440" bIns="45720" anchor="t"/>
          <a:lstStyle/>
          <a:p>
            <a:r>
              <a:rPr lang="en-US" altLang="zh-CN" dirty="0"/>
              <a:t>Q</a:t>
            </a:r>
            <a:r>
              <a:rPr lang="zh-CN" altLang="en-US" dirty="0"/>
              <a:t>：</a:t>
            </a:r>
            <a:r>
              <a:rPr lang="en-US" altLang="zh-CN" dirty="0"/>
              <a:t>SimPoint</a:t>
            </a:r>
            <a:r>
              <a:rPr lang="zh-CN" altLang="en-US" dirty="0"/>
              <a:t>的基本原理是什么，为什么能减少模拟建模的时间？</a:t>
            </a:r>
            <a:endParaRPr lang="en-US" altLang="zh-CN" dirty="0"/>
          </a:p>
          <a:p>
            <a:r>
              <a:rPr lang="en-US" altLang="zh-CN" dirty="0"/>
              <a:t>A</a:t>
            </a:r>
            <a:r>
              <a:rPr lang="zh-CN" altLang="en-US" dirty="0"/>
              <a:t>：</a:t>
            </a:r>
          </a:p>
        </p:txBody>
      </p:sp>
      <p:sp>
        <p:nvSpPr>
          <p:cNvPr id="40964" name="文本框 4"/>
          <p:cNvSpPr txBox="1"/>
          <p:nvPr/>
        </p:nvSpPr>
        <p:spPr>
          <a:xfrm>
            <a:off x="1331913" y="2965450"/>
            <a:ext cx="6845300" cy="3570288"/>
          </a:xfrm>
          <a:prstGeom prst="rect">
            <a:avLst/>
          </a:prstGeom>
          <a:noFill/>
          <a:ln w="9525">
            <a:noFill/>
          </a:ln>
        </p:spPr>
        <p:txBody>
          <a:bodyPr>
            <a:spAutoFit/>
          </a:bodyPr>
          <a:lstStyle/>
          <a:p>
            <a:r>
              <a:rPr lang="en-US" altLang="zh-CN" sz="1600" dirty="0">
                <a:latin typeface="Times New Roman" panose="02020603050405020304" pitchFamily="18" charset="0"/>
              </a:rPr>
              <a:t>        </a:t>
            </a:r>
            <a:r>
              <a:rPr lang="zh-CN" altLang="zh-CN" sz="1600" dirty="0">
                <a:latin typeface="Times New Roman" panose="02020603050405020304" pitchFamily="18" charset="0"/>
              </a:rPr>
              <a:t>现代计算机体系结构研究需要深入研究应用程序在处理器上执行的每一拍的行为。为了获得精确的模拟行为需要大量详细的建模处理器微结构，但是获取精度的同时丧失了执行速度。对于大型基准测试集其模拟执行能长达数周甚至数月的时间。</a:t>
            </a:r>
          </a:p>
          <a:p>
            <a:r>
              <a:rPr lang="en-US" altLang="zh-CN" sz="1600" dirty="0">
                <a:latin typeface="Times New Roman" panose="02020603050405020304" pitchFamily="18" charset="0"/>
              </a:rPr>
              <a:t>        </a:t>
            </a:r>
            <a:r>
              <a:rPr lang="zh-CN" altLang="zh-CN" sz="1600" dirty="0">
                <a:latin typeface="Times New Roman" panose="02020603050405020304" pitchFamily="18" charset="0"/>
              </a:rPr>
              <a:t>基本原理：</a:t>
            </a:r>
            <a:r>
              <a:rPr lang="en-US" altLang="zh-CN" sz="1600" dirty="0">
                <a:latin typeface="Times New Roman" panose="02020603050405020304" pitchFamily="18" charset="0"/>
              </a:rPr>
              <a:t>SimPoint</a:t>
            </a:r>
            <a:r>
              <a:rPr lang="zh-CN" altLang="zh-CN" sz="1600" dirty="0">
                <a:latin typeface="Times New Roman" panose="02020603050405020304" pitchFamily="18" charset="0"/>
              </a:rPr>
              <a:t>通过</a:t>
            </a:r>
            <a:r>
              <a:rPr lang="en-US" altLang="zh-CN" sz="1600" dirty="0">
                <a:latin typeface="Times New Roman" panose="02020603050405020304" pitchFamily="18" charset="0"/>
              </a:rPr>
              <a:t>K-Mean</a:t>
            </a:r>
            <a:r>
              <a:rPr lang="zh-CN" altLang="zh-CN" sz="1600" dirty="0">
                <a:latin typeface="Times New Roman" panose="02020603050405020304" pitchFamily="18" charset="0"/>
              </a:rPr>
              <a:t>聚类的方法对程序指令流的特征向量</a:t>
            </a:r>
            <a:r>
              <a:rPr lang="en-US" altLang="zh-CN" sz="1600" dirty="0">
                <a:latin typeface="Times New Roman" panose="02020603050405020304" pitchFamily="18" charset="0"/>
              </a:rPr>
              <a:t>BBV(Basic Block Vectors)</a:t>
            </a:r>
            <a:r>
              <a:rPr lang="zh-CN" altLang="zh-CN" sz="1600" dirty="0">
                <a:latin typeface="Times New Roman" panose="02020603050405020304" pitchFamily="18" charset="0"/>
              </a:rPr>
              <a:t>进行分析从而</a:t>
            </a:r>
            <a:r>
              <a:rPr lang="zh-CN" altLang="zh-CN" sz="1600" dirty="0">
                <a:solidFill>
                  <a:srgbClr val="FF0000"/>
                </a:solidFill>
                <a:latin typeface="Times New Roman" panose="02020603050405020304" pitchFamily="18" charset="0"/>
              </a:rPr>
              <a:t>选出合适的样本</a:t>
            </a:r>
            <a:r>
              <a:rPr lang="zh-CN" altLang="zh-CN" sz="1600" dirty="0">
                <a:latin typeface="Times New Roman" panose="02020603050405020304" pitchFamily="18" charset="0"/>
              </a:rPr>
              <a:t>，完成一次模拟测试一共需要进行</a:t>
            </a:r>
            <a:r>
              <a:rPr lang="zh-CN" altLang="zh-CN" sz="1600" dirty="0">
                <a:solidFill>
                  <a:srgbClr val="FF0000"/>
                </a:solidFill>
                <a:latin typeface="Times New Roman" panose="02020603050405020304" pitchFamily="18" charset="0"/>
              </a:rPr>
              <a:t>两轮模拟</a:t>
            </a:r>
            <a:r>
              <a:rPr lang="zh-CN" altLang="zh-CN" sz="1600" dirty="0">
                <a:latin typeface="Times New Roman" panose="02020603050405020304" pitchFamily="18" charset="0"/>
              </a:rPr>
              <a:t>，第一轮使用功能模拟收集</a:t>
            </a:r>
            <a:r>
              <a:rPr lang="en-US" altLang="zh-CN" sz="1600" dirty="0">
                <a:latin typeface="Times New Roman" panose="02020603050405020304" pitchFamily="18" charset="0"/>
              </a:rPr>
              <a:t>BBV</a:t>
            </a:r>
            <a:r>
              <a:rPr lang="zh-CN" altLang="zh-CN" sz="1600" dirty="0">
                <a:latin typeface="Times New Roman" panose="02020603050405020304" pitchFamily="18" charset="0"/>
              </a:rPr>
              <a:t>，第二轮在根据</a:t>
            </a:r>
            <a:r>
              <a:rPr lang="en-US" altLang="zh-CN" sz="1600" dirty="0">
                <a:latin typeface="Times New Roman" panose="02020603050405020304" pitchFamily="18" charset="0"/>
              </a:rPr>
              <a:t>BBV</a:t>
            </a:r>
            <a:r>
              <a:rPr lang="zh-CN" altLang="zh-CN" sz="1600" dirty="0">
                <a:latin typeface="Times New Roman" panose="02020603050405020304" pitchFamily="18" charset="0"/>
              </a:rPr>
              <a:t>选出样本点之后对其进行时序模拟。</a:t>
            </a:r>
          </a:p>
          <a:p>
            <a:r>
              <a:rPr lang="en-US" altLang="zh-CN" sz="1600" dirty="0">
                <a:latin typeface="Times New Roman" panose="02020603050405020304" pitchFamily="18" charset="0"/>
              </a:rPr>
              <a:t>        SimPoint </a:t>
            </a:r>
            <a:r>
              <a:rPr lang="zh-CN" altLang="zh-CN" sz="1600" dirty="0">
                <a:latin typeface="Times New Roman" panose="02020603050405020304" pitchFamily="18" charset="0"/>
              </a:rPr>
              <a:t>通过采样方法提高了仿真速度，对于测试程序一般运行时间较长都是由于程序中有大量循环或递归造成的。而同一循环或递归的不同迭代间一般会有比较类似的行为（周期行为），</a:t>
            </a:r>
            <a:r>
              <a:rPr lang="zh-CN" altLang="zh-CN" sz="1600" dirty="0">
                <a:solidFill>
                  <a:srgbClr val="FF0000"/>
                </a:solidFill>
                <a:latin typeface="Times New Roman" panose="02020603050405020304" pitchFamily="18" charset="0"/>
              </a:rPr>
              <a:t>通过找出其中具有代表性的样本进行精确的时序模拟，以此减少模拟的指令数</a:t>
            </a:r>
            <a:r>
              <a:rPr lang="zh-CN" altLang="zh-CN" sz="1600" dirty="0">
                <a:latin typeface="Times New Roman" panose="02020603050405020304" pitchFamily="18" charset="0"/>
              </a:rPr>
              <a:t>。所以</a:t>
            </a:r>
            <a:r>
              <a:rPr lang="en-US" altLang="zh-CN" sz="1600" dirty="0">
                <a:latin typeface="Times New Roman" panose="02020603050405020304" pitchFamily="18" charset="0"/>
              </a:rPr>
              <a:t>SimPoint</a:t>
            </a:r>
            <a:r>
              <a:rPr lang="zh-CN" altLang="zh-CN" sz="1600" dirty="0">
                <a:latin typeface="Times New Roman" panose="02020603050405020304" pitchFamily="18" charset="0"/>
              </a:rPr>
              <a:t>能够减少模拟时间同时还能保证模拟的精确性。</a:t>
            </a:r>
          </a:p>
          <a:p>
            <a:endParaRPr lang="zh-CN" altLang="en-US" dirty="0">
              <a:latin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a:xfrm>
            <a:off x="685800" y="0"/>
            <a:ext cx="7772400" cy="1143000"/>
          </a:xfrm>
        </p:spPr>
        <p:txBody>
          <a:bodyPr vert="horz" wrap="square" lIns="91440" tIns="45720" rIns="91440" bIns="45720" anchor="ctr"/>
          <a:lstStyle/>
          <a:p>
            <a:r>
              <a:rPr lang="zh-CN" altLang="en-US" dirty="0"/>
              <a:t>第12章 第</a:t>
            </a:r>
            <a:r>
              <a:rPr lang="en-US" altLang="zh-CN" dirty="0"/>
              <a:t>12</a:t>
            </a:r>
            <a:r>
              <a:rPr lang="zh-CN" altLang="en-US" dirty="0"/>
              <a:t>题</a:t>
            </a:r>
          </a:p>
        </p:txBody>
      </p:sp>
      <p:sp>
        <p:nvSpPr>
          <p:cNvPr id="41987" name="内容占位符 2"/>
          <p:cNvSpPr>
            <a:spLocks noGrp="1"/>
          </p:cNvSpPr>
          <p:nvPr>
            <p:ph idx="1"/>
          </p:nvPr>
        </p:nvSpPr>
        <p:spPr>
          <a:xfrm>
            <a:off x="685800" y="1143000"/>
            <a:ext cx="7772400" cy="4114800"/>
          </a:xfrm>
        </p:spPr>
        <p:txBody>
          <a:bodyPr vert="horz" wrap="square" lIns="91440" tIns="45720" rIns="91440" bIns="45720" anchor="t"/>
          <a:lstStyle/>
          <a:p>
            <a:r>
              <a:rPr lang="en-US" altLang="zh-CN" dirty="0"/>
              <a:t>Q</a:t>
            </a:r>
            <a:r>
              <a:rPr lang="zh-CN" altLang="en-US" dirty="0"/>
              <a:t>：模拟器和真实的机器怎么校准，校准的评价指标通常是什么？</a:t>
            </a:r>
            <a:endParaRPr lang="en-US" altLang="zh-CN" dirty="0"/>
          </a:p>
          <a:p>
            <a:endParaRPr lang="zh-CN" altLang="en-US" dirty="0"/>
          </a:p>
        </p:txBody>
      </p:sp>
      <p:sp>
        <p:nvSpPr>
          <p:cNvPr id="2" name="文本框 1"/>
          <p:cNvSpPr txBox="1"/>
          <p:nvPr/>
        </p:nvSpPr>
        <p:spPr>
          <a:xfrm>
            <a:off x="1176338" y="2617788"/>
            <a:ext cx="7148513" cy="3416300"/>
          </a:xfrm>
          <a:prstGeom prst="rect">
            <a:avLst/>
          </a:prstGeom>
          <a:solidFill>
            <a:schemeClr val="bg1"/>
          </a:solidFill>
        </p:spPr>
        <p:txBody>
          <a:bodyPr>
            <a:spAutoFit/>
          </a:bodyPr>
          <a:lstStyle/>
          <a:p>
            <a:pPr marR="0" defTabSz="914400">
              <a:buClrTx/>
              <a:buSzTx/>
              <a:buFontTx/>
              <a:buNone/>
              <a:defRPr/>
            </a:pPr>
            <a:r>
              <a:rPr kumimoji="0" lang="zh-CN" altLang="en-US" kern="1200" cap="none" spc="0" normalizeH="0" baseline="0" noProof="0" dirty="0">
                <a:solidFill>
                  <a:schemeClr val="accent6"/>
                </a:solidFill>
                <a:latin typeface="Times New Roman" panose="02020603050405020304" pitchFamily="18" charset="0"/>
                <a:ea typeface="宋体" panose="02010600030101010101" pitchFamily="2" charset="-122"/>
                <a:cs typeface="+mn-cs"/>
              </a:rPr>
              <a:t>校准的前提？</a:t>
            </a:r>
            <a:endParaRPr kumimoji="0" lang="en-US" altLang="zh-CN" kern="1200" cap="none" spc="0" normalizeH="0" baseline="0" noProof="0" dirty="0">
              <a:solidFill>
                <a:schemeClr val="accent6"/>
              </a:solidFill>
              <a:latin typeface="Times New Roman" panose="02020603050405020304" pitchFamily="18" charset="0"/>
              <a:ea typeface="宋体" panose="02010600030101010101" pitchFamily="2" charset="-122"/>
              <a:cs typeface="+mn-cs"/>
            </a:endParaRPr>
          </a:p>
          <a:p>
            <a:pPr marR="0" defTabSz="914400">
              <a:buClrTx/>
              <a:buSzTx/>
              <a:buFontTx/>
              <a:buNone/>
              <a:defRPr/>
            </a:pPr>
            <a:r>
              <a:rPr kumimoji="0" lang="zh-CN" altLang="en-US" kern="1200" cap="none" spc="0" normalizeH="0" baseline="0" noProof="0" dirty="0">
                <a:latin typeface="Times New Roman" panose="02020603050405020304" pitchFamily="18" charset="0"/>
                <a:ea typeface="宋体" panose="02010600030101010101" pitchFamily="2" charset="-122"/>
                <a:cs typeface="+mn-cs"/>
              </a:rPr>
              <a:t>行为正确，能执行同样的程序</a:t>
            </a:r>
            <a:endParaRPr kumimoji="0" lang="en-US" altLang="zh-CN" kern="1200" cap="none" spc="0" normalizeH="0" baseline="0" noProof="0" dirty="0">
              <a:latin typeface="Times New Roman" panose="02020603050405020304" pitchFamily="18" charset="0"/>
              <a:ea typeface="宋体" panose="02010600030101010101" pitchFamily="2" charset="-122"/>
              <a:cs typeface="+mn-cs"/>
            </a:endParaRPr>
          </a:p>
          <a:p>
            <a:pPr marR="0" defTabSz="914400">
              <a:buClrTx/>
              <a:buSzTx/>
              <a:buFontTx/>
              <a:buNone/>
              <a:defRPr/>
            </a:pPr>
            <a:r>
              <a:rPr kumimoji="0" lang="zh-CN" altLang="en-US" kern="1200" cap="none" spc="0" normalizeH="0" baseline="0" noProof="0" dirty="0">
                <a:solidFill>
                  <a:schemeClr val="accent6"/>
                </a:solidFill>
                <a:latin typeface="Times New Roman" panose="02020603050405020304" pitchFamily="18" charset="0"/>
                <a:ea typeface="宋体" panose="02010600030101010101" pitchFamily="2" charset="-122"/>
                <a:cs typeface="+mn-cs"/>
              </a:rPr>
              <a:t>为何不准？</a:t>
            </a:r>
            <a:endParaRPr kumimoji="0" lang="en-US" altLang="zh-CN" kern="1200" cap="none" spc="0" normalizeH="0" baseline="0" noProof="0" dirty="0">
              <a:solidFill>
                <a:schemeClr val="accent6"/>
              </a:solidFill>
              <a:latin typeface="Times New Roman" panose="02020603050405020304" pitchFamily="18" charset="0"/>
              <a:ea typeface="宋体" panose="02010600030101010101" pitchFamily="2" charset="-122"/>
              <a:cs typeface="+mn-cs"/>
            </a:endParaRPr>
          </a:p>
          <a:p>
            <a:pPr marR="0" defTabSz="914400">
              <a:buClrTx/>
              <a:buSzTx/>
              <a:buFontTx/>
              <a:buNone/>
              <a:defRPr/>
            </a:pPr>
            <a:r>
              <a:rPr kumimoji="0" lang="zh-CN" altLang="en-US" kern="1200" cap="none" spc="0" normalizeH="0" baseline="0" noProof="0" dirty="0">
                <a:latin typeface="Times New Roman" panose="02020603050405020304" pitchFamily="18" charset="0"/>
                <a:ea typeface="宋体" panose="02010600030101010101" pitchFamily="2" charset="-122"/>
                <a:cs typeface="+mn-cs"/>
              </a:rPr>
              <a:t>行为级实现 </a:t>
            </a:r>
            <a:r>
              <a:rPr kumimoji="0" lang="en-US" altLang="zh-CN" kern="1200" cap="none" spc="0" normalizeH="0" baseline="0" noProof="0" dirty="0">
                <a:latin typeface="Times New Roman" panose="02020603050405020304" pitchFamily="18" charset="0"/>
                <a:ea typeface="宋体" panose="02010600030101010101" pitchFamily="2" charset="-122"/>
                <a:cs typeface="+mn-cs"/>
              </a:rPr>
              <a:t>vs. </a:t>
            </a:r>
            <a:r>
              <a:rPr kumimoji="0" lang="zh-CN" altLang="en-US" kern="1200" cap="none" spc="0" normalizeH="0" baseline="0" noProof="0" dirty="0">
                <a:latin typeface="Times New Roman" panose="02020603050405020304" pitchFamily="18" charset="0"/>
                <a:ea typeface="宋体" panose="02010600030101010101" pitchFamily="2" charset="-122"/>
                <a:cs typeface="+mn-cs"/>
              </a:rPr>
              <a:t>电路实现</a:t>
            </a:r>
            <a:endParaRPr kumimoji="0" lang="en-US" altLang="zh-CN" kern="1200" cap="none" spc="0" normalizeH="0" baseline="0" noProof="0" dirty="0">
              <a:latin typeface="Times New Roman" panose="02020603050405020304" pitchFamily="18" charset="0"/>
              <a:ea typeface="宋体" panose="02010600030101010101" pitchFamily="2" charset="-122"/>
              <a:cs typeface="+mn-cs"/>
            </a:endParaRPr>
          </a:p>
          <a:p>
            <a:pPr marR="0" defTabSz="914400">
              <a:buClrTx/>
              <a:buSzTx/>
              <a:buFontTx/>
              <a:buNone/>
              <a:defRPr/>
            </a:pPr>
            <a:r>
              <a:rPr kumimoji="0" lang="zh-CN" altLang="en-US" kern="1200" cap="none" spc="0" normalizeH="0" baseline="0" noProof="0" dirty="0">
                <a:latin typeface="Times New Roman" panose="02020603050405020304" pitchFamily="18" charset="0"/>
                <a:ea typeface="宋体" panose="02010600030101010101" pitchFamily="2" charset="-122"/>
                <a:cs typeface="+mn-cs"/>
              </a:rPr>
              <a:t>（所以基于模拟器的研究误差太大）</a:t>
            </a:r>
            <a:endParaRPr kumimoji="0" lang="en-US" altLang="zh-CN" kern="1200" cap="none" spc="0" normalizeH="0" baseline="0" noProof="0" dirty="0">
              <a:latin typeface="Times New Roman" panose="02020603050405020304" pitchFamily="18" charset="0"/>
              <a:ea typeface="宋体" panose="02010600030101010101" pitchFamily="2" charset="-122"/>
              <a:cs typeface="+mn-cs"/>
            </a:endParaRPr>
          </a:p>
          <a:p>
            <a:pPr marR="0" defTabSz="914400">
              <a:buClrTx/>
              <a:buSzTx/>
              <a:buFontTx/>
              <a:buNone/>
              <a:defRPr/>
            </a:pPr>
            <a:r>
              <a:rPr kumimoji="0" lang="zh-CN" altLang="en-US" kern="1200" cap="none" spc="0" normalizeH="0" baseline="0" noProof="0" dirty="0">
                <a:solidFill>
                  <a:schemeClr val="accent6"/>
                </a:solidFill>
                <a:latin typeface="Times New Roman" panose="02020603050405020304" pitchFamily="18" charset="0"/>
                <a:ea typeface="宋体" panose="02010600030101010101" pitchFamily="2" charset="-122"/>
                <a:cs typeface="+mn-cs"/>
              </a:rPr>
              <a:t>为什么要准？</a:t>
            </a:r>
            <a:endParaRPr kumimoji="0" lang="en-US" altLang="zh-CN" kern="1200" cap="none" spc="0" normalizeH="0" baseline="0" noProof="0" dirty="0">
              <a:solidFill>
                <a:schemeClr val="accent6"/>
              </a:solidFill>
              <a:latin typeface="Times New Roman" panose="02020603050405020304" pitchFamily="18" charset="0"/>
              <a:ea typeface="宋体" panose="02010600030101010101" pitchFamily="2" charset="-122"/>
              <a:cs typeface="+mn-cs"/>
            </a:endParaRPr>
          </a:p>
          <a:p>
            <a:pPr marR="0" defTabSz="914400">
              <a:buClrTx/>
              <a:buSzTx/>
              <a:buFontTx/>
              <a:buNone/>
              <a:defRPr/>
            </a:pPr>
            <a:r>
              <a:rPr kumimoji="0" lang="zh-CN" altLang="en-US" kern="1200" cap="none" spc="0" normalizeH="0" baseline="0" noProof="0" dirty="0">
                <a:latin typeface="Times New Roman" panose="02020603050405020304" pitchFamily="18" charset="0"/>
                <a:ea typeface="宋体" panose="02010600030101010101" pitchFamily="2" charset="-122"/>
                <a:cs typeface="+mn-cs"/>
              </a:rPr>
              <a:t>模拟器用于设计空间搜索、性能验证等，为真实电路实现服务。</a:t>
            </a:r>
            <a:endParaRPr kumimoji="0" lang="en-US" altLang="zh-CN" kern="1200" cap="none" spc="0" normalizeH="0" baseline="0" noProof="0" dirty="0">
              <a:latin typeface="Times New Roman" panose="02020603050405020304" pitchFamily="18" charset="0"/>
              <a:ea typeface="宋体" panose="02010600030101010101" pitchFamily="2" charset="-122"/>
              <a:cs typeface="+mn-cs"/>
            </a:endParaRPr>
          </a:p>
          <a:p>
            <a:pPr marR="0" defTabSz="914400">
              <a:buClrTx/>
              <a:buSzTx/>
              <a:buFontTx/>
              <a:buNone/>
              <a:defRPr/>
            </a:pPr>
            <a:r>
              <a:rPr kumimoji="0" lang="zh-CN" altLang="en-US" kern="1200" cap="none" spc="0" normalizeH="0" baseline="0" noProof="0" dirty="0">
                <a:solidFill>
                  <a:schemeClr val="accent6"/>
                </a:solidFill>
                <a:latin typeface="Times New Roman" panose="02020603050405020304" pitchFamily="18" charset="0"/>
                <a:ea typeface="宋体" panose="02010600030101010101" pitchFamily="2" charset="-122"/>
                <a:cs typeface="+mn-cs"/>
              </a:rPr>
              <a:t>如何称为准？</a:t>
            </a:r>
            <a:endParaRPr kumimoji="0" lang="en-US" altLang="zh-CN" kern="1200" cap="none" spc="0" normalizeH="0" baseline="0" noProof="0" dirty="0">
              <a:solidFill>
                <a:schemeClr val="accent6"/>
              </a:solidFill>
              <a:latin typeface="Times New Roman" panose="02020603050405020304" pitchFamily="18" charset="0"/>
              <a:ea typeface="宋体" panose="02010600030101010101" pitchFamily="2" charset="-122"/>
              <a:cs typeface="+mn-cs"/>
            </a:endParaRPr>
          </a:p>
          <a:p>
            <a:pPr marL="342900" marR="0" indent="-342900" defTabSz="914400">
              <a:buClrTx/>
              <a:buSzTx/>
              <a:buFontTx/>
              <a:buAutoNum type="arabicPeriod"/>
              <a:defRPr/>
            </a:pPr>
            <a:r>
              <a:rPr kumimoji="0" lang="zh-CN" altLang="en-US" kern="1200" cap="none" spc="0" normalizeH="0" baseline="0" noProof="0" dirty="0">
                <a:latin typeface="Times New Roman" panose="02020603050405020304" pitchFamily="18" charset="0"/>
                <a:ea typeface="宋体" panose="02010600030101010101" pitchFamily="2" charset="-122"/>
                <a:cs typeface="+mn-cs"/>
              </a:rPr>
              <a:t>周期精确（</a:t>
            </a:r>
            <a:r>
              <a:rPr kumimoji="0" lang="en-US" altLang="zh-CN" kern="1200" cap="none" spc="0" normalizeH="0" baseline="0" noProof="0" dirty="0">
                <a:latin typeface="Times New Roman" panose="02020603050405020304" pitchFamily="18" charset="0"/>
                <a:ea typeface="宋体" panose="02010600030101010101" pitchFamily="2" charset="-122"/>
                <a:cs typeface="+mn-cs"/>
              </a:rPr>
              <a:t>opt</a:t>
            </a:r>
            <a:r>
              <a:rPr kumimoji="0" lang="zh-CN" altLang="en-US" kern="1200" cap="none" spc="0" normalizeH="0" baseline="0" noProof="0" dirty="0">
                <a:latin typeface="Times New Roman" panose="02020603050405020304" pitchFamily="18" charset="0"/>
                <a:ea typeface="宋体" panose="02010600030101010101" pitchFamily="2" charset="-122"/>
                <a:cs typeface="+mn-cs"/>
              </a:rPr>
              <a:t>）</a:t>
            </a:r>
            <a:endParaRPr kumimoji="0" lang="en-US" altLang="zh-CN" kern="1200" cap="none" spc="0" normalizeH="0" baseline="0" noProof="0" dirty="0">
              <a:latin typeface="Times New Roman" panose="02020603050405020304" pitchFamily="18" charset="0"/>
              <a:ea typeface="宋体" panose="02010600030101010101" pitchFamily="2" charset="-122"/>
              <a:cs typeface="+mn-cs"/>
            </a:endParaRPr>
          </a:p>
          <a:p>
            <a:pPr marL="342900" marR="0" indent="-342900" defTabSz="914400">
              <a:buClrTx/>
              <a:buSzTx/>
              <a:buFontTx/>
              <a:buAutoNum type="arabicPeriod"/>
              <a:defRPr/>
            </a:pPr>
            <a:r>
              <a:rPr kumimoji="0" lang="en-US" altLang="zh-CN" kern="1200" cap="none" spc="0" normalizeH="0" baseline="0" noProof="0" dirty="0">
                <a:latin typeface="Times New Roman" panose="02020603050405020304" pitchFamily="18" charset="0"/>
                <a:ea typeface="宋体" panose="02010600030101010101" pitchFamily="2" charset="-122"/>
                <a:cs typeface="+mn-cs"/>
              </a:rPr>
              <a:t>IPC</a:t>
            </a:r>
            <a:r>
              <a:rPr kumimoji="0" lang="zh-CN" altLang="en-US" kern="1200" cap="none" spc="0" normalizeH="0" baseline="0" noProof="0" dirty="0">
                <a:latin typeface="Times New Roman" panose="02020603050405020304" pitchFamily="18" charset="0"/>
                <a:ea typeface="宋体" panose="02010600030101010101" pitchFamily="2" charset="-122"/>
                <a:cs typeface="+mn-cs"/>
              </a:rPr>
              <a:t>、</a:t>
            </a:r>
            <a:r>
              <a:rPr kumimoji="0" lang="en-US" altLang="zh-CN" kern="1200" cap="none" spc="0" normalizeH="0" baseline="0" noProof="0" dirty="0">
                <a:latin typeface="Times New Roman" panose="02020603050405020304" pitchFamily="18" charset="0"/>
                <a:ea typeface="宋体" panose="02010600030101010101" pitchFamily="2" charset="-122"/>
                <a:cs typeface="+mn-cs"/>
              </a:rPr>
              <a:t>branch </a:t>
            </a:r>
            <a:r>
              <a:rPr kumimoji="0" lang="en-US" altLang="zh-CN" kern="1200" cap="none" spc="0" normalizeH="0" baseline="0" noProof="0" dirty="0" err="1">
                <a:latin typeface="Times New Roman" panose="02020603050405020304" pitchFamily="18" charset="0"/>
                <a:ea typeface="宋体" panose="02010600030101010101" pitchFamily="2" charset="-122"/>
                <a:cs typeface="+mn-cs"/>
              </a:rPr>
              <a:t>misprediction</a:t>
            </a:r>
            <a:r>
              <a:rPr kumimoji="0" lang="zh-CN" altLang="en-US" kern="1200" cap="none" spc="0" normalizeH="0" baseline="0" noProof="0" dirty="0">
                <a:latin typeface="Times New Roman" panose="02020603050405020304" pitchFamily="18" charset="0"/>
                <a:ea typeface="宋体" panose="02010600030101010101" pitchFamily="2" charset="-122"/>
                <a:cs typeface="+mn-cs"/>
              </a:rPr>
              <a:t>、</a:t>
            </a:r>
            <a:r>
              <a:rPr kumimoji="0" lang="en-US" altLang="zh-CN" kern="1200" cap="none" spc="0" normalizeH="0" baseline="0" noProof="0" dirty="0">
                <a:latin typeface="Times New Roman" panose="02020603050405020304" pitchFamily="18" charset="0"/>
                <a:ea typeface="宋体" panose="02010600030101010101" pitchFamily="2" charset="-122"/>
                <a:cs typeface="+mn-cs"/>
              </a:rPr>
              <a:t>cache miss rate</a:t>
            </a:r>
            <a:r>
              <a:rPr kumimoji="0" lang="zh-CN" altLang="en-US" kern="1200" cap="none" spc="0" normalizeH="0" baseline="0" noProof="0" dirty="0">
                <a:latin typeface="Times New Roman" panose="02020603050405020304" pitchFamily="18" charset="0"/>
                <a:ea typeface="宋体" panose="02010600030101010101" pitchFamily="2" charset="-122"/>
                <a:cs typeface="+mn-cs"/>
              </a:rPr>
              <a:t>等关键参数准</a:t>
            </a:r>
            <a:endParaRPr kumimoji="0" lang="en-US" altLang="zh-CN" kern="1200" cap="none" spc="0" normalizeH="0" baseline="0" noProof="0" dirty="0">
              <a:latin typeface="Times New Roman" panose="02020603050405020304" pitchFamily="18" charset="0"/>
              <a:ea typeface="宋体" panose="02010600030101010101" pitchFamily="2" charset="-122"/>
              <a:cs typeface="+mn-cs"/>
            </a:endParaRPr>
          </a:p>
          <a:p>
            <a:pPr marL="342900" marR="0" indent="-342900" defTabSz="914400">
              <a:buClrTx/>
              <a:buSzTx/>
              <a:buFontTx/>
              <a:buAutoNum type="arabicPeriod"/>
              <a:defRPr/>
            </a:pPr>
            <a:r>
              <a:rPr kumimoji="0" lang="zh-CN" altLang="en-US" kern="1200" cap="none" spc="0" normalizeH="0" baseline="0" noProof="0" dirty="0">
                <a:latin typeface="Times New Roman" panose="02020603050405020304" pitchFamily="18" charset="0"/>
                <a:ea typeface="宋体" panose="02010600030101010101" pitchFamily="2" charset="-122"/>
                <a:cs typeface="+mn-cs"/>
              </a:rPr>
              <a:t>微结构相同</a:t>
            </a:r>
            <a:endParaRPr kumimoji="0" lang="en-US" altLang="zh-CN" kern="1200" cap="none" spc="0" normalizeH="0" baseline="0" noProof="0" dirty="0">
              <a:latin typeface="Times New Roman" panose="02020603050405020304" pitchFamily="18" charset="0"/>
              <a:ea typeface="宋体" panose="02010600030101010101" pitchFamily="2" charset="-122"/>
              <a:cs typeface="+mn-cs"/>
            </a:endParaRPr>
          </a:p>
          <a:p>
            <a:pPr marR="0" defTabSz="914400">
              <a:buClrTx/>
              <a:buSzTx/>
              <a:buFontTx/>
              <a:buNone/>
              <a:defRPr/>
            </a:pPr>
            <a:endParaRPr kumimoji="0" lang="zh-CN" altLang="en-US" kern="1200" cap="none" spc="0" normalizeH="0" baseline="0" noProof="0" dirty="0">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685800" y="0"/>
            <a:ext cx="7772400" cy="1143000"/>
          </a:xfrm>
        </p:spPr>
        <p:txBody>
          <a:bodyPr vert="horz" wrap="square" lIns="91440" tIns="45720" rIns="91440" bIns="45720" anchor="ctr"/>
          <a:lstStyle/>
          <a:p>
            <a:r>
              <a:rPr lang="zh-CN" altLang="en-US" dirty="0"/>
              <a:t>第10章 第</a:t>
            </a:r>
            <a:r>
              <a:rPr lang="en-US" altLang="zh-CN" dirty="0"/>
              <a:t>3</a:t>
            </a:r>
            <a:r>
              <a:rPr lang="zh-CN" altLang="en-US" dirty="0"/>
              <a:t>题</a:t>
            </a:r>
          </a:p>
        </p:txBody>
      </p:sp>
      <p:sp>
        <p:nvSpPr>
          <p:cNvPr id="6147" name="内容占位符 2"/>
          <p:cNvSpPr>
            <a:spLocks noGrp="1"/>
          </p:cNvSpPr>
          <p:nvPr>
            <p:ph idx="1"/>
          </p:nvPr>
        </p:nvSpPr>
        <p:spPr>
          <a:xfrm>
            <a:off x="685800" y="1143000"/>
            <a:ext cx="7772400" cy="4114800"/>
          </a:xfrm>
        </p:spPr>
        <p:txBody>
          <a:bodyPr vert="horz" wrap="square" lIns="91440" tIns="45720" rIns="91440" bIns="45720" anchor="t"/>
          <a:lstStyle/>
          <a:p>
            <a:r>
              <a:rPr lang="en-US" altLang="zh-CN" dirty="0"/>
              <a:t>Q</a:t>
            </a:r>
            <a:r>
              <a:rPr lang="zh-CN" altLang="en-US" dirty="0"/>
              <a:t>：请介绍什么是栅障操作（</a:t>
            </a:r>
            <a:r>
              <a:rPr lang="en-US" altLang="zh-CN" dirty="0"/>
              <a:t>Barrier</a:t>
            </a:r>
            <a:r>
              <a:rPr lang="zh-CN" altLang="en-US" dirty="0"/>
              <a:t>），</a:t>
            </a:r>
            <a:r>
              <a:rPr lang="en-US" altLang="zh-CN" dirty="0"/>
              <a:t>MPI</a:t>
            </a:r>
            <a:r>
              <a:rPr lang="zh-CN" altLang="en-US" dirty="0"/>
              <a:t>和</a:t>
            </a:r>
            <a:r>
              <a:rPr lang="en-US" altLang="zh-CN" dirty="0"/>
              <a:t>OpenMP</a:t>
            </a:r>
            <a:r>
              <a:rPr lang="zh-CN" altLang="en-US" dirty="0"/>
              <a:t>分别采用何种函数或子句来实现规约操作。</a:t>
            </a:r>
            <a:endParaRPr lang="en-US" altLang="zh-CN" dirty="0"/>
          </a:p>
          <a:p>
            <a:r>
              <a:rPr lang="en-US" altLang="zh-CN" dirty="0"/>
              <a:t>A</a:t>
            </a:r>
            <a:r>
              <a:rPr lang="zh-CN" altLang="en-US" dirty="0"/>
              <a:t>：</a:t>
            </a:r>
            <a:endParaRPr lang="en-US" altLang="zh-CN" dirty="0"/>
          </a:p>
          <a:p>
            <a:pPr lvl="1"/>
            <a:r>
              <a:rPr lang="zh-CN" altLang="zh-CN" dirty="0"/>
              <a:t>当有一个</a:t>
            </a:r>
            <a:r>
              <a:rPr lang="en-US" altLang="zh-CN" dirty="0"/>
              <a:t>barrier</a:t>
            </a:r>
            <a:r>
              <a:rPr lang="zh-CN" altLang="zh-CN" dirty="0"/>
              <a:t>操作时，线程必须要等到所有的其他线程也到达这个</a:t>
            </a:r>
            <a:r>
              <a:rPr lang="en-US" altLang="zh-CN" dirty="0"/>
              <a:t>barrier</a:t>
            </a:r>
            <a:r>
              <a:rPr lang="zh-CN" altLang="zh-CN" dirty="0"/>
              <a:t>操作时才能继续执行，然后所有线程并行执行</a:t>
            </a:r>
            <a:r>
              <a:rPr lang="en-US" altLang="zh-CN" dirty="0"/>
              <a:t>barrier</a:t>
            </a:r>
            <a:r>
              <a:rPr lang="zh-CN" altLang="zh-CN" dirty="0"/>
              <a:t>操作之后的代码。</a:t>
            </a:r>
            <a:endParaRPr lang="zh-CN" altLang="zh-CN" sz="1400" dirty="0"/>
          </a:p>
          <a:p>
            <a:pPr lvl="1"/>
            <a:r>
              <a:rPr lang="en-US" altLang="zh-CN" dirty="0"/>
              <a:t>OpenMP</a:t>
            </a:r>
            <a:r>
              <a:rPr lang="zh-CN" altLang="zh-CN" dirty="0"/>
              <a:t>中使用</a:t>
            </a:r>
            <a:r>
              <a:rPr lang="en-US" altLang="zh-CN" dirty="0"/>
              <a:t>barrier</a:t>
            </a:r>
            <a:r>
              <a:rPr lang="zh-CN" altLang="zh-CN" dirty="0"/>
              <a:t>编译指导语句同步线程队列中的所有线程。</a:t>
            </a:r>
            <a:endParaRPr lang="zh-CN" altLang="zh-CN" sz="1400" dirty="0"/>
          </a:p>
          <a:p>
            <a:pPr lvl="1"/>
            <a:r>
              <a:rPr lang="en-US" altLang="zh-CN" dirty="0"/>
              <a:t>MPI</a:t>
            </a:r>
            <a:r>
              <a:rPr lang="zh-CN" altLang="zh-CN" dirty="0"/>
              <a:t>中使用</a:t>
            </a:r>
            <a:r>
              <a:rPr lang="en-US" altLang="zh-CN" dirty="0"/>
              <a:t>MPI_BARRIER</a:t>
            </a:r>
            <a:r>
              <a:rPr lang="zh-CN" altLang="zh-CN" dirty="0"/>
              <a:t>函数同步所有进程。</a:t>
            </a:r>
            <a:endParaRPr lang="zh-CN" altLang="zh-CN" sz="1400" dirty="0"/>
          </a:p>
          <a:p>
            <a:pPr lvl="1"/>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vert="horz" wrap="square" lIns="91440" tIns="45720" rIns="91440" bIns="45720" anchor="ctr"/>
          <a:lstStyle/>
          <a:p>
            <a:r>
              <a:rPr lang="zh-CN" altLang="en-US" dirty="0"/>
              <a:t>第12章 第</a:t>
            </a:r>
            <a:r>
              <a:rPr lang="en-US" altLang="zh-CN" dirty="0"/>
              <a:t>12</a:t>
            </a:r>
            <a:r>
              <a:rPr lang="zh-CN" altLang="en-US" dirty="0"/>
              <a:t>题</a:t>
            </a:r>
            <a:r>
              <a:rPr lang="en-US" altLang="zh-CN" dirty="0"/>
              <a:t>-A</a:t>
            </a:r>
            <a:endParaRPr lang="zh-CN" altLang="en-US" dirty="0"/>
          </a:p>
        </p:txBody>
      </p:sp>
      <p:sp>
        <p:nvSpPr>
          <p:cNvPr id="43011" name="文本框 3"/>
          <p:cNvSpPr txBox="1"/>
          <p:nvPr/>
        </p:nvSpPr>
        <p:spPr>
          <a:xfrm>
            <a:off x="804863" y="2312988"/>
            <a:ext cx="7758112" cy="3816350"/>
          </a:xfrm>
          <a:prstGeom prst="rect">
            <a:avLst/>
          </a:prstGeom>
          <a:solidFill>
            <a:schemeClr val="bg1"/>
          </a:solidFill>
          <a:ln w="9525">
            <a:noFill/>
          </a:ln>
        </p:spPr>
        <p:txBody>
          <a:bodyPr>
            <a:spAutoFit/>
          </a:bodyPr>
          <a:lstStyle/>
          <a:p>
            <a:r>
              <a:rPr lang="en-US" altLang="zh-CN" dirty="0">
                <a:latin typeface="Times New Roman" panose="02020603050405020304" pitchFamily="18" charset="0"/>
              </a:rPr>
              <a:t> </a:t>
            </a:r>
            <a:r>
              <a:rPr lang="zh-CN" altLang="zh-CN" sz="1600" dirty="0">
                <a:latin typeface="Times New Roman" panose="02020603050405020304" pitchFamily="18" charset="0"/>
              </a:rPr>
              <a:t>模拟器与真实平台的分析与校准分为以下几个步骤：</a:t>
            </a:r>
          </a:p>
          <a:p>
            <a:r>
              <a:rPr lang="en-US" altLang="zh-CN" sz="1600" dirty="0">
                <a:latin typeface="Times New Roman" panose="02020603050405020304" pitchFamily="18" charset="0"/>
              </a:rPr>
              <a:t>    1.</a:t>
            </a:r>
            <a:r>
              <a:rPr lang="zh-CN" altLang="zh-CN" sz="1600" b="1" dirty="0">
                <a:latin typeface="Times New Roman" panose="02020603050405020304" pitchFamily="18" charset="0"/>
              </a:rPr>
              <a:t>系统新特性的分解分析</a:t>
            </a:r>
            <a:r>
              <a:rPr lang="zh-CN" altLang="zh-CN" sz="1600" dirty="0">
                <a:latin typeface="Times New Roman" panose="02020603050405020304" pitchFamily="18" charset="0"/>
              </a:rPr>
              <a:t>：是将通用模拟器校准到目标系统平台的第一步。通过将新特性集合分解为一系列低耦合的独立特性，可以对特性分别进行实现和验证。</a:t>
            </a:r>
          </a:p>
          <a:p>
            <a:r>
              <a:rPr lang="en-US" altLang="zh-CN" sz="1600" dirty="0">
                <a:latin typeface="Times New Roman" panose="02020603050405020304" pitchFamily="18" charset="0"/>
              </a:rPr>
              <a:t>    2.</a:t>
            </a:r>
            <a:r>
              <a:rPr lang="zh-CN" altLang="zh-CN" sz="1600" b="1" dirty="0">
                <a:latin typeface="Times New Roman" panose="02020603050405020304" pitchFamily="18" charset="0"/>
              </a:rPr>
              <a:t>特性的分解实现和验证</a:t>
            </a:r>
            <a:r>
              <a:rPr lang="zh-CN" altLang="zh-CN" sz="1600" dirty="0">
                <a:latin typeface="Times New Roman" panose="02020603050405020304" pitchFamily="18" charset="0"/>
              </a:rPr>
              <a:t>：特性分解完成后，需要进行实现和验证，一般有独立实现方式和顺序实现方式</a:t>
            </a:r>
          </a:p>
          <a:p>
            <a:r>
              <a:rPr lang="en-US" altLang="zh-CN" sz="1600" dirty="0">
                <a:latin typeface="Times New Roman" panose="02020603050405020304" pitchFamily="18" charset="0"/>
              </a:rPr>
              <a:t>    3.</a:t>
            </a:r>
            <a:r>
              <a:rPr lang="zh-CN" altLang="zh-CN" sz="1600" b="1" dirty="0">
                <a:latin typeface="Times New Roman" panose="02020603050405020304" pitchFamily="18" charset="0"/>
              </a:rPr>
              <a:t>敏感性分析</a:t>
            </a:r>
            <a:r>
              <a:rPr lang="zh-CN" altLang="zh-CN" sz="1600" dirty="0">
                <a:latin typeface="Times New Roman" panose="02020603050405020304" pitchFamily="18" charset="0"/>
              </a:rPr>
              <a:t>：用于分析不确定因素对最终效果指标的影响以及影响程度。在敏感性分析中，需要选择确定一系列关键参数进行研究。若某一参数的小幅变化对最终结果有很大的影响，那么可以确定该参数为敏感性因素。</a:t>
            </a:r>
          </a:p>
          <a:p>
            <a:r>
              <a:rPr lang="en-US" altLang="zh-CN" sz="1600" dirty="0">
                <a:latin typeface="Times New Roman" panose="02020603050405020304" pitchFamily="18" charset="0"/>
              </a:rPr>
              <a:t>    4.</a:t>
            </a:r>
            <a:r>
              <a:rPr lang="zh-CN" altLang="zh-CN" sz="1600" b="1" dirty="0">
                <a:latin typeface="Times New Roman" panose="02020603050405020304" pitchFamily="18" charset="0"/>
              </a:rPr>
              <a:t>相关性分析</a:t>
            </a:r>
            <a:r>
              <a:rPr lang="zh-CN" altLang="zh-CN" sz="1600" dirty="0">
                <a:latin typeface="Times New Roman" panose="02020603050405020304" pitchFamily="18" charset="0"/>
              </a:rPr>
              <a:t>：通过考察系统中两个变量之间的关系，当一个变量发生变化时，另一个变量如何变化，变化的程度如何，需要通过对模拟产生的结果数据进行定量的研究分析得到</a:t>
            </a:r>
          </a:p>
          <a:p>
            <a:r>
              <a:rPr lang="en-US" altLang="zh-CN" sz="1600" dirty="0">
                <a:latin typeface="Times New Roman" panose="02020603050405020304" pitchFamily="18" charset="0"/>
              </a:rPr>
              <a:t>    5.</a:t>
            </a:r>
            <a:r>
              <a:rPr lang="zh-CN" altLang="zh-CN" sz="1600" b="1" dirty="0">
                <a:latin typeface="Times New Roman" panose="02020603050405020304" pitchFamily="18" charset="0"/>
              </a:rPr>
              <a:t>特性的融合和验证</a:t>
            </a:r>
            <a:r>
              <a:rPr lang="zh-CN" altLang="zh-CN" sz="1600" dirty="0">
                <a:latin typeface="Times New Roman" panose="02020603050405020304" pitchFamily="18" charset="0"/>
              </a:rPr>
              <a:t>：在特性的分解实现和验证之后，模拟器已经具备了对机器的模拟能力，这时需要将所有的特性进行融合，并从总体上进行验证。</a:t>
            </a:r>
          </a:p>
          <a:p>
            <a:r>
              <a:rPr lang="en-US" altLang="zh-CN" sz="1600" dirty="0">
                <a:latin typeface="Times New Roman" panose="02020603050405020304" pitchFamily="18" charset="0"/>
              </a:rPr>
              <a:t>    6.</a:t>
            </a:r>
            <a:r>
              <a:rPr lang="zh-CN" altLang="zh-CN" sz="1600" b="1" dirty="0">
                <a:latin typeface="Times New Roman" panose="02020603050405020304" pitchFamily="18" charset="0"/>
              </a:rPr>
              <a:t>与真实平台的吻合</a:t>
            </a:r>
            <a:r>
              <a:rPr lang="zh-CN" altLang="zh-CN" sz="1600" dirty="0">
                <a:latin typeface="Times New Roman" panose="02020603050405020304" pitchFamily="18" charset="0"/>
              </a:rPr>
              <a:t>：将目标平台的性能数据与模拟器的性能数据进行对比和度量，以确保模拟器的行为较为真实地反映目标平台的特征。</a:t>
            </a:r>
            <a:endParaRPr lang="zh-CN" altLang="en-US" sz="1600" dirty="0">
              <a:latin typeface="Times New Roman" panose="02020603050405020304"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a:xfrm>
            <a:off x="685800" y="0"/>
            <a:ext cx="7772400" cy="1143000"/>
          </a:xfrm>
        </p:spPr>
        <p:txBody>
          <a:bodyPr vert="horz" wrap="square" lIns="91440" tIns="45720" rIns="91440" bIns="45720" anchor="ctr"/>
          <a:lstStyle/>
          <a:p>
            <a:r>
              <a:rPr lang="zh-CN" altLang="en-US" dirty="0"/>
              <a:t>第12章 第</a:t>
            </a:r>
            <a:r>
              <a:rPr lang="en-US" altLang="zh-CN" dirty="0"/>
              <a:t>13</a:t>
            </a:r>
            <a:r>
              <a:rPr lang="zh-CN" altLang="en-US" dirty="0"/>
              <a:t>题</a:t>
            </a:r>
          </a:p>
        </p:txBody>
      </p:sp>
      <p:sp>
        <p:nvSpPr>
          <p:cNvPr id="41987" name="内容占位符 2"/>
          <p:cNvSpPr>
            <a:spLocks noGrp="1"/>
          </p:cNvSpPr>
          <p:nvPr>
            <p:ph idx="1"/>
          </p:nvPr>
        </p:nvSpPr>
        <p:spPr>
          <a:xfrm>
            <a:off x="685800" y="1143000"/>
            <a:ext cx="7772400" cy="4114800"/>
          </a:xfrm>
        </p:spPr>
        <p:txBody>
          <a:bodyPr vert="horz" wrap="square" lIns="91440" tIns="45720" rIns="91440" bIns="45720" anchor="t"/>
          <a:lstStyle/>
          <a:p>
            <a:r>
              <a:rPr lang="en-US" altLang="zh-CN" dirty="0"/>
              <a:t>Q</a:t>
            </a:r>
            <a:r>
              <a:rPr lang="zh-CN" altLang="en-US" dirty="0"/>
              <a:t>：在你的电脑上运行 SPEC CPU 2000 Rate 并给出分值。</a:t>
            </a:r>
          </a:p>
          <a:p>
            <a:r>
              <a:rPr lang="en-US" altLang="zh-CN" dirty="0"/>
              <a:t>A</a:t>
            </a:r>
            <a:r>
              <a:rPr lang="zh-CN" altLang="en-US" dirty="0"/>
              <a:t>：略</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a:xfrm>
            <a:off x="685800" y="0"/>
            <a:ext cx="7772400" cy="1143000"/>
          </a:xfrm>
        </p:spPr>
        <p:txBody>
          <a:bodyPr vert="horz" wrap="square" lIns="91440" tIns="45720" rIns="91440" bIns="45720" anchor="ctr"/>
          <a:lstStyle/>
          <a:p>
            <a:r>
              <a:rPr lang="zh-CN" altLang="en-US" dirty="0"/>
              <a:t>第10章 第</a:t>
            </a:r>
            <a:r>
              <a:rPr lang="en-US" altLang="zh-CN" dirty="0"/>
              <a:t>4</a:t>
            </a:r>
            <a:r>
              <a:rPr lang="zh-CN" altLang="en-US" dirty="0"/>
              <a:t>题</a:t>
            </a:r>
          </a:p>
        </p:txBody>
      </p:sp>
      <p:sp>
        <p:nvSpPr>
          <p:cNvPr id="7171" name="内容占位符 2"/>
          <p:cNvSpPr>
            <a:spLocks noGrp="1"/>
          </p:cNvSpPr>
          <p:nvPr>
            <p:ph idx="1"/>
          </p:nvPr>
        </p:nvSpPr>
        <p:spPr>
          <a:xfrm>
            <a:off x="685800" y="1143000"/>
            <a:ext cx="7772400" cy="5480050"/>
          </a:xfrm>
        </p:spPr>
        <p:txBody>
          <a:bodyPr vert="horz" wrap="square" lIns="91440" tIns="45720" rIns="91440" bIns="45720" anchor="t"/>
          <a:lstStyle/>
          <a:p>
            <a:r>
              <a:rPr lang="en-US" altLang="zh-CN" dirty="0"/>
              <a:t>Q</a:t>
            </a:r>
            <a:r>
              <a:rPr lang="zh-CN" altLang="en-US" dirty="0"/>
              <a:t>：假定只有</a:t>
            </a:r>
            <a:r>
              <a:rPr lang="en-US" altLang="zh-CN" dirty="0"/>
              <a:t>2</a:t>
            </a:r>
            <a:r>
              <a:rPr lang="zh-CN" altLang="en-US" dirty="0"/>
              <a:t>个进程正在运行且</a:t>
            </a:r>
            <a:r>
              <a:rPr lang="en-US" altLang="zh-CN" dirty="0"/>
              <a:t>mypid</a:t>
            </a:r>
            <a:r>
              <a:rPr lang="zh-CN" altLang="en-US" dirty="0"/>
              <a:t>为每个进程的进程号，下图中的</a:t>
            </a:r>
            <a:r>
              <a:rPr lang="en-US" altLang="zh-CN" dirty="0"/>
              <a:t>MPI</a:t>
            </a:r>
            <a:r>
              <a:rPr lang="zh-CN" altLang="en-US" dirty="0"/>
              <a:t>程序片断是否正确？请说明理由。</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A</a:t>
            </a:r>
            <a:r>
              <a:rPr lang="zh-CN" altLang="en-US" dirty="0"/>
              <a:t>：</a:t>
            </a:r>
            <a:r>
              <a:rPr lang="en-US" altLang="zh-CN" dirty="0"/>
              <a:t>MPI_Bcast</a:t>
            </a:r>
            <a:r>
              <a:rPr lang="zh-CN" altLang="en-US" dirty="0"/>
              <a:t>为集体通信，需等待所有进程完成才能继续后续执行，且</a:t>
            </a:r>
            <a:r>
              <a:rPr lang="en-US" altLang="zh-CN" dirty="0"/>
              <a:t>Bcast</a:t>
            </a:r>
            <a:r>
              <a:rPr lang="zh-CN" altLang="en-US" dirty="0"/>
              <a:t>不能通过</a:t>
            </a:r>
            <a:r>
              <a:rPr lang="en-US" altLang="zh-CN" dirty="0"/>
              <a:t>Recv</a:t>
            </a:r>
            <a:r>
              <a:rPr lang="zh-CN" altLang="en-US" dirty="0"/>
              <a:t>进行接收，因此上述程序会产生死锁。</a:t>
            </a:r>
            <a:endParaRPr lang="en-US" altLang="zh-CN" dirty="0"/>
          </a:p>
        </p:txBody>
      </p:sp>
      <p:sp>
        <p:nvSpPr>
          <p:cNvPr id="7172" name="文本框 4"/>
          <p:cNvSpPr txBox="1"/>
          <p:nvPr/>
        </p:nvSpPr>
        <p:spPr>
          <a:xfrm>
            <a:off x="1960563" y="2652713"/>
            <a:ext cx="5865812" cy="2124075"/>
          </a:xfrm>
          <a:prstGeom prst="rect">
            <a:avLst/>
          </a:prstGeom>
          <a:noFill/>
          <a:ln w="9525" cap="flat" cmpd="sng">
            <a:solidFill>
              <a:schemeClr val="tx1"/>
            </a:solidFill>
            <a:prstDash val="solid"/>
            <a:miter/>
            <a:headEnd type="none" w="med" len="med"/>
            <a:tailEnd type="none" w="med" len="med"/>
          </a:ln>
        </p:spPr>
        <p:txBody>
          <a:bodyPr>
            <a:spAutoFit/>
          </a:bodyPr>
          <a:lstStyle/>
          <a:p>
            <a:r>
              <a:rPr lang="en-US" altLang="zh-CN" sz="1600" dirty="0">
                <a:latin typeface="Consolas" panose="020B0609020204030204" pitchFamily="49" charset="0"/>
              </a:rPr>
              <a:t>if(mypid==0){</a:t>
            </a:r>
          </a:p>
          <a:p>
            <a:r>
              <a:rPr lang="en-US" altLang="zh-CN" sz="1600" dirty="0">
                <a:latin typeface="Consolas" panose="020B0609020204030204" pitchFamily="49" charset="0"/>
              </a:rPr>
              <a:t>	MPI_Bcast(buf0,count,type,0,comm,ierr);</a:t>
            </a:r>
          </a:p>
          <a:p>
            <a:r>
              <a:rPr lang="en-US" altLang="zh-CN" sz="1600" dirty="0">
                <a:latin typeface="Consolas" panose="020B0609020204030204" pitchFamily="49" charset="0"/>
              </a:rPr>
              <a:t>	MPI_Send(buf1,count,type,1,tag,comm,ierr);</a:t>
            </a:r>
          </a:p>
          <a:p>
            <a:r>
              <a:rPr lang="en-US" altLang="zh-CN" sz="1600" dirty="0">
                <a:latin typeface="Consolas" panose="020B0609020204030204" pitchFamily="49" charset="0"/>
              </a:rPr>
              <a:t>}</a:t>
            </a:r>
          </a:p>
          <a:p>
            <a:r>
              <a:rPr lang="en-US" altLang="zh-CN" sz="1600" dirty="0">
                <a:latin typeface="Consolas" panose="020B0609020204030204" pitchFamily="49" charset="0"/>
              </a:rPr>
              <a:t>else {</a:t>
            </a:r>
          </a:p>
          <a:p>
            <a:r>
              <a:rPr lang="en-US" altLang="zh-CN" sz="1600" dirty="0">
                <a:latin typeface="Consolas" panose="020B0609020204030204" pitchFamily="49" charset="0"/>
              </a:rPr>
              <a:t>	MPI_Recv(buf1,count,type,0,tag,comm,ierr);</a:t>
            </a:r>
          </a:p>
          <a:p>
            <a:r>
              <a:rPr lang="en-US" altLang="zh-CN" sz="1600" dirty="0">
                <a:latin typeface="Consolas" panose="020B0609020204030204" pitchFamily="49" charset="0"/>
              </a:rPr>
              <a:t>	MPI_Bcast(buf0,count,type,0,comm,ierr);</a:t>
            </a:r>
          </a:p>
          <a:p>
            <a:r>
              <a:rPr lang="en-US" altLang="zh-CN" sz="1600" dirty="0">
                <a:latin typeface="Consolas" panose="020B0609020204030204" pitchFamily="49" charset="0"/>
              </a:rPr>
              <a:t>}</a:t>
            </a:r>
            <a:endParaRPr lang="zh-CN" altLang="en-US" sz="1600" dirty="0">
              <a:latin typeface="Consolas" panose="020B0609020204030204" pitchFamily="49"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vert="horz" wrap="square" lIns="91440" tIns="45720" rIns="91440" bIns="45720" anchor="ctr"/>
          <a:lstStyle/>
          <a:p>
            <a:r>
              <a:rPr lang="zh-CN" altLang="en-US" dirty="0"/>
              <a:t>第10章 第</a:t>
            </a:r>
            <a:r>
              <a:rPr lang="en-US" altLang="zh-CN" dirty="0"/>
              <a:t>5</a:t>
            </a:r>
            <a:r>
              <a:rPr lang="zh-CN" altLang="en-US" dirty="0"/>
              <a:t>题</a:t>
            </a:r>
            <a:r>
              <a:rPr lang="en-US" altLang="zh-CN" dirty="0"/>
              <a:t>-Q</a:t>
            </a:r>
            <a:endParaRPr lang="zh-CN" altLang="en-US" dirty="0"/>
          </a:p>
        </p:txBody>
      </p:sp>
      <p:sp>
        <p:nvSpPr>
          <p:cNvPr id="8195" name="内容占位符 2"/>
          <p:cNvSpPr>
            <a:spLocks noGrp="1"/>
          </p:cNvSpPr>
          <p:nvPr>
            <p:ph idx="1"/>
          </p:nvPr>
        </p:nvSpPr>
        <p:spPr/>
        <p:txBody>
          <a:bodyPr vert="horz" wrap="square" lIns="91440" tIns="45720" rIns="91440" bIns="45720" anchor="t"/>
          <a:lstStyle/>
          <a:p>
            <a:r>
              <a:rPr lang="en-US" altLang="zh-CN" dirty="0"/>
              <a:t>Q</a:t>
            </a:r>
            <a:r>
              <a:rPr lang="zh-CN" altLang="en-US" dirty="0"/>
              <a:t>：矩阵乘是数值计算中的重要运算。假设有一个</a:t>
            </a:r>
            <a:r>
              <a:rPr lang="en-US" altLang="zh-CN" dirty="0"/>
              <a:t>m×p</a:t>
            </a:r>
            <a:r>
              <a:rPr lang="zh-CN" altLang="en-US" dirty="0"/>
              <a:t>的矩阵</a:t>
            </a:r>
            <a:r>
              <a:rPr lang="en-US" altLang="zh-CN" dirty="0"/>
              <a:t>A</a:t>
            </a:r>
            <a:r>
              <a:rPr lang="zh-CN" altLang="en-US" dirty="0"/>
              <a:t>，还有一个</a:t>
            </a:r>
            <a:r>
              <a:rPr lang="en-US" altLang="zh-CN" dirty="0"/>
              <a:t>p×n</a:t>
            </a:r>
            <a:r>
              <a:rPr lang="zh-CN" altLang="en-US" dirty="0"/>
              <a:t>的矩阵</a:t>
            </a:r>
            <a:r>
              <a:rPr lang="en-US" altLang="zh-CN" dirty="0"/>
              <a:t>B</a:t>
            </a:r>
            <a:r>
              <a:rPr lang="zh-CN" altLang="en-US" dirty="0"/>
              <a:t>。令</a:t>
            </a:r>
            <a:r>
              <a:rPr lang="en-US" altLang="zh-CN" dirty="0"/>
              <a:t>C</a:t>
            </a:r>
            <a:r>
              <a:rPr lang="zh-CN" altLang="en-US" dirty="0"/>
              <a:t>为矩阵</a:t>
            </a:r>
            <a:r>
              <a:rPr lang="en-US" altLang="zh-CN" dirty="0"/>
              <a:t>A</a:t>
            </a:r>
            <a:r>
              <a:rPr lang="zh-CN" altLang="en-US" dirty="0"/>
              <a:t>与</a:t>
            </a:r>
            <a:r>
              <a:rPr lang="en-US" altLang="zh-CN" dirty="0"/>
              <a:t>B</a:t>
            </a:r>
            <a:r>
              <a:rPr lang="zh-CN" altLang="en-US" dirty="0"/>
              <a:t>的乘积，即</a:t>
            </a:r>
            <a:r>
              <a:rPr lang="en-US" altLang="zh-CN" dirty="0"/>
              <a:t>C=AB</a:t>
            </a:r>
            <a:r>
              <a:rPr lang="zh-CN" altLang="en-US" dirty="0"/>
              <a:t>。</a:t>
            </a:r>
            <a:r>
              <a:rPr lang="en-US" altLang="zh-CN" dirty="0"/>
              <a:t>C</a:t>
            </a:r>
            <a:r>
              <a:rPr lang="en-US" altLang="zh-CN" baseline="-25000" dirty="0"/>
              <a:t>i,j</a:t>
            </a:r>
            <a:r>
              <a:rPr lang="zh-CN" altLang="en-US" dirty="0"/>
              <a:t>表示矩阵在</a:t>
            </a:r>
            <a:r>
              <a:rPr lang="en-US" altLang="zh-CN" dirty="0"/>
              <a:t>(i,j)</a:t>
            </a:r>
            <a:r>
              <a:rPr lang="zh-CN" altLang="en-US" dirty="0"/>
              <a:t>位置的值，则</a:t>
            </a:r>
            <a:r>
              <a:rPr lang="en-US" altLang="zh-CN" dirty="0"/>
              <a:t>0</a:t>
            </a:r>
            <a:r>
              <a:rPr lang="zh-CN" altLang="en-US" dirty="0"/>
              <a:t>≤</a:t>
            </a:r>
            <a:r>
              <a:rPr lang="en-US" altLang="zh-CN" dirty="0"/>
              <a:t>i</a:t>
            </a:r>
            <a:r>
              <a:rPr lang="zh-CN" altLang="en-US" dirty="0"/>
              <a:t> ≤</a:t>
            </a:r>
            <a:r>
              <a:rPr lang="en-US" altLang="zh-CN" dirty="0"/>
              <a:t>m-1,0</a:t>
            </a:r>
            <a:r>
              <a:rPr lang="zh-CN" altLang="en-US" dirty="0"/>
              <a:t> ≤</a:t>
            </a:r>
            <a:r>
              <a:rPr lang="en-US" altLang="zh-CN" dirty="0"/>
              <a:t>j</a:t>
            </a:r>
            <a:r>
              <a:rPr lang="zh-CN" altLang="en-US" dirty="0"/>
              <a:t> ≤</a:t>
            </a:r>
            <a:r>
              <a:rPr lang="en-US" altLang="zh-CN" dirty="0"/>
              <a:t>n-1</a:t>
            </a:r>
            <a:r>
              <a:rPr lang="zh-CN" altLang="en-US" dirty="0"/>
              <a:t>。请采用</a:t>
            </a:r>
            <a:r>
              <a:rPr lang="en-US" altLang="zh-CN" dirty="0"/>
              <a:t>OpenMP</a:t>
            </a:r>
            <a:r>
              <a:rPr lang="zh-CN" altLang="en-US" dirty="0"/>
              <a:t>，将矩阵</a:t>
            </a:r>
            <a:r>
              <a:rPr lang="en-US" altLang="zh-CN" dirty="0"/>
              <a:t>C</a:t>
            </a:r>
            <a:r>
              <a:rPr lang="zh-CN" altLang="en-US" dirty="0"/>
              <a:t>的计算并行化。假设矩阵在存储器中按行存放。</a:t>
            </a:r>
            <a:endParaRPr lang="zh-CN" altLang="en-US" dirty="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vert="horz" wrap="square" lIns="91440" tIns="45720" rIns="91440" bIns="45720" anchor="b"/>
          <a:lstStyle/>
          <a:p>
            <a:r>
              <a:rPr lang="zh-CN" altLang="en-US" dirty="0">
                <a:latin typeface="+mj-lt"/>
                <a:ea typeface="+mj-ea"/>
                <a:cs typeface="+mj-cs"/>
              </a:rPr>
              <a:t>第10章 第</a:t>
            </a:r>
            <a:r>
              <a:rPr lang="en-US" altLang="zh-CN" dirty="0">
                <a:latin typeface="+mj-lt"/>
                <a:ea typeface="+mj-ea"/>
                <a:cs typeface="+mj-cs"/>
              </a:rPr>
              <a:t>5</a:t>
            </a:r>
            <a:r>
              <a:rPr lang="zh-CN" altLang="en-US" dirty="0">
                <a:latin typeface="+mj-lt"/>
                <a:ea typeface="+mj-ea"/>
                <a:cs typeface="+mj-cs"/>
              </a:rPr>
              <a:t>题</a:t>
            </a:r>
            <a:r>
              <a:rPr lang="en-US" altLang="zh-CN" dirty="0">
                <a:latin typeface="+mj-lt"/>
                <a:ea typeface="+mj-ea"/>
                <a:cs typeface="+mj-cs"/>
              </a:rPr>
              <a:t>-A</a:t>
            </a:r>
            <a:endParaRPr lang="zh-CN" altLang="en-US" dirty="0">
              <a:latin typeface="+mj-lt"/>
              <a:ea typeface="+mj-ea"/>
              <a:cs typeface="+mj-cs"/>
            </a:endParaRPr>
          </a:p>
        </p:txBody>
      </p:sp>
      <p:sp>
        <p:nvSpPr>
          <p:cNvPr id="9219" name="文本占位符 4"/>
          <p:cNvSpPr>
            <a:spLocks noGrp="1"/>
          </p:cNvSpPr>
          <p:nvPr>
            <p:ph type="body" sz="half" idx="2"/>
          </p:nvPr>
        </p:nvSpPr>
        <p:spPr/>
        <p:txBody>
          <a:bodyPr vert="horz" wrap="square" lIns="91440" tIns="45720" rIns="91440" bIns="45720" anchor="t"/>
          <a:lstStyle/>
          <a:p>
            <a:endParaRPr lang="en-US" altLang="zh-CN" dirty="0">
              <a:latin typeface="+mn-lt"/>
              <a:ea typeface="+mn-ea"/>
              <a:cs typeface="+mn-cs"/>
            </a:endParaRPr>
          </a:p>
          <a:p>
            <a:r>
              <a:rPr lang="en-US" altLang="zh-CN" dirty="0">
                <a:latin typeface="+mn-lt"/>
                <a:ea typeface="+mn-ea"/>
                <a:cs typeface="+mn-cs"/>
              </a:rPr>
              <a:t>OpenMP</a:t>
            </a:r>
            <a:r>
              <a:rPr lang="zh-CN" altLang="en-US" dirty="0">
                <a:latin typeface="+mn-lt"/>
                <a:ea typeface="+mn-ea"/>
                <a:cs typeface="+mn-cs"/>
              </a:rPr>
              <a:t>程序的特点：</a:t>
            </a:r>
            <a:endParaRPr lang="en-US" altLang="zh-CN" dirty="0">
              <a:latin typeface="+mn-lt"/>
              <a:ea typeface="+mn-ea"/>
              <a:cs typeface="+mn-cs"/>
            </a:endParaRPr>
          </a:p>
          <a:p>
            <a:endParaRPr lang="en-US" altLang="zh-CN" dirty="0">
              <a:latin typeface="+mn-lt"/>
              <a:ea typeface="+mn-ea"/>
              <a:cs typeface="+mn-cs"/>
            </a:endParaRPr>
          </a:p>
          <a:p>
            <a:r>
              <a:rPr lang="en-US" altLang="zh-CN" dirty="0">
                <a:latin typeface="+mn-lt"/>
                <a:ea typeface="+mn-ea"/>
                <a:cs typeface="+mn-cs"/>
              </a:rPr>
              <a:t>1. </a:t>
            </a:r>
            <a:r>
              <a:rPr lang="zh-CN" altLang="en-US" dirty="0">
                <a:latin typeface="+mn-lt"/>
                <a:ea typeface="+mn-ea"/>
                <a:cs typeface="+mn-cs"/>
              </a:rPr>
              <a:t>去除编译制导语句后依然能够以串行方式执行并得到正确结果</a:t>
            </a:r>
            <a:endParaRPr lang="en-US" altLang="zh-CN" dirty="0">
              <a:latin typeface="+mn-lt"/>
              <a:ea typeface="+mn-ea"/>
              <a:cs typeface="+mn-cs"/>
            </a:endParaRPr>
          </a:p>
          <a:p>
            <a:r>
              <a:rPr lang="en-US" altLang="zh-CN" dirty="0">
                <a:latin typeface="+mn-lt"/>
                <a:ea typeface="+mn-ea"/>
                <a:cs typeface="+mn-cs"/>
              </a:rPr>
              <a:t>2. </a:t>
            </a:r>
            <a:r>
              <a:rPr lang="zh-CN" altLang="en-US" dirty="0">
                <a:latin typeface="+mn-lt"/>
                <a:ea typeface="+mn-ea"/>
                <a:cs typeface="+mn-cs"/>
              </a:rPr>
              <a:t>在串行程序的合适位置添加合适的编译制导语句</a:t>
            </a:r>
          </a:p>
        </p:txBody>
      </p:sp>
      <p:sp>
        <p:nvSpPr>
          <p:cNvPr id="6" name="文本框 5"/>
          <p:cNvSpPr txBox="1"/>
          <p:nvPr/>
        </p:nvSpPr>
        <p:spPr>
          <a:xfrm>
            <a:off x="4233863" y="273050"/>
            <a:ext cx="4349750" cy="6094413"/>
          </a:xfrm>
          <a:prstGeom prst="rect">
            <a:avLst/>
          </a:prstGeom>
          <a:noFill/>
          <a:ln>
            <a:solidFill>
              <a:schemeClr val="tx1"/>
            </a:solidFill>
          </a:ln>
        </p:spPr>
        <p:txBody>
          <a:bodyPr>
            <a:spAutoFit/>
          </a:bodyPr>
          <a:lstStyle/>
          <a:p>
            <a:pPr marR="0" defTabSz="914400">
              <a:buClrTx/>
              <a:buSzTx/>
              <a:buFontTx/>
              <a:buNone/>
              <a:defRPr/>
            </a:pP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#include &lt;</a:t>
            </a:r>
            <a:r>
              <a:rPr kumimoji="0" lang="en-US" altLang="zh-CN" sz="1000" kern="1200" cap="none" spc="0" normalizeH="0" baseline="0" noProof="0" dirty="0" err="1">
                <a:latin typeface="Consolas" panose="020B0609020204030204" pitchFamily="49" charset="0"/>
                <a:ea typeface="宋体" panose="02010600030101010101" pitchFamily="2" charset="-122"/>
                <a:cs typeface="Consolas" panose="020B0609020204030204" pitchFamily="49" charset="0"/>
              </a:rPr>
              <a:t>stdio.h</a:t>
            </a: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&gt;</a:t>
            </a:r>
          </a:p>
          <a:p>
            <a:pPr marR="0" defTabSz="914400">
              <a:buClrTx/>
              <a:buSzTx/>
              <a:buFontTx/>
              <a:buNone/>
              <a:defRPr/>
            </a:pPr>
            <a:r>
              <a:rPr kumimoji="0" lang="en-US" altLang="zh-CN" sz="1000" kern="1200" cap="none" spc="0" normalizeH="0" baseline="0" noProof="0" dirty="0">
                <a:solidFill>
                  <a:schemeClr val="accent6"/>
                </a:solidFill>
                <a:latin typeface="Consolas" panose="020B0609020204030204" pitchFamily="49" charset="0"/>
                <a:ea typeface="宋体" panose="02010600030101010101" pitchFamily="2" charset="-122"/>
                <a:cs typeface="Consolas" panose="020B0609020204030204" pitchFamily="49" charset="0"/>
              </a:rPr>
              <a:t>#include &lt;</a:t>
            </a:r>
            <a:r>
              <a:rPr kumimoji="0" lang="en-US" altLang="zh-CN" sz="1000" kern="1200" cap="none" spc="0" normalizeH="0" baseline="0" noProof="0" dirty="0" err="1">
                <a:solidFill>
                  <a:schemeClr val="accent6"/>
                </a:solidFill>
                <a:latin typeface="Consolas" panose="020B0609020204030204" pitchFamily="49" charset="0"/>
                <a:ea typeface="宋体" panose="02010600030101010101" pitchFamily="2" charset="-122"/>
                <a:cs typeface="Consolas" panose="020B0609020204030204" pitchFamily="49" charset="0"/>
              </a:rPr>
              <a:t>omp.h</a:t>
            </a:r>
            <a:r>
              <a:rPr kumimoji="0" lang="en-US" altLang="zh-CN" sz="1000" kern="1200" cap="none" spc="0" normalizeH="0" baseline="0" noProof="0" dirty="0">
                <a:solidFill>
                  <a:schemeClr val="accent6"/>
                </a:solidFill>
                <a:latin typeface="Consolas" panose="020B0609020204030204" pitchFamily="49" charset="0"/>
                <a:ea typeface="宋体" panose="02010600030101010101" pitchFamily="2" charset="-122"/>
                <a:cs typeface="Consolas" panose="020B0609020204030204" pitchFamily="49" charset="0"/>
              </a:rPr>
              <a:t>&gt;</a:t>
            </a:r>
          </a:p>
          <a:p>
            <a:pPr marR="0" defTabSz="914400">
              <a:buClrTx/>
              <a:buSzTx/>
              <a:buFontTx/>
              <a:buNone/>
              <a:defRPr/>
            </a:pP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#define m 8192</a:t>
            </a:r>
          </a:p>
          <a:p>
            <a:pPr marR="0" defTabSz="914400">
              <a:buClrTx/>
              <a:buSzTx/>
              <a:buFontTx/>
              <a:buNone/>
              <a:defRPr/>
            </a:pP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#define p 8192</a:t>
            </a:r>
          </a:p>
          <a:p>
            <a:pPr marR="0" defTabSz="914400">
              <a:buClrTx/>
              <a:buSzTx/>
              <a:buFontTx/>
              <a:buNone/>
              <a:defRPr/>
            </a:pP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#define n 8192</a:t>
            </a:r>
          </a:p>
          <a:p>
            <a:pPr marR="0" defTabSz="914400">
              <a:buClrTx/>
              <a:buSzTx/>
              <a:buFontTx/>
              <a:buNone/>
              <a:defRPr/>
            </a:pP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#define N 4 //</a:t>
            </a:r>
            <a:r>
              <a:rPr kumimoji="0" lang="zh-CN" altLang="en-US"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假设线程数为</a:t>
            </a: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4  </a:t>
            </a:r>
          </a:p>
          <a:p>
            <a:pPr marR="0" defTabSz="914400">
              <a:buClrTx/>
              <a:buSzTx/>
              <a:buFontTx/>
              <a:buNone/>
              <a:defRPr/>
            </a:pPr>
            <a:r>
              <a:rPr kumimoji="0" lang="en-US" altLang="zh-CN" sz="1000" kern="1200" cap="none" spc="0" normalizeH="0" baseline="0" noProof="0" dirty="0" err="1">
                <a:latin typeface="Consolas" panose="020B0609020204030204" pitchFamily="49" charset="0"/>
                <a:ea typeface="宋体" panose="02010600030101010101" pitchFamily="2" charset="-122"/>
                <a:cs typeface="Consolas" panose="020B0609020204030204" pitchFamily="49" charset="0"/>
              </a:rPr>
              <a:t>int</a:t>
            </a: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 main()</a:t>
            </a:r>
          </a:p>
          <a:p>
            <a:pPr marR="0" defTabSz="914400">
              <a:buClrTx/>
              <a:buSzTx/>
              <a:buFontTx/>
              <a:buNone/>
              <a:defRPr/>
            </a:pP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a:t>
            </a:r>
          </a:p>
          <a:p>
            <a:pPr marR="0" defTabSz="914400">
              <a:buClrTx/>
              <a:buSzTx/>
              <a:buFontTx/>
              <a:buNone/>
              <a:defRPr/>
            </a:pP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float a[m][p];</a:t>
            </a:r>
          </a:p>
          <a:p>
            <a:pPr marR="0" defTabSz="914400">
              <a:buClrTx/>
              <a:buSzTx/>
              <a:buFontTx/>
              <a:buNone/>
              <a:defRPr/>
            </a:pP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float b[p][n];</a:t>
            </a:r>
          </a:p>
          <a:p>
            <a:pPr marR="0" defTabSz="914400">
              <a:buClrTx/>
              <a:buSzTx/>
              <a:buFontTx/>
              <a:buNone/>
              <a:defRPr/>
            </a:pP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float c[m][n];</a:t>
            </a:r>
          </a:p>
          <a:p>
            <a:pPr marR="0" defTabSz="914400">
              <a:buClrTx/>
              <a:buSzTx/>
              <a:buFontTx/>
              <a:buNone/>
              <a:defRPr/>
            </a:pPr>
            <a:r>
              <a:rPr kumimoji="0" lang="en-US" altLang="zh-CN" sz="1000" kern="1200" cap="none" spc="0" normalizeH="0" baseline="0" noProof="0" dirty="0" err="1">
                <a:latin typeface="Consolas" panose="020B0609020204030204" pitchFamily="49" charset="0"/>
                <a:ea typeface="宋体" panose="02010600030101010101" pitchFamily="2" charset="-122"/>
                <a:cs typeface="Consolas" panose="020B0609020204030204" pitchFamily="49" charset="0"/>
              </a:rPr>
              <a:t>int</a:t>
            </a: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 </a:t>
            </a:r>
            <a:r>
              <a:rPr kumimoji="0" lang="en-US" altLang="zh-CN" sz="1000" kern="1200" cap="none" spc="0" normalizeH="0" baseline="0" noProof="0" dirty="0" err="1">
                <a:latin typeface="Consolas" panose="020B0609020204030204" pitchFamily="49" charset="0"/>
                <a:ea typeface="宋体" panose="02010600030101010101" pitchFamily="2" charset="-122"/>
                <a:cs typeface="Consolas" panose="020B0609020204030204" pitchFamily="49" charset="0"/>
              </a:rPr>
              <a:t>i</a:t>
            </a: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 j, k;</a:t>
            </a:r>
          </a:p>
          <a:p>
            <a:pPr marR="0" defTabSz="914400">
              <a:buClrTx/>
              <a:buSzTx/>
              <a:buFontTx/>
              <a:buNone/>
              <a:defRPr/>
            </a:pPr>
            <a:endPar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endParaRPr>
          </a:p>
          <a:p>
            <a:pPr marR="0" defTabSz="914400">
              <a:buClrTx/>
              <a:buSzTx/>
              <a:buFontTx/>
              <a:buNone/>
              <a:defRPr/>
            </a:pP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for(</a:t>
            </a:r>
            <a:r>
              <a:rPr kumimoji="0" lang="en-US" altLang="zh-CN" sz="1000" kern="1200" cap="none" spc="0" normalizeH="0" baseline="0" noProof="0" dirty="0" err="1">
                <a:latin typeface="Consolas" panose="020B0609020204030204" pitchFamily="49" charset="0"/>
                <a:ea typeface="宋体" panose="02010600030101010101" pitchFamily="2" charset="-122"/>
                <a:cs typeface="Consolas" panose="020B0609020204030204" pitchFamily="49" charset="0"/>
              </a:rPr>
              <a:t>i</a:t>
            </a: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=0;i&lt;</a:t>
            </a:r>
            <a:r>
              <a:rPr kumimoji="0" lang="en-US" altLang="zh-CN" sz="1000" kern="1200" cap="none" spc="0" normalizeH="0" baseline="0" noProof="0" dirty="0" err="1">
                <a:latin typeface="Consolas" panose="020B0609020204030204" pitchFamily="49" charset="0"/>
                <a:ea typeface="宋体" panose="02010600030101010101" pitchFamily="2" charset="-122"/>
                <a:cs typeface="Consolas" panose="020B0609020204030204" pitchFamily="49" charset="0"/>
              </a:rPr>
              <a:t>m;i</a:t>
            </a: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a:t>
            </a:r>
          </a:p>
          <a:p>
            <a:pPr marR="0" defTabSz="914400">
              <a:buClrTx/>
              <a:buSzTx/>
              <a:buFontTx/>
              <a:buNone/>
              <a:defRPr/>
            </a:pP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    for(j=0;j&lt;</a:t>
            </a:r>
            <a:r>
              <a:rPr kumimoji="0" lang="en-US" altLang="zh-CN" sz="1000" kern="1200" cap="none" spc="0" normalizeH="0" baseline="0" noProof="0" dirty="0" err="1">
                <a:latin typeface="Consolas" panose="020B0609020204030204" pitchFamily="49" charset="0"/>
                <a:ea typeface="宋体" panose="02010600030101010101" pitchFamily="2" charset="-122"/>
                <a:cs typeface="Consolas" panose="020B0609020204030204" pitchFamily="49" charset="0"/>
              </a:rPr>
              <a:t>p;j</a:t>
            </a: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a:t>
            </a:r>
          </a:p>
          <a:p>
            <a:pPr marR="0" defTabSz="914400">
              <a:buClrTx/>
              <a:buSzTx/>
              <a:buFontTx/>
              <a:buNone/>
              <a:defRPr/>
            </a:pP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        a[</a:t>
            </a:r>
            <a:r>
              <a:rPr kumimoji="0" lang="en-US" altLang="zh-CN" sz="1000" kern="1200" cap="none" spc="0" normalizeH="0" baseline="0" noProof="0" dirty="0" err="1">
                <a:latin typeface="Consolas" panose="020B0609020204030204" pitchFamily="49" charset="0"/>
                <a:ea typeface="宋体" panose="02010600030101010101" pitchFamily="2" charset="-122"/>
                <a:cs typeface="Consolas" panose="020B0609020204030204" pitchFamily="49" charset="0"/>
              </a:rPr>
              <a:t>i</a:t>
            </a: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][j]=1;</a:t>
            </a:r>
          </a:p>
          <a:p>
            <a:pPr marR="0" defTabSz="914400">
              <a:buClrTx/>
              <a:buSzTx/>
              <a:buFontTx/>
              <a:buNone/>
              <a:defRPr/>
            </a:pP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for(</a:t>
            </a:r>
            <a:r>
              <a:rPr kumimoji="0" lang="en-US" altLang="zh-CN" sz="1000" kern="1200" cap="none" spc="0" normalizeH="0" baseline="0" noProof="0" dirty="0" err="1">
                <a:latin typeface="Consolas" panose="020B0609020204030204" pitchFamily="49" charset="0"/>
                <a:ea typeface="宋体" panose="02010600030101010101" pitchFamily="2" charset="-122"/>
                <a:cs typeface="Consolas" panose="020B0609020204030204" pitchFamily="49" charset="0"/>
              </a:rPr>
              <a:t>i</a:t>
            </a: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=0;i&lt;</a:t>
            </a:r>
            <a:r>
              <a:rPr kumimoji="0" lang="en-US" altLang="zh-CN" sz="1000" kern="1200" cap="none" spc="0" normalizeH="0" baseline="0" noProof="0" dirty="0" err="1">
                <a:latin typeface="Consolas" panose="020B0609020204030204" pitchFamily="49" charset="0"/>
                <a:ea typeface="宋体" panose="02010600030101010101" pitchFamily="2" charset="-122"/>
                <a:cs typeface="Consolas" panose="020B0609020204030204" pitchFamily="49" charset="0"/>
              </a:rPr>
              <a:t>p;i</a:t>
            </a: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a:t>
            </a:r>
          </a:p>
          <a:p>
            <a:pPr marR="0" defTabSz="914400">
              <a:buClrTx/>
              <a:buSzTx/>
              <a:buFontTx/>
              <a:buNone/>
              <a:defRPr/>
            </a:pP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     for(j=0;j&lt;</a:t>
            </a:r>
            <a:r>
              <a:rPr kumimoji="0" lang="en-US" altLang="zh-CN" sz="1000" kern="1200" cap="none" spc="0" normalizeH="0" baseline="0" noProof="0" dirty="0" err="1">
                <a:latin typeface="Consolas" panose="020B0609020204030204" pitchFamily="49" charset="0"/>
                <a:ea typeface="宋体" panose="02010600030101010101" pitchFamily="2" charset="-122"/>
                <a:cs typeface="Consolas" panose="020B0609020204030204" pitchFamily="49" charset="0"/>
              </a:rPr>
              <a:t>n;j</a:t>
            </a: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a:t>
            </a:r>
          </a:p>
          <a:p>
            <a:pPr marR="0" defTabSz="914400">
              <a:buClrTx/>
              <a:buSzTx/>
              <a:buFontTx/>
              <a:buNone/>
              <a:defRPr/>
            </a:pP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         b[</a:t>
            </a:r>
            <a:r>
              <a:rPr kumimoji="0" lang="en-US" altLang="zh-CN" sz="1000" kern="1200" cap="none" spc="0" normalizeH="0" baseline="0" noProof="0" dirty="0" err="1">
                <a:latin typeface="Consolas" panose="020B0609020204030204" pitchFamily="49" charset="0"/>
                <a:ea typeface="宋体" panose="02010600030101010101" pitchFamily="2" charset="-122"/>
                <a:cs typeface="Consolas" panose="020B0609020204030204" pitchFamily="49" charset="0"/>
              </a:rPr>
              <a:t>i</a:t>
            </a: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][j]=1;</a:t>
            </a:r>
          </a:p>
          <a:p>
            <a:pPr marR="0" defTabSz="914400">
              <a:buClrTx/>
              <a:buSzTx/>
              <a:buFontTx/>
              <a:buNone/>
              <a:defRPr/>
            </a:pPr>
            <a:endPar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endParaRPr>
          </a:p>
          <a:p>
            <a:pPr marR="0" defTabSz="914400">
              <a:buClrTx/>
              <a:buSzTx/>
              <a:buFontTx/>
              <a:buNone/>
              <a:defRPr/>
            </a:pPr>
            <a:r>
              <a:rPr kumimoji="0" lang="en-US" altLang="zh-CN" sz="1000" kern="1200" cap="none" spc="0" normalizeH="0" baseline="0" noProof="0" dirty="0">
                <a:solidFill>
                  <a:schemeClr val="accent6"/>
                </a:solidFill>
                <a:latin typeface="Consolas" panose="020B0609020204030204" pitchFamily="49" charset="0"/>
                <a:ea typeface="宋体" panose="02010600030101010101" pitchFamily="2" charset="-122"/>
                <a:cs typeface="Consolas" panose="020B0609020204030204" pitchFamily="49" charset="0"/>
              </a:rPr>
              <a:t>#pragma </a:t>
            </a:r>
            <a:r>
              <a:rPr kumimoji="0" lang="en-US" altLang="zh-CN" sz="1000" kern="1200" cap="none" spc="0" normalizeH="0" baseline="0" noProof="0" dirty="0" err="1">
                <a:solidFill>
                  <a:schemeClr val="accent6"/>
                </a:solidFill>
                <a:latin typeface="Consolas" panose="020B0609020204030204" pitchFamily="49" charset="0"/>
                <a:ea typeface="宋体" panose="02010600030101010101" pitchFamily="2" charset="-122"/>
                <a:cs typeface="Consolas" panose="020B0609020204030204" pitchFamily="49" charset="0"/>
              </a:rPr>
              <a:t>omp</a:t>
            </a:r>
            <a:r>
              <a:rPr kumimoji="0" lang="en-US" altLang="zh-CN" sz="1000" kern="1200" cap="none" spc="0" normalizeH="0" baseline="0" noProof="0" dirty="0">
                <a:solidFill>
                  <a:schemeClr val="accent6"/>
                </a:solidFill>
                <a:latin typeface="Consolas" panose="020B0609020204030204" pitchFamily="49" charset="0"/>
                <a:ea typeface="宋体" panose="02010600030101010101" pitchFamily="2" charset="-122"/>
                <a:cs typeface="Consolas" panose="020B0609020204030204" pitchFamily="49" charset="0"/>
              </a:rPr>
              <a:t> parallel shared(</a:t>
            </a:r>
            <a:r>
              <a:rPr kumimoji="0" lang="en-US" altLang="zh-CN" sz="1000" kern="1200" cap="none" spc="0" normalizeH="0" baseline="0" noProof="0" dirty="0" err="1">
                <a:solidFill>
                  <a:schemeClr val="accent6"/>
                </a:solidFill>
                <a:latin typeface="Consolas" panose="020B0609020204030204" pitchFamily="49" charset="0"/>
                <a:ea typeface="宋体" panose="02010600030101010101" pitchFamily="2" charset="-122"/>
                <a:cs typeface="Consolas" panose="020B0609020204030204" pitchFamily="49" charset="0"/>
              </a:rPr>
              <a:t>a,b,c</a:t>
            </a:r>
            <a:r>
              <a:rPr kumimoji="0" lang="en-US" altLang="zh-CN" sz="1000" kern="1200" cap="none" spc="0" normalizeH="0" baseline="0" noProof="0" dirty="0">
                <a:solidFill>
                  <a:schemeClr val="accent6"/>
                </a:solidFill>
                <a:latin typeface="Consolas" panose="020B0609020204030204" pitchFamily="49" charset="0"/>
                <a:ea typeface="宋体" panose="02010600030101010101" pitchFamily="2" charset="-122"/>
                <a:cs typeface="Consolas" panose="020B0609020204030204" pitchFamily="49" charset="0"/>
              </a:rPr>
              <a:t>) private(</a:t>
            </a:r>
            <a:r>
              <a:rPr kumimoji="0" lang="en-US" altLang="zh-CN" sz="1000" kern="1200" cap="none" spc="0" normalizeH="0" baseline="0" noProof="0" dirty="0" err="1">
                <a:solidFill>
                  <a:schemeClr val="accent6"/>
                </a:solidFill>
                <a:latin typeface="Consolas" panose="020B0609020204030204" pitchFamily="49" charset="0"/>
                <a:ea typeface="宋体" panose="02010600030101010101" pitchFamily="2" charset="-122"/>
                <a:cs typeface="Consolas" panose="020B0609020204030204" pitchFamily="49" charset="0"/>
              </a:rPr>
              <a:t>i,j,k</a:t>
            </a:r>
            <a:r>
              <a:rPr kumimoji="0" lang="en-US" altLang="zh-CN" sz="1000" kern="1200" cap="none" spc="0" normalizeH="0" baseline="0" noProof="0" dirty="0">
                <a:solidFill>
                  <a:schemeClr val="accent6"/>
                </a:solidFill>
                <a:latin typeface="Consolas" panose="020B0609020204030204" pitchFamily="49" charset="0"/>
                <a:ea typeface="宋体" panose="02010600030101010101" pitchFamily="2" charset="-122"/>
                <a:cs typeface="Consolas" panose="020B0609020204030204" pitchFamily="49" charset="0"/>
              </a:rPr>
              <a:t>) </a:t>
            </a: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 </a:t>
            </a:r>
          </a:p>
          <a:p>
            <a:pPr marR="0" defTabSz="914400">
              <a:buClrTx/>
              <a:buSzTx/>
              <a:buFontTx/>
              <a:buNone/>
              <a:defRPr/>
            </a:pP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a:t>
            </a:r>
          </a:p>
          <a:p>
            <a:pPr marR="0" defTabSz="914400">
              <a:buClrTx/>
              <a:buSzTx/>
              <a:buFontTx/>
              <a:buNone/>
              <a:defRPr/>
            </a:pPr>
            <a:r>
              <a:rPr kumimoji="0" lang="en-US" altLang="zh-CN" sz="1000" kern="1200" cap="none" spc="0" normalizeH="0" baseline="0" noProof="0" dirty="0">
                <a:solidFill>
                  <a:schemeClr val="accent6"/>
                </a:solidFill>
                <a:latin typeface="Consolas" panose="020B0609020204030204" pitchFamily="49" charset="0"/>
                <a:ea typeface="宋体" panose="02010600030101010101" pitchFamily="2" charset="-122"/>
                <a:cs typeface="Consolas" panose="020B0609020204030204" pitchFamily="49" charset="0"/>
              </a:rPr>
              <a:t>    #pragma </a:t>
            </a:r>
            <a:r>
              <a:rPr kumimoji="0" lang="en-US" altLang="zh-CN" sz="1000" kern="1200" cap="none" spc="0" normalizeH="0" baseline="0" noProof="0" dirty="0" err="1">
                <a:solidFill>
                  <a:schemeClr val="accent6"/>
                </a:solidFill>
                <a:latin typeface="Consolas" panose="020B0609020204030204" pitchFamily="49" charset="0"/>
                <a:ea typeface="宋体" panose="02010600030101010101" pitchFamily="2" charset="-122"/>
                <a:cs typeface="Consolas" panose="020B0609020204030204" pitchFamily="49" charset="0"/>
              </a:rPr>
              <a:t>omp</a:t>
            </a:r>
            <a:r>
              <a:rPr kumimoji="0" lang="en-US" altLang="zh-CN" sz="1000" kern="1200" cap="none" spc="0" normalizeH="0" baseline="0" noProof="0" dirty="0">
                <a:solidFill>
                  <a:schemeClr val="accent6"/>
                </a:solidFill>
                <a:latin typeface="Consolas" panose="020B0609020204030204" pitchFamily="49" charset="0"/>
                <a:ea typeface="宋体" panose="02010600030101010101" pitchFamily="2" charset="-122"/>
                <a:cs typeface="Consolas" panose="020B0609020204030204" pitchFamily="49" charset="0"/>
              </a:rPr>
              <a:t> for schedule(dynamic) </a:t>
            </a:r>
            <a:r>
              <a:rPr kumimoji="0" lang="en-US" altLang="zh-CN" sz="1000" kern="1200" cap="none" spc="0" normalizeH="0" baseline="0" noProof="0" dirty="0" err="1">
                <a:solidFill>
                  <a:schemeClr val="accent6"/>
                </a:solidFill>
                <a:latin typeface="Consolas" panose="020B0609020204030204" pitchFamily="49" charset="0"/>
                <a:ea typeface="宋体" panose="02010600030101010101" pitchFamily="2" charset="-122"/>
                <a:cs typeface="Consolas" panose="020B0609020204030204" pitchFamily="49" charset="0"/>
              </a:rPr>
              <a:t>num_threads</a:t>
            </a:r>
            <a:r>
              <a:rPr kumimoji="0" lang="en-US" altLang="zh-CN" sz="1000" kern="1200" cap="none" spc="0" normalizeH="0" baseline="0" noProof="0" dirty="0">
                <a:solidFill>
                  <a:schemeClr val="accent6"/>
                </a:solidFill>
                <a:latin typeface="Consolas" panose="020B0609020204030204" pitchFamily="49" charset="0"/>
                <a:ea typeface="宋体" panose="02010600030101010101" pitchFamily="2" charset="-122"/>
                <a:cs typeface="Consolas" panose="020B0609020204030204" pitchFamily="49" charset="0"/>
              </a:rPr>
              <a:t>(N)</a:t>
            </a:r>
          </a:p>
          <a:p>
            <a:pPr marR="0" defTabSz="914400">
              <a:buClrTx/>
              <a:buSzTx/>
              <a:buFontTx/>
              <a:buNone/>
              <a:defRPr/>
            </a:pP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    for(</a:t>
            </a:r>
            <a:r>
              <a:rPr kumimoji="0" lang="en-US" altLang="zh-CN" sz="1000" kern="1200" cap="none" spc="0" normalizeH="0" baseline="0" noProof="0" dirty="0" err="1">
                <a:latin typeface="Consolas" panose="020B0609020204030204" pitchFamily="49" charset="0"/>
                <a:ea typeface="宋体" panose="02010600030101010101" pitchFamily="2" charset="-122"/>
                <a:cs typeface="Consolas" panose="020B0609020204030204" pitchFamily="49" charset="0"/>
              </a:rPr>
              <a:t>i</a:t>
            </a: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=0;i&lt;</a:t>
            </a:r>
            <a:r>
              <a:rPr kumimoji="0" lang="en-US" altLang="zh-CN" sz="1000" kern="1200" cap="none" spc="0" normalizeH="0" baseline="0" noProof="0" dirty="0" err="1">
                <a:latin typeface="Consolas" panose="020B0609020204030204" pitchFamily="49" charset="0"/>
                <a:ea typeface="宋体" panose="02010600030101010101" pitchFamily="2" charset="-122"/>
                <a:cs typeface="Consolas" panose="020B0609020204030204" pitchFamily="49" charset="0"/>
              </a:rPr>
              <a:t>m;i</a:t>
            </a: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a:t>
            </a:r>
          </a:p>
          <a:p>
            <a:pPr marR="0" defTabSz="914400">
              <a:buClrTx/>
              <a:buSzTx/>
              <a:buFontTx/>
              <a:buNone/>
              <a:defRPr/>
            </a:pP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        for(j=0;j&lt;</a:t>
            </a:r>
            <a:r>
              <a:rPr kumimoji="0" lang="en-US" altLang="zh-CN" sz="1000" kern="1200" cap="none" spc="0" normalizeH="0" baseline="0" noProof="0" dirty="0" err="1">
                <a:latin typeface="Consolas" panose="020B0609020204030204" pitchFamily="49" charset="0"/>
                <a:ea typeface="宋体" panose="02010600030101010101" pitchFamily="2" charset="-122"/>
                <a:cs typeface="Consolas" panose="020B0609020204030204" pitchFamily="49" charset="0"/>
              </a:rPr>
              <a:t>n;j</a:t>
            </a: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a:t>
            </a:r>
          </a:p>
          <a:p>
            <a:pPr marR="0" defTabSz="914400">
              <a:buClrTx/>
              <a:buSzTx/>
              <a:buFontTx/>
              <a:buNone/>
              <a:defRPr/>
            </a:pP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            c[</a:t>
            </a:r>
            <a:r>
              <a:rPr kumimoji="0" lang="en-US" altLang="zh-CN" sz="1000" kern="1200" cap="none" spc="0" normalizeH="0" baseline="0" noProof="0" dirty="0" err="1">
                <a:latin typeface="Consolas" panose="020B0609020204030204" pitchFamily="49" charset="0"/>
                <a:ea typeface="宋体" panose="02010600030101010101" pitchFamily="2" charset="-122"/>
                <a:cs typeface="Consolas" panose="020B0609020204030204" pitchFamily="49" charset="0"/>
              </a:rPr>
              <a:t>i</a:t>
            </a: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][j]=0.0;</a:t>
            </a:r>
          </a:p>
          <a:p>
            <a:pPr marR="0" defTabSz="914400">
              <a:buClrTx/>
              <a:buSzTx/>
              <a:buFontTx/>
              <a:buNone/>
              <a:defRPr/>
            </a:pP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            for(k=0;k&lt;</a:t>
            </a:r>
            <a:r>
              <a:rPr kumimoji="0" lang="en-US" altLang="zh-CN" sz="1000" kern="1200" cap="none" spc="0" normalizeH="0" baseline="0" noProof="0" dirty="0" err="1">
                <a:latin typeface="Consolas" panose="020B0609020204030204" pitchFamily="49" charset="0"/>
                <a:ea typeface="宋体" panose="02010600030101010101" pitchFamily="2" charset="-122"/>
                <a:cs typeface="Consolas" panose="020B0609020204030204" pitchFamily="49" charset="0"/>
              </a:rPr>
              <a:t>p;k</a:t>
            </a: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a:t>
            </a:r>
          </a:p>
          <a:p>
            <a:pPr marR="0" defTabSz="914400">
              <a:buClrTx/>
              <a:buSzTx/>
              <a:buFontTx/>
              <a:buNone/>
              <a:defRPr/>
            </a:pP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                c[</a:t>
            </a:r>
            <a:r>
              <a:rPr kumimoji="0" lang="en-US" altLang="zh-CN" sz="1000" kern="1200" cap="none" spc="0" normalizeH="0" baseline="0" noProof="0" dirty="0" err="1">
                <a:latin typeface="Consolas" panose="020B0609020204030204" pitchFamily="49" charset="0"/>
                <a:ea typeface="宋体" panose="02010600030101010101" pitchFamily="2" charset="-122"/>
                <a:cs typeface="Consolas" panose="020B0609020204030204" pitchFamily="49" charset="0"/>
              </a:rPr>
              <a:t>i</a:t>
            </a: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][j]+=a[</a:t>
            </a:r>
            <a:r>
              <a:rPr kumimoji="0" lang="en-US" altLang="zh-CN" sz="1000" kern="1200" cap="none" spc="0" normalizeH="0" baseline="0" noProof="0" dirty="0" err="1">
                <a:latin typeface="Consolas" panose="020B0609020204030204" pitchFamily="49" charset="0"/>
                <a:ea typeface="宋体" panose="02010600030101010101" pitchFamily="2" charset="-122"/>
                <a:cs typeface="Consolas" panose="020B0609020204030204" pitchFamily="49" charset="0"/>
              </a:rPr>
              <a:t>i</a:t>
            </a: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][k]*b[k][j];</a:t>
            </a:r>
          </a:p>
          <a:p>
            <a:pPr marR="0" defTabSz="914400">
              <a:buClrTx/>
              <a:buSzTx/>
              <a:buFontTx/>
              <a:buNone/>
              <a:defRPr/>
            </a:pP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        }</a:t>
            </a:r>
          </a:p>
          <a:p>
            <a:pPr marR="0" defTabSz="914400">
              <a:buClrTx/>
              <a:buSzTx/>
              <a:buFontTx/>
              <a:buNone/>
              <a:defRPr/>
            </a:pP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a:t>
            </a:r>
          </a:p>
          <a:p>
            <a:pPr marR="0" defTabSz="914400">
              <a:buClrTx/>
              <a:buSzTx/>
              <a:buFontTx/>
              <a:buNone/>
              <a:defRPr/>
            </a:pPr>
            <a:endPar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endParaRPr>
          </a:p>
          <a:p>
            <a:pPr marR="0" defTabSz="914400">
              <a:buClrTx/>
              <a:buSzTx/>
              <a:buFontTx/>
              <a:buNone/>
              <a:defRPr/>
            </a:pP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for(</a:t>
            </a:r>
            <a:r>
              <a:rPr kumimoji="0" lang="en-US" altLang="zh-CN" sz="1000" kern="1200" cap="none" spc="0" normalizeH="0" baseline="0" noProof="0" dirty="0" err="1">
                <a:latin typeface="Consolas" panose="020B0609020204030204" pitchFamily="49" charset="0"/>
                <a:ea typeface="宋体" panose="02010600030101010101" pitchFamily="2" charset="-122"/>
                <a:cs typeface="Consolas" panose="020B0609020204030204" pitchFamily="49" charset="0"/>
              </a:rPr>
              <a:t>i</a:t>
            </a: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=0;i&lt;</a:t>
            </a:r>
            <a:r>
              <a:rPr kumimoji="0" lang="en-US" altLang="zh-CN" sz="1000" kern="1200" cap="none" spc="0" normalizeH="0" baseline="0" noProof="0" dirty="0" err="1">
                <a:latin typeface="Consolas" panose="020B0609020204030204" pitchFamily="49" charset="0"/>
                <a:ea typeface="宋体" panose="02010600030101010101" pitchFamily="2" charset="-122"/>
                <a:cs typeface="Consolas" panose="020B0609020204030204" pitchFamily="49" charset="0"/>
              </a:rPr>
              <a:t>m;i</a:t>
            </a: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a:t>
            </a:r>
          </a:p>
          <a:p>
            <a:pPr marR="0" defTabSz="914400">
              <a:buClrTx/>
              <a:buSzTx/>
              <a:buFontTx/>
              <a:buNone/>
              <a:defRPr/>
            </a:pP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    for(j=0;j&lt;</a:t>
            </a:r>
            <a:r>
              <a:rPr kumimoji="0" lang="en-US" altLang="zh-CN" sz="1000" kern="1200" cap="none" spc="0" normalizeH="0" baseline="0" noProof="0" dirty="0" err="1">
                <a:latin typeface="Consolas" panose="020B0609020204030204" pitchFamily="49" charset="0"/>
                <a:ea typeface="宋体" panose="02010600030101010101" pitchFamily="2" charset="-122"/>
                <a:cs typeface="Consolas" panose="020B0609020204030204" pitchFamily="49" charset="0"/>
              </a:rPr>
              <a:t>n;j</a:t>
            </a: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a:t>
            </a:r>
          </a:p>
          <a:p>
            <a:pPr marR="0" defTabSz="914400">
              <a:buClrTx/>
              <a:buSzTx/>
              <a:buFontTx/>
              <a:buNone/>
              <a:defRPr/>
            </a:pP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        </a:t>
            </a:r>
            <a:r>
              <a:rPr kumimoji="0" lang="en-US" altLang="zh-CN" sz="1000" kern="1200" cap="none" spc="0" normalizeH="0" baseline="0" noProof="0" dirty="0" err="1">
                <a:latin typeface="Consolas" panose="020B0609020204030204" pitchFamily="49" charset="0"/>
                <a:ea typeface="宋体" panose="02010600030101010101" pitchFamily="2" charset="-122"/>
                <a:cs typeface="Consolas" panose="020B0609020204030204" pitchFamily="49" charset="0"/>
              </a:rPr>
              <a:t>printf</a:t>
            </a: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("%f ",c[</a:t>
            </a:r>
            <a:r>
              <a:rPr kumimoji="0" lang="en-US" altLang="zh-CN" sz="1000" kern="1200" cap="none" spc="0" normalizeH="0" baseline="0" noProof="0" dirty="0" err="1">
                <a:latin typeface="Consolas" panose="020B0609020204030204" pitchFamily="49" charset="0"/>
                <a:ea typeface="宋体" panose="02010600030101010101" pitchFamily="2" charset="-122"/>
                <a:cs typeface="Consolas" panose="020B0609020204030204" pitchFamily="49" charset="0"/>
              </a:rPr>
              <a:t>i</a:t>
            </a: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][j]);</a:t>
            </a:r>
          </a:p>
          <a:p>
            <a:pPr marR="0" defTabSz="914400">
              <a:buClrTx/>
              <a:buSzTx/>
              <a:buFontTx/>
              <a:buNone/>
              <a:defRPr/>
            </a:pP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    </a:t>
            </a:r>
            <a:r>
              <a:rPr kumimoji="0" lang="en-US" altLang="zh-CN" sz="1000" kern="1200" cap="none" spc="0" normalizeH="0" baseline="0" noProof="0" dirty="0" err="1">
                <a:latin typeface="Consolas" panose="020B0609020204030204" pitchFamily="49" charset="0"/>
                <a:ea typeface="宋体" panose="02010600030101010101" pitchFamily="2" charset="-122"/>
                <a:cs typeface="Consolas" panose="020B0609020204030204" pitchFamily="49" charset="0"/>
              </a:rPr>
              <a:t>printf</a:t>
            </a: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("\n");</a:t>
            </a:r>
          </a:p>
          <a:p>
            <a:pPr marR="0" defTabSz="914400">
              <a:buClrTx/>
              <a:buSzTx/>
              <a:buFontTx/>
              <a:buNone/>
              <a:defRPr/>
            </a:pP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a:t>
            </a:r>
          </a:p>
          <a:p>
            <a:pPr marR="0" defTabSz="914400">
              <a:buClrTx/>
              <a:buSzTx/>
              <a:buFontTx/>
              <a:buNone/>
              <a:defRPr/>
            </a:pP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return 0;</a:t>
            </a:r>
          </a:p>
          <a:p>
            <a:pPr marR="0" defTabSz="914400">
              <a:buClrTx/>
              <a:buSzTx/>
              <a:buFontTx/>
              <a:buNone/>
              <a:defRPr/>
            </a:pP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a:t>
            </a:r>
          </a:p>
          <a:p>
            <a:pPr marR="0" defTabSz="914400">
              <a:buClrTx/>
              <a:buSzTx/>
              <a:buFontTx/>
              <a:buNone/>
              <a:defRPr/>
            </a:pPr>
            <a:endParaRPr kumimoji="0" lang="zh-CN" altLang="en-US"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vert="horz" wrap="square" lIns="91440" tIns="45720" rIns="91440" bIns="45720" anchor="ctr"/>
          <a:lstStyle/>
          <a:p>
            <a:r>
              <a:rPr lang="zh-CN" altLang="en-US" dirty="0"/>
              <a:t>第10章 第</a:t>
            </a:r>
            <a:r>
              <a:rPr lang="en-US" altLang="zh-CN" dirty="0"/>
              <a:t>6</a:t>
            </a:r>
            <a:r>
              <a:rPr lang="zh-CN" altLang="en-US" dirty="0"/>
              <a:t>题</a:t>
            </a:r>
          </a:p>
        </p:txBody>
      </p:sp>
      <p:sp>
        <p:nvSpPr>
          <p:cNvPr id="10243" name="内容占位符 2"/>
          <p:cNvSpPr>
            <a:spLocks noGrp="1"/>
          </p:cNvSpPr>
          <p:nvPr>
            <p:ph idx="1"/>
          </p:nvPr>
        </p:nvSpPr>
        <p:spPr/>
        <p:txBody>
          <a:bodyPr vert="horz" wrap="square" lIns="91440" tIns="45720" rIns="91440" bIns="45720" anchor="t"/>
          <a:lstStyle/>
          <a:p>
            <a:r>
              <a:rPr lang="en-US" altLang="zh-CN" dirty="0"/>
              <a:t>Q</a:t>
            </a:r>
            <a:r>
              <a:rPr lang="zh-CN" altLang="en-US" dirty="0"/>
              <a:t>：请采用</a:t>
            </a:r>
            <a:r>
              <a:rPr lang="en-US" altLang="zh-CN" dirty="0"/>
              <a:t>MPI</a:t>
            </a:r>
            <a:r>
              <a:rPr lang="zh-CN" altLang="en-US" dirty="0"/>
              <a:t>将上题中矩阵</a:t>
            </a:r>
            <a:r>
              <a:rPr lang="en-US" altLang="zh-CN" dirty="0"/>
              <a:t>C</a:t>
            </a:r>
            <a:r>
              <a:rPr lang="zh-CN" altLang="en-US" dirty="0"/>
              <a:t>的计算并行化，并比较</a:t>
            </a:r>
            <a:r>
              <a:rPr lang="en-US" altLang="zh-CN" dirty="0"/>
              <a:t>OpenMP</a:t>
            </a:r>
            <a:r>
              <a:rPr lang="zh-CN" altLang="en-US" dirty="0"/>
              <a:t>与</a:t>
            </a:r>
            <a:r>
              <a:rPr lang="en-US" altLang="zh-CN" dirty="0"/>
              <a:t>MPI</a:t>
            </a:r>
            <a:r>
              <a:rPr lang="zh-CN" altLang="en-US" dirty="0"/>
              <a:t>并行程序的特点。</a:t>
            </a:r>
          </a:p>
          <a:p>
            <a:r>
              <a:rPr lang="en-US" altLang="zh-CN" dirty="0"/>
              <a:t>A</a:t>
            </a:r>
            <a:r>
              <a:rPr lang="zh-CN" altLang="en-US" dirty="0"/>
              <a:t>：</a:t>
            </a:r>
          </a:p>
        </p:txBody>
      </p:sp>
      <p:graphicFrame>
        <p:nvGraphicFramePr>
          <p:cNvPr id="4" name="表格 3"/>
          <p:cNvGraphicFramePr>
            <a:graphicFrameLocks noGrp="1"/>
          </p:cNvGraphicFramePr>
          <p:nvPr/>
        </p:nvGraphicFramePr>
        <p:xfrm>
          <a:off x="1347788" y="4408488"/>
          <a:ext cx="6672263" cy="1381142"/>
        </p:xfrm>
        <a:graphic>
          <a:graphicData uri="http://schemas.openxmlformats.org/drawingml/2006/table">
            <a:tbl>
              <a:tblPr firstRow="1" bandRow="1">
                <a:tableStyleId>{5940675A-B579-460E-94D1-54222C63F5DA}</a:tableStyleId>
              </a:tblPr>
              <a:tblGrid>
                <a:gridCol w="1112044">
                  <a:extLst>
                    <a:ext uri="{9D8B030D-6E8A-4147-A177-3AD203B41FA5}">
                      <a16:colId xmlns:a16="http://schemas.microsoft.com/office/drawing/2014/main" val="20000"/>
                    </a:ext>
                  </a:extLst>
                </a:gridCol>
                <a:gridCol w="1154489">
                  <a:extLst>
                    <a:ext uri="{9D8B030D-6E8A-4147-A177-3AD203B41FA5}">
                      <a16:colId xmlns:a16="http://schemas.microsoft.com/office/drawing/2014/main" val="20001"/>
                    </a:ext>
                  </a:extLst>
                </a:gridCol>
                <a:gridCol w="1154488">
                  <a:extLst>
                    <a:ext uri="{9D8B030D-6E8A-4147-A177-3AD203B41FA5}">
                      <a16:colId xmlns:a16="http://schemas.microsoft.com/office/drawing/2014/main" val="20002"/>
                    </a:ext>
                  </a:extLst>
                </a:gridCol>
                <a:gridCol w="1159397">
                  <a:extLst>
                    <a:ext uri="{9D8B030D-6E8A-4147-A177-3AD203B41FA5}">
                      <a16:colId xmlns:a16="http://schemas.microsoft.com/office/drawing/2014/main" val="20003"/>
                    </a:ext>
                  </a:extLst>
                </a:gridCol>
                <a:gridCol w="971564">
                  <a:extLst>
                    <a:ext uri="{9D8B030D-6E8A-4147-A177-3AD203B41FA5}">
                      <a16:colId xmlns:a16="http://schemas.microsoft.com/office/drawing/2014/main" val="20004"/>
                    </a:ext>
                  </a:extLst>
                </a:gridCol>
                <a:gridCol w="1120281">
                  <a:extLst>
                    <a:ext uri="{9D8B030D-6E8A-4147-A177-3AD203B41FA5}">
                      <a16:colId xmlns:a16="http://schemas.microsoft.com/office/drawing/2014/main" val="20005"/>
                    </a:ext>
                  </a:extLst>
                </a:gridCol>
              </a:tblGrid>
              <a:tr h="639997">
                <a:tc>
                  <a:txBody>
                    <a:bodyPr/>
                    <a:lstStyle/>
                    <a:p>
                      <a:endParaRPr lang="zh-CN" altLang="en-US" sz="1800" dirty="0"/>
                    </a:p>
                  </a:txBody>
                  <a:tcPr marL="91435" marR="91435" marT="45687" marB="45687"/>
                </a:tc>
                <a:tc>
                  <a:txBody>
                    <a:bodyPr/>
                    <a:lstStyle/>
                    <a:p>
                      <a:r>
                        <a:rPr lang="zh-CN" altLang="en-US" sz="1800" dirty="0"/>
                        <a:t>并行粒度</a:t>
                      </a:r>
                    </a:p>
                  </a:txBody>
                  <a:tcPr marL="91435" marR="91435" marT="45687" marB="45687"/>
                </a:tc>
                <a:tc>
                  <a:txBody>
                    <a:bodyPr/>
                    <a:lstStyle/>
                    <a:p>
                      <a:r>
                        <a:rPr lang="zh-CN" altLang="en-US" sz="1800" dirty="0"/>
                        <a:t>存储方式</a:t>
                      </a:r>
                    </a:p>
                  </a:txBody>
                  <a:tcPr marL="91435" marR="91435" marT="45687" marB="45687"/>
                </a:tc>
                <a:tc>
                  <a:txBody>
                    <a:bodyPr/>
                    <a:lstStyle/>
                    <a:p>
                      <a:r>
                        <a:rPr lang="zh-CN" altLang="en-US" sz="1800" dirty="0"/>
                        <a:t>数据分配方式</a:t>
                      </a:r>
                    </a:p>
                  </a:txBody>
                  <a:tcPr marL="91435" marR="91435" marT="45687" marB="45687"/>
                </a:tc>
                <a:tc>
                  <a:txBody>
                    <a:bodyPr/>
                    <a:lstStyle/>
                    <a:p>
                      <a:r>
                        <a:rPr lang="zh-CN" altLang="en-US" sz="1800" dirty="0"/>
                        <a:t>扩展性</a:t>
                      </a:r>
                    </a:p>
                  </a:txBody>
                  <a:tcPr marL="91435" marR="91435" marT="45687" marB="45687"/>
                </a:tc>
                <a:tc>
                  <a:txBody>
                    <a:bodyPr/>
                    <a:lstStyle/>
                    <a:p>
                      <a:r>
                        <a:rPr lang="zh-CN" altLang="en-US" sz="1800" dirty="0"/>
                        <a:t>编程复杂性</a:t>
                      </a:r>
                    </a:p>
                  </a:txBody>
                  <a:tcPr marL="91435" marR="91435" marT="45687" marB="45687"/>
                </a:tc>
                <a:extLst>
                  <a:ext uri="{0D108BD9-81ED-4DB2-BD59-A6C34878D82A}">
                    <a16:rowId xmlns:a16="http://schemas.microsoft.com/office/drawing/2014/main" val="10000"/>
                  </a:ext>
                </a:extLst>
              </a:tr>
              <a:tr h="370564">
                <a:tc>
                  <a:txBody>
                    <a:bodyPr/>
                    <a:lstStyle/>
                    <a:p>
                      <a:r>
                        <a:rPr lang="en-US" altLang="zh-CN" sz="1800" dirty="0" err="1"/>
                        <a:t>OpenMP</a:t>
                      </a:r>
                      <a:endParaRPr lang="zh-CN" altLang="en-US" sz="1800" dirty="0"/>
                    </a:p>
                  </a:txBody>
                  <a:tcPr marL="91435" marR="91435" marT="45687" marB="45687"/>
                </a:tc>
                <a:tc>
                  <a:txBody>
                    <a:bodyPr/>
                    <a:lstStyle/>
                    <a:p>
                      <a:r>
                        <a:rPr lang="zh-CN" altLang="en-US" sz="1800" dirty="0"/>
                        <a:t>线程</a:t>
                      </a:r>
                    </a:p>
                  </a:txBody>
                  <a:tcPr marL="91435" marR="91435" marT="45687" marB="45687"/>
                </a:tc>
                <a:tc>
                  <a:txBody>
                    <a:bodyPr/>
                    <a:lstStyle/>
                    <a:p>
                      <a:r>
                        <a:rPr lang="zh-CN" altLang="en-US" sz="1800" dirty="0"/>
                        <a:t>共享存储</a:t>
                      </a:r>
                    </a:p>
                  </a:txBody>
                  <a:tcPr marL="91435" marR="91435" marT="45687" marB="45687"/>
                </a:tc>
                <a:tc>
                  <a:txBody>
                    <a:bodyPr/>
                    <a:lstStyle/>
                    <a:p>
                      <a:r>
                        <a:rPr lang="zh-CN" altLang="en-US" sz="1800" dirty="0"/>
                        <a:t>隐式</a:t>
                      </a:r>
                    </a:p>
                  </a:txBody>
                  <a:tcPr marL="91435" marR="91435" marT="45687" marB="45687"/>
                </a:tc>
                <a:tc>
                  <a:txBody>
                    <a:bodyPr/>
                    <a:lstStyle/>
                    <a:p>
                      <a:r>
                        <a:rPr lang="zh-CN" altLang="en-US" sz="1800" dirty="0"/>
                        <a:t>差</a:t>
                      </a:r>
                    </a:p>
                  </a:txBody>
                  <a:tcPr marL="91435" marR="91435" marT="45687" marB="45687"/>
                </a:tc>
                <a:tc>
                  <a:txBody>
                    <a:bodyPr/>
                    <a:lstStyle/>
                    <a:p>
                      <a:r>
                        <a:rPr lang="zh-CN" altLang="en-US" sz="1800" dirty="0"/>
                        <a:t>简单</a:t>
                      </a:r>
                    </a:p>
                  </a:txBody>
                  <a:tcPr marL="91435" marR="91435" marT="45687" marB="45687"/>
                </a:tc>
                <a:extLst>
                  <a:ext uri="{0D108BD9-81ED-4DB2-BD59-A6C34878D82A}">
                    <a16:rowId xmlns:a16="http://schemas.microsoft.com/office/drawing/2014/main" val="10001"/>
                  </a:ext>
                </a:extLst>
              </a:tr>
              <a:tr h="370564">
                <a:tc>
                  <a:txBody>
                    <a:bodyPr/>
                    <a:lstStyle/>
                    <a:p>
                      <a:r>
                        <a:rPr lang="en-US" altLang="zh-CN" sz="1800" dirty="0"/>
                        <a:t>MPI</a:t>
                      </a:r>
                      <a:endParaRPr lang="zh-CN" altLang="en-US" sz="1800" dirty="0"/>
                    </a:p>
                  </a:txBody>
                  <a:tcPr marL="91435" marR="91435" marT="45687" marB="45687"/>
                </a:tc>
                <a:tc>
                  <a:txBody>
                    <a:bodyPr/>
                    <a:lstStyle/>
                    <a:p>
                      <a:r>
                        <a:rPr lang="zh-CN" altLang="en-US" sz="1800" dirty="0"/>
                        <a:t>进程</a:t>
                      </a:r>
                    </a:p>
                  </a:txBody>
                  <a:tcPr marL="91435" marR="91435" marT="45687" marB="45687"/>
                </a:tc>
                <a:tc>
                  <a:txBody>
                    <a:bodyPr/>
                    <a:lstStyle/>
                    <a:p>
                      <a:r>
                        <a:rPr lang="zh-CN" altLang="en-US" sz="1800" dirty="0"/>
                        <a:t>分布式</a:t>
                      </a:r>
                    </a:p>
                  </a:txBody>
                  <a:tcPr marL="91435" marR="91435" marT="45687" marB="45687"/>
                </a:tc>
                <a:tc>
                  <a:txBody>
                    <a:bodyPr/>
                    <a:lstStyle/>
                    <a:p>
                      <a:r>
                        <a:rPr lang="zh-CN" altLang="en-US" sz="1800" dirty="0"/>
                        <a:t>显式</a:t>
                      </a:r>
                    </a:p>
                  </a:txBody>
                  <a:tcPr marL="91435" marR="91435" marT="45687" marB="45687"/>
                </a:tc>
                <a:tc>
                  <a:txBody>
                    <a:bodyPr/>
                    <a:lstStyle/>
                    <a:p>
                      <a:r>
                        <a:rPr lang="zh-CN" altLang="en-US" sz="1800" dirty="0"/>
                        <a:t>好</a:t>
                      </a:r>
                    </a:p>
                  </a:txBody>
                  <a:tcPr marL="91435" marR="91435" marT="45687" marB="45687"/>
                </a:tc>
                <a:tc>
                  <a:txBody>
                    <a:bodyPr/>
                    <a:lstStyle/>
                    <a:p>
                      <a:r>
                        <a:rPr lang="zh-CN" altLang="en-US" sz="1800" dirty="0"/>
                        <a:t>复杂</a:t>
                      </a:r>
                    </a:p>
                  </a:txBody>
                  <a:tcPr marL="91435" marR="91435" marT="45687" marB="45687"/>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框 3"/>
          <p:cNvSpPr txBox="1"/>
          <p:nvPr/>
        </p:nvSpPr>
        <p:spPr>
          <a:xfrm>
            <a:off x="0" y="-4762"/>
            <a:ext cx="4473575" cy="6862762"/>
          </a:xfrm>
          <a:prstGeom prst="rect">
            <a:avLst/>
          </a:prstGeom>
          <a:noFill/>
          <a:ln w="9525" cap="flat" cmpd="sng">
            <a:solidFill>
              <a:schemeClr val="tx1"/>
            </a:solidFill>
            <a:prstDash val="solid"/>
            <a:miter/>
            <a:headEnd type="none" w="med" len="med"/>
            <a:tailEnd type="none" w="med" len="med"/>
          </a:ln>
        </p:spPr>
        <p:txBody>
          <a:bodyPr>
            <a:spAutoFit/>
          </a:bodyPr>
          <a:lstStyle/>
          <a:p>
            <a:r>
              <a:rPr lang="en-US" altLang="zh-CN" sz="1000" dirty="0">
                <a:latin typeface="Consolas" panose="020B0609020204030204" pitchFamily="49" charset="0"/>
              </a:rPr>
              <a:t>#include&lt;stdio.h&gt;</a:t>
            </a:r>
          </a:p>
          <a:p>
            <a:r>
              <a:rPr lang="en-US" altLang="zh-CN" sz="1000" dirty="0">
                <a:latin typeface="Consolas" panose="020B0609020204030204" pitchFamily="49" charset="0"/>
              </a:rPr>
              <a:t>#include&lt;mpi.h&gt;</a:t>
            </a:r>
          </a:p>
          <a:p>
            <a:r>
              <a:rPr lang="en-US" altLang="zh-CN" sz="1000" dirty="0">
                <a:latin typeface="Consolas" panose="020B0609020204030204" pitchFamily="49" charset="0"/>
              </a:rPr>
              <a:t>#include&lt;math.h&gt;</a:t>
            </a:r>
          </a:p>
          <a:p>
            <a:r>
              <a:rPr lang="en-US" altLang="zh-CN" sz="1000" dirty="0">
                <a:latin typeface="Consolas" panose="020B0609020204030204" pitchFamily="49" charset="0"/>
              </a:rPr>
              <a:t>#include&lt;stdlib.h&gt;</a:t>
            </a:r>
          </a:p>
          <a:p>
            <a:r>
              <a:rPr lang="en-US" altLang="zh-CN" sz="1000" dirty="0">
                <a:latin typeface="Consolas" panose="020B0609020204030204" pitchFamily="49" charset="0"/>
              </a:rPr>
              <a:t>#define M 8192</a:t>
            </a:r>
          </a:p>
          <a:p>
            <a:r>
              <a:rPr lang="en-US" altLang="zh-CN" sz="1000" dirty="0">
                <a:latin typeface="Consolas" panose="020B0609020204030204" pitchFamily="49" charset="0"/>
              </a:rPr>
              <a:t>#define P 8192</a:t>
            </a:r>
          </a:p>
          <a:p>
            <a:r>
              <a:rPr lang="en-US" altLang="zh-CN" sz="1000" dirty="0">
                <a:latin typeface="Consolas" panose="020B0609020204030204" pitchFamily="49" charset="0"/>
              </a:rPr>
              <a:t>#define N 8192</a:t>
            </a:r>
          </a:p>
          <a:p>
            <a:endParaRPr lang="en-US" altLang="zh-CN" sz="1000" dirty="0">
              <a:latin typeface="Consolas" panose="020B0609020204030204" pitchFamily="49" charset="0"/>
            </a:endParaRPr>
          </a:p>
          <a:p>
            <a:r>
              <a:rPr lang="en-US" altLang="zh-CN" sz="1000" dirty="0">
                <a:latin typeface="Consolas" panose="020B0609020204030204" pitchFamily="49" charset="0"/>
              </a:rPr>
              <a:t>void matMultiplyWithSingleThread(float *A, float *B, </a:t>
            </a:r>
          </a:p>
          <a:p>
            <a:r>
              <a:rPr lang="en-US" altLang="zh-CN" sz="1000" dirty="0">
                <a:latin typeface="Consolas" panose="020B0609020204030204" pitchFamily="49" charset="0"/>
              </a:rPr>
              <a:t>float *matResult, int m, int p, int n)</a:t>
            </a:r>
          </a:p>
          <a:p>
            <a:r>
              <a:rPr lang="en-US" altLang="zh-CN" sz="1000" dirty="0">
                <a:latin typeface="Consolas" panose="020B0609020204030204" pitchFamily="49" charset="0"/>
              </a:rPr>
              <a:t>{</a:t>
            </a:r>
          </a:p>
          <a:p>
            <a:r>
              <a:rPr lang="en-US" altLang="zh-CN" sz="1000" dirty="0">
                <a:latin typeface="Consolas" panose="020B0609020204030204" pitchFamily="49" charset="0"/>
              </a:rPr>
              <a:t>int i, j, k;</a:t>
            </a:r>
          </a:p>
          <a:p>
            <a:r>
              <a:rPr lang="en-US" altLang="zh-CN" sz="1000" dirty="0">
                <a:latin typeface="Consolas" panose="020B0609020204030204" pitchFamily="49" charset="0"/>
              </a:rPr>
              <a:t>for(i=0; i&lt;m; i++)</a:t>
            </a:r>
          </a:p>
          <a:p>
            <a:r>
              <a:rPr lang="en-US" altLang="zh-CN" sz="1000" dirty="0">
                <a:latin typeface="Consolas" panose="020B0609020204030204" pitchFamily="49" charset="0"/>
              </a:rPr>
              <a:t>    for(j=0; j&lt;n; j++)</a:t>
            </a:r>
          </a:p>
          <a:p>
            <a:r>
              <a:rPr lang="en-US" altLang="zh-CN" sz="1000" dirty="0">
                <a:latin typeface="Consolas" panose="020B0609020204030204" pitchFamily="49" charset="0"/>
              </a:rPr>
              <a:t>        for(k=0; k&lt;p; k++)</a:t>
            </a:r>
          </a:p>
          <a:p>
            <a:r>
              <a:rPr lang="en-US" altLang="zh-CN" sz="1000" dirty="0">
                <a:latin typeface="Consolas" panose="020B0609020204030204" pitchFamily="49" charset="0"/>
              </a:rPr>
              <a:t>            matResult[i*n+j] += A[i*p+k] * B[k*n + j];</a:t>
            </a:r>
          </a:p>
          <a:p>
            <a:r>
              <a:rPr lang="en-US" altLang="zh-CN" sz="1000" dirty="0">
                <a:latin typeface="Consolas" panose="020B0609020204030204" pitchFamily="49" charset="0"/>
              </a:rPr>
              <a:t>}</a:t>
            </a:r>
          </a:p>
          <a:p>
            <a:endParaRPr lang="en-US" altLang="zh-CN" sz="1000" dirty="0">
              <a:latin typeface="Consolas" panose="020B0609020204030204" pitchFamily="49" charset="0"/>
            </a:endParaRPr>
          </a:p>
          <a:p>
            <a:r>
              <a:rPr lang="en-US" altLang="zh-CN" sz="1000" dirty="0">
                <a:latin typeface="Consolas" panose="020B0609020204030204" pitchFamily="49" charset="0"/>
              </a:rPr>
              <a:t>int main(int argc, char** argv)</a:t>
            </a:r>
          </a:p>
          <a:p>
            <a:r>
              <a:rPr lang="en-US" altLang="zh-CN" sz="1000" dirty="0">
                <a:latin typeface="Consolas" panose="020B0609020204030204" pitchFamily="49" charset="0"/>
              </a:rPr>
              <a:t>{</a:t>
            </a:r>
          </a:p>
          <a:p>
            <a:r>
              <a:rPr lang="en-US" altLang="zh-CN" sz="1000" dirty="0">
                <a:latin typeface="Consolas" panose="020B0609020204030204" pitchFamily="49" charset="0"/>
              </a:rPr>
              <a:t>float *A, *B, *C;</a:t>
            </a:r>
          </a:p>
          <a:p>
            <a:r>
              <a:rPr lang="en-US" altLang="zh-CN" sz="1000" dirty="0">
                <a:latin typeface="Consolas" panose="020B0609020204030204" pitchFamily="49" charset="0"/>
              </a:rPr>
              <a:t>float *bA, *bC;</a:t>
            </a:r>
          </a:p>
          <a:p>
            <a:r>
              <a:rPr lang="en-US" altLang="zh-CN" sz="1000" dirty="0">
                <a:latin typeface="Consolas" panose="020B0609020204030204" pitchFamily="49" charset="0"/>
              </a:rPr>
              <a:t>int myrank, numprocs;</a:t>
            </a:r>
          </a:p>
          <a:p>
            <a:r>
              <a:rPr lang="en-US" altLang="zh-CN" sz="1000" dirty="0">
                <a:latin typeface="Consolas" panose="020B0609020204030204" pitchFamily="49" charset="0"/>
              </a:rPr>
              <a:t>MPI_Status status;</a:t>
            </a:r>
          </a:p>
          <a:p>
            <a:r>
              <a:rPr lang="en-US" altLang="zh-CN" sz="1000" dirty="0">
                <a:latin typeface="Consolas" panose="020B0609020204030204" pitchFamily="49" charset="0"/>
              </a:rPr>
              <a:t>MPI_Init(&amp;argc, &amp;argv);  // </a:t>
            </a:r>
            <a:r>
              <a:rPr lang="zh-CN" altLang="en-US" sz="1000" dirty="0">
                <a:latin typeface="Consolas" panose="020B0609020204030204" pitchFamily="49" charset="0"/>
              </a:rPr>
              <a:t>并行开始</a:t>
            </a:r>
          </a:p>
          <a:p>
            <a:r>
              <a:rPr lang="en-US" altLang="zh-CN" sz="1000" dirty="0">
                <a:latin typeface="Consolas" panose="020B0609020204030204" pitchFamily="49" charset="0"/>
              </a:rPr>
              <a:t>MPI_Comm_size(MPI_COMM_WORLD, &amp;numprocs);</a:t>
            </a:r>
          </a:p>
          <a:p>
            <a:r>
              <a:rPr lang="en-US" altLang="zh-CN" sz="1000" dirty="0">
                <a:latin typeface="Consolas" panose="020B0609020204030204" pitchFamily="49" charset="0"/>
              </a:rPr>
              <a:t>MPI_Comm_rank(MPI_COMM_WORLD, &amp;myrank);</a:t>
            </a:r>
          </a:p>
          <a:p>
            <a:r>
              <a:rPr lang="en-US" altLang="zh-CN" sz="1000" dirty="0">
                <a:latin typeface="Consolas" panose="020B0609020204030204" pitchFamily="49" charset="0"/>
              </a:rPr>
              <a:t>int bm = M / numprocs;</a:t>
            </a:r>
          </a:p>
          <a:p>
            <a:r>
              <a:rPr lang="en-US" altLang="zh-CN" sz="1000" dirty="0">
                <a:latin typeface="Consolas" panose="020B0609020204030204" pitchFamily="49" charset="0"/>
              </a:rPr>
              <a:t>bA = new float[bm * P];</a:t>
            </a:r>
          </a:p>
          <a:p>
            <a:r>
              <a:rPr lang="en-US" altLang="zh-CN" sz="1000" dirty="0">
                <a:latin typeface="Consolas" panose="020B0609020204030204" pitchFamily="49" charset="0"/>
              </a:rPr>
              <a:t>B = new float[P * N];</a:t>
            </a:r>
          </a:p>
          <a:p>
            <a:r>
              <a:rPr lang="en-US" altLang="zh-CN" sz="1000" dirty="0">
                <a:latin typeface="Consolas" panose="020B0609020204030204" pitchFamily="49" charset="0"/>
              </a:rPr>
              <a:t>bC = new float[bm * N];</a:t>
            </a:r>
          </a:p>
          <a:p>
            <a:r>
              <a:rPr lang="en-US" altLang="zh-CN" sz="1000" dirty="0">
                <a:latin typeface="Consolas" panose="020B0609020204030204" pitchFamily="49" charset="0"/>
              </a:rPr>
              <a:t>if(myrank == 0){</a:t>
            </a:r>
          </a:p>
          <a:p>
            <a:r>
              <a:rPr lang="en-US" altLang="zh-CN" sz="1000" dirty="0">
                <a:latin typeface="Consolas" panose="020B0609020204030204" pitchFamily="49" charset="0"/>
              </a:rPr>
              <a:t>        A = new float[M * P];</a:t>
            </a:r>
          </a:p>
          <a:p>
            <a:r>
              <a:rPr lang="en-US" altLang="zh-CN" sz="1000" dirty="0">
                <a:latin typeface="Consolas" panose="020B0609020204030204" pitchFamily="49" charset="0"/>
              </a:rPr>
              <a:t>        C = new float[M * N];</a:t>
            </a:r>
          </a:p>
          <a:p>
            <a:r>
              <a:rPr lang="en-US" altLang="zh-CN" sz="1000" dirty="0">
                <a:latin typeface="Consolas" panose="020B0609020204030204" pitchFamily="49" charset="0"/>
              </a:rPr>
              <a:t>int i,j;</a:t>
            </a:r>
          </a:p>
          <a:p>
            <a:r>
              <a:rPr lang="en-US" altLang="zh-CN" sz="1000" dirty="0">
                <a:latin typeface="Consolas" panose="020B0609020204030204" pitchFamily="49" charset="0"/>
              </a:rPr>
              <a:t>//some initializations  </a:t>
            </a:r>
          </a:p>
          <a:p>
            <a:r>
              <a:rPr lang="en-US" altLang="zh-CN" sz="1000" dirty="0">
                <a:latin typeface="Consolas" panose="020B0609020204030204" pitchFamily="49" charset="0"/>
              </a:rPr>
              <a:t>        for(i=0;i&lt;M;i++)</a:t>
            </a:r>
          </a:p>
          <a:p>
            <a:r>
              <a:rPr lang="en-US" altLang="zh-CN" sz="1000" dirty="0">
                <a:latin typeface="Consolas" panose="020B0609020204030204" pitchFamily="49" charset="0"/>
              </a:rPr>
              <a:t>                for(j=0;j&lt;P;j++)</a:t>
            </a:r>
          </a:p>
          <a:p>
            <a:r>
              <a:rPr lang="en-US" altLang="zh-CN" sz="1000" dirty="0">
                <a:latin typeface="Consolas" panose="020B0609020204030204" pitchFamily="49" charset="0"/>
              </a:rPr>
              <a:t>                        A[i*P+j]=1;</a:t>
            </a:r>
          </a:p>
          <a:p>
            <a:r>
              <a:rPr lang="en-US" altLang="zh-CN" sz="1000" dirty="0">
                <a:latin typeface="Consolas" panose="020B0609020204030204" pitchFamily="49" charset="0"/>
              </a:rPr>
              <a:t>        for(i=0;i&lt;P;i++)</a:t>
            </a:r>
          </a:p>
          <a:p>
            <a:r>
              <a:rPr lang="en-US" altLang="zh-CN" sz="1000" dirty="0">
                <a:latin typeface="Consolas" panose="020B0609020204030204" pitchFamily="49" charset="0"/>
              </a:rPr>
              <a:t>                for(j=0;j&lt;N;j++)</a:t>
            </a:r>
          </a:p>
          <a:p>
            <a:r>
              <a:rPr lang="en-US" altLang="zh-CN" sz="1000" dirty="0">
                <a:latin typeface="Consolas" panose="020B0609020204030204" pitchFamily="49" charset="0"/>
              </a:rPr>
              <a:t>                        B[i*N+j]=1; </a:t>
            </a:r>
          </a:p>
          <a:p>
            <a:r>
              <a:rPr lang="en-US" altLang="zh-CN" sz="1000" dirty="0">
                <a:latin typeface="Consolas" panose="020B0609020204030204" pitchFamily="49" charset="0"/>
              </a:rPr>
              <a:t>}</a:t>
            </a:r>
          </a:p>
        </p:txBody>
      </p:sp>
      <p:sp>
        <p:nvSpPr>
          <p:cNvPr id="5" name="文本框 4"/>
          <p:cNvSpPr txBox="1"/>
          <p:nvPr/>
        </p:nvSpPr>
        <p:spPr>
          <a:xfrm>
            <a:off x="4473575" y="-4762"/>
            <a:ext cx="4670425" cy="6862763"/>
          </a:xfrm>
          <a:prstGeom prst="rect">
            <a:avLst/>
          </a:prstGeom>
          <a:noFill/>
          <a:ln>
            <a:solidFill>
              <a:schemeClr val="tx1"/>
            </a:solidFill>
          </a:ln>
        </p:spPr>
        <p:txBody>
          <a:bodyPr>
            <a:spAutoFit/>
          </a:bodyPr>
          <a:lstStyle/>
          <a:p>
            <a:pPr marR="0" defTabSz="914400">
              <a:buClrTx/>
              <a:buSzTx/>
              <a:buFontTx/>
              <a:buNone/>
              <a:defRPr/>
            </a:pPr>
            <a:endPar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endParaRPr>
          </a:p>
          <a:p>
            <a:pPr marR="0" defTabSz="914400">
              <a:buClrTx/>
              <a:buSzTx/>
              <a:buFontTx/>
              <a:buNone/>
              <a:defRPr/>
            </a:pPr>
            <a:endPar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endParaRPr>
          </a:p>
          <a:p>
            <a:pPr marR="0" defTabSz="914400">
              <a:buClrTx/>
              <a:buSzTx/>
              <a:buFontTx/>
              <a:buNone/>
              <a:defRPr/>
            </a:pPr>
            <a:endPar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endParaRPr>
          </a:p>
          <a:p>
            <a:pPr marR="0" defTabSz="914400">
              <a:buClrTx/>
              <a:buSzTx/>
              <a:buFontTx/>
              <a:buNone/>
              <a:defRPr/>
            </a:pPr>
            <a:r>
              <a:rPr kumimoji="0" lang="en-US" altLang="zh-CN" sz="1000" kern="1200" cap="none" spc="0" normalizeH="0" baseline="0" noProof="0" dirty="0" err="1">
                <a:latin typeface="Consolas" panose="020B0609020204030204" pitchFamily="49" charset="0"/>
                <a:ea typeface="宋体" panose="02010600030101010101" pitchFamily="2" charset="-122"/>
                <a:cs typeface="Consolas" panose="020B0609020204030204" pitchFamily="49" charset="0"/>
              </a:rPr>
              <a:t>MPI_Barrier</a:t>
            </a: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(MPI_COMM_WORLD);</a:t>
            </a:r>
          </a:p>
          <a:p>
            <a:pPr marR="0" defTabSz="914400">
              <a:buClrTx/>
              <a:buSzTx/>
              <a:buFontTx/>
              <a:buNone/>
              <a:defRPr/>
            </a:pPr>
            <a:endPar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endParaRPr>
          </a:p>
          <a:p>
            <a:pPr marR="0" defTabSz="914400">
              <a:buClrTx/>
              <a:buSzTx/>
              <a:buFontTx/>
              <a:buNone/>
              <a:defRPr/>
            </a:pPr>
            <a:r>
              <a:rPr kumimoji="0" lang="en-US" altLang="zh-CN" sz="1000" kern="1200" cap="none" spc="0" normalizeH="0" baseline="0" noProof="0" dirty="0">
                <a:solidFill>
                  <a:schemeClr val="accent6"/>
                </a:solidFill>
                <a:latin typeface="Consolas" panose="020B0609020204030204" pitchFamily="49" charset="0"/>
                <a:ea typeface="宋体" panose="02010600030101010101" pitchFamily="2" charset="-122"/>
                <a:cs typeface="Consolas" panose="020B0609020204030204" pitchFamily="49" charset="0"/>
              </a:rPr>
              <a:t>/* step 1: </a:t>
            </a:r>
            <a:r>
              <a:rPr kumimoji="0" lang="zh-CN" altLang="en-US" sz="1000" kern="1200" cap="none" spc="0" normalizeH="0" baseline="0" noProof="0" dirty="0">
                <a:solidFill>
                  <a:schemeClr val="accent6"/>
                </a:solidFill>
                <a:latin typeface="Consolas" panose="020B0609020204030204" pitchFamily="49" charset="0"/>
                <a:ea typeface="宋体" panose="02010600030101010101" pitchFamily="2" charset="-122"/>
                <a:cs typeface="Consolas" panose="020B0609020204030204" pitchFamily="49" charset="0"/>
              </a:rPr>
              <a:t>数据分配 *</a:t>
            </a:r>
            <a:r>
              <a:rPr kumimoji="0" lang="en-US" altLang="zh-CN" sz="1000" kern="1200" cap="none" spc="0" normalizeH="0" baseline="0" noProof="0" dirty="0">
                <a:solidFill>
                  <a:schemeClr val="accent6"/>
                </a:solidFill>
                <a:latin typeface="Consolas" panose="020B0609020204030204" pitchFamily="49" charset="0"/>
                <a:ea typeface="宋体" panose="02010600030101010101" pitchFamily="2" charset="-122"/>
                <a:cs typeface="Consolas" panose="020B0609020204030204" pitchFamily="49" charset="0"/>
              </a:rPr>
              <a:t>/</a:t>
            </a:r>
          </a:p>
          <a:p>
            <a:pPr marR="0" defTabSz="914400">
              <a:buClrTx/>
              <a:buSzTx/>
              <a:buFontTx/>
              <a:buNone/>
              <a:defRPr/>
            </a:pPr>
            <a:r>
              <a:rPr kumimoji="0" lang="en-US" altLang="zh-CN" sz="1000" kern="1200" cap="none" spc="0" normalizeH="0" baseline="0" noProof="0" dirty="0" err="1">
                <a:latin typeface="Consolas" panose="020B0609020204030204" pitchFamily="49" charset="0"/>
                <a:ea typeface="宋体" panose="02010600030101010101" pitchFamily="2" charset="-122"/>
                <a:cs typeface="Consolas" panose="020B0609020204030204" pitchFamily="49" charset="0"/>
              </a:rPr>
              <a:t>MPI_Scatter</a:t>
            </a: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a:t>
            </a:r>
            <a:r>
              <a:rPr kumimoji="0" lang="en-US" altLang="zh-CN" sz="1000" kern="1200" cap="none" spc="0" normalizeH="0" baseline="0" noProof="0" dirty="0" err="1">
                <a:latin typeface="Consolas" panose="020B0609020204030204" pitchFamily="49" charset="0"/>
                <a:ea typeface="宋体" panose="02010600030101010101" pitchFamily="2" charset="-122"/>
                <a:cs typeface="Consolas" panose="020B0609020204030204" pitchFamily="49" charset="0"/>
              </a:rPr>
              <a:t>A,bm</a:t>
            </a: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*P, MPI_FLOAT, </a:t>
            </a:r>
            <a:r>
              <a:rPr kumimoji="0" lang="en-US" altLang="zh-CN" sz="1000" kern="1200" cap="none" spc="0" normalizeH="0" baseline="0" noProof="0" dirty="0" err="1">
                <a:latin typeface="Consolas" panose="020B0609020204030204" pitchFamily="49" charset="0"/>
                <a:ea typeface="宋体" panose="02010600030101010101" pitchFamily="2" charset="-122"/>
                <a:cs typeface="Consolas" panose="020B0609020204030204" pitchFamily="49" charset="0"/>
              </a:rPr>
              <a:t>bA</a:t>
            </a: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 </a:t>
            </a:r>
            <a:r>
              <a:rPr kumimoji="0" lang="en-US" altLang="zh-CN" sz="1000" kern="1200" cap="none" spc="0" normalizeH="0" baseline="0" noProof="0" dirty="0" err="1">
                <a:latin typeface="Consolas" panose="020B0609020204030204" pitchFamily="49" charset="0"/>
                <a:ea typeface="宋体" panose="02010600030101010101" pitchFamily="2" charset="-122"/>
                <a:cs typeface="Consolas" panose="020B0609020204030204" pitchFamily="49" charset="0"/>
              </a:rPr>
              <a:t>bm</a:t>
            </a: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*P, MPI_FLOAT, 0, MPI_COMM_WORLD);</a:t>
            </a:r>
          </a:p>
          <a:p>
            <a:pPr marR="0" defTabSz="914400">
              <a:buClrTx/>
              <a:buSzTx/>
              <a:buFontTx/>
              <a:buNone/>
              <a:defRPr/>
            </a:pPr>
            <a:r>
              <a:rPr kumimoji="0" lang="en-US" altLang="zh-CN" sz="1000" kern="1200" cap="none" spc="0" normalizeH="0" baseline="0" noProof="0" dirty="0" err="1">
                <a:latin typeface="Consolas" panose="020B0609020204030204" pitchFamily="49" charset="0"/>
                <a:ea typeface="宋体" panose="02010600030101010101" pitchFamily="2" charset="-122"/>
                <a:cs typeface="Consolas" panose="020B0609020204030204" pitchFamily="49" charset="0"/>
              </a:rPr>
              <a:t>MPI_Bcast</a:t>
            </a: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(B, P*N, MPI_FLOAT, 0, MPI_COMM_WORLD);</a:t>
            </a:r>
          </a:p>
          <a:p>
            <a:pPr marR="0" defTabSz="914400">
              <a:buClrTx/>
              <a:buSzTx/>
              <a:buFontTx/>
              <a:buNone/>
              <a:defRPr/>
            </a:pPr>
            <a:endPar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endParaRPr>
          </a:p>
          <a:p>
            <a:pPr marR="0" defTabSz="914400">
              <a:buClrTx/>
              <a:buSzTx/>
              <a:buFontTx/>
              <a:buNone/>
              <a:defRPr/>
            </a:pP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 step 2: </a:t>
            </a:r>
            <a:r>
              <a:rPr kumimoji="0" lang="zh-CN" altLang="en-US"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并行计算</a:t>
            </a: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C</a:t>
            </a:r>
            <a:r>
              <a:rPr kumimoji="0" lang="zh-CN" altLang="en-US"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的各个分块 *</a:t>
            </a: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a:t>
            </a:r>
          </a:p>
          <a:p>
            <a:pPr marR="0" defTabSz="914400">
              <a:buClrTx/>
              <a:buSzTx/>
              <a:buFontTx/>
              <a:buNone/>
              <a:defRPr/>
            </a:pPr>
            <a:r>
              <a:rPr kumimoji="0" lang="en-US" altLang="zh-CN" sz="1000" kern="1200" cap="none" spc="0" normalizeH="0" baseline="0" noProof="0" dirty="0" err="1">
                <a:latin typeface="Consolas" panose="020B0609020204030204" pitchFamily="49" charset="0"/>
                <a:ea typeface="宋体" panose="02010600030101010101" pitchFamily="2" charset="-122"/>
                <a:cs typeface="Consolas" panose="020B0609020204030204" pitchFamily="49" charset="0"/>
              </a:rPr>
              <a:t>matMultiplyWithSingleThread</a:t>
            </a: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a:t>
            </a:r>
            <a:r>
              <a:rPr kumimoji="0" lang="en-US" altLang="zh-CN" sz="1000" kern="1200" cap="none" spc="0" normalizeH="0" baseline="0" noProof="0" dirty="0" err="1">
                <a:latin typeface="Consolas" panose="020B0609020204030204" pitchFamily="49" charset="0"/>
                <a:ea typeface="宋体" panose="02010600030101010101" pitchFamily="2" charset="-122"/>
                <a:cs typeface="Consolas" panose="020B0609020204030204" pitchFamily="49" charset="0"/>
              </a:rPr>
              <a:t>bA</a:t>
            </a: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 B, </a:t>
            </a:r>
            <a:r>
              <a:rPr kumimoji="0" lang="en-US" altLang="zh-CN" sz="1000" kern="1200" cap="none" spc="0" normalizeH="0" baseline="0" noProof="0" dirty="0" err="1">
                <a:latin typeface="Consolas" panose="020B0609020204030204" pitchFamily="49" charset="0"/>
                <a:ea typeface="宋体" panose="02010600030101010101" pitchFamily="2" charset="-122"/>
                <a:cs typeface="Consolas" panose="020B0609020204030204" pitchFamily="49" charset="0"/>
              </a:rPr>
              <a:t>bC</a:t>
            </a: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 </a:t>
            </a:r>
            <a:r>
              <a:rPr kumimoji="0" lang="en-US" altLang="zh-CN" sz="1000" kern="1200" cap="none" spc="0" normalizeH="0" baseline="0" noProof="0" dirty="0" err="1">
                <a:latin typeface="Consolas" panose="020B0609020204030204" pitchFamily="49" charset="0"/>
                <a:ea typeface="宋体" panose="02010600030101010101" pitchFamily="2" charset="-122"/>
                <a:cs typeface="Consolas" panose="020B0609020204030204" pitchFamily="49" charset="0"/>
              </a:rPr>
              <a:t>bm</a:t>
            </a: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 P, N);</a:t>
            </a:r>
          </a:p>
          <a:p>
            <a:pPr marR="0" defTabSz="914400">
              <a:buClrTx/>
              <a:buSzTx/>
              <a:buFontTx/>
              <a:buNone/>
              <a:defRPr/>
            </a:pPr>
            <a:r>
              <a:rPr kumimoji="0" lang="en-US" altLang="zh-CN" sz="1000" kern="1200" cap="none" spc="0" normalizeH="0" baseline="0" noProof="0" dirty="0" err="1">
                <a:latin typeface="Consolas" panose="020B0609020204030204" pitchFamily="49" charset="0"/>
                <a:ea typeface="宋体" panose="02010600030101010101" pitchFamily="2" charset="-122"/>
                <a:cs typeface="Consolas" panose="020B0609020204030204" pitchFamily="49" charset="0"/>
              </a:rPr>
              <a:t>MPI_Barrier</a:t>
            </a: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(MPI_COMM_WORLD);</a:t>
            </a:r>
          </a:p>
          <a:p>
            <a:pPr marR="0" defTabSz="914400">
              <a:buClrTx/>
              <a:buSzTx/>
              <a:buFontTx/>
              <a:buNone/>
              <a:defRPr/>
            </a:pPr>
            <a:endPar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endParaRPr>
          </a:p>
          <a:p>
            <a:pPr marR="0" defTabSz="914400">
              <a:buClrTx/>
              <a:buSzTx/>
              <a:buFontTx/>
              <a:buNone/>
              <a:defRPr/>
            </a:pPr>
            <a:r>
              <a:rPr kumimoji="0" lang="en-US" altLang="zh-CN" sz="1000" kern="1200" cap="none" spc="0" normalizeH="0" baseline="0" noProof="0" dirty="0">
                <a:solidFill>
                  <a:schemeClr val="accent6"/>
                </a:solidFill>
                <a:latin typeface="Consolas" panose="020B0609020204030204" pitchFamily="49" charset="0"/>
                <a:ea typeface="宋体" panose="02010600030101010101" pitchFamily="2" charset="-122"/>
                <a:cs typeface="Consolas" panose="020B0609020204030204" pitchFamily="49" charset="0"/>
              </a:rPr>
              <a:t>/* step 3: </a:t>
            </a:r>
            <a:r>
              <a:rPr kumimoji="0" lang="zh-CN" altLang="en-US" sz="1000" kern="1200" cap="none" spc="0" normalizeH="0" baseline="0" noProof="0" dirty="0">
                <a:solidFill>
                  <a:schemeClr val="accent6"/>
                </a:solidFill>
                <a:latin typeface="Consolas" panose="020B0609020204030204" pitchFamily="49" charset="0"/>
                <a:ea typeface="宋体" panose="02010600030101010101" pitchFamily="2" charset="-122"/>
                <a:cs typeface="Consolas" panose="020B0609020204030204" pitchFamily="49" charset="0"/>
              </a:rPr>
              <a:t>汇总结果 *</a:t>
            </a:r>
            <a:r>
              <a:rPr kumimoji="0" lang="en-US" altLang="zh-CN" sz="1000" kern="1200" cap="none" spc="0" normalizeH="0" baseline="0" noProof="0" dirty="0">
                <a:solidFill>
                  <a:schemeClr val="accent6"/>
                </a:solidFill>
                <a:latin typeface="Consolas" panose="020B0609020204030204" pitchFamily="49" charset="0"/>
                <a:ea typeface="宋体" panose="02010600030101010101" pitchFamily="2" charset="-122"/>
                <a:cs typeface="Consolas" panose="020B0609020204030204" pitchFamily="49" charset="0"/>
              </a:rPr>
              <a:t>/</a:t>
            </a:r>
          </a:p>
          <a:p>
            <a:pPr marR="0" defTabSz="914400">
              <a:buClrTx/>
              <a:buSzTx/>
              <a:buFontTx/>
              <a:buNone/>
              <a:defRPr/>
            </a:pPr>
            <a:r>
              <a:rPr kumimoji="0" lang="en-US" altLang="zh-CN" sz="1000" kern="1200" cap="none" spc="0" normalizeH="0" baseline="0" noProof="0" dirty="0" err="1">
                <a:latin typeface="Consolas" panose="020B0609020204030204" pitchFamily="49" charset="0"/>
                <a:ea typeface="宋体" panose="02010600030101010101" pitchFamily="2" charset="-122"/>
                <a:cs typeface="Consolas" panose="020B0609020204030204" pitchFamily="49" charset="0"/>
              </a:rPr>
              <a:t>MPI_Gather</a:t>
            </a: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a:t>
            </a:r>
            <a:r>
              <a:rPr kumimoji="0" lang="en-US" altLang="zh-CN" sz="1000" kern="1200" cap="none" spc="0" normalizeH="0" baseline="0" noProof="0" dirty="0" err="1">
                <a:latin typeface="Consolas" panose="020B0609020204030204" pitchFamily="49" charset="0"/>
                <a:ea typeface="宋体" panose="02010600030101010101" pitchFamily="2" charset="-122"/>
                <a:cs typeface="Consolas" panose="020B0609020204030204" pitchFamily="49" charset="0"/>
              </a:rPr>
              <a:t>bC,bm</a:t>
            </a: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*N, MPI_FLOAT, C, </a:t>
            </a:r>
            <a:r>
              <a:rPr kumimoji="0" lang="en-US" altLang="zh-CN" sz="1000" kern="1200" cap="none" spc="0" normalizeH="0" baseline="0" noProof="0" dirty="0" err="1">
                <a:latin typeface="Consolas" panose="020B0609020204030204" pitchFamily="49" charset="0"/>
                <a:ea typeface="宋体" panose="02010600030101010101" pitchFamily="2" charset="-122"/>
                <a:cs typeface="Consolas" panose="020B0609020204030204" pitchFamily="49" charset="0"/>
              </a:rPr>
              <a:t>bm</a:t>
            </a: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*N, MPI_FLOAT, 0, MPI_COMM_WORLD);</a:t>
            </a:r>
          </a:p>
          <a:p>
            <a:pPr marR="0" defTabSz="914400">
              <a:buClrTx/>
              <a:buSzTx/>
              <a:buFontTx/>
              <a:buNone/>
              <a:defRPr/>
            </a:pPr>
            <a:endPar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endParaRPr>
          </a:p>
          <a:p>
            <a:pPr marR="0" defTabSz="914400">
              <a:buClrTx/>
              <a:buSzTx/>
              <a:buFontTx/>
              <a:buNone/>
              <a:defRPr/>
            </a:pP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 step 3-1: </a:t>
            </a:r>
            <a:r>
              <a:rPr kumimoji="0" lang="zh-CN" altLang="en-US"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解决历史遗留问题（多余的分块） *</a:t>
            </a: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a:t>
            </a:r>
          </a:p>
          <a:p>
            <a:pPr marR="0" defTabSz="914400">
              <a:buClrTx/>
              <a:buSzTx/>
              <a:buFontTx/>
              <a:buNone/>
              <a:defRPr/>
            </a:pPr>
            <a:r>
              <a:rPr kumimoji="0" lang="en-US" altLang="zh-CN" sz="1000" kern="1200" cap="none" spc="0" normalizeH="0" baseline="0" noProof="0" dirty="0" err="1">
                <a:latin typeface="Consolas" panose="020B0609020204030204" pitchFamily="49" charset="0"/>
                <a:ea typeface="宋体" panose="02010600030101010101" pitchFamily="2" charset="-122"/>
                <a:cs typeface="Consolas" panose="020B0609020204030204" pitchFamily="49" charset="0"/>
              </a:rPr>
              <a:t>int</a:t>
            </a: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 </a:t>
            </a:r>
            <a:r>
              <a:rPr kumimoji="0" lang="en-US" altLang="zh-CN" sz="1000" kern="1200" cap="none" spc="0" normalizeH="0" baseline="0" noProof="0" dirty="0" err="1">
                <a:latin typeface="Consolas" panose="020B0609020204030204" pitchFamily="49" charset="0"/>
                <a:ea typeface="宋体" panose="02010600030101010101" pitchFamily="2" charset="-122"/>
                <a:cs typeface="Consolas" panose="020B0609020204030204" pitchFamily="49" charset="0"/>
              </a:rPr>
              <a:t>remainRowsStartId</a:t>
            </a: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 = </a:t>
            </a:r>
            <a:r>
              <a:rPr kumimoji="0" lang="en-US" altLang="zh-CN" sz="1000" kern="1200" cap="none" spc="0" normalizeH="0" baseline="0" noProof="0" dirty="0" err="1">
                <a:latin typeface="Consolas" panose="020B0609020204030204" pitchFamily="49" charset="0"/>
                <a:ea typeface="宋体" panose="02010600030101010101" pitchFamily="2" charset="-122"/>
                <a:cs typeface="Consolas" panose="020B0609020204030204" pitchFamily="49" charset="0"/>
              </a:rPr>
              <a:t>bm</a:t>
            </a: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 * </a:t>
            </a:r>
            <a:r>
              <a:rPr kumimoji="0" lang="en-US" altLang="zh-CN" sz="1000" kern="1200" cap="none" spc="0" normalizeH="0" baseline="0" noProof="0" dirty="0" err="1">
                <a:latin typeface="Consolas" panose="020B0609020204030204" pitchFamily="49" charset="0"/>
                <a:ea typeface="宋体" panose="02010600030101010101" pitchFamily="2" charset="-122"/>
                <a:cs typeface="Consolas" panose="020B0609020204030204" pitchFamily="49" charset="0"/>
              </a:rPr>
              <a:t>numprocs</a:t>
            </a: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a:t>
            </a:r>
          </a:p>
          <a:p>
            <a:pPr marR="0" defTabSz="914400">
              <a:buClrTx/>
              <a:buSzTx/>
              <a:buFontTx/>
              <a:buNone/>
              <a:defRPr/>
            </a:pP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if(</a:t>
            </a:r>
            <a:r>
              <a:rPr kumimoji="0" lang="en-US" altLang="zh-CN" sz="1000" kern="1200" cap="none" spc="0" normalizeH="0" baseline="0" noProof="0" dirty="0" err="1">
                <a:latin typeface="Consolas" panose="020B0609020204030204" pitchFamily="49" charset="0"/>
                <a:ea typeface="宋体" panose="02010600030101010101" pitchFamily="2" charset="-122"/>
                <a:cs typeface="Consolas" panose="020B0609020204030204" pitchFamily="49" charset="0"/>
              </a:rPr>
              <a:t>myrank</a:t>
            </a: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 == 0 &amp;&amp; </a:t>
            </a:r>
            <a:r>
              <a:rPr kumimoji="0" lang="en-US" altLang="zh-CN" sz="1000" kern="1200" cap="none" spc="0" normalizeH="0" baseline="0" noProof="0" dirty="0" err="1">
                <a:latin typeface="Consolas" panose="020B0609020204030204" pitchFamily="49" charset="0"/>
                <a:ea typeface="宋体" panose="02010600030101010101" pitchFamily="2" charset="-122"/>
                <a:cs typeface="Consolas" panose="020B0609020204030204" pitchFamily="49" charset="0"/>
              </a:rPr>
              <a:t>remainRowsStartId</a:t>
            </a: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 &lt; M){</a:t>
            </a:r>
          </a:p>
          <a:p>
            <a:pPr marR="0" defTabSz="914400">
              <a:buClrTx/>
              <a:buSzTx/>
              <a:buFontTx/>
              <a:buNone/>
              <a:defRPr/>
            </a:pP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    </a:t>
            </a:r>
            <a:r>
              <a:rPr kumimoji="0" lang="en-US" altLang="zh-CN" sz="1000" kern="1200" cap="none" spc="0" normalizeH="0" baseline="0" noProof="0" dirty="0" err="1">
                <a:latin typeface="Consolas" panose="020B0609020204030204" pitchFamily="49" charset="0"/>
                <a:ea typeface="宋体" panose="02010600030101010101" pitchFamily="2" charset="-122"/>
                <a:cs typeface="Consolas" panose="020B0609020204030204" pitchFamily="49" charset="0"/>
              </a:rPr>
              <a:t>int</a:t>
            </a: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 </a:t>
            </a:r>
            <a:r>
              <a:rPr kumimoji="0" lang="en-US" altLang="zh-CN" sz="1000" kern="1200" cap="none" spc="0" normalizeH="0" baseline="0" noProof="0" dirty="0" err="1">
                <a:latin typeface="Consolas" panose="020B0609020204030204" pitchFamily="49" charset="0"/>
                <a:ea typeface="宋体" panose="02010600030101010101" pitchFamily="2" charset="-122"/>
                <a:cs typeface="Consolas" panose="020B0609020204030204" pitchFamily="49" charset="0"/>
              </a:rPr>
              <a:t>remainRows</a:t>
            </a: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 = M - </a:t>
            </a:r>
            <a:r>
              <a:rPr kumimoji="0" lang="en-US" altLang="zh-CN" sz="1000" kern="1200" cap="none" spc="0" normalizeH="0" baseline="0" noProof="0" dirty="0" err="1">
                <a:latin typeface="Consolas" panose="020B0609020204030204" pitchFamily="49" charset="0"/>
                <a:ea typeface="宋体" panose="02010600030101010101" pitchFamily="2" charset="-122"/>
                <a:cs typeface="Consolas" panose="020B0609020204030204" pitchFamily="49" charset="0"/>
              </a:rPr>
              <a:t>remainRowsStartId</a:t>
            </a: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a:t>
            </a:r>
          </a:p>
          <a:p>
            <a:pPr marR="0" defTabSz="914400">
              <a:buClrTx/>
              <a:buSzTx/>
              <a:buFontTx/>
              <a:buNone/>
              <a:defRPr/>
            </a:pP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    </a:t>
            </a:r>
            <a:r>
              <a:rPr kumimoji="0" lang="en-US" altLang="zh-CN" sz="1000" kern="1200" cap="none" spc="0" normalizeH="0" baseline="0" noProof="0" dirty="0" err="1">
                <a:latin typeface="Consolas" panose="020B0609020204030204" pitchFamily="49" charset="0"/>
                <a:ea typeface="宋体" panose="02010600030101010101" pitchFamily="2" charset="-122"/>
                <a:cs typeface="Consolas" panose="020B0609020204030204" pitchFamily="49" charset="0"/>
              </a:rPr>
              <a:t>matMultiplyWithSingleThread</a:t>
            </a: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a:t>
            </a:r>
            <a:r>
              <a:rPr kumimoji="0" lang="en-US" altLang="zh-CN" sz="1000" kern="1200" cap="none" spc="0" normalizeH="0" baseline="0" noProof="0" dirty="0" err="1">
                <a:latin typeface="Consolas" panose="020B0609020204030204" pitchFamily="49" charset="0"/>
                <a:ea typeface="宋体" panose="02010600030101010101" pitchFamily="2" charset="-122"/>
                <a:cs typeface="Consolas" panose="020B0609020204030204" pitchFamily="49" charset="0"/>
              </a:rPr>
              <a:t>A+remainRowsStartId</a:t>
            </a: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*P,B,</a:t>
            </a:r>
          </a:p>
          <a:p>
            <a:pPr marR="0" defTabSz="914400">
              <a:buClrTx/>
              <a:buSzTx/>
              <a:buFontTx/>
              <a:buNone/>
              <a:defRPr/>
            </a:pP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    </a:t>
            </a:r>
            <a:r>
              <a:rPr kumimoji="0" lang="en-US" altLang="zh-CN" sz="1000" kern="1200" cap="none" spc="0" normalizeH="0" baseline="0" noProof="0" dirty="0" err="1">
                <a:latin typeface="Consolas" panose="020B0609020204030204" pitchFamily="49" charset="0"/>
                <a:ea typeface="宋体" panose="02010600030101010101" pitchFamily="2" charset="-122"/>
                <a:cs typeface="Consolas" panose="020B0609020204030204" pitchFamily="49" charset="0"/>
              </a:rPr>
              <a:t>C+remainRowsStartId</a:t>
            </a: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*N, </a:t>
            </a:r>
            <a:r>
              <a:rPr kumimoji="0" lang="en-US" altLang="zh-CN" sz="1000" kern="1200" cap="none" spc="0" normalizeH="0" baseline="0" noProof="0" dirty="0" err="1">
                <a:latin typeface="Consolas" panose="020B0609020204030204" pitchFamily="49" charset="0"/>
                <a:ea typeface="宋体" panose="02010600030101010101" pitchFamily="2" charset="-122"/>
                <a:cs typeface="Consolas" panose="020B0609020204030204" pitchFamily="49" charset="0"/>
              </a:rPr>
              <a:t>remainRows</a:t>
            </a: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 P, N);</a:t>
            </a:r>
          </a:p>
          <a:p>
            <a:pPr marR="0" defTabSz="914400">
              <a:buClrTx/>
              <a:buSzTx/>
              <a:buFontTx/>
              <a:buNone/>
              <a:defRPr/>
            </a:pP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a:t>
            </a:r>
          </a:p>
          <a:p>
            <a:pPr marR="0" defTabSz="914400">
              <a:buClrTx/>
              <a:buSzTx/>
              <a:buFontTx/>
              <a:buNone/>
              <a:defRPr/>
            </a:pPr>
            <a:endPar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endParaRPr>
          </a:p>
          <a:p>
            <a:pPr marR="0" defTabSz="914400">
              <a:buClrTx/>
              <a:buSzTx/>
              <a:buFontTx/>
              <a:buNone/>
              <a:defRPr/>
            </a:pP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delete </a:t>
            </a:r>
            <a:r>
              <a:rPr kumimoji="0" lang="en-US" altLang="zh-CN" sz="1000" kern="1200" cap="none" spc="0" normalizeH="0" baseline="0" noProof="0" dirty="0" err="1">
                <a:latin typeface="Consolas" panose="020B0609020204030204" pitchFamily="49" charset="0"/>
                <a:ea typeface="宋体" panose="02010600030101010101" pitchFamily="2" charset="-122"/>
                <a:cs typeface="Consolas" panose="020B0609020204030204" pitchFamily="49" charset="0"/>
              </a:rPr>
              <a:t>bA</a:t>
            </a: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a:t>
            </a:r>
          </a:p>
          <a:p>
            <a:pPr marR="0" defTabSz="914400">
              <a:buClrTx/>
              <a:buSzTx/>
              <a:buFontTx/>
              <a:buNone/>
              <a:defRPr/>
            </a:pP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delete B;</a:t>
            </a:r>
          </a:p>
          <a:p>
            <a:pPr marR="0" defTabSz="914400">
              <a:buClrTx/>
              <a:buSzTx/>
              <a:buFontTx/>
              <a:buNone/>
              <a:defRPr/>
            </a:pP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delete </a:t>
            </a:r>
            <a:r>
              <a:rPr kumimoji="0" lang="en-US" altLang="zh-CN" sz="1000" kern="1200" cap="none" spc="0" normalizeH="0" baseline="0" noProof="0" dirty="0" err="1">
                <a:latin typeface="Consolas" panose="020B0609020204030204" pitchFamily="49" charset="0"/>
                <a:ea typeface="宋体" panose="02010600030101010101" pitchFamily="2" charset="-122"/>
                <a:cs typeface="Consolas" panose="020B0609020204030204" pitchFamily="49" charset="0"/>
              </a:rPr>
              <a:t>bC</a:t>
            </a: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a:t>
            </a:r>
          </a:p>
          <a:p>
            <a:pPr marR="0" defTabSz="914400">
              <a:buClrTx/>
              <a:buSzTx/>
              <a:buFontTx/>
              <a:buNone/>
              <a:defRPr/>
            </a:pP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if(</a:t>
            </a:r>
            <a:r>
              <a:rPr kumimoji="0" lang="en-US" altLang="zh-CN" sz="1000" kern="1200" cap="none" spc="0" normalizeH="0" baseline="0" noProof="0" dirty="0" err="1">
                <a:latin typeface="Consolas" panose="020B0609020204030204" pitchFamily="49" charset="0"/>
                <a:ea typeface="宋体" panose="02010600030101010101" pitchFamily="2" charset="-122"/>
                <a:cs typeface="Consolas" panose="020B0609020204030204" pitchFamily="49" charset="0"/>
              </a:rPr>
              <a:t>myrank</a:t>
            </a: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 == 0){</a:t>
            </a:r>
          </a:p>
          <a:p>
            <a:pPr marR="0" defTabSz="914400">
              <a:buClrTx/>
              <a:buSzTx/>
              <a:buFontTx/>
              <a:buNone/>
              <a:defRPr/>
            </a:pP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    delete A;</a:t>
            </a:r>
          </a:p>
          <a:p>
            <a:pPr marR="0" defTabSz="914400">
              <a:buClrTx/>
              <a:buSzTx/>
              <a:buFontTx/>
              <a:buNone/>
              <a:defRPr/>
            </a:pP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    delete C;</a:t>
            </a:r>
          </a:p>
          <a:p>
            <a:pPr marR="0" defTabSz="914400">
              <a:buClrTx/>
              <a:buSzTx/>
              <a:buFontTx/>
              <a:buNone/>
              <a:defRPr/>
            </a:pP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    </a:t>
            </a:r>
            <a:r>
              <a:rPr kumimoji="0" lang="en-US" altLang="zh-CN" sz="1000" kern="1200" cap="none" spc="0" normalizeH="0" baseline="0" noProof="0" dirty="0" err="1">
                <a:latin typeface="Consolas" panose="020B0609020204030204" pitchFamily="49" charset="0"/>
                <a:ea typeface="宋体" panose="02010600030101010101" pitchFamily="2" charset="-122"/>
                <a:cs typeface="Consolas" panose="020B0609020204030204" pitchFamily="49" charset="0"/>
              </a:rPr>
              <a:t>int</a:t>
            </a: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 </a:t>
            </a:r>
            <a:r>
              <a:rPr kumimoji="0" lang="en-US" altLang="zh-CN" sz="1000" kern="1200" cap="none" spc="0" normalizeH="0" baseline="0" noProof="0" dirty="0" err="1">
                <a:latin typeface="Consolas" panose="020B0609020204030204" pitchFamily="49" charset="0"/>
                <a:ea typeface="宋体" panose="02010600030101010101" pitchFamily="2" charset="-122"/>
                <a:cs typeface="Consolas" panose="020B0609020204030204" pitchFamily="49" charset="0"/>
              </a:rPr>
              <a:t>i,j</a:t>
            </a: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a:t>
            </a:r>
          </a:p>
          <a:p>
            <a:pPr marR="0" defTabSz="914400">
              <a:buClrTx/>
              <a:buSzTx/>
              <a:buFontTx/>
              <a:buNone/>
              <a:defRPr/>
            </a:pP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    for(</a:t>
            </a:r>
            <a:r>
              <a:rPr kumimoji="0" lang="en-US" altLang="zh-CN" sz="1000" kern="1200" cap="none" spc="0" normalizeH="0" baseline="0" noProof="0" dirty="0" err="1">
                <a:latin typeface="Consolas" panose="020B0609020204030204" pitchFamily="49" charset="0"/>
                <a:ea typeface="宋体" panose="02010600030101010101" pitchFamily="2" charset="-122"/>
                <a:cs typeface="Consolas" panose="020B0609020204030204" pitchFamily="49" charset="0"/>
              </a:rPr>
              <a:t>i</a:t>
            </a: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=0;i&lt;</a:t>
            </a:r>
            <a:r>
              <a:rPr kumimoji="0" lang="en-US" altLang="zh-CN" sz="1000" kern="1200" cap="none" spc="0" normalizeH="0" baseline="0" noProof="0" dirty="0" err="1">
                <a:latin typeface="Consolas" panose="020B0609020204030204" pitchFamily="49" charset="0"/>
                <a:ea typeface="宋体" panose="02010600030101010101" pitchFamily="2" charset="-122"/>
                <a:cs typeface="Consolas" panose="020B0609020204030204" pitchFamily="49" charset="0"/>
              </a:rPr>
              <a:t>M;i</a:t>
            </a: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a:t>
            </a:r>
          </a:p>
          <a:p>
            <a:pPr marR="0" defTabSz="914400">
              <a:buClrTx/>
              <a:buSzTx/>
              <a:buFontTx/>
              <a:buNone/>
              <a:defRPr/>
            </a:pP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    {</a:t>
            </a:r>
          </a:p>
          <a:p>
            <a:pPr marR="0" defTabSz="914400">
              <a:buClrTx/>
              <a:buSzTx/>
              <a:buFontTx/>
              <a:buNone/>
              <a:defRPr/>
            </a:pP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        for(j=0;j&lt;</a:t>
            </a:r>
            <a:r>
              <a:rPr kumimoji="0" lang="en-US" altLang="zh-CN" sz="1000" kern="1200" cap="none" spc="0" normalizeH="0" baseline="0" noProof="0" dirty="0" err="1">
                <a:latin typeface="Consolas" panose="020B0609020204030204" pitchFamily="49" charset="0"/>
                <a:ea typeface="宋体" panose="02010600030101010101" pitchFamily="2" charset="-122"/>
                <a:cs typeface="Consolas" panose="020B0609020204030204" pitchFamily="49" charset="0"/>
              </a:rPr>
              <a:t>N;j</a:t>
            </a: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a:t>
            </a:r>
          </a:p>
          <a:p>
            <a:pPr marR="0" defTabSz="914400">
              <a:buClrTx/>
              <a:buSzTx/>
              <a:buFontTx/>
              <a:buNone/>
              <a:defRPr/>
            </a:pP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            </a:t>
            </a:r>
            <a:r>
              <a:rPr kumimoji="0" lang="en-US" altLang="zh-CN" sz="1000" kern="1200" cap="none" spc="0" normalizeH="0" baseline="0" noProof="0" dirty="0" err="1">
                <a:latin typeface="Consolas" panose="020B0609020204030204" pitchFamily="49" charset="0"/>
                <a:ea typeface="宋体" panose="02010600030101010101" pitchFamily="2" charset="-122"/>
                <a:cs typeface="Consolas" panose="020B0609020204030204" pitchFamily="49" charset="0"/>
              </a:rPr>
              <a:t>printf</a:t>
            </a: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("%f ",C[</a:t>
            </a:r>
            <a:r>
              <a:rPr kumimoji="0" lang="en-US" altLang="zh-CN" sz="1000" kern="1200" cap="none" spc="0" normalizeH="0" baseline="0" noProof="0" dirty="0" err="1">
                <a:latin typeface="Consolas" panose="020B0609020204030204" pitchFamily="49" charset="0"/>
                <a:ea typeface="宋体" panose="02010600030101010101" pitchFamily="2" charset="-122"/>
                <a:cs typeface="Consolas" panose="020B0609020204030204" pitchFamily="49" charset="0"/>
              </a:rPr>
              <a:t>i</a:t>
            </a: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a:t>
            </a:r>
            <a:r>
              <a:rPr kumimoji="0" lang="en-US" altLang="zh-CN" sz="1000" kern="1200" cap="none" spc="0" normalizeH="0" baseline="0" noProof="0" dirty="0" err="1">
                <a:latin typeface="Consolas" panose="020B0609020204030204" pitchFamily="49" charset="0"/>
                <a:ea typeface="宋体" panose="02010600030101010101" pitchFamily="2" charset="-122"/>
                <a:cs typeface="Consolas" panose="020B0609020204030204" pitchFamily="49" charset="0"/>
              </a:rPr>
              <a:t>N+j</a:t>
            </a: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a:t>
            </a:r>
          </a:p>
          <a:p>
            <a:pPr marR="0" defTabSz="914400">
              <a:buClrTx/>
              <a:buSzTx/>
              <a:buFontTx/>
              <a:buNone/>
              <a:defRPr/>
            </a:pP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        </a:t>
            </a:r>
            <a:r>
              <a:rPr kumimoji="0" lang="en-US" altLang="zh-CN" sz="1000" kern="1200" cap="none" spc="0" normalizeH="0" baseline="0" noProof="0" dirty="0" err="1">
                <a:latin typeface="Consolas" panose="020B0609020204030204" pitchFamily="49" charset="0"/>
                <a:ea typeface="宋体" panose="02010600030101010101" pitchFamily="2" charset="-122"/>
                <a:cs typeface="Consolas" panose="020B0609020204030204" pitchFamily="49" charset="0"/>
              </a:rPr>
              <a:t>printf</a:t>
            </a: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("\n");</a:t>
            </a:r>
          </a:p>
          <a:p>
            <a:pPr marR="0" defTabSz="914400">
              <a:buClrTx/>
              <a:buSzTx/>
              <a:buFontTx/>
              <a:buNone/>
              <a:defRPr/>
            </a:pP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    }</a:t>
            </a:r>
          </a:p>
          <a:p>
            <a:pPr marR="0" defTabSz="914400">
              <a:buClrTx/>
              <a:buSzTx/>
              <a:buFontTx/>
              <a:buNone/>
              <a:defRPr/>
            </a:pP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a:t>
            </a:r>
          </a:p>
          <a:p>
            <a:pPr marR="0" defTabSz="914400">
              <a:buClrTx/>
              <a:buSzTx/>
              <a:buFontTx/>
              <a:buNone/>
              <a:defRPr/>
            </a:pPr>
            <a:r>
              <a:rPr kumimoji="0" lang="en-US" altLang="zh-CN" sz="1000" kern="1200" cap="none" spc="0" normalizeH="0" baseline="0" noProof="0" dirty="0" err="1">
                <a:latin typeface="Consolas" panose="020B0609020204030204" pitchFamily="49" charset="0"/>
                <a:ea typeface="宋体" panose="02010600030101010101" pitchFamily="2" charset="-122"/>
                <a:cs typeface="Consolas" panose="020B0609020204030204" pitchFamily="49" charset="0"/>
              </a:rPr>
              <a:t>MPI_Finalize</a:t>
            </a: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 // </a:t>
            </a:r>
            <a:r>
              <a:rPr kumimoji="0" lang="zh-CN" altLang="en-US"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并行结束</a:t>
            </a:r>
          </a:p>
          <a:p>
            <a:pPr marR="0" defTabSz="914400">
              <a:buClrTx/>
              <a:buSzTx/>
              <a:buFontTx/>
              <a:buNone/>
              <a:defRPr/>
            </a:pP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return 0;</a:t>
            </a:r>
          </a:p>
          <a:p>
            <a:pPr marR="0" defTabSz="914400">
              <a:buClrTx/>
              <a:buSzTx/>
              <a:buFontTx/>
              <a:buNone/>
              <a:defRPr/>
            </a:pPr>
            <a:r>
              <a:rPr kumimoji="0" lang="en-US" altLang="zh-CN"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rPr>
              <a:t>}</a:t>
            </a:r>
          </a:p>
          <a:p>
            <a:pPr marR="0" defTabSz="914400">
              <a:buClrTx/>
              <a:buSzTx/>
              <a:buFontTx/>
              <a:buNone/>
              <a:defRPr/>
            </a:pPr>
            <a:endParaRPr kumimoji="0" lang="zh-CN" altLang="en-US" sz="1000" kern="1200" cap="none" spc="0" normalizeH="0" baseline="0" noProof="0" dirty="0">
              <a:latin typeface="Consolas" panose="020B0609020204030204" pitchFamily="49" charset="0"/>
              <a:ea typeface="宋体" panose="02010600030101010101" pitchFamily="2" charset="-122"/>
              <a:cs typeface="Consolas" panose="020B0609020204030204" pitchFamily="49" charset="0"/>
            </a:endParaRPr>
          </a:p>
        </p:txBody>
      </p:sp>
      <p:sp>
        <p:nvSpPr>
          <p:cNvPr id="7" name="文本框 6"/>
          <p:cNvSpPr txBox="1"/>
          <p:nvPr/>
        </p:nvSpPr>
        <p:spPr>
          <a:xfrm>
            <a:off x="6153150" y="3905250"/>
            <a:ext cx="2792413" cy="922338"/>
          </a:xfrm>
          <a:prstGeom prst="rect">
            <a:avLst/>
          </a:prstGeom>
          <a:noFill/>
          <a:ln w="9525">
            <a:noFill/>
          </a:ln>
        </p:spPr>
        <p:txBody>
          <a:bodyPr>
            <a:spAutoFit/>
          </a:bodyPr>
          <a:lstStyle/>
          <a:p>
            <a:r>
              <a:rPr lang="zh-CN" altLang="en-US" dirty="0">
                <a:solidFill>
                  <a:srgbClr val="FF0000"/>
                </a:solidFill>
                <a:latin typeface="Times New Roman" panose="02020603050405020304" pitchFamily="18" charset="0"/>
              </a:rPr>
              <a:t>应有显式的数据分发和收集过程，否则每个进程都需要庞大的数据集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PP_MARK_KEY" val="e530a105-3cdd-4f80-8865-745bb608c4d3"/>
  <p:tag name="COMMONDATA" val="eyJoZGlkIjoiNDE0NWMzODZlNGQ2YWZlZWJiOWQzMzY4MTc1ZTQ2ZWUifQ=="/>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ef4d7d23-60fc-4887-b48c-48a15adfc839}"/>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aa0550f7-bf12-41d0-8896-89a132e2e70a}"/>
</p:tagLst>
</file>

<file path=ppt/tags/tag4.xml><?xml version="1.0" encoding="utf-8"?>
<p:tagLst xmlns:a="http://schemas.openxmlformats.org/drawingml/2006/main" xmlns:r="http://schemas.openxmlformats.org/officeDocument/2006/relationships" xmlns:p="http://schemas.openxmlformats.org/presentationml/2006/main">
  <p:tag name="KSO_WM_UNIT_TABLE_BEAUTIFY" val="smartTable{b14cd3d7-6182-48e5-98aa-1141244db7c6}"/>
  <p:tag name="TABLE_ENDDRAG_ORIGIN_RECT" val="556*161"/>
  <p:tag name="TABLE_ENDDRAG_RECT" val="102*331*556*16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930</TotalTime>
  <Words>5768</Words>
  <Application>Microsoft Office PowerPoint</Application>
  <PresentationFormat>全屏显示(4:3)</PresentationFormat>
  <Paragraphs>614</Paragraphs>
  <Slides>41</Slides>
  <Notes>5</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41</vt:i4>
      </vt:variant>
    </vt:vector>
  </HeadingPairs>
  <TitlesOfParts>
    <vt:vector size="48" baseType="lpstr">
      <vt:lpstr>Arial</vt:lpstr>
      <vt:lpstr>Calibri</vt:lpstr>
      <vt:lpstr>Calibri Light</vt:lpstr>
      <vt:lpstr>Consolas</vt:lpstr>
      <vt:lpstr>Times New Roman</vt:lpstr>
      <vt:lpstr>Office 主题</vt:lpstr>
      <vt:lpstr>Microsoft Excel Chart</vt:lpstr>
      <vt:lpstr>习题课3（10-12章）</vt:lpstr>
      <vt:lpstr>第10章 第1题</vt:lpstr>
      <vt:lpstr>第10章 第2题</vt:lpstr>
      <vt:lpstr>第10章 第3题</vt:lpstr>
      <vt:lpstr>第10章 第4题</vt:lpstr>
      <vt:lpstr>第10章 第5题-Q</vt:lpstr>
      <vt:lpstr>第10章 第5题-A</vt:lpstr>
      <vt:lpstr>第10章 第6题</vt:lpstr>
      <vt:lpstr>PowerPoint 演示文稿</vt:lpstr>
      <vt:lpstr>第10章 第7题</vt:lpstr>
      <vt:lpstr>第11章 第1题</vt:lpstr>
      <vt:lpstr>第11章 第2题-Q</vt:lpstr>
      <vt:lpstr>第11章 第2题-A</vt:lpstr>
      <vt:lpstr>第11章 第3题</vt:lpstr>
      <vt:lpstr>第11章 第4题</vt:lpstr>
      <vt:lpstr>第11章 第5题</vt:lpstr>
      <vt:lpstr>第11章 第6题</vt:lpstr>
      <vt:lpstr>第11章 第7题</vt:lpstr>
      <vt:lpstr>第11章 第7题 </vt:lpstr>
      <vt:lpstr>第12章 第1题</vt:lpstr>
      <vt:lpstr>第12章 第1题 </vt:lpstr>
      <vt:lpstr>第12章 第2题-Q</vt:lpstr>
      <vt:lpstr>第12章 第2题-A</vt:lpstr>
      <vt:lpstr>第12章 第2题-A</vt:lpstr>
      <vt:lpstr>第12章 第2题-A</vt:lpstr>
      <vt:lpstr>第12章 第3题</vt:lpstr>
      <vt:lpstr>第12章 第3题-Q</vt:lpstr>
      <vt:lpstr>第12章 第3题-A</vt:lpstr>
      <vt:lpstr>第12章 第4题</vt:lpstr>
      <vt:lpstr>第12章 第4题</vt:lpstr>
      <vt:lpstr>第12章 第5题</vt:lpstr>
      <vt:lpstr>第12章 第5题-A</vt:lpstr>
      <vt:lpstr>第12章 第6题</vt:lpstr>
      <vt:lpstr>第12章 第7题</vt:lpstr>
      <vt:lpstr>第12章 第8题</vt:lpstr>
      <vt:lpstr>第12章 第9题</vt:lpstr>
      <vt:lpstr>第12章 第10题</vt:lpstr>
      <vt:lpstr>第12章 第11题</vt:lpstr>
      <vt:lpstr>第12章 第12题</vt:lpstr>
      <vt:lpstr>第12章 第12题-A</vt:lpstr>
      <vt:lpstr>第12章 第13题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zenglu</dc:creator>
  <cp:lastModifiedBy>琦 罗</cp:lastModifiedBy>
  <cp:revision>107</cp:revision>
  <dcterms:created xsi:type="dcterms:W3CDTF">2021-12-05T07:52:00Z</dcterms:created>
  <dcterms:modified xsi:type="dcterms:W3CDTF">2023-12-19T10:03:24Z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6545ED3378024DAF803303F71F5A337D</vt:lpwstr>
  </property>
</Properties>
</file>