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35"/>
  </p:notesMasterIdLst>
  <p:sldIdLst>
    <p:sldId id="256" r:id="rId4"/>
    <p:sldId id="362" r:id="rId5"/>
    <p:sldId id="279" r:id="rId6"/>
    <p:sldId id="281" r:id="rId7"/>
    <p:sldId id="282" r:id="rId8"/>
    <p:sldId id="283" r:id="rId9"/>
    <p:sldId id="284" r:id="rId10"/>
    <p:sldId id="413"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390" r:id="rId26"/>
    <p:sldId id="391" r:id="rId27"/>
    <p:sldId id="392" r:id="rId28"/>
    <p:sldId id="393" r:id="rId29"/>
    <p:sldId id="394" r:id="rId30"/>
    <p:sldId id="395" r:id="rId31"/>
    <p:sldId id="396" r:id="rId32"/>
    <p:sldId id="397" r:id="rId33"/>
    <p:sldId id="285" r:id="rId34"/>
  </p:sldIdLst>
  <p:sldSz cx="9144000" cy="6858000" type="screen4x3"/>
  <p:notesSz cx="6858000" cy="9144000"/>
  <p:custDataLst>
    <p:tags r:id="rId3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14"/>
    <p:restoredTop sz="94660"/>
  </p:normalViewPr>
  <p:slideViewPr>
    <p:cSldViewPr snapToGrid="0" showGuides="1">
      <p:cViewPr varScale="1">
        <p:scale>
          <a:sx n="110" d="100"/>
          <a:sy n="110"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0855DBD-EA29-40CF-B212-A2E763A55D92}"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981200"/>
            <a:ext cx="3810000" cy="198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14800"/>
            <a:ext cx="3810000" cy="198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981200"/>
            <a:ext cx="3810000" cy="198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14800"/>
            <a:ext cx="3810000" cy="1981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buFontTx/>
              <a:buNone/>
              <a:defRPr sz="14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rtl="0" eaLnBrk="0" fontAlgn="base" hangingPunct="0">
        <a:spcBef>
          <a:spcPct val="0"/>
        </a:spcBef>
        <a:spcAft>
          <a:spcPct val="0"/>
        </a:spcAft>
        <a:defRPr sz="3600">
          <a:solidFill>
            <a:srgbClr val="FF3300"/>
          </a:solidFill>
          <a:latin typeface="+mj-lt"/>
          <a:ea typeface="+mj-ea"/>
          <a:cs typeface="+mj-cs"/>
        </a:defRPr>
      </a:lvl1pPr>
      <a:lvl2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5pPr>
      <a:lvl6pPr marL="4572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6pPr>
      <a:lvl7pPr marL="9144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7pPr>
      <a:lvl8pPr marL="13716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8pPr>
      <a:lvl9pPr marL="18288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9pPr>
    </p:titleStyle>
    <p:bodyStyle>
      <a:lvl1pPr marL="341630" indent="-341630" algn="l" rtl="0" eaLnBrk="0" fontAlgn="base" hangingPunct="0">
        <a:lnSpc>
          <a:spcPct val="150000"/>
        </a:lnSpc>
        <a:spcBef>
          <a:spcPct val="0"/>
        </a:spcBef>
        <a:spcAft>
          <a:spcPct val="0"/>
        </a:spcAft>
        <a:buChar char="•"/>
        <a:defRPr sz="2400" b="1">
          <a:solidFill>
            <a:schemeClr val="tx1"/>
          </a:solidFill>
          <a:latin typeface="+mn-lt"/>
          <a:ea typeface="+mn-ea"/>
          <a:cs typeface="+mn-cs"/>
        </a:defRPr>
      </a:lvl1pPr>
      <a:lvl2pPr marL="741680" indent="-284480" algn="l" rtl="0" eaLnBrk="0" fontAlgn="base" hangingPunct="0">
        <a:lnSpc>
          <a:spcPct val="150000"/>
        </a:lnSpc>
        <a:spcBef>
          <a:spcPct val="0"/>
        </a:spcBef>
        <a:spcAft>
          <a:spcPct val="0"/>
        </a:spcAft>
        <a:buChar char="•"/>
        <a:defRPr sz="2000" b="1">
          <a:solidFill>
            <a:schemeClr val="tx1"/>
          </a:solidFill>
          <a:latin typeface="+mn-lt"/>
          <a:ea typeface="+mn-ea"/>
        </a:defRPr>
      </a:lvl2pPr>
      <a:lvl3pPr marL="1141730" indent="-227330" algn="l" rtl="0" eaLnBrk="0" fontAlgn="base" hangingPunct="0">
        <a:lnSpc>
          <a:spcPct val="150000"/>
        </a:lnSpc>
        <a:spcBef>
          <a:spcPct val="0"/>
        </a:spcBef>
        <a:spcAft>
          <a:spcPct val="0"/>
        </a:spcAft>
        <a:buChar char="•"/>
        <a:defRPr sz="2000" b="1">
          <a:solidFill>
            <a:schemeClr val="tx1"/>
          </a:solidFill>
          <a:latin typeface="+mn-lt"/>
          <a:ea typeface="+mn-ea"/>
        </a:defRPr>
      </a:lvl3pPr>
      <a:lvl4pPr marL="1598930" indent="-22733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6130" indent="-22733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4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buFontTx/>
              <a:buNone/>
              <a:defRPr sz="14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D3FEA2E-7AD2-4E26-91B0-9EDFC3C495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zh-CN" altLang="en-US" sz="14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ftr="0" dt="0"/>
  <p:txStyles>
    <p:titleStyle>
      <a:lvl1pPr algn="ctr" rtl="0" eaLnBrk="0" fontAlgn="base" hangingPunct="0">
        <a:spcBef>
          <a:spcPct val="0"/>
        </a:spcBef>
        <a:spcAft>
          <a:spcPct val="0"/>
        </a:spcAft>
        <a:defRPr sz="3600">
          <a:solidFill>
            <a:srgbClr val="FF3300"/>
          </a:solidFill>
          <a:latin typeface="+mj-lt"/>
          <a:ea typeface="+mj-ea"/>
          <a:cs typeface="+mj-cs"/>
        </a:defRPr>
      </a:lvl1pPr>
      <a:lvl2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3600">
          <a:solidFill>
            <a:srgbClr val="FF3300"/>
          </a:solidFill>
          <a:latin typeface="Times New Roman" panose="02020603050405020304" pitchFamily="18" charset="0"/>
          <a:ea typeface="黑体" panose="02010609060101010101" pitchFamily="49" charset="-122"/>
        </a:defRPr>
      </a:lvl5pPr>
      <a:lvl6pPr marL="4572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6pPr>
      <a:lvl7pPr marL="9144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7pPr>
      <a:lvl8pPr marL="13716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8pPr>
      <a:lvl9pPr marL="1828800" algn="ctr" rtl="0" eaLnBrk="1" fontAlgn="base" hangingPunct="1">
        <a:spcBef>
          <a:spcPct val="0"/>
        </a:spcBef>
        <a:spcAft>
          <a:spcPct val="0"/>
        </a:spcAft>
        <a:defRPr kumimoji="1" sz="3600">
          <a:solidFill>
            <a:srgbClr val="FF3300"/>
          </a:solidFill>
          <a:latin typeface="Times New Roman" panose="02020603050405020304" pitchFamily="18" charset="0"/>
          <a:ea typeface="黑体" panose="02010609060101010101" pitchFamily="49" charset="-122"/>
        </a:defRPr>
      </a:lvl9pPr>
    </p:titleStyle>
    <p:bodyStyle>
      <a:lvl1pPr marL="341630" indent="-341630" algn="l" rtl="0" eaLnBrk="0" fontAlgn="base" hangingPunct="0">
        <a:lnSpc>
          <a:spcPct val="150000"/>
        </a:lnSpc>
        <a:spcBef>
          <a:spcPct val="0"/>
        </a:spcBef>
        <a:spcAft>
          <a:spcPct val="0"/>
        </a:spcAft>
        <a:buChar char="•"/>
        <a:defRPr sz="2400" b="1">
          <a:solidFill>
            <a:schemeClr val="tx1"/>
          </a:solidFill>
          <a:latin typeface="+mn-lt"/>
          <a:ea typeface="+mn-ea"/>
          <a:cs typeface="+mn-cs"/>
        </a:defRPr>
      </a:lvl1pPr>
      <a:lvl2pPr marL="741680" indent="-284480" algn="l" rtl="0" eaLnBrk="0" fontAlgn="base" hangingPunct="0">
        <a:lnSpc>
          <a:spcPct val="150000"/>
        </a:lnSpc>
        <a:spcBef>
          <a:spcPct val="0"/>
        </a:spcBef>
        <a:spcAft>
          <a:spcPct val="0"/>
        </a:spcAft>
        <a:buChar char="•"/>
        <a:defRPr sz="2000" b="1">
          <a:solidFill>
            <a:schemeClr val="tx1"/>
          </a:solidFill>
          <a:latin typeface="+mn-lt"/>
          <a:ea typeface="+mn-ea"/>
        </a:defRPr>
      </a:lvl2pPr>
      <a:lvl3pPr marL="1141730" indent="-227330" algn="l" rtl="0" eaLnBrk="0" fontAlgn="base" hangingPunct="0">
        <a:lnSpc>
          <a:spcPct val="150000"/>
        </a:lnSpc>
        <a:spcBef>
          <a:spcPct val="0"/>
        </a:spcBef>
        <a:spcAft>
          <a:spcPct val="0"/>
        </a:spcAft>
        <a:buChar char="•"/>
        <a:defRPr sz="2000" b="1">
          <a:solidFill>
            <a:schemeClr val="tx1"/>
          </a:solidFill>
          <a:latin typeface="+mn-lt"/>
          <a:ea typeface="+mn-ea"/>
        </a:defRPr>
      </a:lvl3pPr>
      <a:lvl4pPr marL="1598930" indent="-22733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6130" indent="-22733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ctrTitle"/>
          </p:nvPr>
        </p:nvSpPr>
        <p:spPr/>
        <p:txBody>
          <a:bodyPr vert="horz" wrap="square" lIns="91440" tIns="45720" rIns="91440" bIns="45720" anchor="ctr" anchorCtr="0"/>
          <a:p>
            <a:pPr eaLnBrk="1" hangingPunct="1">
              <a:buClrTx/>
              <a:buSzTx/>
              <a:buFontTx/>
            </a:pPr>
            <a:r>
              <a:rPr lang="zh-CN" altLang="en-US" dirty="0"/>
              <a:t>计算机体系结构基础</a:t>
            </a:r>
            <a:endParaRPr lang="zh-CN" altLang="en-US" dirty="0"/>
          </a:p>
        </p:txBody>
      </p:sp>
      <p:sp>
        <p:nvSpPr>
          <p:cNvPr id="4098" name="副标题 2"/>
          <p:cNvSpPr>
            <a:spLocks noGrp="1"/>
          </p:cNvSpPr>
          <p:nvPr>
            <p:ph type="subTitle" idx="1"/>
          </p:nvPr>
        </p:nvSpPr>
        <p:spPr/>
        <p:txBody>
          <a:bodyPr vert="horz" wrap="square" lIns="91440" tIns="45720" rIns="91440" bIns="45720" anchor="t" anchorCtr="0"/>
          <a:p>
            <a:pPr eaLnBrk="1" hangingPunct="1">
              <a:buClrTx/>
              <a:buSzTx/>
              <a:buFontTx/>
            </a:pPr>
            <a:r>
              <a:rPr lang="zh-CN" altLang="en-US" dirty="0">
                <a:latin typeface="+mn-lt"/>
                <a:ea typeface="+mn-ea"/>
                <a:cs typeface="+mn-cs"/>
              </a:rPr>
              <a:t>习题课（</a:t>
            </a:r>
            <a:r>
              <a:rPr lang="en-US" altLang="zh-CN" dirty="0">
                <a:latin typeface="+mn-lt"/>
                <a:ea typeface="+mn-ea"/>
                <a:cs typeface="+mn-cs"/>
              </a:rPr>
              <a:t>3/4/7</a:t>
            </a:r>
            <a:r>
              <a:rPr lang="zh-CN" altLang="en-US" dirty="0">
                <a:latin typeface="+mn-lt"/>
                <a:ea typeface="+mn-ea"/>
                <a:cs typeface="+mn-cs"/>
              </a:rPr>
              <a:t>章）</a:t>
            </a:r>
            <a:endParaRPr lang="zh-CN"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anchor="ctr" anchorCtr="0"/>
          <a:p>
            <a:r>
              <a:rPr lang="zh-CN" altLang="en-US"/>
              <a:t>第</a:t>
            </a:r>
            <a:r>
              <a:rPr lang="en-US" altLang="zh-CN"/>
              <a:t>04</a:t>
            </a:r>
            <a:r>
              <a:rPr lang="zh-CN" altLang="en-US"/>
              <a:t>章</a:t>
            </a:r>
            <a:r>
              <a:rPr lang="en-US" altLang="zh-CN"/>
              <a:t> </a:t>
            </a:r>
            <a:r>
              <a:rPr lang="zh-CN" altLang="en-US"/>
              <a:t>第</a:t>
            </a:r>
            <a:r>
              <a:rPr lang="en-US" altLang="zh-CN"/>
              <a:t>1</a:t>
            </a:r>
            <a:r>
              <a:rPr lang="zh-CN" altLang="en-US"/>
              <a:t>题</a:t>
            </a:r>
            <a:r>
              <a:rPr lang="en-US" altLang="zh-CN"/>
              <a:t>-A</a:t>
            </a:r>
            <a:endParaRPr lang="en-US" altLang="zh-CN"/>
          </a:p>
        </p:txBody>
      </p:sp>
      <p:sp>
        <p:nvSpPr>
          <p:cNvPr id="35842" name="内容占位符 2"/>
          <p:cNvSpPr>
            <a:spLocks noGrp="1"/>
          </p:cNvSpPr>
          <p:nvPr>
            <p:ph idx="1"/>
          </p:nvPr>
        </p:nvSpPr>
        <p:spPr/>
        <p:txBody>
          <a:bodyPr anchor="t" anchorCtr="0"/>
          <a:p>
            <a:r>
              <a:rPr lang="en-US" altLang="zh-CN"/>
              <a:t>LoongArch64</a:t>
            </a:r>
            <a:r>
              <a:rPr lang="zh-CN" altLang="en-US"/>
              <a:t>：</a:t>
            </a:r>
            <a:r>
              <a:rPr lang="en-US" altLang="zh-CN"/>
              <a:t> XLEN=64</a:t>
            </a:r>
            <a:endParaRPr lang="en-US" altLang="zh-CN"/>
          </a:p>
        </p:txBody>
      </p:sp>
      <p:graphicFrame>
        <p:nvGraphicFramePr>
          <p:cNvPr id="4" name="表格 3"/>
          <p:cNvGraphicFramePr/>
          <p:nvPr/>
        </p:nvGraphicFramePr>
        <p:xfrm>
          <a:off x="473075" y="3070225"/>
          <a:ext cx="6483985" cy="3276600"/>
        </p:xfrm>
        <a:graphic>
          <a:graphicData uri="http://schemas.openxmlformats.org/drawingml/2006/table">
            <a:tbl>
              <a:tblPr firstRow="1" bandRow="1">
                <a:tableStyleId>{5940675A-B579-460E-94D1-54222C63F5DA}</a:tableStyleId>
              </a:tblPr>
              <a:tblGrid>
                <a:gridCol w="1330960"/>
                <a:gridCol w="2503805"/>
                <a:gridCol w="2649220"/>
              </a:tblGrid>
              <a:tr h="273050">
                <a:tc>
                  <a:txBody>
                    <a:bodyPr/>
                    <a:p>
                      <a:pPr indent="0">
                        <a:buNone/>
                      </a:pPr>
                      <a:r>
                        <a:rPr lang="en-US" sz="1600" b="0">
                          <a:latin typeface="Calibri" charset="0"/>
                          <a:cs typeface="Calibri" charset="0"/>
                        </a:rPr>
                        <a:t>参数名</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传递方式</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值</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sz="1600" b="0">
                          <a:latin typeface="Calibri" charset="0"/>
                          <a:cs typeface="Calibri" charset="0"/>
                        </a:rPr>
                        <a:t>a</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a0</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0x61</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sz="1600" b="0">
                          <a:latin typeface="Calibri" charset="0"/>
                          <a:cs typeface="Calibri" charset="0"/>
                        </a:rPr>
                        <a:t>b</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a1</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-1</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sz="1600" b="0">
                          <a:latin typeface="Calibri" charset="0"/>
                          <a:cs typeface="Calibri" charset="0"/>
                        </a:rPr>
                        <a:t>c</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a2</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1</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indent="0">
                        <a:buNone/>
                      </a:pPr>
                      <a:r>
                        <a:rPr lang="en-US" sz="1600" b="0">
                          <a:latin typeface="Calibri" charset="0"/>
                          <a:cs typeface="Calibri" charset="0"/>
                        </a:rPr>
                        <a:t>d</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a3</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2</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indent="0">
                        <a:buNone/>
                      </a:pPr>
                      <a:r>
                        <a:rPr lang="en-US" sz="1600" b="0">
                          <a:latin typeface="Calibri" charset="0"/>
                          <a:cs typeface="Calibri" charset="0"/>
                        </a:rPr>
                        <a:t>e</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fa0</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单精度3.0</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sz="1600" b="0">
                          <a:latin typeface="Calibri" charset="0"/>
                          <a:cs typeface="Calibri" charset="0"/>
                        </a:rPr>
                        <a:t>f</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fa1</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双精度4.0</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5465">
                <a:tc>
                  <a:txBody>
                    <a:bodyPr/>
                    <a:p>
                      <a:pPr indent="0">
                        <a:buNone/>
                      </a:pPr>
                      <a:r>
                        <a:rPr lang="en-US" sz="1600" b="0">
                          <a:latin typeface="Calibri" charset="0"/>
                          <a:cs typeface="Calibri" charset="0"/>
                        </a:rPr>
                        <a:t>g</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a4</a:t>
                      </a:r>
                      <a:endParaRPr lang="zh-CN"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Bit 0-7为sm.c，bit 32-64为sm.d</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6100">
                <a:tc>
                  <a:txBody>
                    <a:bodyPr/>
                    <a:p>
                      <a:pPr indent="0">
                        <a:buNone/>
                      </a:pPr>
                      <a:r>
                        <a:rPr lang="en-US" sz="1600" b="0">
                          <a:latin typeface="Calibri" charset="0"/>
                          <a:cs typeface="Calibri" charset="0"/>
                        </a:rPr>
                        <a:t>h</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a5存放h在栈上的地址</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编译器分配的h结构地址</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sz="1600" b="0">
                          <a:latin typeface="Calibri" charset="0"/>
                          <a:cs typeface="Calibri" charset="0"/>
                        </a:rPr>
                        <a:t>i</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a6</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charset="0"/>
                          <a:cs typeface="Calibri" charset="0"/>
                        </a:rPr>
                        <a:t>9</a:t>
                      </a:r>
                      <a:endParaRPr lang="en-US" altLang="en-US" sz="1600" b="0">
                        <a:latin typeface="Calibri" charset="0"/>
                        <a:ea typeface="Calibri" charset="0"/>
                        <a:cs typeface="Calibri"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5889" name="文本框 4"/>
          <p:cNvSpPr txBox="1"/>
          <p:nvPr/>
        </p:nvSpPr>
        <p:spPr>
          <a:xfrm>
            <a:off x="7096125" y="4870450"/>
            <a:ext cx="1868488" cy="644525"/>
          </a:xfrm>
          <a:prstGeom prst="rect">
            <a:avLst/>
          </a:prstGeom>
          <a:noFill/>
          <a:ln w="9525">
            <a:noFill/>
          </a:ln>
        </p:spPr>
        <p:txBody>
          <a:bodyPr wrap="square" anchor="t" anchorCtr="0">
            <a:spAutoFit/>
          </a:bodyPr>
          <a:p>
            <a:r>
              <a:rPr lang="en-US" altLang="zh-CN">
                <a:solidFill>
                  <a:srgbClr val="FF0000"/>
                </a:solidFill>
                <a:latin typeface="Times New Roman" panose="02020603050405020304" pitchFamily="18" charset="0"/>
                <a:ea typeface="宋体" pitchFamily="2" charset="-122"/>
              </a:rPr>
              <a:t>g</a:t>
            </a:r>
            <a:r>
              <a:rPr lang="zh-CN" altLang="en-US">
                <a:solidFill>
                  <a:srgbClr val="FF0000"/>
                </a:solidFill>
                <a:latin typeface="Times New Roman" panose="02020603050405020304" pitchFamily="18" charset="0"/>
                <a:ea typeface="宋体" pitchFamily="2" charset="-122"/>
              </a:rPr>
              <a:t>结构体不超过</a:t>
            </a:r>
            <a:r>
              <a:rPr lang="en-US" altLang="zh-CN">
                <a:solidFill>
                  <a:srgbClr val="FF0000"/>
                </a:solidFill>
                <a:latin typeface="Times New Roman" panose="02020603050405020304" pitchFamily="18" charset="0"/>
                <a:ea typeface="宋体" pitchFamily="2" charset="-122"/>
              </a:rPr>
              <a:t>64</a:t>
            </a:r>
            <a:r>
              <a:rPr lang="zh-CN" altLang="en-US">
                <a:solidFill>
                  <a:srgbClr val="FF0000"/>
                </a:solidFill>
                <a:latin typeface="Times New Roman" panose="02020603050405020304" pitchFamily="18" charset="0"/>
                <a:ea typeface="宋体" pitchFamily="2" charset="-122"/>
              </a:rPr>
              <a:t>位</a:t>
            </a:r>
            <a:endParaRPr lang="zh-CN" altLang="en-US">
              <a:solidFill>
                <a:srgbClr val="FF0000"/>
              </a:solidFill>
              <a:latin typeface="Times New Roman" panose="02020603050405020304" pitchFamily="18"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685800" y="0"/>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2</a:t>
            </a:r>
            <a:r>
              <a:rPr lang="zh-CN" altLang="en-US" dirty="0"/>
              <a:t>题</a:t>
            </a:r>
            <a:endParaRPr lang="zh-CN" altLang="en-US" dirty="0"/>
          </a:p>
        </p:txBody>
      </p:sp>
      <p:sp>
        <p:nvSpPr>
          <p:cNvPr id="3" name="内容占位符 2"/>
          <p:cNvSpPr>
            <a:spLocks noGrp="1"/>
          </p:cNvSpPr>
          <p:nvPr>
            <p:ph idx="1"/>
          </p:nvPr>
        </p:nvSpPr>
        <p:spPr>
          <a:xfrm>
            <a:off x="685800" y="1143000"/>
            <a:ext cx="7772400" cy="5300663"/>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Q</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000" b="1" i="0" u="none" strike="noStrike" kern="0" cap="none" spc="0" normalizeH="0" baseline="0" noProof="0" dirty="0">
                <a:ln>
                  <a:noFill/>
                </a:ln>
                <a:solidFill>
                  <a:schemeClr val="tx1"/>
                </a:solidFill>
                <a:effectLst/>
                <a:uLnTx/>
                <a:uFillTx/>
                <a:latin typeface="+mn-lt"/>
                <a:ea typeface="+mn-ea"/>
                <a:cs typeface="+mn-cs"/>
              </a:rPr>
              <a:t>1. </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cs"/>
              </a:rPr>
              <a:t>用</a:t>
            </a:r>
            <a:r>
              <a:rPr kumimoji="1" lang="en-US" altLang="zh-CN" sz="2000" b="1" i="0" u="none" strike="noStrike" kern="0" cap="none" spc="0" normalizeH="0" baseline="0" noProof="0" dirty="0">
                <a:ln>
                  <a:noFill/>
                </a:ln>
                <a:solidFill>
                  <a:schemeClr val="tx1"/>
                </a:solidFill>
                <a:effectLst/>
                <a:uLnTx/>
                <a:uFillTx/>
                <a:latin typeface="+mn-lt"/>
                <a:ea typeface="+mn-ea"/>
                <a:cs typeface="+mn-cs"/>
              </a:rPr>
              <a:t>LoongArch</a:t>
            </a:r>
            <a:r>
              <a:rPr kumimoji="1" lang="zh-CN" altLang="en-US" sz="2000" b="1" i="0" u="none" strike="noStrike" kern="0" cap="none" spc="0" normalizeH="0" baseline="0" noProof="0" dirty="0">
                <a:ln>
                  <a:noFill/>
                </a:ln>
                <a:solidFill>
                  <a:schemeClr val="tx1"/>
                </a:solidFill>
                <a:effectLst/>
                <a:uLnTx/>
                <a:uFillTx/>
                <a:latin typeface="+mn-lt"/>
                <a:ea typeface="+mn-ea"/>
                <a:cs typeface="+mn-cs"/>
              </a:rPr>
              <a:t>汇编程序来举例并分析未同步的线程之间进行共享数据访问出错的情况</a:t>
            </a:r>
            <a:endParaRPr kumimoji="1" lang="en-US" altLang="zh-CN" sz="2000" b="1" i="0" u="none" strike="noStrike" kern="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2. </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用</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LL/SC</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指令改写你的程序，使它们的共享数据访问正确。</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514350" marR="0" lvl="0" indent="-457200" algn="l" defTabSz="914400" rtl="0" eaLnBrk="0" fontAlgn="base" latinLnBrk="0" hangingPunct="0">
              <a:lnSpc>
                <a:spcPct val="150000"/>
              </a:lnSpc>
              <a:spcBef>
                <a:spcPct val="0"/>
              </a:spcBef>
              <a:spcAft>
                <a:spcPct val="0"/>
              </a:spcAft>
              <a:buClrTx/>
              <a:buSzTx/>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A</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mn-lt"/>
              <a:ea typeface="+mn-ea"/>
              <a:cs typeface="+mn-cs"/>
            </a:endParaRPr>
          </a:p>
          <a:p>
            <a:pPr marL="914400" marR="0" lvl="1" indent="-457200" algn="l" defTabSz="914400" rtl="0" eaLnBrk="0" fontAlgn="base" latinLnBrk="0" hangingPunct="0">
              <a:lnSpc>
                <a:spcPct val="150000"/>
              </a:lnSpc>
              <a:spcBef>
                <a:spcPct val="0"/>
              </a:spcBef>
              <a:spcAft>
                <a:spcPct val="0"/>
              </a:spcAft>
              <a:buClrTx/>
              <a:buSzTx/>
              <a:buFontTx/>
              <a:buChar char="•"/>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线程</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a/b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都要将内存</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X(</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存于</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r2)</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的值自增</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1</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（如线程共用的计数器）</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当</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a/b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在多处理器中同时执行时，可能会同时取回旧值加</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1</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存回</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914400" marR="0" lvl="1" indent="-457200" algn="l" defTabSz="914400" rtl="0" eaLnBrk="0" fontAlgn="base" latinLnBrk="0" hangingPunct="0">
              <a:lnSpc>
                <a:spcPct val="150000"/>
              </a:lnSpc>
              <a:spcBef>
                <a:spcPct val="0"/>
              </a:spcBef>
              <a:spcAft>
                <a:spcPct val="0"/>
              </a:spcAft>
              <a:buClrTx/>
              <a:buSzTx/>
              <a:buFontTx/>
              <a:buChar char="•"/>
              <a:defRPr/>
            </a:pPr>
            <a:endParaRPr kumimoji="1" lang="zh-CN" altLang="en-US" sz="2000" b="1" i="0" u="none" strike="noStrike" kern="0" cap="none" spc="0" normalizeH="0" baseline="0" noProof="0" dirty="0">
              <a:ln>
                <a:noFill/>
              </a:ln>
              <a:solidFill>
                <a:schemeClr val="tx1"/>
              </a:solidFill>
              <a:effectLst/>
              <a:uLnTx/>
              <a:uFillTx/>
              <a:latin typeface="+mn-lt"/>
              <a:ea typeface="+mn-ea"/>
              <a:cs typeface="+mn-ea"/>
            </a:endParaRPr>
          </a:p>
        </p:txBody>
      </p:sp>
      <p:sp>
        <p:nvSpPr>
          <p:cNvPr id="36867" name="文本框 3"/>
          <p:cNvSpPr txBox="1"/>
          <p:nvPr/>
        </p:nvSpPr>
        <p:spPr>
          <a:xfrm>
            <a:off x="1539240" y="4815840"/>
            <a:ext cx="2385695" cy="1016000"/>
          </a:xfrm>
          <a:prstGeom prst="rect">
            <a:avLst/>
          </a:prstGeom>
          <a:noFill/>
          <a:ln w="9525" cap="flat" cmpd="sng">
            <a:solidFill>
              <a:schemeClr val="tx2"/>
            </a:solidFill>
            <a:prstDash val="solid"/>
            <a:miter/>
            <a:headEnd type="none" w="med" len="med"/>
            <a:tailEnd type="none" w="med" len="med"/>
          </a:ln>
        </p:spPr>
        <p:txBody>
          <a:bodyPr anchor="t" anchorCtr="0">
            <a:noAutofit/>
          </a:bodyPr>
          <a:p>
            <a:pPr eaLnBrk="0" hangingPunct="0"/>
            <a:r>
              <a:rPr lang="en-US" altLang="zh-CN" dirty="0">
                <a:latin typeface="Consolas" panose="020B0609020204030204" pitchFamily="49" charset="0"/>
                <a:ea typeface="宋体" pitchFamily="2" charset="-122"/>
              </a:rPr>
              <a:t>ld.w   r1, r2, 0</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addi.w r1,r1,1</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st.w   r1, r2, 0</a:t>
            </a:r>
            <a:endParaRPr lang="en-US" altLang="zh-CN" dirty="0">
              <a:latin typeface="Consolas" panose="020B0609020204030204" pitchFamily="49" charset="0"/>
              <a:ea typeface="宋体" pitchFamily="2" charset="-122"/>
            </a:endParaRPr>
          </a:p>
        </p:txBody>
      </p:sp>
      <p:sp>
        <p:nvSpPr>
          <p:cNvPr id="36868" name="文本框 4"/>
          <p:cNvSpPr txBox="1"/>
          <p:nvPr/>
        </p:nvSpPr>
        <p:spPr>
          <a:xfrm>
            <a:off x="5553710" y="4535170"/>
            <a:ext cx="2292985" cy="1577340"/>
          </a:xfrm>
          <a:prstGeom prst="rect">
            <a:avLst/>
          </a:prstGeom>
          <a:noFill/>
          <a:ln w="9525" cap="flat" cmpd="sng">
            <a:solidFill>
              <a:schemeClr val="tx2"/>
            </a:solidFill>
            <a:prstDash val="solid"/>
            <a:miter/>
            <a:headEnd type="none" w="med" len="med"/>
            <a:tailEnd type="none" w="med" len="med"/>
          </a:ln>
        </p:spPr>
        <p:txBody>
          <a:bodyPr anchor="t" anchorCtr="0">
            <a:noAutofit/>
          </a:bodyPr>
          <a:p>
            <a:pPr eaLnBrk="0" hangingPunct="0"/>
            <a:r>
              <a:rPr lang="en-US" altLang="zh-CN" dirty="0">
                <a:latin typeface="Consolas" panose="020B0609020204030204" pitchFamily="49" charset="0"/>
                <a:ea typeface="宋体" pitchFamily="2" charset="-122"/>
              </a:rPr>
              <a:t>loop:</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ll.w   r1, r2, 0</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addi.w r1,r1,1</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sc.w   r1, r2, 0</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beqz r1,loop</a:t>
            </a:r>
            <a:endParaRPr lang="en-US" altLang="zh-CN" dirty="0">
              <a:latin typeface="Consolas" panose="020B0609020204030204" pitchFamily="49" charset="0"/>
              <a:ea typeface="宋体" pitchFamily="2" charset="-122"/>
            </a:endParaRPr>
          </a:p>
        </p:txBody>
      </p:sp>
      <p:cxnSp>
        <p:nvCxnSpPr>
          <p:cNvPr id="36869" name="直接箭头连接符 6"/>
          <p:cNvCxnSpPr/>
          <p:nvPr/>
        </p:nvCxnSpPr>
        <p:spPr>
          <a:xfrm>
            <a:off x="4097338" y="5243513"/>
            <a:ext cx="1198562" cy="0"/>
          </a:xfrm>
          <a:prstGeom prst="straightConnector1">
            <a:avLst/>
          </a:prstGeom>
          <a:ln w="9525" cap="flat" cmpd="sng">
            <a:solidFill>
              <a:schemeClr val="tx1"/>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3</a:t>
            </a:r>
            <a:r>
              <a:rPr lang="zh-CN" altLang="en-US" dirty="0"/>
              <a:t>题</a:t>
            </a:r>
            <a:r>
              <a:rPr lang="en-US" altLang="zh-CN" dirty="0"/>
              <a:t>-Q</a:t>
            </a:r>
            <a:endParaRPr lang="zh-CN" altLang="en-US" dirty="0"/>
          </a:p>
        </p:txBody>
      </p:sp>
      <p:sp>
        <p:nvSpPr>
          <p:cNvPr id="37890" name="内容占位符 2"/>
          <p:cNvSpPr>
            <a:spLocks noGrp="1"/>
          </p:cNvSpPr>
          <p:nvPr>
            <p:ph idx="1"/>
          </p:nvPr>
        </p:nvSpPr>
        <p:spPr/>
        <p:txBody>
          <a:bodyPr vert="horz" wrap="square" lIns="91440" tIns="45720" rIns="91440" bIns="45720" anchor="t" anchorCtr="0"/>
          <a:p>
            <a:r>
              <a:rPr lang="en-US" altLang="zh-CN" dirty="0"/>
              <a:t>Q</a:t>
            </a:r>
            <a:r>
              <a:rPr lang="zh-CN" altLang="en-US" dirty="0"/>
              <a:t>：</a:t>
            </a:r>
            <a:endParaRPr lang="en-US" altLang="zh-CN" dirty="0"/>
          </a:p>
          <a:p>
            <a:pPr marL="914400" lvl="1" indent="-457200">
              <a:buFont typeface="Times New Roman" panose="02020603050405020304" pitchFamily="18" charset="0"/>
              <a:buAutoNum type="arabicPeriod"/>
            </a:pPr>
            <a:r>
              <a:rPr lang="zh-CN" altLang="en-US" dirty="0"/>
              <a:t>写一段包含冒泡排序算法实现函数的</a:t>
            </a:r>
            <a:r>
              <a:rPr lang="en-US" altLang="zh-CN" dirty="0"/>
              <a:t>C</a:t>
            </a:r>
            <a:r>
              <a:rPr lang="zh-CN" altLang="en-US" dirty="0"/>
              <a:t>程序，在你的机器上安装</a:t>
            </a:r>
            <a:r>
              <a:rPr lang="en-US" altLang="zh-CN" dirty="0"/>
              <a:t>LoongArch</a:t>
            </a:r>
            <a:r>
              <a:rPr lang="zh-CN" altLang="en-US" dirty="0"/>
              <a:t>交叉编译器，通过编译</a:t>
            </a:r>
            <a:r>
              <a:rPr lang="en-US" altLang="zh-CN" dirty="0"/>
              <a:t>-</a:t>
            </a:r>
            <a:r>
              <a:rPr lang="zh-CN" altLang="en-US" dirty="0"/>
              <a:t>反汇编的方式提取该算法的汇编代码。</a:t>
            </a:r>
            <a:endParaRPr lang="en-US" altLang="zh-CN" dirty="0"/>
          </a:p>
          <a:p>
            <a:pPr marL="914400" lvl="1" indent="-457200">
              <a:buFont typeface="Times New Roman" panose="02020603050405020304" pitchFamily="18" charset="0"/>
              <a:buAutoNum type="arabicPeriod"/>
            </a:pPr>
            <a:r>
              <a:rPr lang="zh-CN" altLang="en-US" dirty="0"/>
              <a:t>改变编译的优化选项，记录算法汇编代码的变化，并分析不同优化选项的效果。</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685800" y="276225"/>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3</a:t>
            </a:r>
            <a:r>
              <a:rPr lang="zh-CN" altLang="en-US" dirty="0"/>
              <a:t>题</a:t>
            </a:r>
            <a:r>
              <a:rPr lang="en-US" altLang="zh-CN" dirty="0"/>
              <a:t>-A</a:t>
            </a:r>
            <a:endParaRPr lang="zh-CN" altLang="en-US" dirty="0"/>
          </a:p>
        </p:txBody>
      </p:sp>
      <p:sp>
        <p:nvSpPr>
          <p:cNvPr id="38914" name="文本框 6"/>
          <p:cNvSpPr txBox="1"/>
          <p:nvPr/>
        </p:nvSpPr>
        <p:spPr>
          <a:xfrm>
            <a:off x="1582420" y="1279525"/>
            <a:ext cx="6687185" cy="5477510"/>
          </a:xfrm>
          <a:prstGeom prst="rect">
            <a:avLst/>
          </a:prstGeom>
          <a:noFill/>
          <a:ln w="9525" cap="flat" cmpd="sng">
            <a:solidFill>
              <a:schemeClr val="tx2"/>
            </a:solidFill>
            <a:prstDash val="solid"/>
            <a:miter/>
            <a:headEnd type="none" w="med" len="med"/>
            <a:tailEnd type="none" w="med" len="med"/>
          </a:ln>
        </p:spPr>
        <p:txBody>
          <a:bodyPr wrap="square" anchor="t" anchorCtr="0">
            <a:spAutoFit/>
          </a:bodyPr>
          <a:p>
            <a:pPr eaLnBrk="0" hangingPunct="0"/>
            <a:r>
              <a:rPr lang="en-US" altLang="zh-CN" sz="1400" dirty="0">
                <a:latin typeface="Consolas" panose="020B0609020204030204" pitchFamily="49" charset="0"/>
                <a:ea typeface="宋体" pitchFamily="2" charset="-122"/>
              </a:rPr>
              <a:t>#include &lt;stdio.h&gt;</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#define BUFFSIZE  10</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int bubble_sort(int *arr);</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int main()</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int arr[BUFFSIZE] = {88, 1, 59, 105, 9, 2, 8, 15, 6, 10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bubble_sort(arr);</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for (int i = 0; i &lt; BUFFSIZE; i++) printf("%d ", arr[i]);</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printf("\n");</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return 0;</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int bubble_sort(int *arr)</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int counts = BUFFSIZE - 1; // 排序总轮数</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for (int i = 0; i &lt; counts; i++)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for (int j = 0; j &lt; counts - i; j++)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if (arr[j] &gt; arr[j + 1])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int tmp = arr[j + 1];</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arr[j + 1] = arr[j];</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arr[j] = tmp;</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    }</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return 0;</a:t>
            </a:r>
            <a:endParaRPr lang="en-US" altLang="zh-CN" sz="1400" dirty="0">
              <a:latin typeface="Consolas" panose="020B0609020204030204" pitchFamily="49" charset="0"/>
              <a:ea typeface="宋体" pitchFamily="2" charset="-122"/>
            </a:endParaRPr>
          </a:p>
          <a:p>
            <a:pPr eaLnBrk="0" hangingPunct="0"/>
            <a:r>
              <a:rPr lang="en-US" altLang="zh-CN" sz="1400" dirty="0">
                <a:latin typeface="Consolas" panose="020B0609020204030204" pitchFamily="49" charset="0"/>
                <a:ea typeface="宋体" pitchFamily="2" charset="-122"/>
              </a:rPr>
              <a:t>}</a:t>
            </a:r>
            <a:endParaRPr lang="zh-CN" altLang="en-US" dirty="0">
              <a:latin typeface="Times New Roman" panose="02020603050405020304" pitchFamily="18" charset="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685800" y="0"/>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3</a:t>
            </a:r>
            <a:r>
              <a:rPr lang="zh-CN" altLang="en-US" dirty="0"/>
              <a:t>题</a:t>
            </a:r>
            <a:r>
              <a:rPr lang="en-US" altLang="zh-CN" dirty="0"/>
              <a:t>-A</a:t>
            </a:r>
            <a:endParaRPr lang="zh-CN" altLang="en-US" dirty="0"/>
          </a:p>
        </p:txBody>
      </p:sp>
      <p:sp>
        <p:nvSpPr>
          <p:cNvPr id="39938" name="文本框 7"/>
          <p:cNvSpPr txBox="1"/>
          <p:nvPr/>
        </p:nvSpPr>
        <p:spPr>
          <a:xfrm>
            <a:off x="5474335" y="1984058"/>
            <a:ext cx="3140075" cy="1200150"/>
          </a:xfrm>
          <a:prstGeom prst="rect">
            <a:avLst/>
          </a:prstGeom>
          <a:noFill/>
          <a:ln w="9525">
            <a:noFill/>
          </a:ln>
        </p:spPr>
        <p:txBody>
          <a:bodyPr anchor="t" anchorCtr="0">
            <a:spAutoFit/>
          </a:bodyPr>
          <a:p>
            <a:pPr eaLnBrk="0" hangingPunct="0"/>
            <a:r>
              <a:rPr lang="zh-CN" altLang="en-US" sz="2400" b="1" dirty="0">
                <a:latin typeface="Times New Roman" panose="02020603050405020304" pitchFamily="18" charset="0"/>
                <a:ea typeface="宋体" pitchFamily="2" charset="-122"/>
              </a:rPr>
              <a:t>无优化：</a:t>
            </a:r>
            <a:endParaRPr lang="en-US" altLang="zh-CN" sz="2400" b="1" dirty="0">
              <a:latin typeface="Times New Roman" panose="02020603050405020304" pitchFamily="18" charset="0"/>
              <a:ea typeface="宋体" pitchFamily="2" charset="-122"/>
            </a:endParaRPr>
          </a:p>
          <a:p>
            <a:pPr eaLnBrk="0" hangingPunct="0"/>
            <a:endParaRPr lang="en-US" altLang="zh-CN" sz="2400" b="1" dirty="0">
              <a:latin typeface="Times New Roman" panose="02020603050405020304" pitchFamily="18" charset="0"/>
              <a:ea typeface="宋体" pitchFamily="2" charset="-122"/>
            </a:endParaRPr>
          </a:p>
          <a:p>
            <a:pPr eaLnBrk="0" hangingPunct="0"/>
            <a:r>
              <a:rPr lang="zh-CN" altLang="en-US" sz="2400" dirty="0">
                <a:latin typeface="Times New Roman" panose="02020603050405020304" pitchFamily="18" charset="0"/>
                <a:ea typeface="宋体" pitchFamily="2" charset="-122"/>
              </a:rPr>
              <a:t>存入栈，又从栈取出</a:t>
            </a:r>
            <a:endParaRPr lang="en-US" altLang="zh-CN" sz="2400" dirty="0">
              <a:latin typeface="Times New Roman" panose="02020603050405020304" pitchFamily="18" charset="0"/>
              <a:ea typeface="宋体" pitchFamily="2" charset="-122"/>
            </a:endParaRPr>
          </a:p>
        </p:txBody>
      </p:sp>
      <p:sp>
        <p:nvSpPr>
          <p:cNvPr id="39939" name="文本框 1"/>
          <p:cNvSpPr txBox="1"/>
          <p:nvPr/>
        </p:nvSpPr>
        <p:spPr>
          <a:xfrm>
            <a:off x="0" y="979170"/>
            <a:ext cx="4937125" cy="5477510"/>
          </a:xfrm>
          <a:prstGeom prst="rect">
            <a:avLst/>
          </a:prstGeom>
          <a:noFill/>
          <a:ln w="9525">
            <a:noFill/>
          </a:ln>
        </p:spPr>
        <p:txBody>
          <a:bodyPr wrap="square" anchor="t" anchorCtr="0">
            <a:spAutoFit/>
          </a:bodyPr>
          <a:p>
            <a:r>
              <a:rPr lang="zh-CN" altLang="en-US" sz="700">
                <a:latin typeface="Times New Roman" panose="02020603050405020304" pitchFamily="18" charset="0"/>
                <a:ea typeface="宋体" pitchFamily="2" charset="-122"/>
              </a:rPr>
              <a:t>00000001200007b8 &lt;bubble_sort&gt;:</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1200007b8:	02ff4063 	addi.d	$r3,$r3,-48(0xfd0)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1200007bc:	29c0a076 	st.d	$r22,$r3,40(0x28)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1200007c0:	02c0c076 	addi.d	$r22,$r3,48(0x30)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1200007c4:	29ff62c4 	st.d	$r4,$r22,-40(0xfd8)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1200007c8:	0280240c 	addi.w	$r12,$r0,9(0x9)</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1200007cc:	29bf92cc 	st.w	$r12,$r22,-28(0xfe4)</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1200007d0:	29bfb2c0 	st.w	$r0,$r22,-20(0xfec)</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1200007d4:	5000cc00 	b	204(0xcc) # 1200008a0 &lt;bubble_sort+0xe8&gt;</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1200007d8:	29bfa2c0 	st.w	$r0,$r22,-24(0xfe8)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1200007dc:	5000a000 	b	160(0xa0) # 12000087c &lt;bubble_sort+0xc4&gt;</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1200007e0:	24ffeacc 	ldptr.w	$r12,$r22,-24(0xffe8)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1200007e4:	0041098c 	slli.d	$r12,$r12,0x2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1200007e8:	28ff62cd 	ld.d	$r13,$r22,-40(0xfd8)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1200007ec:	0010b1ac 	add.d	$r12,$r13,$r12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1200007f0:	2400018c 	ldptr.w	$r12,$r12,0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1200007f4:	24ffeacd 	ldptr.w	$r13,$r22,-24(0xffe8)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1200007f8:	02c005ad 	addi.d	$r13,$r13,1(0x1)</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1200007fc:	004109ad 	slli.d	$r13,$r13,0x2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120000800:	28ff62ce 	ld.d	$r14,$r22,-40(0xfd8)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120000804:	0010b5cd 	add.d	$r13,$r14,$r13</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120000808:	240001ad 	ldptr.w	$r13,$r13,0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12000080c:	640065ac 	bge	$r13,$r12,100(0x64) # 120000870 &lt;bubble_sort+0xb8&gt;</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120000810:	24ffeacc 	ldptr.w	$r12,$r22,-24(0xffe8)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120000814:	02c0058c 	addi.d	$r12,$r12,1(0x1)</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120000818:	0041098c 	slli.d	$r12,$r12,0x2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12000081c:	28ff62cd 	ld.d	$r13,$r22,-40(0xfd8)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120000820:	0010b1ac 	add.d	$r12,$r13,$r12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120000824:	2400018c 	ldptr.w	$r12,$r12,0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120000828:	29bf82cc 	st.w	$r12,$r22,-32(0xfe0)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12000082c:	24ffeacc 	ldptr.w	$r12,$r22,-24(0xffe8)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120000830:	0041098c 	slli.d	$r12,$r12,0x2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120000834:	28ff62cd 	ld.d	$r13,$r22,-40(0xfd8)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120000838:	0010b1ad 	add.d	$r13,$r13,$r12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12000083c:	24ffeacc 	ldptr.w	$r12,$r22,-24(0xffe8)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120000840:	02c0058c 	addi.d	$r12,$r12,1(0x1)</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120000844:	0041098c 	slli.d	$r12,$r12,0x2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120000848:	28ff62ce 	ld.d	$r14,$r22,-40(0xfd8)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12000084c:	0010b1cc 	add.d	$r12,$r14,$r12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120000850:	240001ad 	ldptr.w	$r13,$r13,0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120000854:	2500018d 	stptr.w	$r13,$r12,0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120000858:	24ffeacc 	ldptr.w	$r12,$r22,-24(0xffe8)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12000085c:	0041098c 	slli.d	$r12,$r12,0x2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120000860:	28ff62cd 	ld.d	$r13,$r22,-40(0xfd8)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120000864:	0010b1ac 	add.d	$r12,$r13,$r12</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120000868:	28bf82cd 	ld.w	$r13,$r22,-32(0xfe0)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12000086c:	2500018d 	stptr.w	$r13,$r12,0</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120000870:	28bfa2cc 	ld.w	$r12,$r22,-24(0xfe8)</a:t>
            </a:r>
            <a:endParaRPr lang="zh-CN" altLang="en-US" sz="700">
              <a:latin typeface="Times New Roman" panose="02020603050405020304" pitchFamily="18" charset="0"/>
              <a:ea typeface="宋体" pitchFamily="2" charset="-122"/>
            </a:endParaRPr>
          </a:p>
          <a:p>
            <a:r>
              <a:rPr lang="zh-CN" altLang="en-US" sz="700">
                <a:latin typeface="Times New Roman" panose="02020603050405020304" pitchFamily="18" charset="0"/>
                <a:ea typeface="宋体" pitchFamily="2" charset="-122"/>
              </a:rPr>
              <a:t>   120000874:	0280058c 	addi.w	$r12,$r12,1(0x1)</a:t>
            </a:r>
            <a:endParaRPr lang="zh-CN" altLang="en-US" sz="700">
              <a:latin typeface="Times New Roman" panose="02020603050405020304" pitchFamily="18" charset="0"/>
              <a:ea typeface="宋体" pitchFamily="2" charset="-122"/>
            </a:endParaRPr>
          </a:p>
          <a:p>
            <a:endParaRPr lang="zh-CN" altLang="en-US" sz="700">
              <a:latin typeface="Times New Roman" panose="02020603050405020304" pitchFamily="18" charset="0"/>
              <a:ea typeface="宋体" pitchFamily="2" charset="-122"/>
            </a:endParaRPr>
          </a:p>
        </p:txBody>
      </p:sp>
      <p:sp>
        <p:nvSpPr>
          <p:cNvPr id="2" name="文本框 1"/>
          <p:cNvSpPr txBox="1"/>
          <p:nvPr/>
        </p:nvSpPr>
        <p:spPr>
          <a:xfrm>
            <a:off x="4155440" y="4274185"/>
            <a:ext cx="5388610" cy="2030095"/>
          </a:xfrm>
          <a:prstGeom prst="rect">
            <a:avLst/>
          </a:prstGeom>
          <a:noFill/>
          <a:ln w="9525">
            <a:noFill/>
          </a:ln>
        </p:spPr>
        <p:txBody>
          <a:bodyPr wrap="square" rtlCol="0" anchor="t" anchorCtr="0">
            <a:spAutoFit/>
          </a:bodyPr>
          <a:p>
            <a:pPr lvl="0" algn="l">
              <a:buClrTx/>
              <a:buSzTx/>
            </a:pPr>
            <a:r>
              <a:rPr lang="zh-CN" altLang="en-US" sz="700">
                <a:sym typeface="+mn-ea"/>
              </a:rPr>
              <a:t>   120000878:	29bfa2cc 	st.w	$r12,$r22,-24(0xfe8)</a:t>
            </a:r>
            <a:endParaRPr lang="zh-CN" altLang="en-US" sz="700">
              <a:sym typeface="+mn-ea"/>
            </a:endParaRPr>
          </a:p>
          <a:p>
            <a:pPr lvl="0" algn="l">
              <a:buClrTx/>
              <a:buSzTx/>
            </a:pPr>
            <a:r>
              <a:rPr lang="zh-CN" altLang="en-US" sz="700">
                <a:sym typeface="+mn-ea"/>
              </a:rPr>
              <a:t>   12000087c:	28bf92cd 	ld.w	$r13,$r22,-28(0xfe4)</a:t>
            </a:r>
            <a:endParaRPr lang="zh-CN" altLang="en-US" sz="700">
              <a:sym typeface="+mn-ea"/>
            </a:endParaRPr>
          </a:p>
          <a:p>
            <a:pPr lvl="0" algn="l">
              <a:buClrTx/>
              <a:buSzTx/>
            </a:pPr>
            <a:r>
              <a:rPr lang="zh-CN" altLang="en-US" sz="700">
                <a:sym typeface="+mn-ea"/>
              </a:rPr>
              <a:t>   120000880:	28bfb2cc 	ld.w	$r12,$r22,-20(0xfec)</a:t>
            </a:r>
            <a:endParaRPr lang="zh-CN" altLang="en-US" sz="700">
              <a:sym typeface="+mn-ea"/>
            </a:endParaRPr>
          </a:p>
          <a:p>
            <a:pPr lvl="0" algn="l">
              <a:buClrTx/>
              <a:buSzTx/>
            </a:pPr>
            <a:r>
              <a:rPr lang="zh-CN" altLang="en-US" sz="700">
                <a:sym typeface="+mn-ea"/>
              </a:rPr>
              <a:t>   120000884:	001131ac 	sub.w	$r12,$r13,$r12</a:t>
            </a:r>
            <a:endParaRPr lang="zh-CN" altLang="en-US" sz="700">
              <a:sym typeface="+mn-ea"/>
            </a:endParaRPr>
          </a:p>
          <a:p>
            <a:pPr lvl="0" algn="l">
              <a:buClrTx/>
              <a:buSzTx/>
            </a:pPr>
            <a:r>
              <a:rPr lang="zh-CN" altLang="en-US" sz="700">
                <a:sym typeface="+mn-ea"/>
              </a:rPr>
              <a:t>   120000888:	0015018d 	move	$r13,$r12</a:t>
            </a:r>
            <a:endParaRPr lang="zh-CN" altLang="en-US" sz="700">
              <a:sym typeface="+mn-ea"/>
            </a:endParaRPr>
          </a:p>
          <a:p>
            <a:pPr lvl="0" algn="l">
              <a:buClrTx/>
              <a:buSzTx/>
            </a:pPr>
            <a:r>
              <a:rPr lang="zh-CN" altLang="en-US" sz="700">
                <a:sym typeface="+mn-ea"/>
              </a:rPr>
              <a:t>   12000088c:	28bfa2cc 	ld.w	$r12,$r22,-24(0xfe8)</a:t>
            </a:r>
            <a:endParaRPr lang="zh-CN" altLang="en-US" sz="700">
              <a:sym typeface="+mn-ea"/>
            </a:endParaRPr>
          </a:p>
          <a:p>
            <a:pPr lvl="0" algn="l">
              <a:buClrTx/>
              <a:buSzTx/>
            </a:pPr>
            <a:r>
              <a:rPr lang="zh-CN" altLang="en-US" sz="700">
                <a:sym typeface="+mn-ea"/>
              </a:rPr>
              <a:t>   120000890:	63ff518d 	blt	$r12,$r13,-176(0x3ff50) # 1200007e0 &lt;bubble_sort+0x28&gt;</a:t>
            </a:r>
            <a:endParaRPr lang="zh-CN" altLang="en-US" sz="700">
              <a:sym typeface="+mn-ea"/>
            </a:endParaRPr>
          </a:p>
          <a:p>
            <a:pPr lvl="0" algn="l">
              <a:buClrTx/>
              <a:buSzTx/>
            </a:pPr>
            <a:r>
              <a:rPr lang="zh-CN" altLang="en-US" sz="700">
                <a:sym typeface="+mn-ea"/>
              </a:rPr>
              <a:t>   120000894:	28bfb2cc 	ld.w	$r12,$r22,-20(0xfec)</a:t>
            </a:r>
            <a:endParaRPr lang="zh-CN" altLang="en-US" sz="700">
              <a:sym typeface="+mn-ea"/>
            </a:endParaRPr>
          </a:p>
          <a:p>
            <a:pPr lvl="0" algn="l">
              <a:buClrTx/>
              <a:buSzTx/>
            </a:pPr>
            <a:r>
              <a:rPr lang="zh-CN" altLang="en-US" sz="700">
                <a:sym typeface="+mn-ea"/>
              </a:rPr>
              <a:t>   120000898:	0280058c 	addi.w	$r12,$r12,1(0x1)</a:t>
            </a:r>
            <a:endParaRPr lang="zh-CN" altLang="en-US" sz="700">
              <a:sym typeface="+mn-ea"/>
            </a:endParaRPr>
          </a:p>
          <a:p>
            <a:pPr lvl="0" algn="l">
              <a:buClrTx/>
              <a:buSzTx/>
            </a:pPr>
            <a:r>
              <a:rPr lang="zh-CN" altLang="en-US" sz="700">
                <a:sym typeface="+mn-ea"/>
              </a:rPr>
              <a:t>   12000089c:	29bfb2cc 	st.w	$r12,$r22,-20(0xfec)</a:t>
            </a:r>
            <a:endParaRPr lang="zh-CN" altLang="en-US" sz="700">
              <a:sym typeface="+mn-ea"/>
            </a:endParaRPr>
          </a:p>
          <a:p>
            <a:pPr lvl="0" algn="l">
              <a:buClrTx/>
              <a:buSzTx/>
            </a:pPr>
            <a:r>
              <a:rPr lang="zh-CN" altLang="en-US" sz="700">
                <a:sym typeface="+mn-ea"/>
              </a:rPr>
              <a:t>   1200008a0:	28bfb2cd 	ld.w	$r13,$r22,-20(0xfec)</a:t>
            </a:r>
            <a:endParaRPr lang="zh-CN" altLang="en-US" sz="700">
              <a:sym typeface="+mn-ea"/>
            </a:endParaRPr>
          </a:p>
          <a:p>
            <a:pPr lvl="0" algn="l">
              <a:buClrTx/>
              <a:buSzTx/>
            </a:pPr>
            <a:r>
              <a:rPr lang="zh-CN" altLang="en-US" sz="700">
                <a:sym typeface="+mn-ea"/>
              </a:rPr>
              <a:t>   1200008a4:	28bf92cc 	ld.w	$r12,$r22,-28(0xfe4)</a:t>
            </a:r>
            <a:endParaRPr lang="zh-CN" altLang="en-US" sz="700">
              <a:sym typeface="+mn-ea"/>
            </a:endParaRPr>
          </a:p>
          <a:p>
            <a:pPr lvl="0" algn="l">
              <a:buClrTx/>
              <a:buSzTx/>
            </a:pPr>
            <a:r>
              <a:rPr lang="zh-CN" altLang="en-US" sz="700">
                <a:sym typeface="+mn-ea"/>
              </a:rPr>
              <a:t>   1200008a8:	63ff31ac 	blt	$r13,$r12,-208(0x3ff30) # 1200007d8 &lt;bubble_sort+0x20&gt;</a:t>
            </a:r>
            <a:endParaRPr lang="zh-CN" altLang="en-US" sz="700">
              <a:sym typeface="+mn-ea"/>
            </a:endParaRPr>
          </a:p>
          <a:p>
            <a:pPr lvl="0" algn="l">
              <a:buClrTx/>
              <a:buSzTx/>
            </a:pPr>
            <a:r>
              <a:rPr lang="zh-CN" altLang="en-US" sz="700">
                <a:sym typeface="+mn-ea"/>
              </a:rPr>
              <a:t>   1200008ac:	0015000c 	move	$r12,$r0</a:t>
            </a:r>
            <a:endParaRPr lang="zh-CN" altLang="en-US" sz="700">
              <a:sym typeface="+mn-ea"/>
            </a:endParaRPr>
          </a:p>
          <a:p>
            <a:pPr lvl="0" algn="l">
              <a:buClrTx/>
              <a:buSzTx/>
            </a:pPr>
            <a:r>
              <a:rPr lang="zh-CN" altLang="en-US" sz="700">
                <a:sym typeface="+mn-ea"/>
              </a:rPr>
              <a:t>   1200008b0:	00150184 	move	$r4,$r12</a:t>
            </a:r>
            <a:endParaRPr lang="zh-CN" altLang="en-US" sz="700">
              <a:sym typeface="+mn-ea"/>
            </a:endParaRPr>
          </a:p>
          <a:p>
            <a:pPr lvl="0" algn="l">
              <a:buClrTx/>
              <a:buSzTx/>
            </a:pPr>
            <a:r>
              <a:rPr lang="zh-CN" altLang="en-US" sz="700">
                <a:sym typeface="+mn-ea"/>
              </a:rPr>
              <a:t>   1200008b4:	28c0a076 	ld.d	$r22,$r3,40(0x28)</a:t>
            </a:r>
            <a:endParaRPr lang="zh-CN" altLang="en-US" sz="700">
              <a:sym typeface="+mn-ea"/>
            </a:endParaRPr>
          </a:p>
          <a:p>
            <a:pPr lvl="0" algn="l">
              <a:buClrTx/>
              <a:buSzTx/>
            </a:pPr>
            <a:r>
              <a:rPr lang="zh-CN" altLang="en-US" sz="700">
                <a:sym typeface="+mn-ea"/>
              </a:rPr>
              <a:t>   1200008b8:	02c0c063 	addi.d	$r3,$r3,48(0x30)</a:t>
            </a:r>
            <a:endParaRPr lang="zh-CN" altLang="en-US" sz="700">
              <a:sym typeface="+mn-ea"/>
            </a:endParaRPr>
          </a:p>
          <a:p>
            <a:pPr lvl="0" algn="l">
              <a:buClrTx/>
              <a:buSzTx/>
            </a:pPr>
            <a:r>
              <a:rPr lang="zh-CN" altLang="en-US" sz="700">
                <a:sym typeface="+mn-ea"/>
              </a:rPr>
              <a:t>   1200008bc:	4c000020 	jirl	$r0,$r1,0</a:t>
            </a:r>
            <a:endParaRPr lang="zh-CN" altLang="en-US" sz="7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3</a:t>
            </a:r>
            <a:r>
              <a:rPr lang="zh-CN" altLang="en-US" dirty="0"/>
              <a:t>题</a:t>
            </a:r>
            <a:r>
              <a:rPr lang="en-US" altLang="zh-CN" dirty="0"/>
              <a:t>-A</a:t>
            </a:r>
            <a:endParaRPr lang="zh-CN" altLang="en-US" dirty="0"/>
          </a:p>
        </p:txBody>
      </p:sp>
      <p:sp>
        <p:nvSpPr>
          <p:cNvPr id="40962" name="文本框 6"/>
          <p:cNvSpPr txBox="1"/>
          <p:nvPr/>
        </p:nvSpPr>
        <p:spPr>
          <a:xfrm>
            <a:off x="5210175" y="4692650"/>
            <a:ext cx="3330575" cy="1198563"/>
          </a:xfrm>
          <a:prstGeom prst="rect">
            <a:avLst/>
          </a:prstGeom>
          <a:noFill/>
          <a:ln w="9525">
            <a:noFill/>
          </a:ln>
        </p:spPr>
        <p:txBody>
          <a:bodyPr anchor="t" anchorCtr="0">
            <a:spAutoFit/>
          </a:bodyPr>
          <a:p>
            <a:pPr eaLnBrk="0" hangingPunct="0"/>
            <a:r>
              <a:rPr lang="zh-CN" altLang="en-US" sz="2400" b="1" dirty="0">
                <a:latin typeface="Times New Roman" panose="02020603050405020304" pitchFamily="18" charset="0"/>
                <a:ea typeface="宋体" pitchFamily="2" charset="-122"/>
              </a:rPr>
              <a:t>优化</a:t>
            </a:r>
            <a:r>
              <a:rPr lang="en-US" altLang="zh-CN" sz="2400" b="1" dirty="0">
                <a:latin typeface="Times New Roman" panose="02020603050405020304" pitchFamily="18" charset="0"/>
                <a:ea typeface="宋体" pitchFamily="2" charset="-122"/>
              </a:rPr>
              <a:t>-O2</a:t>
            </a:r>
            <a:r>
              <a:rPr lang="zh-CN" altLang="en-US" sz="2400" b="1" dirty="0">
                <a:latin typeface="Times New Roman" panose="02020603050405020304" pitchFamily="18" charset="0"/>
                <a:ea typeface="宋体" pitchFamily="2" charset="-122"/>
              </a:rPr>
              <a:t>：</a:t>
            </a:r>
            <a:endParaRPr lang="en-US" altLang="zh-CN" sz="2400" b="1" dirty="0">
              <a:latin typeface="Times New Roman" panose="02020603050405020304" pitchFamily="18" charset="0"/>
              <a:ea typeface="宋体" pitchFamily="2" charset="-122"/>
            </a:endParaRPr>
          </a:p>
          <a:p>
            <a:pPr eaLnBrk="0" hangingPunct="0"/>
            <a:endParaRPr lang="en-US" altLang="zh-CN" sz="2400" b="1" dirty="0">
              <a:latin typeface="Times New Roman" panose="02020603050405020304" pitchFamily="18" charset="0"/>
              <a:ea typeface="宋体" pitchFamily="2" charset="-122"/>
            </a:endParaRPr>
          </a:p>
          <a:p>
            <a:pPr eaLnBrk="0" hangingPunct="0"/>
            <a:r>
              <a:rPr lang="en-US" altLang="zh-CN" sz="2400" dirty="0">
                <a:latin typeface="Times New Roman" panose="02020603050405020304" pitchFamily="18" charset="0"/>
                <a:ea typeface="宋体" pitchFamily="2" charset="-122"/>
              </a:rPr>
              <a:t>66</a:t>
            </a:r>
            <a:r>
              <a:rPr lang="zh-CN" altLang="en-US" sz="2400" dirty="0">
                <a:latin typeface="Times New Roman" panose="02020603050405020304" pitchFamily="18" charset="0"/>
                <a:ea typeface="宋体" pitchFamily="2" charset="-122"/>
              </a:rPr>
              <a:t>行</a:t>
            </a:r>
            <a:r>
              <a:rPr lang="en-US" altLang="zh-CN" sz="2400" dirty="0">
                <a:latin typeface="Times New Roman" panose="02020603050405020304" pitchFamily="18" charset="0"/>
                <a:ea typeface="宋体" pitchFamily="2" charset="-122"/>
              </a:rPr>
              <a:t> -&gt; 16</a:t>
            </a:r>
            <a:r>
              <a:rPr lang="zh-CN" altLang="en-US" sz="2400" dirty="0">
                <a:latin typeface="Times New Roman" panose="02020603050405020304" pitchFamily="18" charset="0"/>
                <a:ea typeface="宋体" pitchFamily="2" charset="-122"/>
              </a:rPr>
              <a:t>行</a:t>
            </a:r>
            <a:endParaRPr lang="zh-CN" altLang="en-US" sz="2400" dirty="0">
              <a:latin typeface="Times New Roman" panose="02020603050405020304" pitchFamily="18" charset="0"/>
              <a:ea typeface="宋体" pitchFamily="2" charset="-122"/>
            </a:endParaRPr>
          </a:p>
        </p:txBody>
      </p:sp>
      <p:sp>
        <p:nvSpPr>
          <p:cNvPr id="40963" name="文本框 2"/>
          <p:cNvSpPr txBox="1"/>
          <p:nvPr/>
        </p:nvSpPr>
        <p:spPr>
          <a:xfrm>
            <a:off x="455613" y="1676400"/>
            <a:ext cx="7612062" cy="2706688"/>
          </a:xfrm>
          <a:prstGeom prst="rect">
            <a:avLst/>
          </a:prstGeom>
          <a:noFill/>
          <a:ln w="9525">
            <a:noFill/>
          </a:ln>
        </p:spPr>
        <p:txBody>
          <a:bodyPr wrap="square" anchor="t" anchorCtr="0">
            <a:spAutoFit/>
          </a:bodyPr>
          <a:p>
            <a:r>
              <a:rPr lang="zh-CN" altLang="en-US" sz="1000">
                <a:latin typeface="Times New Roman" panose="02020603050405020304" pitchFamily="18" charset="0"/>
                <a:ea typeface="宋体" pitchFamily="2" charset="-122"/>
              </a:rPr>
              <a:t>00000001200007a0 &lt;bubble_sort&gt;:</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1200007a0:	02c0908f 	addi.d	$r15,$r4,36(0x24)</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1200007a4:	03400000 	andi	$r0,$r0,0x0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1200007a8:	0015008c 	move	$r12,$r4</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1200007ac:	03400000 	andi	$r0,$r0,0x0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1200007b0:	2400018e 	ldptr.w	$r14,$r12,0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1200007b4:	2400058d 	ldptr.w	$r13,$r12,4(0x4)</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1200007b8:	64000dae 	bge	$r13,$r14,12(0xc) # 1200007c4 &lt;bubble_sort+0x24&gt;</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1200007bc:	2980118e 	st.w	$r14,$r12,4(0x4)</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1200007c0:	2500018d 	stptr.w	$r13,$r12,0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1200007c4:	02c0118c 	addi.d	$r12,$r12,4(0x4)</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1200007c8:	5fffe98f 	bne	$r12,$r15,-24(0x3ffe8) # 1200007b0 &lt;bubble_sort+0x10&gt;</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1200007cc:	02fff18f 	addi.d	$r15,$r12,-4(0xffc)</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1200007d0:	5fffd9e4 	bne	$r15,$r4,-40(0x3ffd8) # 1200007a8 &lt;bubble_sort+0x8&gt;</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1200007d4:	00150004 	move	$r4,$r0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1200007d8:	4c000020 	jirl	$r0,$r1,0</a:t>
            </a:r>
            <a:endParaRPr lang="zh-CN" altLang="en-US" sz="1000">
              <a:latin typeface="Times New Roman" panose="02020603050405020304" pitchFamily="18" charset="0"/>
              <a:ea typeface="宋体" pitchFamily="2" charset="-122"/>
            </a:endParaRPr>
          </a:p>
          <a:p>
            <a:r>
              <a:rPr lang="zh-CN" altLang="en-US" sz="1000">
                <a:latin typeface="Times New Roman" panose="02020603050405020304" pitchFamily="18" charset="0"/>
                <a:ea typeface="宋体" pitchFamily="2" charset="-122"/>
              </a:rPr>
              <a:t>   1200007dc:	03400000 	andi	$r0,$r0,0x0</a:t>
            </a:r>
            <a:endParaRPr lang="zh-CN" altLang="en-US" sz="1000">
              <a:latin typeface="Times New Roman" panose="02020603050405020304" pitchFamily="18" charset="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4</a:t>
            </a:r>
            <a:r>
              <a:rPr lang="zh-CN" altLang="en-US" dirty="0"/>
              <a:t>题</a:t>
            </a:r>
            <a:r>
              <a:rPr lang="en-US" altLang="zh-CN" dirty="0"/>
              <a:t>-Q</a:t>
            </a:r>
            <a:endParaRPr lang="zh-CN" altLang="en-US" dirty="0"/>
          </a:p>
        </p:txBody>
      </p:sp>
      <p:sp>
        <p:nvSpPr>
          <p:cNvPr id="41986" name="内容占位符 2"/>
          <p:cNvSpPr>
            <a:spLocks noGrp="1"/>
          </p:cNvSpPr>
          <p:nvPr>
            <p:ph idx="1"/>
          </p:nvPr>
        </p:nvSpPr>
        <p:spPr/>
        <p:txBody>
          <a:bodyPr vert="horz" wrap="square" lIns="91440" tIns="45720" rIns="91440" bIns="45720" anchor="t" anchorCtr="0"/>
          <a:p>
            <a:r>
              <a:rPr lang="en-US" altLang="zh-CN" dirty="0"/>
              <a:t>Q</a:t>
            </a:r>
            <a:r>
              <a:rPr lang="zh-CN" altLang="en-US" dirty="0"/>
              <a:t>：</a:t>
            </a:r>
            <a:r>
              <a:rPr lang="en-US" altLang="zh-CN" dirty="0"/>
              <a:t>ABI</a:t>
            </a:r>
            <a:r>
              <a:rPr lang="zh-CN" altLang="en-US" dirty="0"/>
              <a:t>中会包含对结构体中各元素的对齐和摆放方式的定义。</a:t>
            </a:r>
            <a:endParaRPr lang="en-US" altLang="zh-CN" dirty="0"/>
          </a:p>
          <a:p>
            <a:pPr marL="914400" lvl="1" indent="-457200">
              <a:buFont typeface="Times New Roman" panose="02020603050405020304" pitchFamily="18" charset="0"/>
              <a:buAutoNum type="arabicPeriod"/>
            </a:pPr>
            <a:r>
              <a:rPr lang="zh-CN" altLang="en-US" dirty="0"/>
              <a:t>在你的机器上用</a:t>
            </a:r>
            <a:r>
              <a:rPr lang="en-US" altLang="zh-CN" dirty="0"/>
              <a:t>C</a:t>
            </a:r>
            <a:r>
              <a:rPr lang="zh-CN" altLang="en-US" dirty="0"/>
              <a:t>语言编写一段包含不同类型的结构体，并获得结构体总空间占用。</a:t>
            </a:r>
            <a:endParaRPr lang="en-US" altLang="zh-CN" dirty="0"/>
          </a:p>
          <a:p>
            <a:pPr marL="914400" lvl="1" indent="-457200">
              <a:buFont typeface="Times New Roman" panose="02020603050405020304" pitchFamily="18" charset="0"/>
              <a:buAutoNum type="arabicPeriod"/>
            </a:pPr>
            <a:r>
              <a:rPr lang="zh-CN" altLang="en-US" dirty="0"/>
              <a:t>调整结构体元素顺序，推测并分析结构体对齐的方式。</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4</a:t>
            </a:r>
            <a:r>
              <a:rPr lang="zh-CN" altLang="en-US" dirty="0"/>
              <a:t>题</a:t>
            </a:r>
            <a:r>
              <a:rPr lang="en-US" altLang="zh-CN" dirty="0"/>
              <a:t>-A</a:t>
            </a:r>
            <a:endParaRPr lang="zh-CN" altLang="en-US" dirty="0"/>
          </a:p>
        </p:txBody>
      </p:sp>
      <p:sp>
        <p:nvSpPr>
          <p:cNvPr id="43010" name="内容占位符 7"/>
          <p:cNvSpPr>
            <a:spLocks noGrp="1"/>
          </p:cNvSpPr>
          <p:nvPr>
            <p:ph sz="half" idx="1"/>
          </p:nvPr>
        </p:nvSpPr>
        <p:spPr/>
        <p:txBody>
          <a:bodyPr vert="horz" wrap="square" lIns="91440" tIns="45720" rIns="91440" bIns="45720" anchor="t" anchorCtr="0"/>
          <a:p>
            <a:pPr>
              <a:buClrTx/>
              <a:buSzTx/>
              <a:buFontTx/>
            </a:pPr>
            <a:r>
              <a:rPr lang="zh-CN" altLang="en-US" sz="2000" dirty="0">
                <a:latin typeface="+mn-lt"/>
                <a:ea typeface="+mn-ea"/>
                <a:cs typeface="+mn-cs"/>
              </a:rPr>
              <a:t>已知</a:t>
            </a:r>
            <a:endParaRPr lang="en-US" altLang="zh-CN" sz="1600" dirty="0">
              <a:latin typeface="+mn-lt"/>
              <a:ea typeface="+mn-ea"/>
              <a:cs typeface="+mn-cs"/>
            </a:endParaRPr>
          </a:p>
          <a:p>
            <a:pPr lvl="1"/>
            <a:r>
              <a:rPr lang="en-US" altLang="zh-CN" sz="1600" b="0" dirty="0">
                <a:latin typeface="+mn-lt"/>
                <a:ea typeface="+mn-ea"/>
              </a:rPr>
              <a:t>sizeof(char)=1</a:t>
            </a:r>
            <a:endParaRPr lang="en-US" altLang="zh-CN" sz="1600" b="0" dirty="0">
              <a:latin typeface="+mn-lt"/>
              <a:ea typeface="+mn-ea"/>
            </a:endParaRPr>
          </a:p>
          <a:p>
            <a:pPr lvl="1"/>
            <a:r>
              <a:rPr lang="en-US" altLang="zh-CN" sz="1600" b="0" dirty="0">
                <a:latin typeface="+mn-lt"/>
                <a:ea typeface="+mn-ea"/>
              </a:rPr>
              <a:t>sizeof(short)=2</a:t>
            </a:r>
            <a:endParaRPr lang="en-US" altLang="zh-CN" sz="1600" b="0" dirty="0">
              <a:latin typeface="+mn-lt"/>
              <a:ea typeface="+mn-ea"/>
            </a:endParaRPr>
          </a:p>
          <a:p>
            <a:pPr lvl="1"/>
            <a:r>
              <a:rPr lang="en-US" altLang="zh-CN" sz="1600" b="0" dirty="0">
                <a:latin typeface="+mn-lt"/>
                <a:ea typeface="+mn-ea"/>
              </a:rPr>
              <a:t>sizeof(int)=4</a:t>
            </a:r>
            <a:endParaRPr lang="en-US" altLang="zh-CN" sz="1600" b="0" dirty="0">
              <a:latin typeface="+mn-lt"/>
              <a:ea typeface="+mn-ea"/>
            </a:endParaRPr>
          </a:p>
          <a:p>
            <a:pPr>
              <a:buClrTx/>
              <a:buSzTx/>
              <a:buFontTx/>
            </a:pPr>
            <a:r>
              <a:rPr lang="zh-CN" altLang="en-US" sz="2000" dirty="0">
                <a:latin typeface="+mn-lt"/>
                <a:ea typeface="+mn-ea"/>
                <a:cs typeface="+mn-cs"/>
              </a:rPr>
              <a:t>运行结果：</a:t>
            </a:r>
            <a:endParaRPr lang="en-US" altLang="zh-CN" sz="2000" dirty="0">
              <a:latin typeface="+mn-lt"/>
              <a:ea typeface="+mn-ea"/>
              <a:cs typeface="+mn-cs"/>
            </a:endParaRPr>
          </a:p>
          <a:p>
            <a:pPr lvl="1"/>
            <a:r>
              <a:rPr lang="en-US" altLang="zh-CN" sz="1600" b="0" dirty="0">
                <a:latin typeface="+mn-lt"/>
                <a:ea typeface="+mn-ea"/>
              </a:rPr>
              <a:t>size=8</a:t>
            </a:r>
            <a:endParaRPr lang="zh-CN" altLang="en-US" sz="1600" b="0" dirty="0">
              <a:latin typeface="+mn-lt"/>
              <a:ea typeface="+mn-ea"/>
            </a:endParaRPr>
          </a:p>
        </p:txBody>
      </p:sp>
      <p:sp>
        <p:nvSpPr>
          <p:cNvPr id="43011" name="文本框 3"/>
          <p:cNvSpPr txBox="1"/>
          <p:nvPr/>
        </p:nvSpPr>
        <p:spPr>
          <a:xfrm>
            <a:off x="4495800" y="2351088"/>
            <a:ext cx="4071938" cy="2892425"/>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1 </a:t>
            </a:r>
            <a:r>
              <a:rPr lang="en-US" altLang="zh-CN" sz="1400" dirty="0">
                <a:solidFill>
                  <a:srgbClr val="7030A0"/>
                </a:solidFill>
                <a:latin typeface="Consolas" panose="020B0609020204030204" pitchFamily="49" charset="0"/>
                <a:ea typeface="宋体" pitchFamily="2" charset="-122"/>
              </a:rPr>
              <a:t>#include </a:t>
            </a:r>
            <a:r>
              <a:rPr lang="en-US" altLang="zh-CN" sz="1400" dirty="0">
                <a:solidFill>
                  <a:srgbClr val="FF0000"/>
                </a:solidFill>
                <a:latin typeface="Consolas" panose="020B0609020204030204" pitchFamily="49" charset="0"/>
                <a:ea typeface="宋体" pitchFamily="2" charset="-122"/>
              </a:rPr>
              <a:t>&lt;stdio.h&gt;</a:t>
            </a:r>
            <a:endParaRPr lang="en-US" altLang="zh-CN" sz="1400" dirty="0">
              <a:solidFill>
                <a:srgbClr val="FF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2</a:t>
            </a:r>
            <a:endParaRPr lang="en-US" altLang="zh-CN" sz="1400" dirty="0">
              <a:solidFill>
                <a:srgbClr val="FFC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a;</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b;</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c;</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 Tstruct;</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8</a:t>
            </a:r>
            <a:r>
              <a:rPr lang="en-US" altLang="zh-CN" sz="1400" dirty="0">
                <a:solidFill>
                  <a:srgbClr val="7030A0"/>
                </a:solidFill>
                <a:latin typeface="Consolas" panose="020B0609020204030204" pitchFamily="49" charset="0"/>
                <a:ea typeface="宋体" pitchFamily="2" charset="-122"/>
              </a:rPr>
              <a:t> </a:t>
            </a:r>
            <a:endParaRPr lang="en-US" altLang="zh-CN" sz="1400" dirty="0">
              <a:solidFill>
                <a:srgbClr val="7030A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9</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main()</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10</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11</a:t>
            </a:r>
            <a:endParaRPr lang="en-US" altLang="zh-CN" sz="1400" dirty="0">
              <a:solidFill>
                <a:srgbClr val="FFC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12</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printf(</a:t>
            </a:r>
            <a:r>
              <a:rPr lang="en-US" altLang="zh-CN" sz="1400" dirty="0">
                <a:solidFill>
                  <a:srgbClr val="FF0000"/>
                </a:solidFill>
                <a:latin typeface="Consolas" panose="020B0609020204030204" pitchFamily="49" charset="0"/>
                <a:ea typeface="宋体" pitchFamily="2" charset="-122"/>
              </a:rPr>
              <a:t>"size=</a:t>
            </a:r>
            <a:r>
              <a:rPr lang="en-US" altLang="zh-CN" sz="1400" dirty="0">
                <a:solidFill>
                  <a:srgbClr val="7030A0"/>
                </a:solidFill>
                <a:latin typeface="Consolas" panose="020B0609020204030204" pitchFamily="49" charset="0"/>
                <a:ea typeface="宋体" pitchFamily="2" charset="-122"/>
              </a:rPr>
              <a:t>%d\n</a:t>
            </a:r>
            <a:r>
              <a:rPr lang="en-US" altLang="zh-CN" sz="1400" dirty="0">
                <a:solidFill>
                  <a:srgbClr val="FF0000"/>
                </a:solidFill>
                <a:latin typeface="Consolas" panose="020B0609020204030204" pitchFamily="49" charset="0"/>
                <a:ea typeface="宋体" pitchFamily="2" charset="-122"/>
              </a:rPr>
              <a:t>"</a:t>
            </a:r>
            <a:r>
              <a:rPr lang="en-US" altLang="zh-CN" sz="1400" dirty="0">
                <a:solidFill>
                  <a:srgbClr val="7030A0"/>
                </a:solidFill>
                <a:latin typeface="Consolas" panose="020B0609020204030204" pitchFamily="49" charset="0"/>
                <a:ea typeface="宋体" pitchFamily="2" charset="-122"/>
              </a:rPr>
              <a:t>,</a:t>
            </a:r>
            <a:r>
              <a:rPr lang="en-US" altLang="zh-CN" sz="1400" dirty="0">
                <a:solidFill>
                  <a:srgbClr val="FFC000"/>
                </a:solidFill>
                <a:latin typeface="Consolas" panose="020B0609020204030204" pitchFamily="49" charset="0"/>
                <a:ea typeface="宋体" pitchFamily="2" charset="-122"/>
              </a:rPr>
              <a:t>sizeof</a:t>
            </a:r>
            <a:r>
              <a:rPr lang="en-US" altLang="zh-CN" sz="1400" dirty="0">
                <a:latin typeface="Consolas" panose="020B0609020204030204" pitchFamily="49" charset="0"/>
                <a:ea typeface="宋体" pitchFamily="2" charset="-122"/>
              </a:rPr>
              <a:t>(Tstruct));</a:t>
            </a:r>
            <a:endParaRPr lang="en-US" altLang="zh-CN" sz="1400" dirty="0">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13</a:t>
            </a:r>
            <a:r>
              <a:rPr lang="en-US" altLang="zh-CN" sz="1400" dirty="0">
                <a:solidFill>
                  <a:srgbClr val="7030A0"/>
                </a:solidFill>
                <a:latin typeface="Consolas" panose="020B0609020204030204" pitchFamily="49" charset="0"/>
                <a:ea typeface="宋体" pitchFamily="2" charset="-122"/>
              </a:rPr>
              <a:t> </a:t>
            </a:r>
            <a:r>
              <a:rPr lang="en-US" altLang="zh-CN" sz="1400" dirty="0">
                <a:latin typeface="Consolas" panose="020B0609020204030204" pitchFamily="49" charset="0"/>
                <a:ea typeface="宋体" pitchFamily="2" charset="-122"/>
              </a:rPr>
              <a:t>}</a:t>
            </a:r>
            <a:endParaRPr lang="en-US" altLang="zh-CN" sz="1400" dirty="0">
              <a:latin typeface="Consolas" panose="020B0609020204030204" pitchFamily="49"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xfrm>
            <a:off x="685800" y="0"/>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4</a:t>
            </a:r>
            <a:r>
              <a:rPr lang="zh-CN" altLang="en-US" dirty="0"/>
              <a:t>题</a:t>
            </a:r>
            <a:r>
              <a:rPr lang="en-US" altLang="zh-CN" dirty="0"/>
              <a:t>-A</a:t>
            </a:r>
            <a:endParaRPr lang="zh-CN" altLang="en-US" dirty="0"/>
          </a:p>
        </p:txBody>
      </p:sp>
      <p:sp>
        <p:nvSpPr>
          <p:cNvPr id="44034" name="文本框 6"/>
          <p:cNvSpPr txBox="1"/>
          <p:nvPr/>
        </p:nvSpPr>
        <p:spPr>
          <a:xfrm>
            <a:off x="685800" y="3013075"/>
            <a:ext cx="2009775" cy="1169988"/>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a;</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b;</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c;</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sp>
        <p:nvSpPr>
          <p:cNvPr id="44035" name="文本框 8"/>
          <p:cNvSpPr txBox="1"/>
          <p:nvPr/>
        </p:nvSpPr>
        <p:spPr>
          <a:xfrm>
            <a:off x="685800" y="4183063"/>
            <a:ext cx="2009775" cy="1169987"/>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a;</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c;</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b;</a:t>
            </a:r>
            <a:endParaRPr lang="en-US" altLang="zh-CN" sz="1400" dirty="0">
              <a:solidFill>
                <a:srgbClr val="7030A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sp>
        <p:nvSpPr>
          <p:cNvPr id="44036" name="文本框 9"/>
          <p:cNvSpPr txBox="1"/>
          <p:nvPr/>
        </p:nvSpPr>
        <p:spPr>
          <a:xfrm>
            <a:off x="685800" y="5353050"/>
            <a:ext cx="2009775" cy="1169988"/>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 </a:t>
            </a:r>
            <a:r>
              <a:rPr lang="en-US" altLang="zh-CN" sz="1400" dirty="0">
                <a:latin typeface="Consolas" panose="020B0609020204030204" pitchFamily="49" charset="0"/>
                <a:ea typeface="宋体" pitchFamily="2" charset="-122"/>
              </a:rPr>
              <a:t>b</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  </a:t>
            </a:r>
            <a:r>
              <a:rPr lang="en-US" altLang="zh-CN" sz="1400" dirty="0">
                <a:latin typeface="Consolas" panose="020B0609020204030204" pitchFamily="49" charset="0"/>
                <a:ea typeface="宋体" pitchFamily="2" charset="-122"/>
              </a:rPr>
              <a:t>a</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c;</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sp>
        <p:nvSpPr>
          <p:cNvPr id="44037" name="文本框 10"/>
          <p:cNvSpPr txBox="1"/>
          <p:nvPr/>
        </p:nvSpPr>
        <p:spPr>
          <a:xfrm>
            <a:off x="4870450" y="3013075"/>
            <a:ext cx="2009775" cy="1169988"/>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 </a:t>
            </a:r>
            <a:r>
              <a:rPr lang="en-US" altLang="zh-CN" sz="1400" dirty="0">
                <a:latin typeface="Consolas" panose="020B0609020204030204" pitchFamily="49" charset="0"/>
                <a:ea typeface="宋体" pitchFamily="2" charset="-122"/>
              </a:rPr>
              <a:t>b</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   </a:t>
            </a:r>
            <a:r>
              <a:rPr lang="en-US" altLang="zh-CN" sz="1400" dirty="0">
                <a:latin typeface="Consolas" panose="020B0609020204030204" pitchFamily="49" charset="0"/>
                <a:ea typeface="宋体" pitchFamily="2" charset="-122"/>
              </a:rPr>
              <a:t>c</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  </a:t>
            </a:r>
            <a:r>
              <a:rPr lang="en-US" altLang="zh-CN" sz="1400" dirty="0">
                <a:latin typeface="Consolas" panose="020B0609020204030204" pitchFamily="49" charset="0"/>
                <a:ea typeface="宋体" pitchFamily="2" charset="-122"/>
              </a:rPr>
              <a:t>a</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graphicFrame>
        <p:nvGraphicFramePr>
          <p:cNvPr id="12" name="表格 11"/>
          <p:cNvGraphicFramePr>
            <a:graphicFrameLocks noGrp="1"/>
          </p:cNvGraphicFramePr>
          <p:nvPr/>
        </p:nvGraphicFramePr>
        <p:xfrm>
          <a:off x="2860675" y="3049588"/>
          <a:ext cx="1416052" cy="1096963"/>
        </p:xfrm>
        <a:graphic>
          <a:graphicData uri="http://schemas.openxmlformats.org/drawingml/2006/table">
            <a:tbl>
              <a:tblPr firstRow="1" bandRow="1">
                <a:tableStyleId>{5940675A-B579-460E-94D1-54222C63F5DA}</a:tableStyleId>
              </a:tblPr>
              <a:tblGrid>
                <a:gridCol w="354013"/>
                <a:gridCol w="354013"/>
                <a:gridCol w="354013"/>
                <a:gridCol w="354013"/>
              </a:tblGrid>
              <a:tr h="365654">
                <a:tc>
                  <a:txBody>
                    <a:bodyPr/>
                    <a:lstStyle/>
                    <a:p>
                      <a:pPr algn="ctr"/>
                      <a:r>
                        <a:rPr lang="en-US" altLang="zh-CN" sz="1800" dirty="0" smtClean="0"/>
                        <a:t>a</a:t>
                      </a:r>
                      <a:endParaRPr lang="zh-CN" altLang="en-US" sz="1800" dirty="0"/>
                    </a:p>
                  </a:txBody>
                  <a:tcPr marL="91432" marR="91432" marT="45670" marB="45670">
                    <a:solidFill>
                      <a:schemeClr val="bg1">
                        <a:lumMod val="75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c gridSpan="2">
                  <a:txBody>
                    <a:bodyPr/>
                    <a:lstStyle/>
                    <a:p>
                      <a:pPr algn="ctr"/>
                      <a:r>
                        <a:rPr lang="en-US" altLang="zh-CN" sz="1800" dirty="0" smtClean="0"/>
                        <a:t>b</a:t>
                      </a:r>
                      <a:endParaRPr lang="zh-CN" altLang="en-US" sz="1800" dirty="0"/>
                    </a:p>
                  </a:txBody>
                  <a:tcPr marL="91432" marR="91432" marT="45670" marB="45670">
                    <a:solidFill>
                      <a:schemeClr val="bg1">
                        <a:lumMod val="75000"/>
                      </a:schemeClr>
                    </a:solidFill>
                  </a:tcPr>
                </a:tc>
                <a:tc hMerge="1">
                  <a:tcPr/>
                </a:tc>
              </a:tr>
              <a:tr h="365654">
                <a:tc gridSpan="4">
                  <a:txBody>
                    <a:bodyPr/>
                    <a:lstStyle/>
                    <a:p>
                      <a:pPr algn="ctr"/>
                      <a:r>
                        <a:rPr lang="en-US" altLang="zh-CN" sz="1800" dirty="0" smtClean="0"/>
                        <a:t>c</a:t>
                      </a:r>
                      <a:endParaRPr lang="zh-CN" altLang="en-US" sz="1800" dirty="0"/>
                    </a:p>
                  </a:txBody>
                  <a:tcPr marL="91432" marR="91432" marT="45670" marB="45670">
                    <a:solidFill>
                      <a:schemeClr val="bg1">
                        <a:lumMod val="75000"/>
                      </a:schemeClr>
                    </a:solidFill>
                  </a:tcPr>
                </a:tc>
                <a:tc hMerge="1">
                  <a:tcPr/>
                </a:tc>
                <a:tc hMerge="1">
                  <a:tcPr/>
                </a:tc>
                <a:tc hMerge="1">
                  <a:tcPr/>
                </a:tc>
              </a:tr>
              <a:tr h="365654">
                <a:tc>
                  <a:txBody>
                    <a:bodyPr/>
                    <a:lstStyle/>
                    <a:p>
                      <a:endParaRPr lang="zh-CN" altLang="en-US" sz="1800"/>
                    </a:p>
                  </a:txBody>
                  <a:tcPr marL="91432" marR="91432" marT="45670" marB="45670"/>
                </a:tc>
                <a:tc>
                  <a:txBody>
                    <a:bodyPr/>
                    <a:lstStyle/>
                    <a:p>
                      <a:endParaRPr lang="zh-CN" altLang="en-US" sz="1800" dirty="0"/>
                    </a:p>
                  </a:txBody>
                  <a:tcPr marL="91432" marR="91432" marT="45670" marB="45670"/>
                </a:tc>
                <a:tc>
                  <a:txBody>
                    <a:bodyPr/>
                    <a:lstStyle/>
                    <a:p>
                      <a:endParaRPr lang="zh-CN" altLang="en-US" sz="1800" dirty="0"/>
                    </a:p>
                  </a:txBody>
                  <a:tcPr marL="91432" marR="91432" marT="45670" marB="45670"/>
                </a:tc>
                <a:tc>
                  <a:txBody>
                    <a:bodyPr/>
                    <a:lstStyle/>
                    <a:p>
                      <a:endParaRPr lang="zh-CN" altLang="en-US" sz="1800" dirty="0"/>
                    </a:p>
                  </a:txBody>
                  <a:tcPr marL="91432" marR="91432" marT="45670" marB="45670"/>
                </a:tc>
              </a:tr>
            </a:tbl>
          </a:graphicData>
        </a:graphic>
      </p:graphicFrame>
      <p:graphicFrame>
        <p:nvGraphicFramePr>
          <p:cNvPr id="13" name="表格 12"/>
          <p:cNvGraphicFramePr>
            <a:graphicFrameLocks noGrp="1"/>
          </p:cNvGraphicFramePr>
          <p:nvPr/>
        </p:nvGraphicFramePr>
        <p:xfrm>
          <a:off x="2857500" y="4219575"/>
          <a:ext cx="1417640" cy="1096963"/>
        </p:xfrm>
        <a:graphic>
          <a:graphicData uri="http://schemas.openxmlformats.org/drawingml/2006/table">
            <a:tbl>
              <a:tblPr firstRow="1" bandRow="1">
                <a:tableStyleId>{5940675A-B579-460E-94D1-54222C63F5DA}</a:tableStyleId>
              </a:tblPr>
              <a:tblGrid>
                <a:gridCol w="354410"/>
                <a:gridCol w="354410"/>
                <a:gridCol w="354410"/>
                <a:gridCol w="354410"/>
              </a:tblGrid>
              <a:tr h="365654">
                <a:tc>
                  <a:txBody>
                    <a:bodyPr/>
                    <a:lstStyle/>
                    <a:p>
                      <a:pPr algn="ctr"/>
                      <a:r>
                        <a:rPr lang="en-US" altLang="zh-CN" sz="1800" dirty="0" smtClean="0"/>
                        <a:t>a</a:t>
                      </a:r>
                      <a:endParaRPr lang="zh-CN" altLang="en-US" sz="1800" dirty="0"/>
                    </a:p>
                  </a:txBody>
                  <a:tcPr marL="91535" marR="91535" marT="45670" marB="45670">
                    <a:solidFill>
                      <a:schemeClr val="bg1">
                        <a:lumMod val="75000"/>
                      </a:schemeClr>
                    </a:solidFill>
                  </a:tcPr>
                </a:tc>
                <a:tc>
                  <a:txBody>
                    <a:bodyPr/>
                    <a:lstStyle/>
                    <a:p>
                      <a:pPr algn="ctr"/>
                      <a:endParaRPr lang="zh-CN" altLang="en-US" sz="1800" dirty="0"/>
                    </a:p>
                  </a:txBody>
                  <a:tcPr marL="91535" marR="91535" marT="45670" marB="45670">
                    <a:solidFill>
                      <a:schemeClr val="accent1">
                        <a:lumMod val="20000"/>
                        <a:lumOff val="80000"/>
                      </a:schemeClr>
                    </a:solidFill>
                  </a:tcPr>
                </a:tc>
                <a:tc>
                  <a:txBody>
                    <a:bodyPr/>
                    <a:lstStyle/>
                    <a:p>
                      <a:pPr algn="ctr"/>
                      <a:endParaRPr lang="zh-CN" altLang="en-US" sz="1800" dirty="0"/>
                    </a:p>
                  </a:txBody>
                  <a:tcPr marL="91535" marR="91535" marT="45670" marB="45670">
                    <a:solidFill>
                      <a:schemeClr val="accent1">
                        <a:lumMod val="20000"/>
                        <a:lumOff val="80000"/>
                      </a:schemeClr>
                    </a:solidFill>
                  </a:tcPr>
                </a:tc>
                <a:tc>
                  <a:txBody>
                    <a:bodyPr/>
                    <a:lstStyle/>
                    <a:p>
                      <a:pPr algn="ctr"/>
                      <a:endParaRPr lang="zh-CN" altLang="en-US" sz="1800" dirty="0"/>
                    </a:p>
                  </a:txBody>
                  <a:tcPr marL="91535" marR="91535" marT="45670" marB="45670">
                    <a:solidFill>
                      <a:schemeClr val="accent1">
                        <a:lumMod val="20000"/>
                        <a:lumOff val="80000"/>
                      </a:schemeClr>
                    </a:solidFill>
                  </a:tcPr>
                </a:tc>
              </a:tr>
              <a:tr h="365654">
                <a:tc gridSpan="4">
                  <a:txBody>
                    <a:bodyPr/>
                    <a:lstStyle/>
                    <a:p>
                      <a:pPr algn="ctr"/>
                      <a:r>
                        <a:rPr lang="en-US" altLang="zh-CN" sz="1800" dirty="0" smtClean="0"/>
                        <a:t>c</a:t>
                      </a:r>
                      <a:endParaRPr lang="zh-CN" altLang="en-US" sz="1800" dirty="0"/>
                    </a:p>
                  </a:txBody>
                  <a:tcPr marL="91535" marR="91535" marT="45670" marB="45670">
                    <a:solidFill>
                      <a:schemeClr val="bg1">
                        <a:lumMod val="75000"/>
                      </a:schemeClr>
                    </a:solidFill>
                  </a:tcPr>
                </a:tc>
                <a:tc hMerge="1">
                  <a:tcPr/>
                </a:tc>
                <a:tc hMerge="1">
                  <a:tcPr/>
                </a:tc>
                <a:tc hMerge="1">
                  <a:tcPr/>
                </a:tc>
              </a:tr>
              <a:tr h="365654">
                <a:tc gridSpan="2">
                  <a:txBody>
                    <a:bodyPr/>
                    <a:lstStyle/>
                    <a:p>
                      <a:pPr algn="ctr"/>
                      <a:r>
                        <a:rPr lang="en-US" altLang="zh-CN" sz="1800" dirty="0" smtClean="0"/>
                        <a:t>b</a:t>
                      </a:r>
                      <a:endParaRPr lang="zh-CN" altLang="en-US" sz="1800" dirty="0"/>
                    </a:p>
                  </a:txBody>
                  <a:tcPr marL="91535" marR="91535" marT="45670" marB="45670">
                    <a:solidFill>
                      <a:schemeClr val="bg1">
                        <a:lumMod val="75000"/>
                      </a:schemeClr>
                    </a:solidFill>
                  </a:tcPr>
                </a:tc>
                <a:tc hMerge="1">
                  <a:tcPr/>
                </a:tc>
                <a:tc>
                  <a:txBody>
                    <a:bodyPr/>
                    <a:lstStyle/>
                    <a:p>
                      <a:pPr algn="ctr"/>
                      <a:endParaRPr lang="zh-CN" altLang="en-US" sz="1800" dirty="0"/>
                    </a:p>
                  </a:txBody>
                  <a:tcPr marL="91535" marR="91535" marT="45670" marB="45670">
                    <a:solidFill>
                      <a:schemeClr val="accent1">
                        <a:lumMod val="20000"/>
                        <a:lumOff val="80000"/>
                      </a:schemeClr>
                    </a:solidFill>
                  </a:tcPr>
                </a:tc>
                <a:tc>
                  <a:txBody>
                    <a:bodyPr/>
                    <a:lstStyle/>
                    <a:p>
                      <a:pPr algn="ctr"/>
                      <a:endParaRPr lang="zh-CN" altLang="en-US" sz="1800" dirty="0"/>
                    </a:p>
                  </a:txBody>
                  <a:tcPr marL="91535" marR="91535" marT="45670" marB="45670">
                    <a:solidFill>
                      <a:schemeClr val="accent1">
                        <a:lumMod val="20000"/>
                        <a:lumOff val="80000"/>
                      </a:schemeClr>
                    </a:solidFill>
                  </a:tcPr>
                </a:tc>
              </a:tr>
            </a:tbl>
          </a:graphicData>
        </a:graphic>
      </p:graphicFrame>
      <p:graphicFrame>
        <p:nvGraphicFramePr>
          <p:cNvPr id="14" name="表格 13"/>
          <p:cNvGraphicFramePr>
            <a:graphicFrameLocks noGrp="1"/>
          </p:cNvGraphicFramePr>
          <p:nvPr/>
        </p:nvGraphicFramePr>
        <p:xfrm>
          <a:off x="2857500" y="5392738"/>
          <a:ext cx="1416052" cy="1096963"/>
        </p:xfrm>
        <a:graphic>
          <a:graphicData uri="http://schemas.openxmlformats.org/drawingml/2006/table">
            <a:tbl>
              <a:tblPr firstRow="1" bandRow="1">
                <a:tableStyleId>{5940675A-B579-460E-94D1-54222C63F5DA}</a:tableStyleId>
              </a:tblPr>
              <a:tblGrid>
                <a:gridCol w="354013"/>
                <a:gridCol w="354013"/>
                <a:gridCol w="354013"/>
                <a:gridCol w="354013"/>
              </a:tblGrid>
              <a:tr h="365654">
                <a:tc gridSpan="2">
                  <a:txBody>
                    <a:bodyPr/>
                    <a:lstStyle/>
                    <a:p>
                      <a:pPr algn="ctr"/>
                      <a:r>
                        <a:rPr lang="en-US" altLang="zh-CN" sz="1800" dirty="0" smtClean="0"/>
                        <a:t>b</a:t>
                      </a:r>
                      <a:endParaRPr lang="zh-CN" altLang="en-US" sz="1800" dirty="0"/>
                    </a:p>
                  </a:txBody>
                  <a:tcPr marL="91432" marR="91432" marT="45670" marB="45670">
                    <a:solidFill>
                      <a:schemeClr val="bg1">
                        <a:lumMod val="75000"/>
                      </a:schemeClr>
                    </a:solidFill>
                  </a:tcPr>
                </a:tc>
                <a:tc hMerge="1">
                  <a:tcPr>
                    <a:solidFill>
                      <a:schemeClr val="accent1">
                        <a:lumMod val="20000"/>
                        <a:lumOff val="80000"/>
                      </a:schemeClr>
                    </a:solidFill>
                  </a:tcPr>
                </a:tc>
                <a:tc>
                  <a:txBody>
                    <a:bodyPr/>
                    <a:lstStyle/>
                    <a:p>
                      <a:pPr algn="ctr"/>
                      <a:r>
                        <a:rPr lang="en-US" altLang="zh-CN" sz="1800" dirty="0" smtClean="0"/>
                        <a:t>a</a:t>
                      </a:r>
                      <a:endParaRPr lang="zh-CN" altLang="en-US" sz="1800" dirty="0"/>
                    </a:p>
                  </a:txBody>
                  <a:tcPr marL="91432" marR="91432" marT="45670" marB="45670">
                    <a:solidFill>
                      <a:schemeClr val="bg1">
                        <a:lumMod val="75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r>
              <a:tr h="365654">
                <a:tc gridSpan="4">
                  <a:txBody>
                    <a:bodyPr/>
                    <a:lstStyle/>
                    <a:p>
                      <a:pPr algn="ctr"/>
                      <a:r>
                        <a:rPr lang="en-US" altLang="zh-CN" sz="1800" dirty="0" smtClean="0"/>
                        <a:t>c</a:t>
                      </a:r>
                      <a:endParaRPr lang="zh-CN" altLang="en-US" sz="1800" dirty="0"/>
                    </a:p>
                  </a:txBody>
                  <a:tcPr marL="91432" marR="91432" marT="45670" marB="45670">
                    <a:solidFill>
                      <a:schemeClr val="bg1">
                        <a:lumMod val="75000"/>
                      </a:schemeClr>
                    </a:solidFill>
                  </a:tcPr>
                </a:tc>
                <a:tc hMerge="1">
                  <a:tcPr/>
                </a:tc>
                <a:tc hMerge="1">
                  <a:tcPr/>
                </a:tc>
                <a:tc hMerge="1">
                  <a:tcPr/>
                </a:tc>
              </a:tr>
              <a:tr h="365654">
                <a:tc>
                  <a:txBody>
                    <a:bodyPr/>
                    <a:lstStyle/>
                    <a:p>
                      <a:endParaRPr lang="zh-CN" altLang="en-US" sz="1800"/>
                    </a:p>
                  </a:txBody>
                  <a:tcPr marL="91432" marR="91432" marT="45670" marB="45670"/>
                </a:tc>
                <a:tc>
                  <a:txBody>
                    <a:bodyPr/>
                    <a:lstStyle/>
                    <a:p>
                      <a:endParaRPr lang="zh-CN" altLang="en-US" sz="1800" dirty="0"/>
                    </a:p>
                  </a:txBody>
                  <a:tcPr marL="91432" marR="91432" marT="45670" marB="45670"/>
                </a:tc>
                <a:tc>
                  <a:txBody>
                    <a:bodyPr/>
                    <a:lstStyle/>
                    <a:p>
                      <a:endParaRPr lang="zh-CN" altLang="en-US" sz="1800" dirty="0"/>
                    </a:p>
                  </a:txBody>
                  <a:tcPr marL="91432" marR="91432" marT="45670" marB="45670"/>
                </a:tc>
                <a:tc>
                  <a:txBody>
                    <a:bodyPr/>
                    <a:lstStyle/>
                    <a:p>
                      <a:endParaRPr lang="zh-CN" altLang="en-US" sz="1800" dirty="0"/>
                    </a:p>
                  </a:txBody>
                  <a:tcPr marL="91432" marR="91432" marT="45670" marB="45670"/>
                </a:tc>
              </a:tr>
            </a:tbl>
          </a:graphicData>
        </a:graphic>
      </p:graphicFrame>
      <p:graphicFrame>
        <p:nvGraphicFramePr>
          <p:cNvPr id="15" name="表格 14"/>
          <p:cNvGraphicFramePr>
            <a:graphicFrameLocks noGrp="1"/>
          </p:cNvGraphicFramePr>
          <p:nvPr/>
        </p:nvGraphicFramePr>
        <p:xfrm>
          <a:off x="7042150" y="3049588"/>
          <a:ext cx="1416052" cy="1096963"/>
        </p:xfrm>
        <a:graphic>
          <a:graphicData uri="http://schemas.openxmlformats.org/drawingml/2006/table">
            <a:tbl>
              <a:tblPr firstRow="1" bandRow="1">
                <a:tableStyleId>{5940675A-B579-460E-94D1-54222C63F5DA}</a:tableStyleId>
              </a:tblPr>
              <a:tblGrid>
                <a:gridCol w="354013"/>
                <a:gridCol w="354013"/>
                <a:gridCol w="354013"/>
                <a:gridCol w="354013"/>
              </a:tblGrid>
              <a:tr h="365654">
                <a:tc gridSpan="2">
                  <a:txBody>
                    <a:bodyPr/>
                    <a:lstStyle/>
                    <a:p>
                      <a:pPr algn="ctr"/>
                      <a:r>
                        <a:rPr lang="en-US" altLang="zh-CN" sz="1800" dirty="0" smtClean="0"/>
                        <a:t>b</a:t>
                      </a:r>
                      <a:endParaRPr lang="zh-CN" altLang="en-US" sz="1800" dirty="0"/>
                    </a:p>
                  </a:txBody>
                  <a:tcPr marL="91432" marR="91432" marT="45670" marB="45670">
                    <a:solidFill>
                      <a:schemeClr val="bg1">
                        <a:lumMod val="75000"/>
                      </a:schemeClr>
                    </a:solidFill>
                  </a:tcPr>
                </a:tc>
                <a:tc hMerge="1">
                  <a:tcPr>
                    <a:solidFill>
                      <a:schemeClr val="accent1">
                        <a:lumMod val="20000"/>
                        <a:lumOff val="80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r>
              <a:tr h="365654">
                <a:tc gridSpan="4">
                  <a:txBody>
                    <a:bodyPr/>
                    <a:lstStyle/>
                    <a:p>
                      <a:pPr algn="ctr"/>
                      <a:r>
                        <a:rPr lang="en-US" altLang="zh-CN" sz="1800" dirty="0" smtClean="0"/>
                        <a:t>c</a:t>
                      </a:r>
                      <a:endParaRPr lang="zh-CN" altLang="en-US" sz="1800" dirty="0"/>
                    </a:p>
                  </a:txBody>
                  <a:tcPr marL="91432" marR="91432" marT="45670" marB="45670">
                    <a:solidFill>
                      <a:schemeClr val="bg1">
                        <a:lumMod val="75000"/>
                      </a:schemeClr>
                    </a:solidFill>
                  </a:tcPr>
                </a:tc>
                <a:tc hMerge="1">
                  <a:tcPr/>
                </a:tc>
                <a:tc hMerge="1">
                  <a:tcPr/>
                </a:tc>
                <a:tc hMerge="1">
                  <a:tcPr/>
                </a:tc>
              </a:tr>
              <a:tr h="365654">
                <a:tc>
                  <a:txBody>
                    <a:bodyPr/>
                    <a:lstStyle/>
                    <a:p>
                      <a:r>
                        <a:rPr lang="en-US" altLang="zh-CN" sz="1800" dirty="0" smtClean="0"/>
                        <a:t>a</a:t>
                      </a:r>
                      <a:endParaRPr lang="zh-CN" altLang="en-US" sz="1800" dirty="0"/>
                    </a:p>
                  </a:txBody>
                  <a:tcPr marL="91432" marR="91432" marT="45670" marB="45670">
                    <a:solidFill>
                      <a:schemeClr val="bg1">
                        <a:lumMod val="75000"/>
                      </a:schemeClr>
                    </a:solidFill>
                  </a:tcPr>
                </a:tc>
                <a:tc>
                  <a:txBody>
                    <a:bodyPr/>
                    <a:lstStyle/>
                    <a:p>
                      <a:endParaRPr lang="zh-CN" altLang="en-US" sz="1800" dirty="0"/>
                    </a:p>
                  </a:txBody>
                  <a:tcPr marL="91432" marR="91432" marT="45670" marB="45670">
                    <a:solidFill>
                      <a:schemeClr val="accent1">
                        <a:lumMod val="20000"/>
                        <a:lumOff val="80000"/>
                      </a:schemeClr>
                    </a:solidFill>
                  </a:tcPr>
                </a:tc>
                <a:tc>
                  <a:txBody>
                    <a:bodyPr/>
                    <a:lstStyle/>
                    <a:p>
                      <a:endParaRPr lang="zh-CN" altLang="en-US" sz="1800" dirty="0"/>
                    </a:p>
                  </a:txBody>
                  <a:tcPr marL="91432" marR="91432" marT="45670" marB="45670">
                    <a:solidFill>
                      <a:schemeClr val="accent1">
                        <a:lumMod val="20000"/>
                        <a:lumOff val="80000"/>
                      </a:schemeClr>
                    </a:solidFill>
                  </a:tcPr>
                </a:tc>
                <a:tc>
                  <a:txBody>
                    <a:bodyPr/>
                    <a:lstStyle/>
                    <a:p>
                      <a:endParaRPr lang="zh-CN" altLang="en-US" sz="1800" dirty="0"/>
                    </a:p>
                  </a:txBody>
                  <a:tcPr marL="91432" marR="91432" marT="45670" marB="45670">
                    <a:solidFill>
                      <a:schemeClr val="accent1">
                        <a:lumMod val="20000"/>
                        <a:lumOff val="80000"/>
                      </a:schemeClr>
                    </a:solidFill>
                  </a:tcPr>
                </a:tc>
              </a:tr>
            </a:tbl>
          </a:graphicData>
        </a:graphic>
      </p:graphicFrame>
      <p:sp>
        <p:nvSpPr>
          <p:cNvPr id="44118" name="文本框 15"/>
          <p:cNvSpPr txBox="1"/>
          <p:nvPr/>
        </p:nvSpPr>
        <p:spPr>
          <a:xfrm>
            <a:off x="4870450" y="4183063"/>
            <a:ext cx="2009775" cy="1169987"/>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   </a:t>
            </a:r>
            <a:r>
              <a:rPr lang="en-US" altLang="zh-CN" sz="1400" dirty="0">
                <a:latin typeface="Consolas" panose="020B0609020204030204" pitchFamily="49" charset="0"/>
                <a:ea typeface="宋体" pitchFamily="2" charset="-122"/>
              </a:rPr>
              <a:t>c</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  </a:t>
            </a:r>
            <a:r>
              <a:rPr lang="en-US" altLang="zh-CN" sz="1400" dirty="0">
                <a:latin typeface="Consolas" panose="020B0609020204030204" pitchFamily="49" charset="0"/>
                <a:ea typeface="宋体" pitchFamily="2" charset="-122"/>
              </a:rPr>
              <a:t>a</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 </a:t>
            </a:r>
            <a:r>
              <a:rPr lang="en-US" altLang="zh-CN" sz="1400" dirty="0">
                <a:latin typeface="Consolas" panose="020B0609020204030204" pitchFamily="49" charset="0"/>
                <a:ea typeface="宋体" pitchFamily="2" charset="-122"/>
              </a:rPr>
              <a:t>b</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graphicFrame>
        <p:nvGraphicFramePr>
          <p:cNvPr id="17" name="表格 16"/>
          <p:cNvGraphicFramePr>
            <a:graphicFrameLocks noGrp="1"/>
          </p:cNvGraphicFramePr>
          <p:nvPr/>
        </p:nvGraphicFramePr>
        <p:xfrm>
          <a:off x="7042150" y="4219575"/>
          <a:ext cx="1416052" cy="1096963"/>
        </p:xfrm>
        <a:graphic>
          <a:graphicData uri="http://schemas.openxmlformats.org/drawingml/2006/table">
            <a:tbl>
              <a:tblPr firstRow="1" bandRow="1">
                <a:tableStyleId>{5940675A-B579-460E-94D1-54222C63F5DA}</a:tableStyleId>
              </a:tblPr>
              <a:tblGrid>
                <a:gridCol w="354013"/>
                <a:gridCol w="354013"/>
                <a:gridCol w="354013"/>
                <a:gridCol w="354013"/>
              </a:tblGrid>
              <a:tr h="365654">
                <a:tc gridSpan="4">
                  <a:txBody>
                    <a:bodyPr/>
                    <a:lstStyle/>
                    <a:p>
                      <a:pPr algn="ctr"/>
                      <a:r>
                        <a:rPr lang="en-US" altLang="zh-CN" sz="1800" dirty="0" smtClean="0"/>
                        <a:t>c</a:t>
                      </a:r>
                      <a:endParaRPr lang="zh-CN" altLang="en-US" sz="1800" dirty="0"/>
                    </a:p>
                  </a:txBody>
                  <a:tcPr marL="91432" marR="91432" marT="45670" marB="45670">
                    <a:solidFill>
                      <a:schemeClr val="bg1">
                        <a:lumMod val="75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365654">
                <a:tc>
                  <a:txBody>
                    <a:bodyPr/>
                    <a:lstStyle/>
                    <a:p>
                      <a:pPr algn="ctr"/>
                      <a:r>
                        <a:rPr lang="en-US" altLang="zh-CN" sz="1800" dirty="0" smtClean="0"/>
                        <a:t>a</a:t>
                      </a:r>
                      <a:endParaRPr lang="zh-CN" altLang="en-US" sz="1800" dirty="0"/>
                    </a:p>
                  </a:txBody>
                  <a:tcPr marL="91432" marR="91432" marT="45670" marB="45670">
                    <a:solidFill>
                      <a:schemeClr val="bg1">
                        <a:lumMod val="75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c gridSpan="2">
                  <a:txBody>
                    <a:bodyPr/>
                    <a:lstStyle/>
                    <a:p>
                      <a:pPr algn="ctr"/>
                      <a:r>
                        <a:rPr lang="en-US" altLang="zh-CN" sz="1800" dirty="0" smtClean="0"/>
                        <a:t>b</a:t>
                      </a:r>
                      <a:endParaRPr lang="zh-CN" altLang="en-US" sz="1800" dirty="0"/>
                    </a:p>
                  </a:txBody>
                  <a:tcPr marL="91432" marR="91432" marT="45670" marB="45670">
                    <a:solidFill>
                      <a:schemeClr val="bg1">
                        <a:lumMod val="75000"/>
                      </a:schemeClr>
                    </a:solidFill>
                  </a:tcPr>
                </a:tc>
                <a:tc hMerge="1">
                  <a:tcPr>
                    <a:solidFill>
                      <a:schemeClr val="bg1">
                        <a:lumMod val="75000"/>
                      </a:schemeClr>
                    </a:solidFill>
                  </a:tcPr>
                </a:tc>
              </a:tr>
              <a:tr h="365654">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r>
            </a:tbl>
          </a:graphicData>
        </a:graphic>
      </p:graphicFrame>
      <p:sp>
        <p:nvSpPr>
          <p:cNvPr id="44137" name="文本框 17"/>
          <p:cNvSpPr txBox="1"/>
          <p:nvPr/>
        </p:nvSpPr>
        <p:spPr>
          <a:xfrm>
            <a:off x="4870450" y="5353050"/>
            <a:ext cx="2009775" cy="1169988"/>
          </a:xfrm>
          <a:prstGeom prst="rect">
            <a:avLst/>
          </a:prstGeom>
          <a:noFill/>
          <a:ln w="9525" cap="flat" cmpd="sng">
            <a:solidFill>
              <a:schemeClr val="tx2"/>
            </a:solidFill>
            <a:prstDash val="solid"/>
            <a:miter/>
            <a:headEnd type="none" w="med" len="med"/>
            <a:tailEnd type="none" w="med" len="med"/>
          </a:ln>
        </p:spPr>
        <p:txBody>
          <a:bodyPr anchor="t" anchorCtr="0">
            <a:spAutoFit/>
          </a:bodyPr>
          <a:p>
            <a:pPr eaLnBrk="0" hangingPunct="0"/>
            <a:r>
              <a:rPr lang="en-US" altLang="zh-CN" sz="1400" dirty="0">
                <a:solidFill>
                  <a:srgbClr val="FFC000"/>
                </a:solidFill>
                <a:latin typeface="Consolas" panose="020B0609020204030204" pitchFamily="49" charset="0"/>
                <a:ea typeface="宋体" pitchFamily="2" charset="-122"/>
              </a:rPr>
              <a:t> 3</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typedef</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struct</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4</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int   </a:t>
            </a:r>
            <a:r>
              <a:rPr lang="en-US" altLang="zh-CN" sz="1400" dirty="0">
                <a:latin typeface="Consolas" panose="020B0609020204030204" pitchFamily="49" charset="0"/>
                <a:ea typeface="宋体" pitchFamily="2" charset="-122"/>
              </a:rPr>
              <a:t>c</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5</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short </a:t>
            </a:r>
            <a:r>
              <a:rPr lang="en-US" altLang="zh-CN" sz="1400" dirty="0">
                <a:latin typeface="Consolas" panose="020B0609020204030204" pitchFamily="49" charset="0"/>
                <a:ea typeface="宋体" pitchFamily="2" charset="-122"/>
              </a:rPr>
              <a:t>b</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FFC000"/>
                </a:solidFill>
                <a:latin typeface="Consolas" panose="020B0609020204030204" pitchFamily="49" charset="0"/>
                <a:ea typeface="宋体" pitchFamily="2" charset="-122"/>
              </a:rPr>
              <a:t> 6</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B050"/>
                </a:solidFill>
                <a:latin typeface="Consolas" panose="020B0609020204030204" pitchFamily="49" charset="0"/>
                <a:ea typeface="宋体" pitchFamily="2" charset="-122"/>
              </a:rPr>
              <a:t>char  </a:t>
            </a:r>
            <a:r>
              <a:rPr lang="en-US" altLang="zh-CN" sz="1400" dirty="0">
                <a:latin typeface="Consolas" panose="020B0609020204030204" pitchFamily="49" charset="0"/>
                <a:ea typeface="宋体" pitchFamily="2" charset="-122"/>
              </a:rPr>
              <a:t>a</a:t>
            </a:r>
            <a:r>
              <a:rPr lang="en-US" altLang="zh-CN" sz="1400" dirty="0">
                <a:solidFill>
                  <a:srgbClr val="000000"/>
                </a:solidFill>
                <a:latin typeface="Consolas" panose="020B0609020204030204" pitchFamily="49" charset="0"/>
                <a:ea typeface="宋体" pitchFamily="2" charset="-122"/>
              </a:rPr>
              <a:t>;</a:t>
            </a:r>
            <a:endParaRPr lang="en-US" altLang="zh-CN" sz="1400" dirty="0">
              <a:solidFill>
                <a:srgbClr val="000000"/>
              </a:solidFill>
              <a:latin typeface="Consolas" panose="020B0609020204030204" pitchFamily="49" charset="0"/>
              <a:ea typeface="宋体" pitchFamily="2" charset="-122"/>
            </a:endParaRPr>
          </a:p>
          <a:p>
            <a:pPr eaLnBrk="0" hangingPunct="0"/>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FFC000"/>
                </a:solidFill>
                <a:latin typeface="Consolas" panose="020B0609020204030204" pitchFamily="49" charset="0"/>
                <a:ea typeface="宋体" pitchFamily="2" charset="-122"/>
              </a:rPr>
              <a:t>7</a:t>
            </a:r>
            <a:r>
              <a:rPr lang="en-US" altLang="zh-CN" sz="1400" dirty="0">
                <a:solidFill>
                  <a:srgbClr val="7030A0"/>
                </a:solidFill>
                <a:latin typeface="Consolas" panose="020B0609020204030204" pitchFamily="49" charset="0"/>
                <a:ea typeface="宋体" pitchFamily="2" charset="-122"/>
              </a:rPr>
              <a:t> </a:t>
            </a:r>
            <a:r>
              <a:rPr lang="en-US" altLang="zh-CN" sz="1400" dirty="0">
                <a:solidFill>
                  <a:srgbClr val="000000"/>
                </a:solidFill>
                <a:latin typeface="Consolas" panose="020B0609020204030204" pitchFamily="49" charset="0"/>
                <a:ea typeface="宋体" pitchFamily="2" charset="-122"/>
              </a:rPr>
              <a:t>} Tstruct;</a:t>
            </a:r>
            <a:endParaRPr lang="en-US" altLang="zh-CN" sz="1400" dirty="0">
              <a:solidFill>
                <a:srgbClr val="000000"/>
              </a:solidFill>
              <a:latin typeface="Consolas" panose="020B0609020204030204" pitchFamily="49" charset="0"/>
              <a:ea typeface="宋体" pitchFamily="2" charset="-122"/>
            </a:endParaRPr>
          </a:p>
        </p:txBody>
      </p:sp>
      <p:graphicFrame>
        <p:nvGraphicFramePr>
          <p:cNvPr id="20" name="表格 19"/>
          <p:cNvGraphicFramePr>
            <a:graphicFrameLocks noGrp="1"/>
          </p:cNvGraphicFramePr>
          <p:nvPr/>
        </p:nvGraphicFramePr>
        <p:xfrm>
          <a:off x="7042150" y="5389563"/>
          <a:ext cx="1416052" cy="1096963"/>
        </p:xfrm>
        <a:graphic>
          <a:graphicData uri="http://schemas.openxmlformats.org/drawingml/2006/table">
            <a:tbl>
              <a:tblPr firstRow="1" bandRow="1">
                <a:tableStyleId>{5940675A-B579-460E-94D1-54222C63F5DA}</a:tableStyleId>
              </a:tblPr>
              <a:tblGrid>
                <a:gridCol w="354013"/>
                <a:gridCol w="354013"/>
                <a:gridCol w="354013"/>
                <a:gridCol w="354013"/>
              </a:tblGrid>
              <a:tr h="365654">
                <a:tc gridSpan="4">
                  <a:txBody>
                    <a:bodyPr/>
                    <a:lstStyle/>
                    <a:p>
                      <a:pPr algn="ctr"/>
                      <a:r>
                        <a:rPr lang="en-US" altLang="zh-CN" sz="1800" dirty="0" smtClean="0"/>
                        <a:t>c</a:t>
                      </a:r>
                      <a:endParaRPr lang="zh-CN" altLang="en-US" sz="1800" dirty="0"/>
                    </a:p>
                  </a:txBody>
                  <a:tcPr marL="91432" marR="91432" marT="45670" marB="45670">
                    <a:solidFill>
                      <a:schemeClr val="bg1">
                        <a:lumMod val="75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365654">
                <a:tc gridSpan="2">
                  <a:txBody>
                    <a:bodyPr/>
                    <a:lstStyle/>
                    <a:p>
                      <a:pPr algn="ctr"/>
                      <a:r>
                        <a:rPr lang="en-US" altLang="zh-CN" sz="1800" dirty="0" smtClean="0"/>
                        <a:t>b</a:t>
                      </a:r>
                      <a:endParaRPr lang="zh-CN" altLang="en-US" sz="1800" dirty="0"/>
                    </a:p>
                  </a:txBody>
                  <a:tcPr marL="91432" marR="91432" marT="45670" marB="45670">
                    <a:solidFill>
                      <a:schemeClr val="bg1">
                        <a:lumMod val="75000"/>
                      </a:schemeClr>
                    </a:solidFill>
                  </a:tcPr>
                </a:tc>
                <a:tc hMerge="1">
                  <a:tcPr>
                    <a:solidFill>
                      <a:schemeClr val="accent1">
                        <a:lumMod val="20000"/>
                        <a:lumOff val="80000"/>
                      </a:schemeClr>
                    </a:solidFill>
                  </a:tcPr>
                </a:tc>
                <a:tc>
                  <a:txBody>
                    <a:bodyPr/>
                    <a:lstStyle/>
                    <a:p>
                      <a:pPr algn="ctr"/>
                      <a:r>
                        <a:rPr lang="en-US" altLang="zh-CN" sz="1800" dirty="0" smtClean="0"/>
                        <a:t>a</a:t>
                      </a:r>
                      <a:endParaRPr lang="zh-CN" altLang="en-US" sz="1800" dirty="0"/>
                    </a:p>
                  </a:txBody>
                  <a:tcPr marL="91432" marR="91432" marT="45670" marB="45670">
                    <a:solidFill>
                      <a:schemeClr val="bg1">
                        <a:lumMod val="75000"/>
                      </a:schemeClr>
                    </a:solidFill>
                  </a:tcPr>
                </a:tc>
                <a:tc>
                  <a:txBody>
                    <a:bodyPr/>
                    <a:lstStyle/>
                    <a:p>
                      <a:pPr algn="ctr"/>
                      <a:endParaRPr lang="zh-CN" altLang="en-US" sz="1800" dirty="0"/>
                    </a:p>
                  </a:txBody>
                  <a:tcPr marL="91432" marR="91432" marT="45670" marB="45670">
                    <a:solidFill>
                      <a:schemeClr val="accent1">
                        <a:lumMod val="20000"/>
                        <a:lumOff val="80000"/>
                      </a:schemeClr>
                    </a:solidFill>
                  </a:tcPr>
                </a:tc>
              </a:tr>
              <a:tr h="365654">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c>
                  <a:txBody>
                    <a:bodyPr/>
                    <a:lstStyle/>
                    <a:p>
                      <a:endParaRPr lang="zh-CN" altLang="en-US" sz="1800" dirty="0"/>
                    </a:p>
                  </a:txBody>
                  <a:tcPr marL="91432" marR="91432" marT="45670" marB="45670">
                    <a:noFill/>
                  </a:tcPr>
                </a:tc>
              </a:tr>
            </a:tbl>
          </a:graphicData>
        </a:graphic>
      </p:graphicFrame>
      <p:sp>
        <p:nvSpPr>
          <p:cNvPr id="44156" name="文本框 20"/>
          <p:cNvSpPr txBox="1"/>
          <p:nvPr/>
        </p:nvSpPr>
        <p:spPr>
          <a:xfrm>
            <a:off x="685800" y="1304925"/>
            <a:ext cx="6962775" cy="1476375"/>
          </a:xfrm>
          <a:prstGeom prst="rect">
            <a:avLst/>
          </a:prstGeom>
          <a:noFill/>
          <a:ln w="9525">
            <a:noFill/>
          </a:ln>
        </p:spPr>
        <p:txBody>
          <a:bodyPr anchor="t" anchorCtr="0">
            <a:spAutoFit/>
          </a:bodyPr>
          <a:p>
            <a:pPr marL="342900" indent="-342900">
              <a:buFont typeface="Times New Roman" panose="02020603050405020304" pitchFamily="18" charset="0"/>
              <a:buAutoNum type="arabicPeriod"/>
            </a:pPr>
            <a:r>
              <a:rPr lang="zh-CN" altLang="en-US" dirty="0">
                <a:latin typeface="Times New Roman" panose="02020603050405020304" pitchFamily="18" charset="0"/>
                <a:ea typeface="宋体" pitchFamily="2" charset="-122"/>
              </a:rPr>
              <a:t>按顺序优先放在可用的对齐的低地址</a:t>
            </a:r>
            <a:endParaRPr lang="en-US" altLang="zh-CN" dirty="0">
              <a:latin typeface="Times New Roman" panose="02020603050405020304" pitchFamily="18" charset="0"/>
              <a:ea typeface="宋体" pitchFamily="2" charset="-122"/>
            </a:endParaRPr>
          </a:p>
          <a:p>
            <a:pPr marL="342900" indent="-342900">
              <a:buFont typeface="Times New Roman" panose="02020603050405020304" pitchFamily="18" charset="0"/>
              <a:buAutoNum type="arabicPeriod"/>
            </a:pPr>
            <a:r>
              <a:rPr lang="zh-CN" altLang="en-US" dirty="0">
                <a:latin typeface="Times New Roman" panose="02020603050405020304" pitchFamily="18" charset="0"/>
                <a:ea typeface="宋体" pitchFamily="2" charset="-122"/>
              </a:rPr>
              <a:t>以当前最大的</a:t>
            </a:r>
            <a:r>
              <a:rPr lang="en-US" altLang="zh-CN" dirty="0">
                <a:latin typeface="Times New Roman" panose="02020603050405020304" pitchFamily="18" charset="0"/>
                <a:ea typeface="宋体" pitchFamily="2" charset="-122"/>
              </a:rPr>
              <a:t>size</a:t>
            </a:r>
            <a:r>
              <a:rPr lang="zh-CN" altLang="en-US" dirty="0">
                <a:latin typeface="Times New Roman" panose="02020603050405020304" pitchFamily="18" charset="0"/>
                <a:ea typeface="宋体" pitchFamily="2" charset="-122"/>
              </a:rPr>
              <a:t>为基本单位，不足基本单位的被浪费</a:t>
            </a:r>
            <a:endParaRPr lang="en-US" altLang="zh-CN" dirty="0">
              <a:latin typeface="Times New Roman" panose="02020603050405020304" pitchFamily="18" charset="0"/>
              <a:ea typeface="宋体" pitchFamily="2" charset="-122"/>
            </a:endParaRPr>
          </a:p>
          <a:p>
            <a:pPr marL="342900" indent="-342900">
              <a:buFont typeface="Times New Roman" panose="02020603050405020304" pitchFamily="18" charset="0"/>
              <a:buAutoNum type="arabicPeriod"/>
            </a:pPr>
            <a:r>
              <a:rPr lang="zh-CN" altLang="en-US" dirty="0">
                <a:latin typeface="Times New Roman" panose="02020603050405020304" pitchFamily="18" charset="0"/>
                <a:ea typeface="宋体" pitchFamily="2" charset="-122"/>
              </a:rPr>
              <a:t>引入</a:t>
            </a:r>
            <a:r>
              <a:rPr lang="en-US" altLang="zh-CN" dirty="0">
                <a:latin typeface="Times New Roman" panose="02020603050405020304" pitchFamily="18" charset="0"/>
                <a:ea typeface="宋体" pitchFamily="2" charset="-122"/>
              </a:rPr>
              <a:t>64</a:t>
            </a:r>
            <a:r>
              <a:rPr lang="zh-CN" altLang="en-US" dirty="0">
                <a:latin typeface="Times New Roman" panose="02020603050405020304" pitchFamily="18" charset="0"/>
                <a:ea typeface="宋体" pitchFamily="2" charset="-122"/>
              </a:rPr>
              <a:t>位类型：总</a:t>
            </a:r>
            <a:r>
              <a:rPr lang="en-US" altLang="zh-CN" dirty="0">
                <a:latin typeface="Times New Roman" panose="02020603050405020304" pitchFamily="18" charset="0"/>
                <a:ea typeface="宋体" pitchFamily="2" charset="-122"/>
              </a:rPr>
              <a:t>size</a:t>
            </a:r>
            <a:r>
              <a:rPr lang="zh-CN" altLang="en-US" dirty="0">
                <a:latin typeface="Times New Roman" panose="02020603050405020304" pitchFamily="18" charset="0"/>
                <a:ea typeface="宋体" pitchFamily="2" charset="-122"/>
              </a:rPr>
              <a:t>以</a:t>
            </a:r>
            <a:r>
              <a:rPr lang="en-US" altLang="zh-CN" dirty="0">
                <a:latin typeface="Times New Roman" panose="02020603050405020304" pitchFamily="18" charset="0"/>
                <a:ea typeface="宋体" pitchFamily="2" charset="-122"/>
              </a:rPr>
              <a:t>32</a:t>
            </a:r>
            <a:r>
              <a:rPr lang="zh-CN" altLang="en-US" dirty="0">
                <a:latin typeface="Times New Roman" panose="02020603050405020304" pitchFamily="18" charset="0"/>
                <a:ea typeface="宋体" pitchFamily="2" charset="-122"/>
              </a:rPr>
              <a:t>位对齐（</a:t>
            </a:r>
            <a:r>
              <a:rPr lang="en-US" altLang="zh-CN" dirty="0">
                <a:latin typeface="Times New Roman" panose="02020603050405020304" pitchFamily="18" charset="0"/>
                <a:ea typeface="宋体" pitchFamily="2" charset="-122"/>
              </a:rPr>
              <a:t>32</a:t>
            </a:r>
            <a:r>
              <a:rPr lang="zh-CN" altLang="en-US" dirty="0">
                <a:latin typeface="Times New Roman" panose="02020603050405020304" pitchFamily="18" charset="0"/>
                <a:ea typeface="宋体" pitchFamily="2" charset="-122"/>
              </a:rPr>
              <a:t>位机器上）</a:t>
            </a:r>
            <a:endParaRPr lang="zh-CN" altLang="en-US" dirty="0">
              <a:latin typeface="Times New Roman" panose="02020603050405020304" pitchFamily="18" charset="0"/>
              <a:ea typeface="宋体" pitchFamily="2" charset="-122"/>
            </a:endParaRPr>
          </a:p>
          <a:p>
            <a:pPr marL="342900" indent="-342900">
              <a:buFont typeface="Times New Roman" panose="02020603050405020304" pitchFamily="18" charset="0"/>
              <a:buNone/>
            </a:pPr>
            <a:r>
              <a:rPr lang="zh-CN" altLang="en-US" dirty="0">
                <a:latin typeface="Times New Roman" panose="02020603050405020304" pitchFamily="18" charset="0"/>
                <a:ea typeface="宋体" pitchFamily="2" charset="-122"/>
              </a:rPr>
              <a:t>                            总</a:t>
            </a:r>
            <a:r>
              <a:rPr lang="en-US" altLang="zh-CN" dirty="0">
                <a:latin typeface="Times New Roman" panose="02020603050405020304" pitchFamily="18" charset="0"/>
                <a:ea typeface="宋体" pitchFamily="2" charset="-122"/>
              </a:rPr>
              <a:t>size</a:t>
            </a:r>
            <a:r>
              <a:rPr lang="zh-CN" altLang="en-US" dirty="0">
                <a:latin typeface="Times New Roman" panose="02020603050405020304" pitchFamily="18" charset="0"/>
                <a:ea typeface="宋体" pitchFamily="2" charset="-122"/>
              </a:rPr>
              <a:t>以</a:t>
            </a:r>
            <a:r>
              <a:rPr lang="en-US" altLang="zh-CN" dirty="0">
                <a:latin typeface="Times New Roman" panose="02020603050405020304" pitchFamily="18" charset="0"/>
                <a:ea typeface="宋体" pitchFamily="2" charset="-122"/>
              </a:rPr>
              <a:t>64</a:t>
            </a:r>
            <a:r>
              <a:rPr lang="zh-CN" altLang="en-US" dirty="0">
                <a:latin typeface="Times New Roman" panose="02020603050405020304" pitchFamily="18" charset="0"/>
                <a:ea typeface="宋体" pitchFamily="2" charset="-122"/>
              </a:rPr>
              <a:t>位对齐（</a:t>
            </a:r>
            <a:r>
              <a:rPr lang="en-US" altLang="zh-CN" dirty="0">
                <a:latin typeface="Times New Roman" panose="02020603050405020304" pitchFamily="18" charset="0"/>
                <a:ea typeface="宋体" pitchFamily="2" charset="-122"/>
              </a:rPr>
              <a:t>64</a:t>
            </a:r>
            <a:r>
              <a:rPr lang="zh-CN" altLang="en-US" dirty="0">
                <a:latin typeface="Times New Roman" panose="02020603050405020304" pitchFamily="18" charset="0"/>
                <a:ea typeface="宋体" pitchFamily="2" charset="-122"/>
              </a:rPr>
              <a:t>位机器上）</a:t>
            </a:r>
            <a:endParaRPr lang="en-US" altLang="zh-CN" dirty="0">
              <a:latin typeface="Times New Roman" panose="02020603050405020304" pitchFamily="18" charset="0"/>
              <a:ea typeface="宋体" pitchFamily="2" charset="-122"/>
            </a:endParaRPr>
          </a:p>
          <a:p>
            <a:pPr marL="342900" indent="-342900">
              <a:buFont typeface="Times New Roman" panose="02020603050405020304" pitchFamily="18" charset="0"/>
              <a:buNone/>
            </a:pPr>
            <a:r>
              <a:rPr lang="en-US" altLang="zh-CN" dirty="0">
                <a:latin typeface="Times New Roman" panose="02020603050405020304" pitchFamily="18" charset="0"/>
                <a:ea typeface="宋体" pitchFamily="2" charset="-122"/>
              </a:rPr>
              <a:t>	</a:t>
            </a:r>
            <a:r>
              <a:rPr lang="zh-CN" altLang="en-US" dirty="0">
                <a:solidFill>
                  <a:srgbClr val="FF0000"/>
                </a:solidFill>
                <a:latin typeface="Times New Roman" panose="02020603050405020304" pitchFamily="18" charset="0"/>
                <a:ea typeface="宋体" pitchFamily="2" charset="-122"/>
              </a:rPr>
              <a:t>（当有</a:t>
            </a:r>
            <a:r>
              <a:rPr lang="en-US" altLang="zh-CN" dirty="0">
                <a:solidFill>
                  <a:srgbClr val="FF0000"/>
                </a:solidFill>
                <a:latin typeface="Times New Roman" panose="02020603050405020304" pitchFamily="18" charset="0"/>
                <a:ea typeface="宋体" pitchFamily="2" charset="-122"/>
              </a:rPr>
              <a:t>64</a:t>
            </a:r>
            <a:r>
              <a:rPr lang="zh-CN" altLang="en-US" dirty="0">
                <a:solidFill>
                  <a:srgbClr val="FF0000"/>
                </a:solidFill>
                <a:latin typeface="Times New Roman" panose="02020603050405020304" pitchFamily="18" charset="0"/>
                <a:ea typeface="宋体" pitchFamily="2" charset="-122"/>
              </a:rPr>
              <a:t>位类型时）</a:t>
            </a:r>
            <a:endParaRPr lang="zh-CN" altLang="en-US" dirty="0">
              <a:solidFill>
                <a:srgbClr val="FF0000"/>
              </a:solidFill>
              <a:latin typeface="Times New Roman" panose="02020603050405020304" pitchFamily="18" charset="0"/>
              <a:ea typeface="宋体" pitchFamily="2" charset="-122"/>
            </a:endParaRPr>
          </a:p>
        </p:txBody>
      </p:sp>
      <p:sp>
        <p:nvSpPr>
          <p:cNvPr id="44157" name="椭圆 21"/>
          <p:cNvSpPr/>
          <p:nvPr/>
        </p:nvSpPr>
        <p:spPr>
          <a:xfrm>
            <a:off x="3516313" y="2833688"/>
            <a:ext cx="266700" cy="290512"/>
          </a:xfrm>
          <a:prstGeom prst="ellipse">
            <a:avLst/>
          </a:prstGeom>
          <a:noFill/>
          <a:ln w="9525" cap="flat" cmpd="sng">
            <a:solidFill>
              <a:srgbClr val="FF0000"/>
            </a:solidFill>
            <a:prstDash val="solid"/>
            <a:round/>
            <a:headEnd type="none" w="med" len="med"/>
            <a:tailEnd type="none" w="med" len="med"/>
          </a:ln>
        </p:spPr>
        <p:txBody>
          <a:bodyPr lIns="0" tIns="0" rIns="0" bIns="0" anchor="t" anchorCtr="0"/>
          <a:p>
            <a:pPr algn="ctr"/>
            <a:r>
              <a:rPr lang="en-US" altLang="zh-CN" sz="1400" b="1" dirty="0">
                <a:solidFill>
                  <a:srgbClr val="FF0000"/>
                </a:solidFill>
                <a:latin typeface="Times New Roman" panose="02020603050405020304" pitchFamily="18" charset="0"/>
                <a:ea typeface="宋体" pitchFamily="2" charset="-122"/>
              </a:rPr>
              <a:t>1</a:t>
            </a:r>
            <a:endParaRPr lang="zh-CN" altLang="en-US" sz="1400" b="1" dirty="0">
              <a:solidFill>
                <a:srgbClr val="FF0000"/>
              </a:solidFill>
              <a:latin typeface="Times New Roman" panose="02020603050405020304" pitchFamily="18" charset="0"/>
              <a:ea typeface="宋体" pitchFamily="2" charset="-122"/>
            </a:endParaRPr>
          </a:p>
        </p:txBody>
      </p:sp>
      <p:sp>
        <p:nvSpPr>
          <p:cNvPr id="44158" name="椭圆 22"/>
          <p:cNvSpPr/>
          <p:nvPr/>
        </p:nvSpPr>
        <p:spPr>
          <a:xfrm>
            <a:off x="7648575" y="2833688"/>
            <a:ext cx="266700" cy="290512"/>
          </a:xfrm>
          <a:prstGeom prst="ellipse">
            <a:avLst/>
          </a:prstGeom>
          <a:noFill/>
          <a:ln w="9525" cap="flat" cmpd="sng">
            <a:solidFill>
              <a:srgbClr val="FF0000"/>
            </a:solidFill>
            <a:prstDash val="solid"/>
            <a:round/>
            <a:headEnd type="none" w="med" len="med"/>
            <a:tailEnd type="none" w="med" len="med"/>
          </a:ln>
        </p:spPr>
        <p:txBody>
          <a:bodyPr lIns="0" tIns="0" rIns="0" bIns="0" anchor="t" anchorCtr="0"/>
          <a:p>
            <a:pPr algn="ctr"/>
            <a:r>
              <a:rPr lang="en-US" altLang="zh-CN" sz="1400" b="1" dirty="0">
                <a:solidFill>
                  <a:srgbClr val="FF0000"/>
                </a:solidFill>
                <a:latin typeface="Times New Roman" panose="02020603050405020304" pitchFamily="18" charset="0"/>
                <a:ea typeface="宋体" pitchFamily="2" charset="-122"/>
              </a:rPr>
              <a:t>2</a:t>
            </a:r>
            <a:endParaRPr lang="zh-CN" altLang="en-US" sz="1400" b="1" dirty="0">
              <a:solidFill>
                <a:srgbClr val="FF0000"/>
              </a:solidFill>
              <a:latin typeface="Times New Roman" panose="02020603050405020304" pitchFamily="18" charset="0"/>
              <a:ea typeface="宋体" pitchFamily="2" charset="-122"/>
            </a:endParaRPr>
          </a:p>
        </p:txBody>
      </p:sp>
      <p:sp>
        <p:nvSpPr>
          <p:cNvPr id="44159" name="椭圆 23"/>
          <p:cNvSpPr/>
          <p:nvPr/>
        </p:nvSpPr>
        <p:spPr>
          <a:xfrm>
            <a:off x="7648575" y="3862388"/>
            <a:ext cx="266700" cy="290512"/>
          </a:xfrm>
          <a:prstGeom prst="ellipse">
            <a:avLst/>
          </a:prstGeom>
          <a:noFill/>
          <a:ln w="9525" cap="flat" cmpd="sng">
            <a:solidFill>
              <a:srgbClr val="FF0000"/>
            </a:solidFill>
            <a:prstDash val="solid"/>
            <a:round/>
            <a:headEnd type="none" w="med" len="med"/>
            <a:tailEnd type="none" w="med" len="med"/>
          </a:ln>
        </p:spPr>
        <p:txBody>
          <a:bodyPr lIns="0" tIns="0" rIns="0" bIns="0" anchor="t" anchorCtr="0"/>
          <a:p>
            <a:pPr algn="ctr"/>
            <a:r>
              <a:rPr lang="en-US" altLang="zh-CN" sz="1400" b="1" dirty="0">
                <a:solidFill>
                  <a:srgbClr val="FF0000"/>
                </a:solidFill>
                <a:latin typeface="Times New Roman" panose="02020603050405020304" pitchFamily="18" charset="0"/>
                <a:ea typeface="宋体" pitchFamily="2" charset="-122"/>
              </a:rPr>
              <a:t>2</a:t>
            </a:r>
            <a:endParaRPr lang="zh-CN" altLang="en-US" sz="1400" b="1" dirty="0">
              <a:solidFill>
                <a:srgbClr val="FF0000"/>
              </a:solidFill>
              <a:latin typeface="Times New Roman" panose="02020603050405020304" pitchFamily="18" charset="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5</a:t>
            </a:r>
            <a:r>
              <a:rPr lang="zh-CN" altLang="en-US" dirty="0"/>
              <a:t>题</a:t>
            </a:r>
            <a:r>
              <a:rPr lang="en-US" altLang="zh-CN" dirty="0"/>
              <a:t>-Q</a:t>
            </a:r>
            <a:endParaRPr lang="en-US" altLang="zh-CN" dirty="0"/>
          </a:p>
        </p:txBody>
      </p:sp>
      <p:sp>
        <p:nvSpPr>
          <p:cNvPr id="45058" name="内容占位符 2"/>
          <p:cNvSpPr>
            <a:spLocks noGrp="1"/>
          </p:cNvSpPr>
          <p:nvPr>
            <p:ph idx="1"/>
          </p:nvPr>
        </p:nvSpPr>
        <p:spPr/>
        <p:txBody>
          <a:bodyPr vert="horz" wrap="square" lIns="91440" tIns="45720" rIns="91440" bIns="45720" anchor="t" anchorCtr="0"/>
          <a:p>
            <a:pPr marL="341630" lvl="1" indent="-341630"/>
            <a:r>
              <a:rPr lang="en-US" altLang="zh-CN" sz="2400" dirty="0"/>
              <a:t>Q</a:t>
            </a:r>
            <a:r>
              <a:rPr lang="zh-CN" altLang="en-US" sz="2400" dirty="0"/>
              <a:t>：</a:t>
            </a:r>
            <a:r>
              <a:rPr lang="zh-CN" altLang="zh-CN" sz="2400" dirty="0"/>
              <a:t>用汇编或者带嵌入汇编的</a:t>
            </a:r>
            <a:r>
              <a:rPr lang="en-US" altLang="zh-CN" sz="2400" dirty="0"/>
              <a:t>C</a:t>
            </a:r>
            <a:r>
              <a:rPr lang="zh-CN" altLang="en-US" sz="2400" dirty="0"/>
              <a:t>语言编写一个程序，通过直接调用系统调用，让它从键盘输入一个字符并在屏幕打印出来。用调试器单步跟踪指令执行，观察系统调用指令执行前后的寄存器变化情况，对照相应平台的</a:t>
            </a:r>
            <a:r>
              <a:rPr lang="en-US" altLang="zh-CN" sz="2400" dirty="0"/>
              <a:t>ABI</a:t>
            </a:r>
            <a:r>
              <a:rPr lang="zh-CN" altLang="en-US" sz="2400" dirty="0"/>
              <a:t>给出解释。</a:t>
            </a:r>
            <a:endParaRPr lang="zh-CN" altLang="en-US" sz="2400"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685800" y="149225"/>
            <a:ext cx="7772400" cy="1143000"/>
          </a:xfrm>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1</a:t>
            </a:r>
            <a:r>
              <a:rPr lang="zh-CN" altLang="en-US" dirty="0"/>
              <a:t>题</a:t>
            </a:r>
            <a:endParaRPr lang="zh-CN" altLang="en-US" dirty="0"/>
          </a:p>
        </p:txBody>
      </p:sp>
      <p:sp>
        <p:nvSpPr>
          <p:cNvPr id="28674" name="内容占位符 2"/>
          <p:cNvSpPr>
            <a:spLocks noGrp="1"/>
          </p:cNvSpPr>
          <p:nvPr>
            <p:ph idx="1"/>
          </p:nvPr>
        </p:nvSpPr>
        <p:spPr>
          <a:xfrm>
            <a:off x="685800" y="1117600"/>
            <a:ext cx="7772400" cy="5405438"/>
          </a:xfrm>
        </p:spPr>
        <p:txBody>
          <a:bodyPr vert="horz" wrap="square" lIns="91440" tIns="45720" rIns="91440" bIns="45720" anchor="t" anchorCtr="0"/>
          <a:p>
            <a:r>
              <a:rPr lang="en-US" altLang="zh-CN" dirty="0"/>
              <a:t>Q</a:t>
            </a:r>
            <a:r>
              <a:rPr lang="zh-CN" altLang="en-US" dirty="0"/>
              <a:t>：</a:t>
            </a:r>
            <a:r>
              <a:rPr lang="zh-CN" altLang="zh-CN" dirty="0"/>
              <a:t>请说明</a:t>
            </a:r>
            <a:r>
              <a:rPr lang="en-US" altLang="zh-CN" dirty="0"/>
              <a:t>LoongArch</a:t>
            </a:r>
            <a:r>
              <a:rPr lang="zh-CN" altLang="en-US" dirty="0"/>
              <a:t>指令系统中为何要定义</a:t>
            </a:r>
            <a:r>
              <a:rPr lang="en-US" altLang="zh-CN" dirty="0"/>
              <a:t>ERTN</a:t>
            </a:r>
            <a:r>
              <a:rPr lang="zh-CN" altLang="en-US" dirty="0"/>
              <a:t>指令以用于异常处理的返回。</a:t>
            </a:r>
            <a:endParaRPr lang="en-US" altLang="zh-CN" dirty="0"/>
          </a:p>
          <a:p>
            <a:r>
              <a:rPr lang="en-US" altLang="zh-CN" dirty="0"/>
              <a:t>A</a:t>
            </a:r>
            <a:r>
              <a:rPr lang="zh-CN" altLang="en-US" dirty="0"/>
              <a:t>：要同时完成</a:t>
            </a:r>
            <a:r>
              <a:rPr lang="en-US" altLang="zh-CN" dirty="0"/>
              <a:t>PC</a:t>
            </a:r>
            <a:r>
              <a:rPr lang="zh-CN" altLang="en-US" dirty="0"/>
              <a:t>跳转和</a:t>
            </a:r>
            <a:r>
              <a:rPr lang="en-US" altLang="zh-CN" dirty="0"/>
              <a:t>CSR</a:t>
            </a:r>
            <a:r>
              <a:rPr lang="zh-CN" altLang="en-US" dirty="0"/>
              <a:t>的修改。</a:t>
            </a:r>
            <a:endParaRPr lang="zh-CN" altLang="en-US" dirty="0"/>
          </a:p>
        </p:txBody>
      </p:sp>
      <p:pic>
        <p:nvPicPr>
          <p:cNvPr id="28675" name="图片 1"/>
          <p:cNvPicPr>
            <a:picLocks noChangeAspect="1"/>
          </p:cNvPicPr>
          <p:nvPr/>
        </p:nvPicPr>
        <p:blipFill>
          <a:blip r:embed="rId1"/>
          <a:stretch>
            <a:fillRect/>
          </a:stretch>
        </p:blipFill>
        <p:spPr>
          <a:xfrm>
            <a:off x="1500188" y="2857500"/>
            <a:ext cx="6143625" cy="3152775"/>
          </a:xfrm>
          <a:prstGeom prst="rect">
            <a:avLst/>
          </a:prstGeom>
          <a:noFill/>
          <a:ln w="9525">
            <a:noFill/>
          </a:ln>
        </p:spPr>
      </p:pic>
      <p:pic>
        <p:nvPicPr>
          <p:cNvPr id="28676" name="图片 2"/>
          <p:cNvPicPr>
            <a:picLocks noChangeAspect="1"/>
          </p:cNvPicPr>
          <p:nvPr/>
        </p:nvPicPr>
        <p:blipFill>
          <a:blip r:embed="rId2"/>
          <a:stretch>
            <a:fillRect/>
          </a:stretch>
        </p:blipFill>
        <p:spPr>
          <a:xfrm>
            <a:off x="1562100" y="5994400"/>
            <a:ext cx="6013450" cy="50165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5</a:t>
            </a:r>
            <a:r>
              <a:rPr lang="zh-CN" altLang="en-US" dirty="0"/>
              <a:t>题</a:t>
            </a:r>
            <a:r>
              <a:rPr lang="en-US" altLang="zh-CN" dirty="0"/>
              <a:t>-A</a:t>
            </a:r>
            <a:endParaRPr lang="zh-CN" altLang="en-US" dirty="0"/>
          </a:p>
        </p:txBody>
      </p:sp>
      <p:sp>
        <p:nvSpPr>
          <p:cNvPr id="46082" name="内容占位符 3"/>
          <p:cNvSpPr/>
          <p:nvPr/>
        </p:nvSpPr>
        <p:spPr>
          <a:xfrm>
            <a:off x="1685290" y="2218690"/>
            <a:ext cx="5774055" cy="3779520"/>
          </a:xfrm>
          <a:prstGeom prst="rect">
            <a:avLst/>
          </a:prstGeom>
          <a:noFill/>
          <a:ln w="9525">
            <a:noFill/>
          </a:ln>
        </p:spPr>
        <p:txBody>
          <a:bodyPr anchor="t" anchorCtr="0"/>
          <a:p>
            <a:pPr>
              <a:lnSpc>
                <a:spcPct val="110000"/>
              </a:lnSpc>
            </a:pPr>
            <a:r>
              <a:rPr lang="zh-CN" altLang="en-US" sz="1200" b="1" i="1" dirty="0">
                <a:latin typeface="Courier New" panose="02070309020205020404" pitchFamily="49" charset="0"/>
                <a:ea typeface="宋体" pitchFamily="2" charset="-122"/>
                <a:sym typeface="宋体" pitchFamily="2" charset="-122"/>
              </a:rPr>
              <a:t>//hello.S:</a:t>
            </a:r>
            <a:endParaRPr lang="zh-CN" altLang="en-US" sz="1200" b="1" i="1" dirty="0">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.section .rodata</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.align 3</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.hello:</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t>
            </a:r>
            <a:r>
              <a:rPr lang="en-US" altLang="en-US" sz="1200" b="1">
                <a:latin typeface="Courier New" panose="02070309020205020404" pitchFamily="49" charset="0"/>
                <a:ea typeface="宋体" pitchFamily="2" charset="-122"/>
                <a:sym typeface="宋体" pitchFamily="2" charset="-122"/>
              </a:rPr>
              <a:t>   </a:t>
            </a:r>
            <a:r>
              <a:rPr lang="en-US" altLang="zh-CN" sz="1200" b="1">
                <a:latin typeface="Courier New" panose="02070309020205020404" pitchFamily="49" charset="0"/>
                <a:ea typeface="宋体" pitchFamily="2" charset="-122"/>
                <a:sym typeface="宋体" pitchFamily="2" charset="-122"/>
              </a:rPr>
              <a:t>.ascii	"Hello World!\012\000"</a:t>
            </a:r>
            <a:endParaRPr lang="en-US" altLang="zh-CN" sz="1200" b="1">
              <a:latin typeface="Courier New" panose="02070309020205020404" pitchFamily="49" charset="0"/>
              <a:ea typeface="宋体" pitchFamily="2" charset="-122"/>
              <a:sym typeface="宋体" pitchFamily="2" charset="-122"/>
            </a:endParaRPr>
          </a:p>
          <a:p>
            <a:pPr>
              <a:lnSpc>
                <a:spcPct val="110000"/>
              </a:lnSpc>
            </a:pP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.text</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.align 3</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.global main</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main:</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addi.w $a7, $r0, 64      #write的系统调用号</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addi.w $a0, $r0, 1        #  fd == 1是stdout的文件描述符号</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la.local $a1, .hello        # 字符串地址</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addi.w $a2, $r0, 14      # 字符串长度</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syscall 0x0            </a:t>
            </a:r>
            <a:endParaRPr lang="en-US" altLang="zh-CN" sz="1200" b="1">
              <a:latin typeface="Courier New" panose="02070309020205020404" pitchFamily="49" charset="0"/>
              <a:ea typeface="宋体" pitchFamily="2" charset="-122"/>
              <a:sym typeface="宋体" pitchFamily="2" charset="-122"/>
            </a:endParaRPr>
          </a:p>
          <a:p>
            <a:pPr>
              <a:lnSpc>
                <a:spcPct val="110000"/>
              </a:lnSpc>
            </a:pPr>
            <a:r>
              <a:rPr lang="en-US" altLang="zh-CN" sz="1200" b="1">
                <a:latin typeface="Courier New" panose="02070309020205020404" pitchFamily="49" charset="0"/>
                <a:ea typeface="宋体" pitchFamily="2" charset="-122"/>
                <a:sym typeface="宋体" pitchFamily="2" charset="-122"/>
              </a:rPr>
              <a:t>    jirl  $r0, $ra, 0              # 返回</a:t>
            </a:r>
            <a:endParaRPr lang="en-US" altLang="zh-CN" sz="1200" b="1">
              <a:latin typeface="Courier New" panose="02070309020205020404" pitchFamily="49" charset="0"/>
              <a:ea typeface="宋体" pitchFamily="2" charset="-122"/>
              <a:sym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685800" y="147638"/>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5</a:t>
            </a:r>
            <a:r>
              <a:rPr lang="zh-CN" altLang="en-US" dirty="0"/>
              <a:t>题</a:t>
            </a:r>
            <a:r>
              <a:rPr lang="en-US" altLang="zh-CN" dirty="0"/>
              <a:t>-A</a:t>
            </a:r>
            <a:endParaRPr lang="zh-CN" altLang="en-US" dirty="0"/>
          </a:p>
        </p:txBody>
      </p:sp>
      <p:sp>
        <p:nvSpPr>
          <p:cNvPr id="47106" name="内容占位符 3"/>
          <p:cNvSpPr/>
          <p:nvPr/>
        </p:nvSpPr>
        <p:spPr>
          <a:xfrm>
            <a:off x="501650" y="1466850"/>
            <a:ext cx="7870825" cy="5268913"/>
          </a:xfrm>
          <a:prstGeom prst="rect">
            <a:avLst/>
          </a:prstGeom>
          <a:noFill/>
          <a:ln w="9525">
            <a:noFill/>
          </a:ln>
        </p:spPr>
        <p:txBody>
          <a:bodyPr anchor="t" anchorCtr="0"/>
          <a:p>
            <a:pPr>
              <a:lnSpc>
                <a:spcPct val="110000"/>
              </a:lnSpc>
            </a:pPr>
            <a:r>
              <a:rPr lang="zh-CN" altLang="en-US" sz="800" b="1" i="1" dirty="0">
                <a:latin typeface="Courier New" panose="02070309020205020404" pitchFamily="49" charset="0"/>
                <a:ea typeface="宋体" pitchFamily="2" charset="-122"/>
                <a:sym typeface="宋体" pitchFamily="2" charset="-122"/>
              </a:rPr>
              <a:t>gdb) b *0x0000000120000664</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Breakpoint 3 at 0x120000664</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(gdb) r</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The program being debugged has been started already.</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Start it from the beginning? (y or n) y</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Starting program: /home/loongson/tests/a.out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Breakpoint 3, 0x0000000120000664 in main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(gdb) disass</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Dump of assembler code for function main:</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0x0000000120000650 &lt;+0&gt;:	addi.w	$r11,$r0,64(0x40)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0x0000000120000654 &lt;+4&gt;:	addi.w	$r4,$r0,1(0x1)</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0x0000000120000658 &lt;+8&gt;:	pcaddu12i	$r5,0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0x000000012000065c &lt;+12&gt;:	addi.d	$r5,$r5,192(0xc0)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0x0000000120000660 &lt;+16&gt;:	addi.w	$r6,$r0,14(0xe)</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en-US" altLang="zh-CN" sz="800" b="1" i="1" dirty="0">
                <a:latin typeface="Courier New" panose="02070309020205020404" pitchFamily="49" charset="0"/>
                <a:ea typeface="宋体" pitchFamily="2" charset="-122"/>
                <a:sym typeface="宋体" pitchFamily="2" charset="-122"/>
              </a:rPr>
              <a:t>  </a:t>
            </a:r>
            <a:r>
              <a:rPr lang="zh-CN" altLang="en-US" sz="800" b="1" i="1" dirty="0">
                <a:latin typeface="Courier New" panose="02070309020205020404" pitchFamily="49" charset="0"/>
                <a:ea typeface="宋体" pitchFamily="2" charset="-122"/>
                <a:sym typeface="宋体" pitchFamily="2" charset="-122"/>
              </a:rPr>
              <a:t> </a:t>
            </a:r>
            <a:r>
              <a:rPr lang="zh-CN" altLang="en-US" sz="800" b="1" i="1" dirty="0">
                <a:solidFill>
                  <a:srgbClr val="FF0000"/>
                </a:solidFill>
                <a:latin typeface="Courier New" panose="02070309020205020404" pitchFamily="49" charset="0"/>
                <a:ea typeface="宋体" pitchFamily="2" charset="-122"/>
                <a:sym typeface="宋体" pitchFamily="2" charset="-122"/>
              </a:rPr>
              <a:t>0x0000000120000664 &lt;+20&gt;:	syscall	0x0</a:t>
            </a:r>
            <a:endParaRPr lang="zh-CN" altLang="en-US" sz="800" b="1" i="1" dirty="0">
              <a:solidFill>
                <a:srgbClr val="FF0000"/>
              </a:solidFill>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0x0000000120000668 &lt;+24&gt;:	jirl	$r0,$r1,0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0x000000012000066c &lt;+28&gt;:	andi	$r0,$r0,0x0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End of assembler dump.</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(gdb) info reg</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zero               ra               tp               sp</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R0   0000000000000000 000000fff7e68774 000000fff7ffefe0 000000ffffff38d0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a0               a1               a2               a3</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R4   </a:t>
            </a:r>
            <a:r>
              <a:rPr lang="zh-CN" altLang="en-US" sz="800" b="1" i="1" dirty="0">
                <a:solidFill>
                  <a:srgbClr val="FF0000"/>
                </a:solidFill>
                <a:latin typeface="Courier New" panose="02070309020205020404" pitchFamily="49" charset="0"/>
                <a:ea typeface="宋体" pitchFamily="2" charset="-122"/>
                <a:sym typeface="宋体" pitchFamily="2" charset="-122"/>
              </a:rPr>
              <a:t>0000000000000001</a:t>
            </a:r>
            <a:r>
              <a:rPr lang="zh-CN" altLang="en-US" sz="800" b="1" i="1" dirty="0">
                <a:latin typeface="Courier New" panose="02070309020205020404" pitchFamily="49" charset="0"/>
                <a:ea typeface="宋体" pitchFamily="2" charset="-122"/>
                <a:sym typeface="宋体" pitchFamily="2" charset="-122"/>
              </a:rPr>
              <a:t> 0000000120000718 000000000000000e 000000fff7fac4b0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a4               a5               a6               a7</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R8   0000000000000000 000000fff7fe2ea8 000000ffffff3a00 0000000000000040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t0               t1               t2               t3</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R12  0000000120000650 000000ffffff38f8 0000000000000000 000000fff7faeeb8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t4               t5               t6               t7</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R16  000000fff7fadd40 000000fff7fadd40 000000ffffff3c9f 000000000000000a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t8                x               fp               s0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R20  0000000000000001 0000000000000000 0000000000000000 0000000000000000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s1               s2               s3               s4</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R24  0000000120000670 000000fff7ffb8e8 0000000000000000 0000000120130910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s5               s6               s7               s8</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R28  000000012012e460 0000000000000000 0000000000000000 000000012011fba0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pc             0x120000664         0x120000664 &lt;main+20&gt;</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badvaddr       0xfff512bff8        0xfff512bff8</a:t>
            </a:r>
            <a:endParaRPr lang="zh-CN" altLang="en-US" sz="800" b="1" i="1" dirty="0">
              <a:latin typeface="Courier New" panose="02070309020205020404" pitchFamily="49" charset="0"/>
              <a:ea typeface="宋体" pitchFamily="2" charset="-122"/>
              <a:sym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xfrm>
            <a:off x="685800" y="147638"/>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5</a:t>
            </a:r>
            <a:r>
              <a:rPr lang="zh-CN" altLang="en-US" dirty="0"/>
              <a:t>题</a:t>
            </a:r>
            <a:r>
              <a:rPr lang="en-US" altLang="zh-CN" dirty="0"/>
              <a:t>-A</a:t>
            </a:r>
            <a:endParaRPr lang="zh-CN" altLang="en-US" dirty="0"/>
          </a:p>
        </p:txBody>
      </p:sp>
      <p:sp>
        <p:nvSpPr>
          <p:cNvPr id="48130" name="内容占位符 3"/>
          <p:cNvSpPr/>
          <p:nvPr/>
        </p:nvSpPr>
        <p:spPr>
          <a:xfrm>
            <a:off x="501650" y="1466850"/>
            <a:ext cx="7870825" cy="5268913"/>
          </a:xfrm>
          <a:prstGeom prst="rect">
            <a:avLst/>
          </a:prstGeom>
          <a:noFill/>
          <a:ln w="9525">
            <a:noFill/>
          </a:ln>
        </p:spPr>
        <p:txBody>
          <a:bodyPr anchor="t" anchorCtr="0"/>
          <a:p>
            <a:pPr>
              <a:lnSpc>
                <a:spcPct val="110000"/>
              </a:lnSpc>
            </a:pPr>
            <a:r>
              <a:rPr lang="zh-CN" altLang="en-US" sz="800" b="1" i="1" dirty="0">
                <a:latin typeface="Courier New" panose="02070309020205020404" pitchFamily="49" charset="0"/>
                <a:ea typeface="宋体" pitchFamily="2" charset="-122"/>
                <a:sym typeface="宋体" pitchFamily="2" charset="-122"/>
              </a:rPr>
              <a:t>(gdb) si</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Hello World!</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0x0000000120000668 in main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(gdb) info reg</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zero               ra               tp               sp</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R0   0000000000000000 000000fff7e68774 000000fff7ffefe0 000000ffffff38d0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a0               a1               a2               a3</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R4   </a:t>
            </a:r>
            <a:r>
              <a:rPr lang="zh-CN" altLang="en-US" sz="800" b="1" i="1" dirty="0">
                <a:solidFill>
                  <a:srgbClr val="FF0000"/>
                </a:solidFill>
                <a:latin typeface="Courier New" panose="02070309020205020404" pitchFamily="49" charset="0"/>
                <a:ea typeface="宋体" pitchFamily="2" charset="-122"/>
                <a:sym typeface="宋体" pitchFamily="2" charset="-122"/>
              </a:rPr>
              <a:t>000000000000000e</a:t>
            </a:r>
            <a:r>
              <a:rPr lang="zh-CN" altLang="en-US" sz="800" b="1" i="1" dirty="0">
                <a:latin typeface="Courier New" panose="02070309020205020404" pitchFamily="49" charset="0"/>
                <a:ea typeface="宋体" pitchFamily="2" charset="-122"/>
                <a:sym typeface="宋体" pitchFamily="2" charset="-122"/>
              </a:rPr>
              <a:t> 0000000120000718 000000000000000e 000000fff7fac4b0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a4               a5               a6               a7</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R8   0000000000000000 000000fff7fe2ea8 000000ffffff3a00 0000000000000040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t0               t1               t2               t3</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R12  0000000120000650 000000ffffff38f8 0000000000000000 000000fff7faeeb8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t4               t5               t6               t7</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R16  000000fff7fadd40 000000fff7fadd40 000000ffffff3c9f 000000000000000a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t8                x               fp               s0</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R20  0000000000000001 0000000000000000 0000000000000000 0000000000000000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s1               s2               s3               s4</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R24  0000000120000670 000000fff7ffb8e8 0000000000000000 0000000120130910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                    s5               s6               s7               s8</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R28  000000012012e460 0000000000000000 0000000000000000 000000012011fba0 </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pc             0x120000668         0x120000668 &lt;main+24&gt;</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badvaddr       0xfff512bff8        0xfff512bff8</a:t>
            </a:r>
            <a:endParaRPr lang="zh-CN" altLang="en-US" sz="800" b="1" i="1" dirty="0">
              <a:latin typeface="Courier New" panose="02070309020205020404" pitchFamily="49" charset="0"/>
              <a:ea typeface="宋体" pitchFamily="2" charset="-122"/>
              <a:sym typeface="宋体" pitchFamily="2" charset="-122"/>
            </a:endParaRPr>
          </a:p>
          <a:p>
            <a:pPr>
              <a:lnSpc>
                <a:spcPct val="110000"/>
              </a:lnSpc>
            </a:pPr>
            <a:r>
              <a:rPr lang="zh-CN" altLang="en-US" sz="800" b="1" i="1" dirty="0">
                <a:latin typeface="Courier New" panose="02070309020205020404" pitchFamily="49" charset="0"/>
                <a:ea typeface="宋体" pitchFamily="2" charset="-122"/>
                <a:sym typeface="宋体" pitchFamily="2" charset="-122"/>
              </a:rPr>
              <a:t>(gdb) </a:t>
            </a:r>
            <a:endParaRPr lang="zh-CN" altLang="en-US" sz="800" b="1" i="1" dirty="0">
              <a:latin typeface="Courier New" panose="02070309020205020404" pitchFamily="49" charset="0"/>
              <a:ea typeface="宋体" pitchFamily="2" charset="-122"/>
              <a:sym typeface="宋体" pitchFamily="2" charset="-122"/>
            </a:endParaRPr>
          </a:p>
        </p:txBody>
      </p:sp>
      <p:sp>
        <p:nvSpPr>
          <p:cNvPr id="48131" name="文本框 1"/>
          <p:cNvSpPr txBox="1"/>
          <p:nvPr/>
        </p:nvSpPr>
        <p:spPr>
          <a:xfrm>
            <a:off x="1662113" y="5038725"/>
            <a:ext cx="6430962" cy="368300"/>
          </a:xfrm>
          <a:prstGeom prst="rect">
            <a:avLst/>
          </a:prstGeom>
          <a:noFill/>
          <a:ln w="9525">
            <a:noFill/>
          </a:ln>
        </p:spPr>
        <p:txBody>
          <a:bodyPr wrap="square" anchor="t" anchorCtr="0">
            <a:spAutoFit/>
          </a:bodyPr>
          <a:p>
            <a:r>
              <a:rPr lang="en-US" altLang="zh-CN">
                <a:latin typeface="Times New Roman" panose="02020603050405020304" pitchFamily="18" charset="0"/>
                <a:ea typeface="宋体" pitchFamily="2" charset="-122"/>
              </a:rPr>
              <a:t>LoongArch ABI</a:t>
            </a:r>
            <a:r>
              <a:rPr lang="zh-CN" altLang="en-US">
                <a:latin typeface="Times New Roman" panose="02020603050405020304" pitchFamily="18" charset="0"/>
                <a:ea typeface="宋体" pitchFamily="2" charset="-122"/>
              </a:rPr>
              <a:t>约定，系统调用的参数和返回值都以</a:t>
            </a:r>
            <a:r>
              <a:rPr lang="en-US" altLang="zh-CN">
                <a:latin typeface="Times New Roman" panose="02020603050405020304" pitchFamily="18" charset="0"/>
                <a:ea typeface="宋体" pitchFamily="2" charset="-122"/>
              </a:rPr>
              <a:t>a0</a:t>
            </a:r>
            <a:r>
              <a:rPr lang="zh-CN" altLang="en-US">
                <a:latin typeface="Times New Roman" panose="02020603050405020304" pitchFamily="18" charset="0"/>
                <a:ea typeface="宋体" pitchFamily="2" charset="-122"/>
              </a:rPr>
              <a:t>起始</a:t>
            </a:r>
            <a:endParaRPr lang="zh-CN" altLang="en-US">
              <a:latin typeface="Times New Roman" panose="02020603050405020304" pitchFamily="18"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1</a:t>
            </a:r>
            <a:r>
              <a:rPr lang="zh-CN" altLang="en-US" kern="1200" dirty="0">
                <a:latin typeface="+mj-lt"/>
                <a:ea typeface="+mj-ea"/>
                <a:cs typeface="+mj-cs"/>
              </a:rPr>
              <a:t>题</a:t>
            </a:r>
            <a:endParaRPr lang="zh-CN" altLang="en-US" kern="1200" dirty="0">
              <a:latin typeface="+mj-lt"/>
              <a:ea typeface="+mj-ea"/>
              <a:cs typeface="+mj-cs"/>
            </a:endParaRPr>
          </a:p>
        </p:txBody>
      </p:sp>
      <p:sp>
        <p:nvSpPr>
          <p:cNvPr id="40963" name="内容占位符 2"/>
          <p:cNvSpPr>
            <a:spLocks noGrp="1"/>
          </p:cNvSpPr>
          <p:nvPr>
            <p:ph idx="1"/>
          </p:nvPr>
        </p:nvSpPr>
        <p:spPr>
          <a:xfrm>
            <a:off x="685800" y="1143000"/>
            <a:ext cx="7772400" cy="4114800"/>
          </a:xfrm>
        </p:spPr>
        <p:txBody>
          <a:bodyPr vert="horz" wrap="square" lIns="91440" tIns="45720" rIns="91440" bIns="45720" numCol="1" anchor="t" anchorCtr="0" compatLnSpc="1">
            <a:normAutofit fontScale="92500"/>
          </a:bodyPr>
          <a:lstStyle/>
          <a:p>
            <a:pPr marL="228600" marR="0" lvl="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1">
                <a:ln>
                  <a:noFill/>
                </a:ln>
                <a:solidFill>
                  <a:schemeClr val="tx1"/>
                </a:solidFill>
                <a:effectLst/>
                <a:uLnTx/>
                <a:uFillTx/>
                <a:latin typeface="+mn-lt"/>
                <a:ea typeface="+mn-ea"/>
                <a:cs typeface="+mn-cs"/>
              </a:rPr>
              <a:t>Q</a:t>
            </a:r>
            <a:r>
              <a:rPr kumimoji="0" lang="zh-CN" altLang="en-US" sz="2800" b="0" i="0" u="none" strike="noStrike" kern="1200" cap="none" spc="0" normalizeH="0" baseline="0" noProof="1">
                <a:ln>
                  <a:noFill/>
                </a:ln>
                <a:solidFill>
                  <a:schemeClr val="tx1"/>
                </a:solidFill>
                <a:effectLst/>
                <a:uLnTx/>
                <a:uFillTx/>
                <a:latin typeface="+mn-lt"/>
                <a:ea typeface="+mn-ea"/>
                <a:cs typeface="+mn-cs"/>
              </a:rPr>
              <a:t>：什么情况下需要对</a:t>
            </a:r>
            <a:r>
              <a:rPr kumimoji="0" lang="en-US" altLang="zh-CN" sz="2800" b="0" i="0" u="none" strike="noStrike" kern="1200" cap="none" spc="0" normalizeH="0" baseline="0" noProof="1">
                <a:ln>
                  <a:noFill/>
                </a:ln>
                <a:solidFill>
                  <a:schemeClr val="tx1"/>
                </a:solidFill>
                <a:effectLst/>
                <a:uLnTx/>
                <a:uFillTx/>
                <a:latin typeface="+mn-lt"/>
                <a:ea typeface="+mn-ea"/>
                <a:cs typeface="+mn-cs"/>
              </a:rPr>
              <a:t>cache</a:t>
            </a:r>
            <a:r>
              <a:rPr kumimoji="0" lang="zh-CN" altLang="en-US" sz="2800" b="0" i="0" u="none" strike="noStrike" kern="1200" cap="none" spc="0" normalizeH="0" baseline="0" noProof="1">
                <a:ln>
                  <a:noFill/>
                </a:ln>
                <a:solidFill>
                  <a:schemeClr val="tx1"/>
                </a:solidFill>
                <a:effectLst/>
                <a:uLnTx/>
                <a:uFillTx/>
                <a:latin typeface="+mn-lt"/>
                <a:ea typeface="+mn-ea"/>
                <a:cs typeface="+mn-cs"/>
              </a:rPr>
              <a:t>进行初始化？</a:t>
            </a:r>
            <a:r>
              <a:rPr kumimoji="0" lang="en-US" altLang="zh-CN" sz="2800" b="0" i="0" u="none" strike="noStrike" kern="1200" cap="none" spc="0" normalizeH="0" baseline="0" noProof="1">
                <a:ln>
                  <a:noFill/>
                </a:ln>
                <a:solidFill>
                  <a:schemeClr val="tx1"/>
                </a:solidFill>
                <a:effectLst/>
                <a:uLnTx/>
                <a:uFillTx/>
                <a:latin typeface="+mn-lt"/>
                <a:ea typeface="+mn-ea"/>
                <a:cs typeface="+mn-cs"/>
              </a:rPr>
              <a:t>LoongArch</a:t>
            </a:r>
            <a:r>
              <a:rPr kumimoji="0" lang="zh-CN" altLang="en-US" sz="2800" b="0" i="0" u="none" strike="noStrike" kern="1200" cap="none" spc="0" normalizeH="0" baseline="0" noProof="1">
                <a:ln>
                  <a:noFill/>
                </a:ln>
                <a:solidFill>
                  <a:schemeClr val="tx1"/>
                </a:solidFill>
                <a:effectLst/>
                <a:uLnTx/>
                <a:uFillTx/>
                <a:latin typeface="+mn-lt"/>
                <a:ea typeface="+mn-ea"/>
                <a:cs typeface="+mn-cs"/>
              </a:rPr>
              <a:t>中</a:t>
            </a:r>
            <a:r>
              <a:rPr kumimoji="0" lang="en-US" altLang="zh-CN" sz="2800" b="0" i="0" u="none" strike="noStrike" kern="1200" cap="none" spc="0" normalizeH="0" baseline="0" noProof="1">
                <a:ln>
                  <a:noFill/>
                </a:ln>
                <a:solidFill>
                  <a:schemeClr val="tx1"/>
                </a:solidFill>
                <a:effectLst/>
                <a:uLnTx/>
                <a:uFillTx/>
                <a:latin typeface="+mn-lt"/>
                <a:ea typeface="+mn-ea"/>
                <a:cs typeface="+mn-cs"/>
              </a:rPr>
              <a:t>cache</a:t>
            </a:r>
            <a:r>
              <a:rPr kumimoji="0" lang="zh-CN" altLang="en-US" sz="2800" b="0" i="0" u="none" strike="noStrike" kern="1200" cap="none" spc="0" normalizeH="0" baseline="0" noProof="1">
                <a:ln>
                  <a:noFill/>
                </a:ln>
                <a:solidFill>
                  <a:schemeClr val="tx1"/>
                </a:solidFill>
                <a:effectLst/>
                <a:uLnTx/>
                <a:uFillTx/>
                <a:latin typeface="+mn-lt"/>
                <a:ea typeface="+mn-ea"/>
                <a:cs typeface="+mn-cs"/>
              </a:rPr>
              <a:t>初始化过程中所使用的</a:t>
            </a:r>
            <a:r>
              <a:rPr kumimoji="0" lang="en-US" altLang="zh-CN" sz="2800" b="0" i="0" u="none" strike="noStrike" kern="1200" cap="none" spc="0" normalizeH="0" baseline="0" noProof="1">
                <a:ln>
                  <a:noFill/>
                </a:ln>
                <a:solidFill>
                  <a:schemeClr val="tx1"/>
                </a:solidFill>
                <a:effectLst/>
                <a:uLnTx/>
                <a:uFillTx/>
                <a:latin typeface="+mn-lt"/>
                <a:ea typeface="+mn-ea"/>
                <a:cs typeface="+mn-cs"/>
              </a:rPr>
              <a:t>cacop</a:t>
            </a:r>
            <a:r>
              <a:rPr kumimoji="0" lang="zh-CN" altLang="en-US" sz="2800" b="0" i="0" u="none" strike="noStrike" kern="1200" cap="none" spc="0" normalizeH="0" baseline="0" noProof="1">
                <a:ln>
                  <a:noFill/>
                </a:ln>
                <a:solidFill>
                  <a:schemeClr val="tx1"/>
                </a:solidFill>
                <a:effectLst/>
                <a:uLnTx/>
                <a:uFillTx/>
                <a:latin typeface="+mn-lt"/>
                <a:ea typeface="+mn-ea"/>
                <a:cs typeface="+mn-cs"/>
              </a:rPr>
              <a:t>指令</a:t>
            </a:r>
            <a:r>
              <a:rPr kumimoji="0" lang="en-US" altLang="zh-CN" sz="2800" b="0" i="0" u="none" strike="noStrike" kern="1200" cap="none" spc="0" normalizeH="0" baseline="0" noProof="1">
                <a:ln>
                  <a:noFill/>
                </a:ln>
                <a:solidFill>
                  <a:schemeClr val="tx1"/>
                </a:solidFill>
                <a:effectLst/>
                <a:uLnTx/>
                <a:uFillTx/>
                <a:latin typeface="+mn-lt"/>
                <a:ea typeface="+mn-ea"/>
                <a:cs typeface="+mn-cs"/>
              </a:rPr>
              <a:t>index store tag</a:t>
            </a:r>
            <a:r>
              <a:rPr kumimoji="0" lang="zh-CN" altLang="en-US" sz="2800" b="0" i="0" u="none" strike="noStrike" kern="1200" cap="none" spc="0" normalizeH="0" baseline="0" noProof="1">
                <a:ln>
                  <a:noFill/>
                </a:ln>
                <a:solidFill>
                  <a:schemeClr val="tx1"/>
                </a:solidFill>
                <a:effectLst/>
                <a:uLnTx/>
                <a:uFillTx/>
                <a:latin typeface="+mn-lt"/>
                <a:ea typeface="+mn-ea"/>
                <a:cs typeface="+mn-cs"/>
              </a:rPr>
              <a:t>的作用是什么？</a:t>
            </a:r>
            <a:endParaRPr kumimoji="0" lang="en-US" altLang="zh-CN" sz="2800" b="0" i="0" u="none" strike="noStrike" kern="1200" cap="none" spc="0" normalizeH="0" baseline="0" noProof="1">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1">
                <a:ln>
                  <a:noFill/>
                </a:ln>
                <a:solidFill>
                  <a:schemeClr val="tx1"/>
                </a:solidFill>
                <a:effectLst/>
                <a:uLnTx/>
                <a:uFillTx/>
                <a:latin typeface="+mn-lt"/>
                <a:ea typeface="+mn-ea"/>
                <a:cs typeface="+mn-cs"/>
              </a:rPr>
              <a:t>A</a:t>
            </a:r>
            <a:r>
              <a:rPr kumimoji="0" lang="zh-CN" altLang="en-US" sz="2800" b="0" i="0" u="none" strike="noStrike" kern="1200" cap="none" spc="0" normalizeH="0" baseline="0" noProof="1">
                <a:ln>
                  <a:noFill/>
                </a:ln>
                <a:solidFill>
                  <a:schemeClr val="tx1"/>
                </a:solidFill>
                <a:effectLst/>
                <a:uLnTx/>
                <a:uFillTx/>
                <a:latin typeface="+mn-lt"/>
                <a:ea typeface="+mn-ea"/>
                <a:cs typeface="+mn-cs"/>
              </a:rPr>
              <a:t>：</a:t>
            </a:r>
            <a:endParaRPr kumimoji="0" lang="en-US" altLang="zh-CN" sz="2800" b="0" i="0" u="none" strike="noStrike" kern="1200" cap="none" spc="0" normalizeH="0" baseline="0" noProof="1">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mn-lt"/>
                <a:ea typeface="+mn-ea"/>
                <a:cs typeface="+mn-cs"/>
              </a:rPr>
              <a:t>1. </a:t>
            </a:r>
            <a:r>
              <a:rPr kumimoji="0" lang="zh-CN" altLang="en-US" sz="2400" b="0" i="0" u="none" strike="noStrike" kern="1200" cap="none" spc="0" normalizeH="0" baseline="0" noProof="1">
                <a:ln>
                  <a:noFill/>
                </a:ln>
                <a:solidFill>
                  <a:schemeClr val="tx1"/>
                </a:solidFill>
                <a:effectLst/>
                <a:uLnTx/>
                <a:uFillTx/>
                <a:latin typeface="+mn-lt"/>
                <a:ea typeface="+mn-ea"/>
                <a:cs typeface="+mn-cs"/>
              </a:rPr>
              <a:t>有</a:t>
            </a:r>
            <a:r>
              <a:rPr kumimoji="0" lang="en-US" altLang="zh-CN" sz="2400" b="0" i="0" u="none" strike="noStrike" kern="1200" cap="none" spc="0" normalizeH="0" baseline="0" noProof="1">
                <a:ln>
                  <a:noFill/>
                </a:ln>
                <a:solidFill>
                  <a:schemeClr val="tx1"/>
                </a:solidFill>
                <a:effectLst/>
                <a:uLnTx/>
                <a:uFillTx/>
                <a:latin typeface="+mn-lt"/>
                <a:ea typeface="+mn-ea"/>
                <a:cs typeface="+mn-cs"/>
              </a:rPr>
              <a:t>cache</a:t>
            </a:r>
            <a:r>
              <a:rPr kumimoji="0" lang="zh-CN" altLang="en-US" sz="2400" b="0" i="0" u="none" strike="noStrike" kern="1200" cap="none" spc="0" normalizeH="0" baseline="0" noProof="1">
                <a:ln>
                  <a:noFill/>
                </a:ln>
                <a:solidFill>
                  <a:schemeClr val="tx1"/>
                </a:solidFill>
                <a:effectLst/>
                <a:uLnTx/>
                <a:uFillTx/>
                <a:latin typeface="+mn-lt"/>
                <a:ea typeface="+mn-ea"/>
                <a:cs typeface="+mn-cs"/>
              </a:rPr>
              <a:t>、用</a:t>
            </a:r>
            <a:r>
              <a:rPr kumimoji="0" lang="en-US" altLang="zh-CN" sz="2400" b="0" i="0" u="none" strike="noStrike" kern="1200" cap="none" spc="0" normalizeH="0" baseline="0" noProof="1">
                <a:ln>
                  <a:noFill/>
                </a:ln>
                <a:solidFill>
                  <a:schemeClr val="tx1"/>
                </a:solidFill>
                <a:effectLst/>
                <a:uLnTx/>
                <a:uFillTx/>
                <a:latin typeface="+mn-lt"/>
                <a:ea typeface="+mn-ea"/>
                <a:cs typeface="+mn-cs"/>
              </a:rPr>
              <a:t>cache</a:t>
            </a:r>
            <a:r>
              <a:rPr kumimoji="0" lang="zh-CN" altLang="en-US" sz="2400" b="0" i="0" u="none" strike="noStrike" kern="1200" cap="none" spc="0" normalizeH="0" baseline="0" noProof="1">
                <a:ln>
                  <a:noFill/>
                </a:ln>
                <a:solidFill>
                  <a:schemeClr val="tx1"/>
                </a:solidFill>
                <a:effectLst/>
                <a:uLnTx/>
                <a:uFillTx/>
                <a:latin typeface="+mn-lt"/>
                <a:ea typeface="+mn-ea"/>
                <a:cs typeface="+mn-cs"/>
              </a:rPr>
              <a:t>（硬件电路初始化和软件初始化）</a:t>
            </a:r>
            <a:endParaRPr kumimoji="0" lang="en-US" altLang="zh-CN" sz="2400" b="0" i="0" u="none" strike="noStrike" kern="1200" cap="none" spc="0" normalizeH="0" baseline="0" noProof="1">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mn-lt"/>
                <a:ea typeface="+mn-ea"/>
                <a:cs typeface="+mn-cs"/>
              </a:rPr>
              <a:t>2. Index Store Tag</a:t>
            </a:r>
            <a:r>
              <a:rPr kumimoji="0" lang="zh-CN" altLang="zh-CN" sz="2400" b="0" i="0" u="none" strike="noStrike" kern="1200" cap="none" spc="0" normalizeH="0" baseline="0" noProof="1">
                <a:ln>
                  <a:noFill/>
                </a:ln>
                <a:solidFill>
                  <a:schemeClr val="tx1"/>
                </a:solidFill>
                <a:effectLst/>
                <a:uLnTx/>
                <a:uFillTx/>
                <a:latin typeface="+mn-lt"/>
                <a:ea typeface="+mn-ea"/>
                <a:cs typeface="+mn-cs"/>
              </a:rPr>
              <a:t>是通过</a:t>
            </a:r>
            <a:r>
              <a:rPr kumimoji="0" lang="zh-CN" altLang="en-US" sz="2400" b="0" i="0" u="none" strike="noStrike" kern="1200" cap="none" spc="0" normalizeH="0" baseline="0" noProof="1">
                <a:ln>
                  <a:noFill/>
                </a:ln>
                <a:solidFill>
                  <a:schemeClr val="tx1"/>
                </a:solidFill>
                <a:effectLst/>
                <a:uLnTx/>
                <a:uFillTx/>
                <a:latin typeface="+mn-lt"/>
                <a:ea typeface="+mn-ea"/>
                <a:cs typeface="+mn-cs"/>
              </a:rPr>
              <a:t>虚拟地址</a:t>
            </a:r>
            <a:r>
              <a:rPr kumimoji="0" lang="zh-CN" altLang="zh-CN" sz="2400" b="0" i="0" u="none" strike="noStrike" kern="1200" cap="none" spc="0" normalizeH="0" baseline="0" noProof="1">
                <a:ln>
                  <a:noFill/>
                </a:ln>
                <a:solidFill>
                  <a:schemeClr val="tx1"/>
                </a:solidFill>
                <a:effectLst/>
                <a:uLnTx/>
                <a:uFillTx/>
                <a:latin typeface="+mn-lt"/>
                <a:ea typeface="+mn-ea"/>
                <a:cs typeface="+mn-cs"/>
              </a:rPr>
              <a:t>将指定路的</a:t>
            </a:r>
            <a:r>
              <a:rPr kumimoji="0" lang="zh-CN" altLang="en-US" sz="2400" b="0" i="0" u="none" strike="noStrike" kern="1200" cap="none" spc="0" normalizeH="0" baseline="0" noProof="1">
                <a:ln>
                  <a:noFill/>
                </a:ln>
                <a:solidFill>
                  <a:schemeClr val="tx1"/>
                </a:solidFill>
                <a:effectLst/>
                <a:uLnTx/>
                <a:uFillTx/>
                <a:latin typeface="+mn-lt"/>
                <a:ea typeface="+mn-ea"/>
                <a:cs typeface="+mn-cs"/>
              </a:rPr>
              <a:t>指定</a:t>
            </a:r>
            <a:r>
              <a:rPr kumimoji="0" lang="zh-CN" altLang="zh-CN" sz="2400" b="0" i="0" u="none" strike="noStrike" kern="1200" cap="none" spc="0" normalizeH="0" baseline="0" noProof="1">
                <a:ln>
                  <a:noFill/>
                </a:ln>
                <a:solidFill>
                  <a:schemeClr val="tx1"/>
                </a:solidFill>
                <a:effectLst/>
                <a:uLnTx/>
                <a:uFillTx/>
                <a:latin typeface="+mn-lt"/>
                <a:ea typeface="+mn-ea"/>
                <a:cs typeface="+mn-cs"/>
              </a:rPr>
              <a:t>行的</a:t>
            </a:r>
            <a:r>
              <a:rPr kumimoji="0" lang="en-US" altLang="zh-CN" sz="2400" b="0" i="0" u="none" strike="noStrike" kern="1200" cap="none" spc="0" normalizeH="0" baseline="0" noProof="1">
                <a:ln>
                  <a:noFill/>
                </a:ln>
                <a:solidFill>
                  <a:schemeClr val="tx1"/>
                </a:solidFill>
                <a:effectLst/>
                <a:uLnTx/>
                <a:uFillTx/>
                <a:latin typeface="+mn-lt"/>
                <a:ea typeface="+mn-ea"/>
                <a:cs typeface="+mn-cs"/>
              </a:rPr>
              <a:t>TAG</a:t>
            </a:r>
            <a:r>
              <a:rPr kumimoji="0" lang="zh-CN" altLang="zh-CN" sz="2400" b="0" i="0" u="none" strike="noStrike" kern="1200" cap="none" spc="0" normalizeH="0" baseline="0" noProof="1">
                <a:ln>
                  <a:noFill/>
                </a:ln>
                <a:solidFill>
                  <a:schemeClr val="tx1"/>
                </a:solidFill>
                <a:effectLst/>
                <a:uLnTx/>
                <a:uFillTx/>
                <a:latin typeface="+mn-lt"/>
                <a:ea typeface="+mn-ea"/>
                <a:cs typeface="+mn-cs"/>
              </a:rPr>
              <a:t>域初始化</a:t>
            </a:r>
            <a:r>
              <a:rPr kumimoji="0" lang="zh-CN" altLang="en-US" sz="2400" b="0" i="0" u="none" strike="noStrike" kern="1200" cap="none" spc="0" normalizeH="0" baseline="0" noProof="1">
                <a:ln>
                  <a:noFill/>
                </a:ln>
                <a:solidFill>
                  <a:schemeClr val="tx1"/>
                </a:solidFill>
                <a:effectLst/>
                <a:uLnTx/>
                <a:uFillTx/>
                <a:latin typeface="+mn-lt"/>
                <a:ea typeface="+mn-ea"/>
                <a:cs typeface="+mn-cs"/>
              </a:rPr>
              <a:t>为</a:t>
            </a:r>
            <a:r>
              <a:rPr kumimoji="0" lang="en-US" altLang="zh-CN" sz="2400" b="0" i="0" u="none" strike="noStrike" kern="1200" cap="none" spc="0" normalizeH="0" baseline="0" noProof="1">
                <a:ln>
                  <a:noFill/>
                </a:ln>
                <a:solidFill>
                  <a:schemeClr val="tx1"/>
                </a:solidFill>
                <a:effectLst/>
                <a:uLnTx/>
                <a:uFillTx/>
                <a:latin typeface="+mn-lt"/>
                <a:ea typeface="+mn-ea"/>
                <a:cs typeface="+mn-cs"/>
              </a:rPr>
              <a:t>0</a:t>
            </a:r>
            <a:r>
              <a:rPr kumimoji="0" lang="zh-CN" altLang="zh-CN" sz="2400" b="0" i="0" u="none" strike="noStrike" kern="1200" cap="none" spc="0" normalizeH="0" baseline="0" noProof="1">
                <a:ln>
                  <a:noFill/>
                </a:ln>
                <a:solidFill>
                  <a:schemeClr val="tx1"/>
                </a:solidFill>
                <a:effectLst/>
                <a:uLnTx/>
                <a:uFillTx/>
                <a:latin typeface="+mn-lt"/>
                <a:ea typeface="+mn-ea"/>
                <a:cs typeface="+mn-cs"/>
              </a:rPr>
              <a:t>。</a:t>
            </a:r>
            <a:endParaRPr kumimoji="0" lang="zh-CN" altLang="zh-CN" sz="2400" b="0" i="0" u="none" strike="noStrike" kern="1200" cap="none" spc="0" normalizeH="0" baseline="0" noProof="1">
              <a:ln>
                <a:noFill/>
              </a:ln>
              <a:solidFill>
                <a:schemeClr val="tx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mn-lt"/>
                <a:ea typeface="+mn-ea"/>
                <a:cs typeface="+mn-cs"/>
              </a:rPr>
              <a:t>3. </a:t>
            </a:r>
            <a:r>
              <a:rPr kumimoji="0" lang="zh-CN" altLang="en-US" sz="2400" b="0" i="0" u="none" strike="noStrike" kern="1200" cap="none" spc="0" normalizeH="0" baseline="0" noProof="1">
                <a:ln>
                  <a:noFill/>
                </a:ln>
                <a:solidFill>
                  <a:schemeClr val="tx1"/>
                </a:solidFill>
                <a:effectLst/>
                <a:uLnTx/>
                <a:uFillTx/>
                <a:latin typeface="+mn-lt"/>
                <a:ea typeface="+mn-ea"/>
                <a:cs typeface="+mn-cs"/>
              </a:rPr>
              <a:t>按照两种正交的方式分类</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 </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(a)</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操作哪个</a:t>
            </a:r>
            <a:r>
              <a:rPr kumimoji="0" lang="en-US" altLang="zh-CN"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cache (b)</a:t>
            </a:r>
            <a:r>
              <a:rPr kumimoji="0" lang="zh-CN" altLang="en-US"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什么类型的操作</a:t>
            </a:r>
            <a:endParaRPr kumimoji="0" lang="en-US" altLang="zh-CN" sz="24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其中操作什么</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cache</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分为</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Icache</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Dcache</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L2</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和</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L3</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四类</a:t>
            </a:r>
            <a:endPar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endParaRPr>
          </a:p>
          <a:p>
            <a:pPr marL="1143000" marR="0" lvl="2"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什么操作，分为</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index</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无效、</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hit</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无效、写</a:t>
            </a:r>
            <a:r>
              <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tag</a:t>
            </a:r>
            <a:r>
              <a:rPr kumimoji="0" lang="zh-CN" altLang="en-US"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rPr>
              <a:t>等</a:t>
            </a:r>
            <a:endParaRPr kumimoji="0" lang="en-US" altLang="zh-CN" sz="1600" b="0" i="0" u="none" strike="noStrike" kern="1200" cap="none" spc="0" normalizeH="0" baseline="0" noProof="1">
              <a:ln>
                <a:noFill/>
              </a:ln>
              <a:solidFill>
                <a:schemeClr val="tx1"/>
              </a:solidFill>
              <a:effectLst/>
              <a:uLnTx/>
              <a:uFillTx/>
              <a:latin typeface="+mn-lt"/>
              <a:ea typeface="+mn-ea"/>
              <a:cs typeface="+mn-cs"/>
              <a:sym typeface="Wingdings" panose="05000000000000000000"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1</a:t>
            </a:r>
            <a:r>
              <a:rPr lang="zh-CN" altLang="en-US" kern="1200" dirty="0">
                <a:latin typeface="+mj-lt"/>
                <a:ea typeface="+mj-ea"/>
                <a:cs typeface="+mj-cs"/>
              </a:rPr>
              <a:t>题</a:t>
            </a:r>
            <a:r>
              <a:rPr lang="en-US" altLang="zh-CN" kern="1200" dirty="0">
                <a:latin typeface="+mj-lt"/>
                <a:ea typeface="+mj-ea"/>
                <a:cs typeface="+mj-cs"/>
              </a:rPr>
              <a:t>-A</a:t>
            </a:r>
            <a:endParaRPr lang="zh-CN" altLang="en-US" kern="1200" dirty="0">
              <a:latin typeface="+mj-lt"/>
              <a:ea typeface="+mj-ea"/>
              <a:cs typeface="+mj-cs"/>
            </a:endParaRPr>
          </a:p>
        </p:txBody>
      </p:sp>
      <p:pic>
        <p:nvPicPr>
          <p:cNvPr id="2" name="内容占位符 1"/>
          <p:cNvPicPr>
            <a:picLocks noChangeAspect="1"/>
          </p:cNvPicPr>
          <p:nvPr>
            <p:ph idx="1"/>
            <p:custDataLst>
              <p:tags r:id="rId1"/>
            </p:custDataLst>
          </p:nvPr>
        </p:nvPicPr>
        <p:blipFill>
          <a:blip r:embed="rId2"/>
          <a:stretch>
            <a:fillRect/>
          </a:stretch>
        </p:blipFill>
        <p:spPr>
          <a:xfrm>
            <a:off x="1053465" y="989330"/>
            <a:ext cx="6711315" cy="5211445"/>
          </a:xfrm>
          <a:prstGeom prst="rect">
            <a:avLst/>
          </a:prstGeom>
        </p:spPr>
      </p:pic>
      <p:sp>
        <p:nvSpPr>
          <p:cNvPr id="3" name="文本框 2"/>
          <p:cNvSpPr txBox="1"/>
          <p:nvPr/>
        </p:nvSpPr>
        <p:spPr>
          <a:xfrm>
            <a:off x="2268855" y="6410325"/>
            <a:ext cx="6015355" cy="306705"/>
          </a:xfrm>
          <a:prstGeom prst="rect">
            <a:avLst/>
          </a:prstGeom>
          <a:noFill/>
        </p:spPr>
        <p:txBody>
          <a:bodyPr wrap="square" rtlCol="0">
            <a:spAutoFit/>
          </a:bodyPr>
          <a:p>
            <a:r>
              <a:rPr lang="zh-CN" altLang="en-US" sz="1400" u="sng"/>
              <a:t>《龙芯架构参考手册</a:t>
            </a:r>
            <a:r>
              <a:rPr lang="en-US" altLang="zh-CN" sz="1400" u="sng"/>
              <a:t> </a:t>
            </a:r>
            <a:r>
              <a:rPr lang="zh-CN" altLang="en-US" sz="1400" u="sng"/>
              <a:t>卷一：基础架构》</a:t>
            </a:r>
            <a:r>
              <a:rPr lang="en-US" altLang="zh-CN" sz="1400" u="sng"/>
              <a:t> 4.2.3.1</a:t>
            </a:r>
            <a:r>
              <a:rPr lang="zh-CN" altLang="en-US" sz="1400" u="sng"/>
              <a:t>小节</a:t>
            </a:r>
            <a:endParaRPr lang="zh-CN" altLang="en-US" sz="1400" u="sng"/>
          </a:p>
        </p:txBody>
      </p:sp>
      <p:cxnSp>
        <p:nvCxnSpPr>
          <p:cNvPr id="4" name="直接连接符 3"/>
          <p:cNvCxnSpPr/>
          <p:nvPr/>
        </p:nvCxnSpPr>
        <p:spPr>
          <a:xfrm>
            <a:off x="1374775" y="1761490"/>
            <a:ext cx="790575" cy="0"/>
          </a:xfrm>
          <a:prstGeom prst="line">
            <a:avLst/>
          </a:prstGeom>
          <a:ln>
            <a:solidFill>
              <a:srgbClr val="FF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5" name="直接连接符 4"/>
          <p:cNvCxnSpPr/>
          <p:nvPr/>
        </p:nvCxnSpPr>
        <p:spPr>
          <a:xfrm>
            <a:off x="1374775" y="2533015"/>
            <a:ext cx="790575" cy="0"/>
          </a:xfrm>
          <a:prstGeom prst="line">
            <a:avLst/>
          </a:prstGeom>
          <a:ln>
            <a:solidFill>
              <a:srgbClr val="FF0000"/>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2</a:t>
            </a:r>
            <a:r>
              <a:rPr lang="zh-CN" altLang="en-US" kern="1200" dirty="0">
                <a:latin typeface="+mj-lt"/>
                <a:ea typeface="+mj-ea"/>
                <a:cs typeface="+mj-cs"/>
              </a:rPr>
              <a:t>题</a:t>
            </a:r>
            <a:endParaRPr lang="zh-CN" altLang="en-US" kern="1200" dirty="0">
              <a:latin typeface="+mj-lt"/>
              <a:ea typeface="+mj-ea"/>
              <a:cs typeface="+mj-cs"/>
            </a:endParaRPr>
          </a:p>
        </p:txBody>
      </p:sp>
      <p:sp>
        <p:nvSpPr>
          <p:cNvPr id="34818" name="内容占位符 2"/>
          <p:cNvSpPr>
            <a:spLocks noGrp="1"/>
          </p:cNvSpPr>
          <p:nvPr>
            <p:ph idx="1"/>
          </p:nvPr>
        </p:nvSpPr>
        <p:spPr>
          <a:xfrm>
            <a:off x="685800" y="1143000"/>
            <a:ext cx="7772400" cy="4114800"/>
          </a:xfrm>
        </p:spPr>
        <p:txBody>
          <a:bodyPr vert="horz" wrap="square" lIns="91440" tIns="45720" rIns="91440" bIns="45720" anchor="t" anchorCtr="0"/>
          <a:p>
            <a:pPr eaLnBrk="1" hangingPunct="1"/>
            <a:r>
              <a:rPr lang="en-US" altLang="zh-CN" dirty="0"/>
              <a:t>Q</a:t>
            </a:r>
            <a:r>
              <a:rPr lang="zh-CN" altLang="en-US" dirty="0"/>
              <a:t>：</a:t>
            </a:r>
            <a:r>
              <a:rPr lang="en-US" altLang="zh-CN" dirty="0"/>
              <a:t>cache</a:t>
            </a:r>
            <a:r>
              <a:rPr lang="zh-CN" altLang="en-US" dirty="0"/>
              <a:t>初始化和内存初始化的目的有什么不同？系统如何识别内存的更换？</a:t>
            </a:r>
            <a:endParaRPr lang="en-US" altLang="zh-CN" dirty="0"/>
          </a:p>
          <a:p>
            <a:pPr eaLnBrk="1" hangingPunct="1"/>
            <a:r>
              <a:rPr lang="en-US" altLang="zh-CN" dirty="0"/>
              <a:t>A</a:t>
            </a:r>
            <a:r>
              <a:rPr lang="zh-CN" altLang="en-US" dirty="0"/>
              <a:t>：</a:t>
            </a:r>
            <a:endParaRPr lang="en-US" altLang="zh-CN" dirty="0"/>
          </a:p>
          <a:p>
            <a:pPr lvl="1" eaLnBrk="1" hangingPunct="1"/>
            <a:r>
              <a:rPr lang="en-US" altLang="zh-CN" dirty="0"/>
              <a:t>1. cache</a:t>
            </a:r>
            <a:r>
              <a:rPr lang="zh-CN" altLang="en-US" dirty="0"/>
              <a:t>初始化是为了在使用</a:t>
            </a:r>
            <a:r>
              <a:rPr lang="en-US" altLang="zh-CN" dirty="0"/>
              <a:t>cache</a:t>
            </a:r>
            <a:r>
              <a:rPr lang="zh-CN" altLang="en-US" dirty="0"/>
              <a:t>时，不会因为</a:t>
            </a:r>
            <a:r>
              <a:rPr lang="en-US" altLang="zh-CN" dirty="0"/>
              <a:t>cache</a:t>
            </a:r>
            <a:r>
              <a:rPr lang="zh-CN" altLang="en-US" dirty="0"/>
              <a:t>内的随机数据导致访问内容出错，是对</a:t>
            </a:r>
            <a:r>
              <a:rPr lang="en-US" altLang="zh-CN" dirty="0"/>
              <a:t>cache</a:t>
            </a:r>
            <a:r>
              <a:rPr lang="zh-CN" altLang="en-US" dirty="0"/>
              <a:t>存储内容的初始化。内存初始化主要是对内存控制器访问内存的时序控制进行初始化，是对内存访问链路的初始化。</a:t>
            </a:r>
            <a:endParaRPr lang="en-US" altLang="zh-CN" dirty="0"/>
          </a:p>
          <a:p>
            <a:pPr lvl="1" eaLnBrk="1" hangingPunct="1"/>
            <a:r>
              <a:rPr lang="en-US" altLang="zh-CN" dirty="0"/>
              <a:t>2.</a:t>
            </a:r>
            <a:r>
              <a:rPr lang="zh-CN" altLang="en-US" dirty="0"/>
              <a:t>系统通过</a:t>
            </a:r>
            <a:r>
              <a:rPr lang="en-US" altLang="zh-CN" dirty="0"/>
              <a:t>I2C</a:t>
            </a:r>
            <a:r>
              <a:rPr lang="zh-CN" altLang="en-US" dirty="0"/>
              <a:t>总线对外部内存条的</a:t>
            </a:r>
            <a:r>
              <a:rPr lang="en-US" altLang="zh-CN" dirty="0"/>
              <a:t>SPD</a:t>
            </a:r>
            <a:r>
              <a:rPr lang="zh-CN" altLang="en-US" dirty="0"/>
              <a:t>芯片进行读取，比对其中的内容与上一次记录的内容是否相同，来识别内存的更换。</a:t>
            </a:r>
            <a:endParaRPr lang="zh-CN" altLang="en-US" dirty="0"/>
          </a:p>
          <a:p>
            <a:pPr lvl="1" eaLnBrk="1" hangingPunct="1"/>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3</a:t>
            </a:r>
            <a:r>
              <a:rPr lang="zh-CN" altLang="en-US" kern="1200" dirty="0">
                <a:latin typeface="+mj-lt"/>
                <a:ea typeface="+mj-ea"/>
                <a:cs typeface="+mj-cs"/>
              </a:rPr>
              <a:t>题</a:t>
            </a:r>
            <a:endParaRPr lang="zh-CN" altLang="en-US" kern="1200" dirty="0">
              <a:latin typeface="+mj-lt"/>
              <a:ea typeface="+mj-ea"/>
              <a:cs typeface="+mj-cs"/>
            </a:endParaRPr>
          </a:p>
        </p:txBody>
      </p:sp>
      <p:sp>
        <p:nvSpPr>
          <p:cNvPr id="35842" name="内容占位符 2"/>
          <p:cNvSpPr>
            <a:spLocks noGrp="1"/>
          </p:cNvSpPr>
          <p:nvPr>
            <p:ph idx="1"/>
          </p:nvPr>
        </p:nvSpPr>
        <p:spPr/>
        <p:txBody>
          <a:bodyPr vert="horz" wrap="square" lIns="91440" tIns="45720" rIns="91440" bIns="45720" anchor="t" anchorCtr="0"/>
          <a:p>
            <a:pPr eaLnBrk="1" hangingPunct="1"/>
            <a:r>
              <a:rPr lang="en-US" altLang="zh-CN" dirty="0"/>
              <a:t>Q</a:t>
            </a:r>
            <a:r>
              <a:rPr lang="zh-CN" altLang="en-US" dirty="0"/>
              <a:t>：从</a:t>
            </a:r>
            <a:r>
              <a:rPr lang="en-US" altLang="zh-CN" dirty="0"/>
              <a:t>HyperTransport</a:t>
            </a:r>
            <a:r>
              <a:rPr lang="zh-CN" altLang="en-US" dirty="0"/>
              <a:t>配置地址空间的划分上，计算整个系统能支持的总线数量，设备数量及功能数量。</a:t>
            </a:r>
            <a:endParaRPr lang="en-US" altLang="zh-CN" dirty="0"/>
          </a:p>
          <a:p>
            <a:pPr eaLnBrk="1" hangingPunct="1"/>
            <a:r>
              <a:rPr lang="en-US" altLang="zh-CN" dirty="0"/>
              <a:t>A</a:t>
            </a:r>
            <a:r>
              <a:rPr lang="zh-CN" altLang="en-US" dirty="0"/>
              <a:t>：</a:t>
            </a:r>
            <a:endParaRPr lang="zh-CN" altLang="en-US" dirty="0"/>
          </a:p>
        </p:txBody>
      </p:sp>
      <p:graphicFrame>
        <p:nvGraphicFramePr>
          <p:cNvPr id="4" name="表格 3"/>
          <p:cNvGraphicFramePr>
            <a:graphicFrameLocks noGrp="1"/>
          </p:cNvGraphicFramePr>
          <p:nvPr/>
        </p:nvGraphicFramePr>
        <p:xfrm>
          <a:off x="1463675" y="3856038"/>
          <a:ext cx="6096000" cy="1482725"/>
        </p:xfrm>
        <a:graphic>
          <a:graphicData uri="http://schemas.openxmlformats.org/drawingml/2006/table">
            <a:tbl>
              <a:tblPr firstRow="1" bandRow="1">
                <a:tableStyleId>{5940675A-B579-460E-94D1-54222C63F5DA}</a:tableStyleId>
              </a:tblPr>
              <a:tblGrid>
                <a:gridCol w="1524000"/>
                <a:gridCol w="1524000"/>
                <a:gridCol w="1524000"/>
                <a:gridCol w="1524000"/>
              </a:tblGrid>
              <a:tr h="370681">
                <a:tc>
                  <a:txBody>
                    <a:bodyPr/>
                    <a:lstStyle/>
                    <a:p>
                      <a:endParaRPr lang="zh-CN" altLang="en-US" sz="1800" dirty="0"/>
                    </a:p>
                  </a:txBody>
                  <a:tcPr marT="45700" marB="45700"/>
                </a:tc>
                <a:tc>
                  <a:txBody>
                    <a:bodyPr/>
                    <a:lstStyle/>
                    <a:p>
                      <a:r>
                        <a:rPr lang="zh-CN" altLang="en-US" sz="1800" dirty="0"/>
                        <a:t>位域</a:t>
                      </a:r>
                      <a:endParaRPr lang="zh-CN" altLang="en-US" sz="1800" dirty="0"/>
                    </a:p>
                  </a:txBody>
                  <a:tcPr marT="45700" marB="45700"/>
                </a:tc>
                <a:tc>
                  <a:txBody>
                    <a:bodyPr/>
                    <a:lstStyle/>
                    <a:p>
                      <a:r>
                        <a:rPr lang="zh-CN" altLang="en-US" sz="1800" dirty="0"/>
                        <a:t>位宽</a:t>
                      </a:r>
                      <a:endParaRPr lang="zh-CN" altLang="en-US" sz="1800" dirty="0"/>
                    </a:p>
                  </a:txBody>
                  <a:tcPr marT="45700" marB="45700"/>
                </a:tc>
                <a:tc>
                  <a:txBody>
                    <a:bodyPr/>
                    <a:lstStyle/>
                    <a:p>
                      <a:r>
                        <a:rPr lang="zh-CN" altLang="en-US" sz="1800" dirty="0"/>
                        <a:t>总数</a:t>
                      </a:r>
                      <a:endParaRPr lang="zh-CN" altLang="en-US" sz="1800" dirty="0"/>
                    </a:p>
                  </a:txBody>
                  <a:tcPr marT="45700" marB="45700"/>
                </a:tc>
              </a:tr>
              <a:tr h="370681">
                <a:tc>
                  <a:txBody>
                    <a:bodyPr/>
                    <a:lstStyle/>
                    <a:p>
                      <a:r>
                        <a:rPr lang="en-US" altLang="zh-CN" sz="1800" dirty="0"/>
                        <a:t>Bus</a:t>
                      </a:r>
                      <a:endParaRPr lang="zh-CN" altLang="en-US" sz="1800" dirty="0"/>
                    </a:p>
                  </a:txBody>
                  <a:tcPr marT="45700" marB="45700"/>
                </a:tc>
                <a:tc>
                  <a:txBody>
                    <a:bodyPr/>
                    <a:lstStyle/>
                    <a:p>
                      <a:r>
                        <a:rPr lang="en-US" altLang="zh-CN" sz="1800" dirty="0"/>
                        <a:t>23:16</a:t>
                      </a:r>
                      <a:endParaRPr lang="zh-CN" altLang="en-US" sz="1800" dirty="0"/>
                    </a:p>
                  </a:txBody>
                  <a:tcPr marT="45700" marB="45700"/>
                </a:tc>
                <a:tc>
                  <a:txBody>
                    <a:bodyPr/>
                    <a:lstStyle/>
                    <a:p>
                      <a:r>
                        <a:rPr lang="en-US" altLang="zh-CN" sz="1800" dirty="0"/>
                        <a:t>8</a:t>
                      </a:r>
                      <a:endParaRPr lang="zh-CN" altLang="en-US" sz="1800" dirty="0"/>
                    </a:p>
                  </a:txBody>
                  <a:tcPr marT="45700" marB="45700"/>
                </a:tc>
                <a:tc>
                  <a:txBody>
                    <a:bodyPr/>
                    <a:lstStyle/>
                    <a:p>
                      <a:r>
                        <a:rPr lang="en-US" altLang="zh-CN" sz="1800" dirty="0"/>
                        <a:t>256</a:t>
                      </a:r>
                      <a:endParaRPr lang="zh-CN" altLang="en-US" sz="1800" dirty="0"/>
                    </a:p>
                  </a:txBody>
                  <a:tcPr marT="45700" marB="45700"/>
                </a:tc>
              </a:tr>
              <a:tr h="370681">
                <a:tc>
                  <a:txBody>
                    <a:bodyPr/>
                    <a:lstStyle/>
                    <a:p>
                      <a:r>
                        <a:rPr lang="en-US" altLang="zh-CN" sz="1800" dirty="0"/>
                        <a:t>Device</a:t>
                      </a:r>
                      <a:endParaRPr lang="zh-CN" altLang="en-US" sz="1800" dirty="0"/>
                    </a:p>
                  </a:txBody>
                  <a:tcPr marT="45700" marB="45700"/>
                </a:tc>
                <a:tc>
                  <a:txBody>
                    <a:bodyPr/>
                    <a:lstStyle/>
                    <a:p>
                      <a:r>
                        <a:rPr lang="en-US" altLang="zh-CN" sz="1800" dirty="0"/>
                        <a:t>15:11</a:t>
                      </a:r>
                      <a:endParaRPr lang="zh-CN" altLang="en-US" sz="1800" dirty="0"/>
                    </a:p>
                  </a:txBody>
                  <a:tcPr marT="45700" marB="45700"/>
                </a:tc>
                <a:tc>
                  <a:txBody>
                    <a:bodyPr/>
                    <a:lstStyle/>
                    <a:p>
                      <a:r>
                        <a:rPr lang="en-US" altLang="zh-CN" sz="1800" dirty="0"/>
                        <a:t>5</a:t>
                      </a:r>
                      <a:endParaRPr lang="zh-CN" altLang="en-US" sz="1800" dirty="0"/>
                    </a:p>
                  </a:txBody>
                  <a:tcPr marT="45700" marB="45700"/>
                </a:tc>
                <a:tc>
                  <a:txBody>
                    <a:bodyPr/>
                    <a:lstStyle/>
                    <a:p>
                      <a:r>
                        <a:rPr lang="en-US" altLang="zh-CN" sz="1800" dirty="0"/>
                        <a:t>256</a:t>
                      </a:r>
                      <a:r>
                        <a:rPr lang="zh-CN" altLang="en-US" sz="1800" dirty="0"/>
                        <a:t>*</a:t>
                      </a:r>
                      <a:r>
                        <a:rPr lang="en-US" altLang="zh-CN" sz="1800" dirty="0"/>
                        <a:t>32</a:t>
                      </a:r>
                      <a:endParaRPr lang="zh-CN" altLang="en-US" sz="1800" dirty="0"/>
                    </a:p>
                  </a:txBody>
                  <a:tcPr marT="45700" marB="45700"/>
                </a:tc>
              </a:tr>
              <a:tr h="370681">
                <a:tc>
                  <a:txBody>
                    <a:bodyPr/>
                    <a:lstStyle/>
                    <a:p>
                      <a:r>
                        <a:rPr lang="en-US" altLang="zh-CN" sz="1800" dirty="0" err="1"/>
                        <a:t>Func</a:t>
                      </a:r>
                      <a:endParaRPr lang="zh-CN" altLang="en-US" sz="1800" dirty="0"/>
                    </a:p>
                  </a:txBody>
                  <a:tcPr marT="45700" marB="45700"/>
                </a:tc>
                <a:tc>
                  <a:txBody>
                    <a:bodyPr/>
                    <a:lstStyle/>
                    <a:p>
                      <a:r>
                        <a:rPr lang="en-US" altLang="zh-CN" sz="1800" dirty="0"/>
                        <a:t>10:8</a:t>
                      </a:r>
                      <a:endParaRPr lang="zh-CN" altLang="en-US" sz="1800" dirty="0"/>
                    </a:p>
                  </a:txBody>
                  <a:tcPr marT="45700" marB="45700"/>
                </a:tc>
                <a:tc>
                  <a:txBody>
                    <a:bodyPr/>
                    <a:lstStyle/>
                    <a:p>
                      <a:r>
                        <a:rPr lang="en-US" altLang="zh-CN" sz="1800" dirty="0"/>
                        <a:t>3</a:t>
                      </a:r>
                      <a:endParaRPr lang="zh-CN" altLang="en-US" sz="1800" dirty="0"/>
                    </a:p>
                  </a:txBody>
                  <a:tcPr marT="45700" marB="45700"/>
                </a:tc>
                <a:tc>
                  <a:txBody>
                    <a:bodyPr/>
                    <a:lstStyle/>
                    <a:p>
                      <a:r>
                        <a:rPr lang="en-US" altLang="zh-CN" sz="1800" dirty="0"/>
                        <a:t>256</a:t>
                      </a:r>
                      <a:r>
                        <a:rPr lang="zh-CN" altLang="en-US" sz="1800" dirty="0"/>
                        <a:t>*</a:t>
                      </a:r>
                      <a:r>
                        <a:rPr lang="en-US" altLang="zh-CN" sz="1800" dirty="0"/>
                        <a:t>32</a:t>
                      </a:r>
                      <a:r>
                        <a:rPr lang="zh-CN" altLang="en-US" sz="1800" dirty="0"/>
                        <a:t>*</a:t>
                      </a:r>
                      <a:r>
                        <a:rPr lang="en-US" altLang="zh-CN" sz="1800" dirty="0"/>
                        <a:t>8</a:t>
                      </a:r>
                      <a:endParaRPr lang="zh-CN" altLang="en-US" sz="1800" dirty="0"/>
                    </a:p>
                  </a:txBody>
                  <a:tcPr marT="45700" marB="457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4</a:t>
            </a:r>
            <a:r>
              <a:rPr lang="zh-CN" altLang="en-US" kern="1200" dirty="0">
                <a:latin typeface="+mj-lt"/>
                <a:ea typeface="+mj-ea"/>
                <a:cs typeface="+mj-cs"/>
              </a:rPr>
              <a:t>题</a:t>
            </a:r>
            <a:endParaRPr lang="zh-CN" altLang="en-US" kern="1200" dirty="0">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：根据</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PCI</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地址空间的命中方法和</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BAR</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的配置方式，给出</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PCI</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地址空间的命中公式。</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A</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：高位</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31:n</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是软件可配的基地址，同时也规定了地址空间的范围。命中就是指访问的地址</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err="1">
                <a:ln>
                  <a:noFill/>
                </a:ln>
                <a:solidFill>
                  <a:schemeClr val="tx1"/>
                </a:solidFill>
                <a:effectLst/>
                <a:uLnTx/>
                <a:uFillTx/>
                <a:latin typeface="+mn-lt"/>
                <a:ea typeface="+mn-ea"/>
                <a:cs typeface="+mn-cs"/>
              </a:rPr>
              <a:t>Addr_in</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落在该范围中。由此，命中的公式是</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mn-lt"/>
                <a:ea typeface="+mn-ea"/>
                <a:cs typeface="+mn-cs"/>
              </a:rPr>
              <a:t>      HIT = BAR[31:n] == </a:t>
            </a:r>
            <a:r>
              <a:rPr kumimoji="0" lang="en-US" altLang="zh-CN" sz="2400" b="1" i="0" u="none" strike="noStrike" kern="0" cap="none" spc="0" normalizeH="0" baseline="0" noProof="0" dirty="0" err="1">
                <a:ln>
                  <a:noFill/>
                </a:ln>
                <a:solidFill>
                  <a:schemeClr val="tx1"/>
                </a:solidFill>
                <a:effectLst/>
                <a:uLnTx/>
                <a:uFillTx/>
                <a:latin typeface="+mn-lt"/>
                <a:ea typeface="+mn-ea"/>
                <a:cs typeface="+mn-cs"/>
              </a:rPr>
              <a:t>Addr_in</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[31:n]</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36867" name="Rectangle 2"/>
          <p:cNvSpPr/>
          <p:nvPr/>
        </p:nvSpPr>
        <p:spPr>
          <a:xfrm>
            <a:off x="0" y="0"/>
            <a:ext cx="9144000" cy="0"/>
          </a:xfrm>
          <a:prstGeom prst="rect">
            <a:avLst/>
          </a:prstGeom>
          <a:noFill/>
          <a:ln w="9525">
            <a:noFill/>
          </a:ln>
        </p:spPr>
        <p:txBody>
          <a:bodyPr wrap="none" anchor="ctr" anchorCtr="0">
            <a:spAutoFit/>
          </a:bodyPr>
          <a:p>
            <a:pPr>
              <a:buFont typeface="Arial" panose="020B0604020202020204" pitchFamily="34" charset="0"/>
            </a:pPr>
            <a:endParaRPr lang="zh-CN" altLang="en-US" dirty="0">
              <a:latin typeface="Times New Roman" panose="02020603050405020304" pitchFamily="18" charset="0"/>
              <a:ea typeface="宋体" pitchFamily="2" charset="-122"/>
            </a:endParaRPr>
          </a:p>
        </p:txBody>
      </p:sp>
      <p:graphicFrame>
        <p:nvGraphicFramePr>
          <p:cNvPr id="36868" name="对象 4"/>
          <p:cNvGraphicFramePr>
            <a:graphicFrameLocks noChangeAspect="1"/>
          </p:cNvGraphicFramePr>
          <p:nvPr/>
        </p:nvGraphicFramePr>
        <p:xfrm>
          <a:off x="1938338" y="5829300"/>
          <a:ext cx="5267325" cy="533400"/>
        </p:xfrm>
        <a:graphic>
          <a:graphicData uri="http://schemas.openxmlformats.org/presentationml/2006/ole">
            <mc:AlternateContent xmlns:mc="http://schemas.openxmlformats.org/markup-compatibility/2006">
              <mc:Choice xmlns:v="urn:schemas-microsoft-com:vml" Requires="v">
                <p:oleObj spid="_x0000_s3076" name="" r:id="rId1" imgW="3588385" imgH="364490" progId="Visio.Drawing.15">
                  <p:embed/>
                </p:oleObj>
              </mc:Choice>
              <mc:Fallback>
                <p:oleObj name="" r:id="rId1" imgW="3588385" imgH="364490" progId="Visio.Drawing.15">
                  <p:embed/>
                  <p:pic>
                    <p:nvPicPr>
                      <p:cNvPr id="0" name="图片 3075"/>
                      <p:cNvPicPr/>
                      <p:nvPr/>
                    </p:nvPicPr>
                    <p:blipFill>
                      <a:blip r:embed="rId2"/>
                      <a:stretch>
                        <a:fillRect/>
                      </a:stretch>
                    </p:blipFill>
                    <p:spPr>
                      <a:xfrm>
                        <a:off x="1938338" y="5829300"/>
                        <a:ext cx="5267325" cy="53340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5</a:t>
            </a:r>
            <a:r>
              <a:rPr lang="zh-CN" altLang="en-US" kern="1200" dirty="0">
                <a:latin typeface="+mj-lt"/>
                <a:ea typeface="+mj-ea"/>
                <a:cs typeface="+mj-cs"/>
              </a:rPr>
              <a:t>题</a:t>
            </a:r>
            <a:endParaRPr lang="zh-CN" altLang="en-US" kern="1200" dirty="0">
              <a:latin typeface="+mj-lt"/>
              <a:ea typeface="+mj-ea"/>
              <a:cs typeface="+mj-cs"/>
            </a:endParaRPr>
          </a:p>
        </p:txBody>
      </p:sp>
      <p:sp>
        <p:nvSpPr>
          <p:cNvPr id="37890" name="内容占位符 2"/>
          <p:cNvSpPr>
            <a:spLocks noGrp="1"/>
          </p:cNvSpPr>
          <p:nvPr>
            <p:ph idx="1"/>
          </p:nvPr>
        </p:nvSpPr>
        <p:spPr>
          <a:xfrm>
            <a:off x="685800" y="1143000"/>
            <a:ext cx="7772400" cy="4114800"/>
          </a:xfrm>
        </p:spPr>
        <p:txBody>
          <a:bodyPr vert="horz" wrap="square" lIns="91440" tIns="45720" rIns="91440" bIns="45720" anchor="t" anchorCtr="0"/>
          <a:p>
            <a:pPr eaLnBrk="1" hangingPunct="1"/>
            <a:r>
              <a:rPr lang="en-US" altLang="zh-CN" dirty="0"/>
              <a:t>Q</a:t>
            </a:r>
            <a:r>
              <a:rPr lang="zh-CN" altLang="en-US" dirty="0"/>
              <a:t>：多核唤醒时，如果采用核间中断方式，从核的唤醒流程是怎样的？</a:t>
            </a:r>
            <a:endParaRPr lang="en-US" altLang="zh-CN" dirty="0"/>
          </a:p>
          <a:p>
            <a:pPr eaLnBrk="1" hangingPunct="1"/>
            <a:r>
              <a:rPr lang="en-US" altLang="zh-CN" dirty="0"/>
              <a:t>A</a:t>
            </a:r>
            <a:r>
              <a:rPr lang="zh-CN" altLang="en-US" dirty="0"/>
              <a:t>：当采用核间中断方式，意味着从核不再需要一直执行轮询操作。那么此时从核在等待唤醒之前只需要使能中断，然后就可以进行一些其它的任何操作，例如单纯的</a:t>
            </a:r>
            <a:r>
              <a:rPr lang="en-US" altLang="zh-CN" dirty="0"/>
              <a:t>WAIT</a:t>
            </a:r>
            <a:r>
              <a:rPr lang="zh-CN" altLang="en-US" dirty="0"/>
              <a:t>指令。而主核向从核发出核间中断之后，从核将首先进入中断入口，当判断为核间中断时，再跳转至唤醒处理程序开始执行即可。之后的流程与采用轮询的方式一致。</a:t>
            </a:r>
            <a:endParaRPr lang="zh-CN" altLang="en-US" dirty="0"/>
          </a:p>
          <a:p>
            <a:pPr eaLnBrk="1" hangingPunct="1"/>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6</a:t>
            </a:r>
            <a:r>
              <a:rPr lang="zh-CN" altLang="en-US" kern="1200" dirty="0">
                <a:latin typeface="+mj-lt"/>
                <a:ea typeface="+mj-ea"/>
                <a:cs typeface="+mj-cs"/>
              </a:rPr>
              <a:t>题</a:t>
            </a:r>
            <a:endParaRPr lang="zh-CN" altLang="en-US" kern="1200" dirty="0">
              <a:latin typeface="+mj-lt"/>
              <a:ea typeface="+mj-ea"/>
              <a:cs typeface="+mj-cs"/>
            </a:endParaRPr>
          </a:p>
        </p:txBody>
      </p:sp>
      <p:sp>
        <p:nvSpPr>
          <p:cNvPr id="38914" name="内容占位符 2"/>
          <p:cNvSpPr>
            <a:spLocks noGrp="1"/>
          </p:cNvSpPr>
          <p:nvPr>
            <p:ph idx="1"/>
          </p:nvPr>
        </p:nvSpPr>
        <p:spPr>
          <a:xfrm>
            <a:off x="685800" y="1143000"/>
            <a:ext cx="7772400" cy="4114800"/>
          </a:xfrm>
        </p:spPr>
        <p:txBody>
          <a:bodyPr vert="horz" wrap="square" lIns="91440" tIns="45720" rIns="91440" bIns="45720" anchor="t" anchorCtr="0"/>
          <a:p>
            <a:pPr eaLnBrk="1" hangingPunct="1"/>
            <a:r>
              <a:rPr lang="en-US" altLang="zh-CN" dirty="0"/>
              <a:t>Q</a:t>
            </a:r>
            <a:r>
              <a:rPr lang="zh-CN" altLang="en-US" dirty="0"/>
              <a:t>：在一台</a:t>
            </a:r>
            <a:r>
              <a:rPr lang="en-US" altLang="zh-CN" dirty="0"/>
              <a:t>Linux</a:t>
            </a:r>
            <a:r>
              <a:rPr lang="zh-CN" altLang="en-US" dirty="0"/>
              <a:t>机器上，通过“</a:t>
            </a:r>
            <a:r>
              <a:rPr lang="en-US" altLang="zh-CN" dirty="0"/>
              <a:t>lspci -v</a:t>
            </a:r>
            <a:r>
              <a:rPr lang="zh-CN" altLang="en-US" dirty="0"/>
              <a:t>”命令查看该机器的设备列表，并列举其中三个设备的总线号、设备号和功能号，通过其地址空间信息写出该设备BAR的实际内容。</a:t>
            </a:r>
            <a:endParaRPr lang="en-US" altLang="zh-CN" dirty="0"/>
          </a:p>
          <a:p>
            <a:pPr eaLnBrk="1" hangingPunct="1"/>
            <a:r>
              <a:rPr lang="en-US" altLang="zh-CN" dirty="0"/>
              <a:t>A</a:t>
            </a:r>
            <a:r>
              <a:rPr lang="zh-CN" altLang="en-US" dirty="0"/>
              <a:t>：</a:t>
            </a:r>
            <a:endParaRPr lang="zh-CN" altLang="en-US" dirty="0"/>
          </a:p>
          <a:p>
            <a:pPr eaLnBrk="1" hangingPunct="1"/>
            <a:endParaRPr lang="zh-CN" altLang="en-US" dirty="0"/>
          </a:p>
        </p:txBody>
      </p:sp>
      <p:sp>
        <p:nvSpPr>
          <p:cNvPr id="38915" name="文本框 1"/>
          <p:cNvSpPr txBox="1"/>
          <p:nvPr/>
        </p:nvSpPr>
        <p:spPr>
          <a:xfrm>
            <a:off x="1612900" y="3453130"/>
            <a:ext cx="6845300" cy="2862263"/>
          </a:xfrm>
          <a:prstGeom prst="rect">
            <a:avLst/>
          </a:prstGeom>
          <a:noFill/>
          <a:ln w="9525" cap="flat" cmpd="sng">
            <a:solidFill>
              <a:schemeClr val="accent1"/>
            </a:solidFill>
            <a:prstDash val="solid"/>
            <a:round/>
            <a:headEnd type="none" w="med" len="med"/>
            <a:tailEnd type="none" w="med" len="med"/>
          </a:ln>
        </p:spPr>
        <p:txBody>
          <a:bodyPr wrap="none" anchor="t" anchorCtr="0">
            <a:spAutoFit/>
          </a:bodyPr>
          <a:p>
            <a:r>
              <a:rPr lang="zh-CN" altLang="en-US" sz="1000">
                <a:latin typeface="Calibri" charset="0"/>
                <a:ea typeface="宋体" pitchFamily="2" charset="-122"/>
              </a:rPr>
              <a:t>00:00.0 Host bridge: Intel Corporation 8th Gen Core Processor Host Bridge/DRAM Registers (rev 07)</a:t>
            </a:r>
            <a:endParaRPr lang="zh-CN" altLang="en-US" sz="1000">
              <a:latin typeface="Calibri" charset="0"/>
              <a:ea typeface="宋体" pitchFamily="2" charset="-122"/>
            </a:endParaRPr>
          </a:p>
          <a:p>
            <a:r>
              <a:rPr lang="zh-CN" altLang="en-US" sz="1000">
                <a:latin typeface="Calibri" charset="0"/>
                <a:ea typeface="宋体" pitchFamily="2" charset="-122"/>
              </a:rPr>
              <a:t>00:02.0 VGA compatible controller: Intel Corporation CometLake-S GT2 [UHD Graphics 630]</a:t>
            </a:r>
            <a:endParaRPr lang="zh-CN" altLang="en-US" sz="1000">
              <a:latin typeface="Calibri" charset="0"/>
              <a:ea typeface="宋体" pitchFamily="2" charset="-122"/>
            </a:endParaRPr>
          </a:p>
          <a:p>
            <a:r>
              <a:rPr lang="zh-CN" altLang="en-US" sz="1000">
                <a:latin typeface="Calibri" charset="0"/>
                <a:ea typeface="宋体" pitchFamily="2" charset="-122"/>
              </a:rPr>
              <a:t>00:12.0 Signal processing controller: Intel Corporation Cannon Lake PCH Thermal Controller (rev 10)</a:t>
            </a:r>
            <a:endParaRPr lang="zh-CN" altLang="en-US" sz="1000">
              <a:latin typeface="Calibri" charset="0"/>
              <a:ea typeface="宋体" pitchFamily="2" charset="-122"/>
            </a:endParaRPr>
          </a:p>
          <a:p>
            <a:r>
              <a:rPr lang="zh-CN" altLang="en-US" sz="1000">
                <a:solidFill>
                  <a:srgbClr val="FF0000"/>
                </a:solidFill>
                <a:latin typeface="Calibri" charset="0"/>
                <a:ea typeface="宋体" pitchFamily="2" charset="-122"/>
              </a:rPr>
              <a:t>00:14.0 USB controller: Intel Corporation Cannon Lake PCH USB 3.1 xHCI Host Controller (rev 10)</a:t>
            </a:r>
            <a:endParaRPr lang="zh-CN" altLang="en-US" sz="1000">
              <a:solidFill>
                <a:srgbClr val="FF0000"/>
              </a:solidFill>
              <a:latin typeface="Calibri" charset="0"/>
              <a:ea typeface="宋体" pitchFamily="2" charset="-122"/>
            </a:endParaRPr>
          </a:p>
          <a:p>
            <a:r>
              <a:rPr lang="zh-CN" altLang="en-US" sz="1000">
                <a:latin typeface="Calibri" charset="0"/>
                <a:ea typeface="宋体" pitchFamily="2" charset="-122"/>
              </a:rPr>
              <a:t>00:14.2 RAM memory: Intel Corporation Cannon Lake PCH Shared SRAM (rev 10)</a:t>
            </a:r>
            <a:endParaRPr lang="zh-CN" altLang="en-US" sz="1000">
              <a:latin typeface="Calibri" charset="0"/>
              <a:ea typeface="宋体" pitchFamily="2" charset="-122"/>
            </a:endParaRPr>
          </a:p>
          <a:p>
            <a:r>
              <a:rPr lang="zh-CN" altLang="en-US" sz="1000">
                <a:latin typeface="Calibri" charset="0"/>
                <a:ea typeface="宋体" pitchFamily="2" charset="-122"/>
              </a:rPr>
              <a:t>00:15.0 Serial bus controller [0c80]: Intel Corporation Cannon Lake PCH Serial IO I2C Controller #0 (rev 10)</a:t>
            </a:r>
            <a:endParaRPr lang="zh-CN" altLang="en-US" sz="1000">
              <a:latin typeface="Calibri" charset="0"/>
              <a:ea typeface="宋体" pitchFamily="2" charset="-122"/>
            </a:endParaRPr>
          </a:p>
          <a:p>
            <a:r>
              <a:rPr lang="zh-CN" altLang="en-US" sz="1000">
                <a:latin typeface="Calibri" charset="0"/>
                <a:ea typeface="宋体" pitchFamily="2" charset="-122"/>
              </a:rPr>
              <a:t>00:15.1 Serial bus controller [0c80]: Intel Corporation Cannon Lake PCH Serial IO I2C Controller #1 (rev 10)</a:t>
            </a:r>
            <a:endParaRPr lang="zh-CN" altLang="en-US" sz="1000">
              <a:latin typeface="Calibri" charset="0"/>
              <a:ea typeface="宋体" pitchFamily="2" charset="-122"/>
            </a:endParaRPr>
          </a:p>
          <a:p>
            <a:r>
              <a:rPr lang="zh-CN" altLang="en-US" sz="1000">
                <a:latin typeface="Calibri" charset="0"/>
                <a:ea typeface="宋体" pitchFamily="2" charset="-122"/>
              </a:rPr>
              <a:t>00:16.0 Communication controller: Intel Corporation Cannon Lake PCH HECI Controller (rev 10)</a:t>
            </a:r>
            <a:endParaRPr lang="zh-CN" altLang="en-US" sz="1000">
              <a:latin typeface="Calibri" charset="0"/>
              <a:ea typeface="宋体" pitchFamily="2" charset="-122"/>
            </a:endParaRPr>
          </a:p>
          <a:p>
            <a:r>
              <a:rPr lang="zh-CN" altLang="en-US" sz="1000">
                <a:solidFill>
                  <a:srgbClr val="FF0000"/>
                </a:solidFill>
                <a:latin typeface="Calibri" charset="0"/>
                <a:ea typeface="宋体" pitchFamily="2" charset="-122"/>
              </a:rPr>
              <a:t>00:17.0 SATA controller: Intel Corporation Cannon Lake PCH SATA AHCI Controller (rev 10)</a:t>
            </a:r>
            <a:endParaRPr lang="zh-CN" altLang="en-US" sz="1000">
              <a:solidFill>
                <a:srgbClr val="FF0000"/>
              </a:solidFill>
              <a:latin typeface="Calibri" charset="0"/>
              <a:ea typeface="宋体" pitchFamily="2" charset="-122"/>
            </a:endParaRPr>
          </a:p>
          <a:p>
            <a:r>
              <a:rPr lang="zh-CN" altLang="en-US" sz="1000">
                <a:latin typeface="Calibri" charset="0"/>
                <a:ea typeface="宋体" pitchFamily="2" charset="-122"/>
              </a:rPr>
              <a:t>00:1c.0 PCI bridge: Intel Corporation Cannon Lake PCH PCI Express Root Port #6 (rev f0)</a:t>
            </a:r>
            <a:endParaRPr lang="zh-CN" altLang="en-US" sz="1000">
              <a:latin typeface="Calibri" charset="0"/>
              <a:ea typeface="宋体" pitchFamily="2" charset="-122"/>
            </a:endParaRPr>
          </a:p>
          <a:p>
            <a:r>
              <a:rPr lang="zh-CN" altLang="en-US" sz="1000">
                <a:latin typeface="Calibri" charset="0"/>
                <a:ea typeface="宋体" pitchFamily="2" charset="-122"/>
              </a:rPr>
              <a:t>00:1c.6 PCI bridge: Intel Corporation Cannon Lake PCH PCI Express Root Port #7 (rev f0)</a:t>
            </a:r>
            <a:endParaRPr lang="zh-CN" altLang="en-US" sz="1000">
              <a:latin typeface="Calibri" charset="0"/>
              <a:ea typeface="宋体" pitchFamily="2" charset="-122"/>
            </a:endParaRPr>
          </a:p>
          <a:p>
            <a:r>
              <a:rPr lang="zh-CN" altLang="en-US" sz="1000">
                <a:latin typeface="Calibri" charset="0"/>
                <a:ea typeface="宋体" pitchFamily="2" charset="-122"/>
              </a:rPr>
              <a:t>00:1e.0 Communication controller: Intel Corporation Cannon Lake PCH Serial IO UART Host Controller (rev 10)</a:t>
            </a:r>
            <a:endParaRPr lang="zh-CN" altLang="en-US" sz="1000">
              <a:latin typeface="Calibri" charset="0"/>
              <a:ea typeface="宋体" pitchFamily="2" charset="-122"/>
            </a:endParaRPr>
          </a:p>
          <a:p>
            <a:r>
              <a:rPr lang="zh-CN" altLang="en-US" sz="1000">
                <a:latin typeface="Calibri" charset="0"/>
                <a:ea typeface="宋体" pitchFamily="2" charset="-122"/>
              </a:rPr>
              <a:t>00:1f.0 ISA bridge: Intel Corporation H370 Chipset LPC/eSPI Controller (rev 10)</a:t>
            </a:r>
            <a:endParaRPr lang="zh-CN" altLang="en-US" sz="1000">
              <a:latin typeface="Calibri" charset="0"/>
              <a:ea typeface="宋体" pitchFamily="2" charset="-122"/>
            </a:endParaRPr>
          </a:p>
          <a:p>
            <a:r>
              <a:rPr lang="zh-CN" altLang="en-US" sz="1000">
                <a:latin typeface="Calibri" charset="0"/>
                <a:ea typeface="宋体" pitchFamily="2" charset="-122"/>
              </a:rPr>
              <a:t>00:1f.3 Audio device: Intel Corporation Cannon Lake PCH cAVS (rev 10)</a:t>
            </a:r>
            <a:endParaRPr lang="zh-CN" altLang="en-US" sz="1000">
              <a:latin typeface="Calibri" charset="0"/>
              <a:ea typeface="宋体" pitchFamily="2" charset="-122"/>
            </a:endParaRPr>
          </a:p>
          <a:p>
            <a:r>
              <a:rPr lang="zh-CN" altLang="en-US" sz="1000">
                <a:latin typeface="Calibri" charset="0"/>
                <a:ea typeface="宋体" pitchFamily="2" charset="-122"/>
              </a:rPr>
              <a:t>00:1f.4 SMBus: Intel Corporation Cannon Lake PCH SMBus Controller (rev 10)</a:t>
            </a:r>
            <a:endParaRPr lang="zh-CN" altLang="en-US" sz="1000">
              <a:latin typeface="Calibri" charset="0"/>
              <a:ea typeface="宋体" pitchFamily="2" charset="-122"/>
            </a:endParaRPr>
          </a:p>
          <a:p>
            <a:r>
              <a:rPr lang="zh-CN" altLang="en-US" sz="1000">
                <a:latin typeface="Calibri" charset="0"/>
                <a:ea typeface="宋体" pitchFamily="2" charset="-122"/>
              </a:rPr>
              <a:t>00:1f.5 Serial bus controller [0c80]: Intel Corporation Cannon Lake PCH SPI Controller (rev 10)</a:t>
            </a:r>
            <a:endParaRPr lang="zh-CN" altLang="en-US" sz="1000">
              <a:latin typeface="Calibri" charset="0"/>
              <a:ea typeface="宋体" pitchFamily="2" charset="-122"/>
            </a:endParaRPr>
          </a:p>
          <a:p>
            <a:r>
              <a:rPr lang="zh-CN" altLang="en-US" sz="1000">
                <a:latin typeface="Calibri" charset="0"/>
                <a:ea typeface="宋体" pitchFamily="2" charset="-122"/>
              </a:rPr>
              <a:t>01:00.0 PCI bridge: Integrated Technology Express, Inc. IT8893E PCIe to PCI Bridge (rev 52)</a:t>
            </a:r>
            <a:endParaRPr lang="zh-CN" altLang="en-US" sz="1000">
              <a:latin typeface="Calibri" charset="0"/>
              <a:ea typeface="宋体" pitchFamily="2" charset="-122"/>
            </a:endParaRPr>
          </a:p>
          <a:p>
            <a:r>
              <a:rPr lang="zh-CN" altLang="en-US" sz="1000">
                <a:solidFill>
                  <a:srgbClr val="FF0000"/>
                </a:solidFill>
                <a:latin typeface="Calibri" charset="0"/>
                <a:ea typeface="宋体" pitchFamily="2" charset="-122"/>
              </a:rPr>
              <a:t>03:00.0 Ethernet controller: Realtek Semiconductor Co., Ltd. RTL8111/8168/8411 PCI Express Gigabit Ethernet Controller (rev 15)</a:t>
            </a:r>
            <a:endParaRPr lang="zh-CN" altLang="en-US" sz="1000">
              <a:solidFill>
                <a:srgbClr val="FF0000"/>
              </a:solidFill>
              <a:latin typeface="Calibri"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2</a:t>
            </a:r>
            <a:r>
              <a:rPr lang="zh-CN" altLang="en-US" dirty="0"/>
              <a:t>题</a:t>
            </a:r>
            <a:endParaRPr lang="zh-CN" altLang="en-US" dirty="0"/>
          </a:p>
        </p:txBody>
      </p:sp>
      <p:sp>
        <p:nvSpPr>
          <p:cNvPr id="29698" name="内容占位符 2"/>
          <p:cNvSpPr>
            <a:spLocks noGrp="1"/>
          </p:cNvSpPr>
          <p:nvPr>
            <p:ph idx="1"/>
          </p:nvPr>
        </p:nvSpPr>
        <p:spPr/>
        <p:txBody>
          <a:bodyPr vert="horz" wrap="square" lIns="91440" tIns="45720" rIns="91440" bIns="45720" anchor="t" anchorCtr="0"/>
          <a:p>
            <a:r>
              <a:rPr lang="en-US" altLang="zh-CN" dirty="0"/>
              <a:t>Q</a:t>
            </a:r>
            <a:r>
              <a:rPr lang="zh-CN" altLang="en-US" dirty="0"/>
              <a:t>：简述</a:t>
            </a:r>
            <a:r>
              <a:rPr lang="en-US" altLang="zh-CN" dirty="0"/>
              <a:t>LoongArch</a:t>
            </a:r>
            <a:r>
              <a:rPr lang="zh-CN" altLang="en-US" dirty="0"/>
              <a:t>与</a:t>
            </a:r>
            <a:r>
              <a:rPr lang="en-US" altLang="zh-CN" dirty="0"/>
              <a:t>X86</a:t>
            </a:r>
            <a:r>
              <a:rPr lang="zh-CN" altLang="en-US" dirty="0"/>
              <a:t>在异常处理过程中的区别。</a:t>
            </a:r>
            <a:endParaRPr lang="en-US" altLang="zh-CN" dirty="0"/>
          </a:p>
          <a:p>
            <a:r>
              <a:rPr lang="en-US" altLang="zh-CN" dirty="0"/>
              <a:t>A</a:t>
            </a:r>
            <a:r>
              <a:rPr lang="zh-CN" altLang="en-US" dirty="0"/>
              <a:t>：</a:t>
            </a:r>
            <a:endParaRPr lang="zh-CN" altLang="en-US" dirty="0"/>
          </a:p>
        </p:txBody>
      </p:sp>
      <p:graphicFrame>
        <p:nvGraphicFramePr>
          <p:cNvPr id="4" name="表格 3"/>
          <p:cNvGraphicFramePr>
            <a:graphicFrameLocks noGrp="1"/>
          </p:cNvGraphicFramePr>
          <p:nvPr/>
        </p:nvGraphicFramePr>
        <p:xfrm>
          <a:off x="1601788" y="3417888"/>
          <a:ext cx="6856413" cy="2805113"/>
        </p:xfrm>
        <a:graphic>
          <a:graphicData uri="http://schemas.openxmlformats.org/drawingml/2006/table">
            <a:tbl>
              <a:tblPr firstRow="1" bandRow="1">
                <a:tableStyleId>{5940675A-B579-460E-94D1-54222C63F5DA}</a:tableStyleId>
              </a:tblPr>
              <a:tblGrid>
                <a:gridCol w="2310765"/>
                <a:gridCol w="2307590"/>
                <a:gridCol w="2237740"/>
              </a:tblGrid>
              <a:tr h="376555">
                <a:tc>
                  <a:txBody>
                    <a:bodyPr/>
                    <a:lstStyle/>
                    <a:p>
                      <a:endParaRPr lang="zh-CN" altLang="en-US" sz="1800" dirty="0"/>
                    </a:p>
                  </a:txBody>
                  <a:tcPr marT="45711" marB="45711"/>
                </a:tc>
                <a:tc>
                  <a:txBody>
                    <a:bodyPr/>
                    <a:lstStyle/>
                    <a:p>
                      <a:r>
                        <a:rPr lang="en-US" altLang="zh-CN" sz="1800" dirty="0"/>
                        <a:t>LoongArch</a:t>
                      </a:r>
                      <a:endParaRPr lang="en-US" altLang="zh-CN" sz="1800" dirty="0"/>
                    </a:p>
                  </a:txBody>
                  <a:tcPr marT="45711" marB="45711"/>
                </a:tc>
                <a:tc>
                  <a:txBody>
                    <a:bodyPr/>
                    <a:lstStyle/>
                    <a:p>
                      <a:r>
                        <a:rPr lang="en-US" altLang="zh-CN" sz="1800" dirty="0" smtClean="0"/>
                        <a:t>X86</a:t>
                      </a:r>
                      <a:endParaRPr lang="zh-CN" altLang="en-US" sz="1800" dirty="0"/>
                    </a:p>
                  </a:txBody>
                  <a:tcPr marT="45711" marB="45711"/>
                </a:tc>
              </a:tr>
              <a:tr h="649605">
                <a:tc>
                  <a:txBody>
                    <a:bodyPr/>
                    <a:lstStyle/>
                    <a:p>
                      <a:r>
                        <a:rPr lang="zh-CN" altLang="en-US" sz="1800" dirty="0" smtClean="0"/>
                        <a:t>异常处理准备</a:t>
                      </a:r>
                      <a:endParaRPr lang="zh-CN" altLang="en-US" sz="1800" dirty="0"/>
                    </a:p>
                  </a:txBody>
                  <a:tcPr marT="45711" marB="45711"/>
                </a:tc>
                <a:tc>
                  <a:txBody>
                    <a:bodyPr/>
                    <a:lstStyle/>
                    <a:p>
                      <a:r>
                        <a:rPr lang="en-US" altLang="zh-CN" sz="1800" dirty="0" smtClean="0"/>
                        <a:t>EPTR</a:t>
                      </a:r>
                      <a:r>
                        <a:rPr lang="zh-CN" altLang="en-US" sz="1800" dirty="0" smtClean="0"/>
                        <a:t>存于</a:t>
                      </a:r>
                      <a:r>
                        <a:rPr lang="en-US" sz="1800" dirty="0" smtClean="0"/>
                        <a:t>CSR.ERA</a:t>
                      </a:r>
                      <a:endParaRPr lang="zh-CN" altLang="en-US" sz="1800" dirty="0" smtClean="0"/>
                    </a:p>
                  </a:txBody>
                  <a:tcPr marT="45711" marB="45711"/>
                </a:tc>
                <a:tc>
                  <a:txBody>
                    <a:bodyPr/>
                    <a:lstStyle/>
                    <a:p>
                      <a:r>
                        <a:rPr lang="en-US" altLang="zh-CN" sz="1800" dirty="0" smtClean="0"/>
                        <a:t>EPTR</a:t>
                      </a:r>
                      <a:r>
                        <a:rPr lang="zh-CN" altLang="en-US" sz="1800" dirty="0" smtClean="0"/>
                        <a:t>以</a:t>
                      </a:r>
                      <a:r>
                        <a:rPr lang="en-US" altLang="zh-CN" sz="1800" dirty="0" smtClean="0"/>
                        <a:t>CS:EIP</a:t>
                      </a:r>
                      <a:r>
                        <a:rPr lang="zh-CN" altLang="en-US" sz="1800" dirty="0" smtClean="0"/>
                        <a:t>存于栈中</a:t>
                      </a:r>
                      <a:endParaRPr lang="zh-CN" altLang="en-US" sz="1800" dirty="0" smtClean="0"/>
                    </a:p>
                  </a:txBody>
                  <a:tcPr marT="45711" marB="45711"/>
                </a:tc>
              </a:tr>
              <a:tr h="649605">
                <a:tc>
                  <a:txBody>
                    <a:bodyPr/>
                    <a:lstStyle/>
                    <a:p>
                      <a:r>
                        <a:rPr lang="zh-CN" altLang="en-US" sz="1800" dirty="0" smtClean="0"/>
                        <a:t>确定异常来源</a:t>
                      </a:r>
                      <a:endParaRPr lang="zh-CN" altLang="en-US" sz="1800" dirty="0"/>
                    </a:p>
                  </a:txBody>
                  <a:tcPr marT="45711" marB="45711"/>
                </a:tc>
                <a:tc>
                  <a:txBody>
                    <a:bodyPr/>
                    <a:lstStyle/>
                    <a:p>
                      <a:r>
                        <a:rPr lang="zh-CN" altLang="en-US" sz="1800" dirty="0" smtClean="0"/>
                        <a:t>硬件通过入口页号</a:t>
                      </a:r>
                      <a:r>
                        <a:rPr lang="en-US" altLang="zh-CN" sz="1800" dirty="0" smtClean="0"/>
                        <a:t>“</a:t>
                      </a:r>
                      <a:r>
                        <a:rPr lang="zh-CN" altLang="en-US" sz="1800" dirty="0" smtClean="0"/>
                        <a:t>或</a:t>
                      </a:r>
                      <a:r>
                        <a:rPr lang="en-US" altLang="zh-CN" sz="1800" dirty="0" smtClean="0"/>
                        <a:t>”</a:t>
                      </a:r>
                      <a:r>
                        <a:rPr lang="zh-CN" altLang="en-US" sz="1800" dirty="0" smtClean="0"/>
                        <a:t>页内偏移并跳转</a:t>
                      </a:r>
                      <a:endParaRPr lang="zh-CN" altLang="en-US" sz="1800" dirty="0" smtClean="0"/>
                    </a:p>
                  </a:txBody>
                  <a:tcPr marT="45711" marB="45711"/>
                </a:tc>
                <a:tc>
                  <a:txBody>
                    <a:bodyPr/>
                    <a:lstStyle/>
                    <a:p>
                      <a:r>
                        <a:rPr lang="zh-CN" altLang="en-US" sz="1800" dirty="0" smtClean="0"/>
                        <a:t>硬件自动查询</a:t>
                      </a:r>
                      <a:r>
                        <a:rPr lang="en-US" altLang="zh-CN" sz="1800" dirty="0" smtClean="0"/>
                        <a:t>IDT</a:t>
                      </a:r>
                      <a:r>
                        <a:rPr lang="zh-CN" altLang="en-US" sz="1800" dirty="0" smtClean="0"/>
                        <a:t>并跳转</a:t>
                      </a:r>
                      <a:endParaRPr lang="zh-CN" altLang="en-US" sz="1800" dirty="0"/>
                    </a:p>
                  </a:txBody>
                  <a:tcPr marT="45711" marB="45711"/>
                </a:tc>
              </a:tr>
              <a:tr h="376555">
                <a:tc>
                  <a:txBody>
                    <a:bodyPr/>
                    <a:lstStyle/>
                    <a:p>
                      <a:r>
                        <a:rPr lang="zh-CN" altLang="en-US" sz="1800" dirty="0" smtClean="0"/>
                        <a:t>保存执行状态</a:t>
                      </a:r>
                      <a:endParaRPr lang="zh-CN" altLang="en-US" sz="1800" dirty="0"/>
                    </a:p>
                  </a:txBody>
                  <a:tcPr marT="45711" marB="45711"/>
                </a:tc>
                <a:tc>
                  <a:txBody>
                    <a:bodyPr/>
                    <a:lstStyle/>
                    <a:p>
                      <a:endParaRPr lang="zh-CN" altLang="en-US" sz="1800" dirty="0"/>
                    </a:p>
                  </a:txBody>
                  <a:tcPr marT="45711" marB="45711"/>
                </a:tc>
                <a:tc>
                  <a:txBody>
                    <a:bodyPr/>
                    <a:lstStyle/>
                    <a:p>
                      <a:endParaRPr lang="zh-CN" altLang="en-US" sz="1800"/>
                    </a:p>
                  </a:txBody>
                  <a:tcPr marT="45711" marB="45711"/>
                </a:tc>
              </a:tr>
              <a:tr h="375920">
                <a:tc>
                  <a:txBody>
                    <a:bodyPr/>
                    <a:lstStyle/>
                    <a:p>
                      <a:r>
                        <a:rPr lang="zh-CN" altLang="en-US" sz="1800" dirty="0" smtClean="0"/>
                        <a:t>处理异常</a:t>
                      </a:r>
                      <a:endParaRPr lang="zh-CN" altLang="en-US" sz="1800" dirty="0" smtClean="0"/>
                    </a:p>
                  </a:txBody>
                  <a:tcPr marT="45711" marB="45711"/>
                </a:tc>
                <a:tc>
                  <a:txBody>
                    <a:bodyPr/>
                    <a:lstStyle/>
                    <a:p>
                      <a:endParaRPr lang="zh-CN" altLang="en-US" sz="1800" dirty="0"/>
                    </a:p>
                  </a:txBody>
                  <a:tcPr marT="45711" marB="45711"/>
                </a:tc>
                <a:tc>
                  <a:txBody>
                    <a:bodyPr/>
                    <a:lstStyle/>
                    <a:p>
                      <a:endParaRPr lang="zh-CN" altLang="en-US" sz="1800"/>
                    </a:p>
                  </a:txBody>
                  <a:tcPr marT="45711" marB="45711"/>
                </a:tc>
              </a:tr>
              <a:tr h="376555">
                <a:tc>
                  <a:txBody>
                    <a:bodyPr/>
                    <a:lstStyle/>
                    <a:p>
                      <a:r>
                        <a:rPr lang="zh-CN" altLang="en-US" sz="1800" dirty="0" smtClean="0"/>
                        <a:t>恢复执行状态并返回</a:t>
                      </a:r>
                      <a:endParaRPr lang="zh-CN" altLang="en-US" sz="1800" dirty="0"/>
                    </a:p>
                  </a:txBody>
                  <a:tcPr marT="45711" marB="45711"/>
                </a:tc>
                <a:tc>
                  <a:txBody>
                    <a:bodyPr/>
                    <a:lstStyle/>
                    <a:p>
                      <a:r>
                        <a:rPr lang="zh-CN" altLang="en-US" sz="1800" dirty="0"/>
                        <a:t>用</a:t>
                      </a:r>
                      <a:r>
                        <a:rPr lang="en-US" altLang="zh-CN" sz="1800" dirty="0"/>
                        <a:t>ERTN</a:t>
                      </a:r>
                      <a:r>
                        <a:rPr lang="zh-CN" altLang="en-US" sz="1800" dirty="0"/>
                        <a:t>指令</a:t>
                      </a:r>
                      <a:endParaRPr lang="zh-CN" altLang="en-US" sz="1800" dirty="0"/>
                    </a:p>
                  </a:txBody>
                  <a:tcPr marT="45711" marB="45711"/>
                </a:tc>
                <a:tc>
                  <a:txBody>
                    <a:bodyPr/>
                    <a:lstStyle/>
                    <a:p>
                      <a:r>
                        <a:rPr lang="zh-CN" altLang="en-US" sz="1800"/>
                        <a:t>用</a:t>
                      </a:r>
                      <a:r>
                        <a:rPr lang="en-US" altLang="zh-CN" sz="1800"/>
                        <a:t>IRET</a:t>
                      </a:r>
                      <a:r>
                        <a:rPr lang="zh-CN" altLang="en-US" sz="1800"/>
                        <a:t>指令</a:t>
                      </a:r>
                      <a:endParaRPr lang="zh-CN" altLang="en-US" sz="1800"/>
                    </a:p>
                  </a:txBody>
                  <a:tcPr marT="45711" marB="4571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685800" y="0"/>
            <a:ext cx="7772400" cy="1143000"/>
          </a:xfrm>
        </p:spPr>
        <p:txBody>
          <a:bodyPr vert="horz" wrap="square" lIns="91440" tIns="45720" rIns="91440" bIns="45720" anchor="ctr" anchorCtr="0"/>
          <a:p>
            <a:pPr eaLnBrk="1" hangingPunct="1"/>
            <a:r>
              <a:rPr lang="zh-CN" altLang="en-US" kern="1200" dirty="0">
                <a:latin typeface="+mj-lt"/>
                <a:ea typeface="+mj-ea"/>
                <a:cs typeface="+mj-cs"/>
              </a:rPr>
              <a:t>第07章 第</a:t>
            </a:r>
            <a:r>
              <a:rPr lang="en-US" altLang="zh-CN" kern="1200" dirty="0">
                <a:latin typeface="+mj-lt"/>
                <a:ea typeface="+mj-ea"/>
                <a:cs typeface="+mj-cs"/>
              </a:rPr>
              <a:t>6</a:t>
            </a:r>
            <a:r>
              <a:rPr lang="zh-CN" altLang="en-US" kern="1200" dirty="0">
                <a:latin typeface="+mj-lt"/>
                <a:ea typeface="+mj-ea"/>
                <a:cs typeface="+mj-cs"/>
              </a:rPr>
              <a:t>题</a:t>
            </a:r>
            <a:endParaRPr lang="zh-CN" altLang="en-US" kern="1200" dirty="0">
              <a:latin typeface="+mj-lt"/>
              <a:ea typeface="+mj-ea"/>
              <a:cs typeface="+mj-cs"/>
            </a:endParaRPr>
          </a:p>
        </p:txBody>
      </p:sp>
      <p:sp>
        <p:nvSpPr>
          <p:cNvPr id="39938" name="文本框 1"/>
          <p:cNvSpPr txBox="1"/>
          <p:nvPr/>
        </p:nvSpPr>
        <p:spPr>
          <a:xfrm>
            <a:off x="1149350" y="1143000"/>
            <a:ext cx="7179945" cy="4399915"/>
          </a:xfrm>
          <a:prstGeom prst="rect">
            <a:avLst/>
          </a:prstGeom>
          <a:noFill/>
          <a:ln w="9525" cap="flat" cmpd="sng">
            <a:solidFill>
              <a:schemeClr val="accent1"/>
            </a:solidFill>
            <a:prstDash val="solid"/>
            <a:round/>
            <a:headEnd type="none" w="med" len="med"/>
            <a:tailEnd type="none" w="med" len="med"/>
          </a:ln>
        </p:spPr>
        <p:txBody>
          <a:bodyPr wrap="square" anchor="t" anchorCtr="0">
            <a:spAutoFit/>
          </a:bodyPr>
          <a:p>
            <a:endParaRPr lang="zh-CN" altLang="en-US" sz="1000">
              <a:latin typeface="Calibri" charset="0"/>
              <a:ea typeface="宋体" pitchFamily="2" charset="-122"/>
            </a:endParaRPr>
          </a:p>
          <a:p>
            <a:r>
              <a:rPr lang="zh-CN" altLang="en-US" sz="1000">
                <a:latin typeface="Calibri" charset="0"/>
                <a:ea typeface="宋体" pitchFamily="2" charset="-122"/>
              </a:rPr>
              <a:t>00:14.0 USB controller: Intel Corporation Cannon Lake PCH USB 3.1 xHCI Host Controller (rev 10) (prog-if 30 [XHCI])</a:t>
            </a:r>
            <a:endParaRPr lang="zh-CN" altLang="en-US" sz="1000">
              <a:latin typeface="Calibri" charset="0"/>
              <a:ea typeface="宋体" pitchFamily="2" charset="-122"/>
            </a:endParaRPr>
          </a:p>
          <a:p>
            <a:r>
              <a:rPr lang="zh-CN" altLang="en-US" sz="1000">
                <a:latin typeface="Calibri" charset="0"/>
                <a:ea typeface="宋体" pitchFamily="2" charset="-122"/>
              </a:rPr>
              <a:t>Memory at a1200000 (64-bit, non-prefetchable) [size=64K]</a:t>
            </a:r>
            <a:endParaRPr lang="zh-CN" altLang="en-US" sz="1000">
              <a:latin typeface="Calibri" charset="0"/>
              <a:ea typeface="宋体" pitchFamily="2" charset="-122"/>
            </a:endParaRPr>
          </a:p>
          <a:p>
            <a:r>
              <a:rPr lang="zh-CN" altLang="en-US" sz="1000">
                <a:latin typeface="Calibri" charset="0"/>
                <a:ea typeface="宋体" pitchFamily="2" charset="-122"/>
              </a:rPr>
              <a:t>00: 86 80 6d a3 06 05 90 02 10 30 03 0c 00 00 80 00</a:t>
            </a:r>
            <a:endParaRPr lang="zh-CN" altLang="en-US" sz="1000">
              <a:latin typeface="Calibri" charset="0"/>
              <a:ea typeface="宋体" pitchFamily="2" charset="-122"/>
            </a:endParaRPr>
          </a:p>
          <a:p>
            <a:r>
              <a:rPr lang="zh-CN" altLang="en-US" sz="1000">
                <a:latin typeface="Calibri" charset="0"/>
                <a:ea typeface="宋体" pitchFamily="2" charset="-122"/>
              </a:rPr>
              <a:t>10: </a:t>
            </a:r>
            <a:r>
              <a:rPr lang="zh-CN" altLang="en-US" sz="1000" b="1">
                <a:solidFill>
                  <a:srgbClr val="FF0000"/>
                </a:solidFill>
                <a:latin typeface="Calibri" charset="0"/>
                <a:ea typeface="宋体" pitchFamily="2" charset="-122"/>
              </a:rPr>
              <a:t>04 00 20 a1 </a:t>
            </a:r>
            <a:r>
              <a:rPr lang="zh-CN" altLang="en-US" sz="1000">
                <a:latin typeface="Calibri" charset="0"/>
                <a:ea typeface="宋体" pitchFamily="2" charset="-122"/>
              </a:rPr>
              <a:t>00 00 00 00 00 00 00 00 00 00 00 00</a:t>
            </a:r>
            <a:endParaRPr lang="zh-CN" altLang="en-US" sz="1000">
              <a:latin typeface="Calibri" charset="0"/>
              <a:ea typeface="宋体" pitchFamily="2" charset="-122"/>
            </a:endParaRPr>
          </a:p>
          <a:p>
            <a:r>
              <a:rPr lang="zh-CN" altLang="en-US" sz="1000">
                <a:latin typeface="Calibri" charset="0"/>
                <a:ea typeface="宋体" pitchFamily="2" charset="-122"/>
              </a:rPr>
              <a:t>20: 00 00 00 00 00 00 00 00 00 00 00 00 3c 10 3c 84</a:t>
            </a:r>
            <a:endParaRPr lang="zh-CN" altLang="en-US" sz="1000">
              <a:latin typeface="Calibri" charset="0"/>
              <a:ea typeface="宋体" pitchFamily="2" charset="-122"/>
            </a:endParaRPr>
          </a:p>
          <a:p>
            <a:r>
              <a:rPr lang="zh-CN" altLang="en-US" sz="1000">
                <a:latin typeface="Calibri" charset="0"/>
                <a:ea typeface="宋体" pitchFamily="2" charset="-122"/>
              </a:rPr>
              <a:t>30: 00 00 00 00 70 00 00 00 00 00 00 00 0b 01 00 00</a:t>
            </a:r>
            <a:endParaRPr lang="zh-CN" altLang="en-US" sz="1000">
              <a:latin typeface="Calibri" charset="0"/>
              <a:ea typeface="宋体" pitchFamily="2" charset="-122"/>
            </a:endParaRPr>
          </a:p>
          <a:p>
            <a:endParaRPr lang="zh-CN" altLang="en-US" sz="1000">
              <a:latin typeface="Calibri" charset="0"/>
              <a:ea typeface="宋体" pitchFamily="2" charset="-122"/>
            </a:endParaRPr>
          </a:p>
          <a:p>
            <a:r>
              <a:rPr lang="zh-CN" altLang="en-US" sz="1000">
                <a:latin typeface="Calibri" charset="0"/>
                <a:ea typeface="宋体" pitchFamily="2" charset="-122"/>
              </a:rPr>
              <a:t>00:17.0 SATA controller: Intel Corporation Cannon Lake PCH SATA AHCI Controller (rev 10) (prog-if 01 [AHCI 1.0])</a:t>
            </a:r>
            <a:endParaRPr lang="zh-CN" altLang="en-US" sz="1000">
              <a:latin typeface="Calibri" charset="0"/>
              <a:ea typeface="宋体" pitchFamily="2" charset="-122"/>
            </a:endParaRPr>
          </a:p>
          <a:p>
            <a:r>
              <a:rPr lang="zh-CN" altLang="en-US" sz="1000">
                <a:latin typeface="Calibri" charset="0"/>
                <a:ea typeface="宋体" pitchFamily="2" charset="-122"/>
              </a:rPr>
              <a:t>        Memory at a1214000 (32-bit, non-prefetchable) [size=8K]</a:t>
            </a:r>
            <a:endParaRPr lang="zh-CN" altLang="en-US" sz="1000">
              <a:latin typeface="Calibri" charset="0"/>
              <a:ea typeface="宋体" pitchFamily="2" charset="-122"/>
            </a:endParaRPr>
          </a:p>
          <a:p>
            <a:r>
              <a:rPr lang="zh-CN" altLang="en-US" sz="1000">
                <a:latin typeface="Calibri" charset="0"/>
                <a:ea typeface="宋体" pitchFamily="2" charset="-122"/>
              </a:rPr>
              <a:t>        Memory at a121b000 (32-bit, non-prefetchable) [size=256]</a:t>
            </a:r>
            <a:endParaRPr lang="zh-CN" altLang="en-US" sz="1000">
              <a:latin typeface="Calibri" charset="0"/>
              <a:ea typeface="宋体" pitchFamily="2" charset="-122"/>
            </a:endParaRPr>
          </a:p>
          <a:p>
            <a:r>
              <a:rPr lang="zh-CN" altLang="en-US" sz="1000">
                <a:latin typeface="Calibri" charset="0"/>
                <a:ea typeface="宋体" pitchFamily="2" charset="-122"/>
              </a:rPr>
              <a:t>        I/O ports at 4090 [size=8]</a:t>
            </a:r>
            <a:endParaRPr lang="zh-CN" altLang="en-US" sz="1000">
              <a:latin typeface="Calibri" charset="0"/>
              <a:ea typeface="宋体" pitchFamily="2" charset="-122"/>
            </a:endParaRPr>
          </a:p>
          <a:p>
            <a:r>
              <a:rPr lang="zh-CN" altLang="en-US" sz="1000">
                <a:latin typeface="Calibri" charset="0"/>
                <a:ea typeface="宋体" pitchFamily="2" charset="-122"/>
              </a:rPr>
              <a:t>        I/O ports at 4080 [size=4]</a:t>
            </a:r>
            <a:endParaRPr lang="zh-CN" altLang="en-US" sz="1000">
              <a:latin typeface="Calibri" charset="0"/>
              <a:ea typeface="宋体" pitchFamily="2" charset="-122"/>
            </a:endParaRPr>
          </a:p>
          <a:p>
            <a:r>
              <a:rPr lang="zh-CN" altLang="en-US" sz="1000">
                <a:latin typeface="Calibri" charset="0"/>
                <a:ea typeface="宋体" pitchFamily="2" charset="-122"/>
              </a:rPr>
              <a:t>        I/O ports at 4060 [size=32]</a:t>
            </a:r>
            <a:endParaRPr lang="zh-CN" altLang="en-US" sz="1000">
              <a:latin typeface="Calibri" charset="0"/>
              <a:ea typeface="宋体" pitchFamily="2" charset="-122"/>
            </a:endParaRPr>
          </a:p>
          <a:p>
            <a:r>
              <a:rPr lang="zh-CN" altLang="en-US" sz="1000">
                <a:latin typeface="Calibri" charset="0"/>
                <a:ea typeface="宋体" pitchFamily="2" charset="-122"/>
              </a:rPr>
              <a:t>        Memory at a121a000 (32-bit, non-prefetchable) [size=2K]</a:t>
            </a:r>
            <a:endParaRPr lang="zh-CN" altLang="en-US" sz="1000">
              <a:latin typeface="Calibri" charset="0"/>
              <a:ea typeface="宋体" pitchFamily="2" charset="-122"/>
            </a:endParaRPr>
          </a:p>
          <a:p>
            <a:r>
              <a:rPr lang="zh-CN" altLang="en-US" sz="1000">
                <a:latin typeface="Calibri" charset="0"/>
                <a:ea typeface="宋体" pitchFamily="2" charset="-122"/>
              </a:rPr>
              <a:t>00: 86 80 52 a3 07 05 b0 02 10 01 06 01 00 00 00 00</a:t>
            </a:r>
            <a:endParaRPr lang="zh-CN" altLang="en-US" sz="1000">
              <a:latin typeface="Calibri" charset="0"/>
              <a:ea typeface="宋体" pitchFamily="2" charset="-122"/>
            </a:endParaRPr>
          </a:p>
          <a:p>
            <a:r>
              <a:rPr lang="zh-CN" altLang="en-US" sz="1000">
                <a:latin typeface="Calibri" charset="0"/>
                <a:ea typeface="宋体" pitchFamily="2" charset="-122"/>
              </a:rPr>
              <a:t>10: </a:t>
            </a:r>
            <a:r>
              <a:rPr lang="zh-CN" altLang="en-US" sz="1000" b="1">
                <a:solidFill>
                  <a:srgbClr val="FF0000"/>
                </a:solidFill>
                <a:latin typeface="Calibri" charset="0"/>
                <a:ea typeface="宋体" pitchFamily="2" charset="-122"/>
              </a:rPr>
              <a:t>00 40 21 a1</a:t>
            </a:r>
            <a:r>
              <a:rPr lang="zh-CN" altLang="en-US" sz="1000">
                <a:solidFill>
                  <a:srgbClr val="FF0000"/>
                </a:solidFill>
                <a:latin typeface="Calibri" charset="0"/>
                <a:ea typeface="宋体" pitchFamily="2" charset="-122"/>
              </a:rPr>
              <a:t> </a:t>
            </a:r>
            <a:r>
              <a:rPr lang="zh-CN" altLang="en-US" sz="1000" b="1">
                <a:solidFill>
                  <a:srgbClr val="FF0000"/>
                </a:solidFill>
                <a:latin typeface="Calibri" charset="0"/>
                <a:ea typeface="宋体" pitchFamily="2" charset="-122"/>
              </a:rPr>
              <a:t>00 b0 21 a1</a:t>
            </a:r>
            <a:r>
              <a:rPr lang="zh-CN" altLang="en-US" sz="1000">
                <a:solidFill>
                  <a:srgbClr val="FF0000"/>
                </a:solidFill>
                <a:latin typeface="Calibri" charset="0"/>
                <a:ea typeface="宋体" pitchFamily="2" charset="-122"/>
              </a:rPr>
              <a:t> </a:t>
            </a:r>
            <a:r>
              <a:rPr lang="zh-CN" altLang="en-US" sz="1000" b="1">
                <a:solidFill>
                  <a:srgbClr val="FF0000"/>
                </a:solidFill>
                <a:latin typeface="Calibri" charset="0"/>
                <a:ea typeface="宋体" pitchFamily="2" charset="-122"/>
              </a:rPr>
              <a:t>91 40 00 00</a:t>
            </a:r>
            <a:r>
              <a:rPr lang="zh-CN" altLang="en-US" sz="1000">
                <a:solidFill>
                  <a:srgbClr val="FF0000"/>
                </a:solidFill>
                <a:latin typeface="Calibri" charset="0"/>
                <a:ea typeface="宋体" pitchFamily="2" charset="-122"/>
              </a:rPr>
              <a:t> </a:t>
            </a:r>
            <a:r>
              <a:rPr lang="zh-CN" altLang="en-US" sz="1000" b="1">
                <a:solidFill>
                  <a:srgbClr val="FF0000"/>
                </a:solidFill>
                <a:latin typeface="Calibri" charset="0"/>
                <a:ea typeface="宋体" pitchFamily="2" charset="-122"/>
              </a:rPr>
              <a:t>81 40 00 00</a:t>
            </a:r>
            <a:endParaRPr lang="zh-CN" altLang="en-US" sz="1000">
              <a:latin typeface="Calibri" charset="0"/>
              <a:ea typeface="宋体" pitchFamily="2" charset="-122"/>
            </a:endParaRPr>
          </a:p>
          <a:p>
            <a:r>
              <a:rPr lang="zh-CN" altLang="en-US" sz="1000">
                <a:latin typeface="Calibri" charset="0"/>
                <a:ea typeface="宋体" pitchFamily="2" charset="-122"/>
              </a:rPr>
              <a:t>20: </a:t>
            </a:r>
            <a:r>
              <a:rPr lang="zh-CN" altLang="en-US" sz="1000" b="1">
                <a:solidFill>
                  <a:srgbClr val="FF0000"/>
                </a:solidFill>
                <a:latin typeface="Calibri" charset="0"/>
                <a:ea typeface="宋体" pitchFamily="2" charset="-122"/>
              </a:rPr>
              <a:t>61 40 00 00</a:t>
            </a:r>
            <a:r>
              <a:rPr lang="zh-CN" altLang="en-US" sz="1000">
                <a:solidFill>
                  <a:srgbClr val="FF0000"/>
                </a:solidFill>
                <a:latin typeface="Calibri" charset="0"/>
                <a:ea typeface="宋体" pitchFamily="2" charset="-122"/>
              </a:rPr>
              <a:t> </a:t>
            </a:r>
            <a:r>
              <a:rPr lang="zh-CN" altLang="en-US" sz="1000" b="1">
                <a:solidFill>
                  <a:srgbClr val="FF0000"/>
                </a:solidFill>
                <a:latin typeface="Calibri" charset="0"/>
                <a:ea typeface="宋体" pitchFamily="2" charset="-122"/>
              </a:rPr>
              <a:t>00 a0 21 a1</a:t>
            </a:r>
            <a:r>
              <a:rPr lang="zh-CN" altLang="en-US" sz="1000">
                <a:latin typeface="Calibri" charset="0"/>
                <a:ea typeface="宋体" pitchFamily="2" charset="-122"/>
              </a:rPr>
              <a:t> 00 00 00 00 3c 10 3c 84</a:t>
            </a:r>
            <a:endParaRPr lang="zh-CN" altLang="en-US" sz="1000">
              <a:latin typeface="Calibri" charset="0"/>
              <a:ea typeface="宋体" pitchFamily="2" charset="-122"/>
            </a:endParaRPr>
          </a:p>
          <a:p>
            <a:r>
              <a:rPr lang="zh-CN" altLang="en-US" sz="1000">
                <a:latin typeface="Calibri" charset="0"/>
                <a:ea typeface="宋体" pitchFamily="2" charset="-122"/>
              </a:rPr>
              <a:t>30: 00 00 00 00 80 00 00 00 00 00 00 00 0b 01 00 00</a:t>
            </a:r>
            <a:endParaRPr lang="zh-CN" altLang="en-US" sz="1000">
              <a:latin typeface="Calibri" charset="0"/>
              <a:ea typeface="宋体" pitchFamily="2" charset="-122"/>
            </a:endParaRPr>
          </a:p>
          <a:p>
            <a:endParaRPr lang="zh-CN" altLang="en-US" sz="1000">
              <a:latin typeface="Calibri" charset="0"/>
              <a:ea typeface="宋体" pitchFamily="2" charset="-122"/>
            </a:endParaRPr>
          </a:p>
          <a:p>
            <a:r>
              <a:rPr lang="zh-CN" altLang="en-US" sz="1000">
                <a:latin typeface="Calibri" charset="0"/>
                <a:ea typeface="宋体" pitchFamily="2" charset="-122"/>
              </a:rPr>
              <a:t>03:00.0 Ethernet controller: Realtek Semiconductor Co., Ltd. RTL8111/8168/8411 PCI Express Gigabit Ethernet Controller (rev 15)</a:t>
            </a:r>
            <a:endParaRPr lang="zh-CN" altLang="en-US" sz="1000">
              <a:latin typeface="Calibri" charset="0"/>
              <a:ea typeface="宋体" pitchFamily="2" charset="-122"/>
            </a:endParaRPr>
          </a:p>
          <a:p>
            <a:r>
              <a:rPr lang="zh-CN" altLang="en-US" sz="1000">
                <a:latin typeface="Calibri" charset="0"/>
                <a:ea typeface="宋体" pitchFamily="2" charset="-122"/>
              </a:rPr>
              <a:t>        I/O ports at 3000 [size=256]</a:t>
            </a:r>
            <a:endParaRPr lang="zh-CN" altLang="en-US" sz="1000">
              <a:latin typeface="Calibri" charset="0"/>
              <a:ea typeface="宋体" pitchFamily="2" charset="-122"/>
            </a:endParaRPr>
          </a:p>
          <a:p>
            <a:r>
              <a:rPr lang="zh-CN" altLang="en-US" sz="1000">
                <a:latin typeface="Calibri" charset="0"/>
                <a:ea typeface="宋体" pitchFamily="2" charset="-122"/>
              </a:rPr>
              <a:t>        Memory at a1104000 (64-bit, non-prefetchable) [size=4K]</a:t>
            </a:r>
            <a:endParaRPr lang="zh-CN" altLang="en-US" sz="1000">
              <a:latin typeface="Calibri" charset="0"/>
              <a:ea typeface="宋体" pitchFamily="2" charset="-122"/>
            </a:endParaRPr>
          </a:p>
          <a:p>
            <a:r>
              <a:rPr lang="zh-CN" altLang="en-US" sz="1000">
                <a:latin typeface="Calibri" charset="0"/>
                <a:ea typeface="宋体" pitchFamily="2" charset="-122"/>
              </a:rPr>
              <a:t>        Memory at a1100000 (64-bit, non-prefetchable) [size=16K]</a:t>
            </a:r>
            <a:endParaRPr lang="zh-CN" altLang="en-US" sz="1000">
              <a:latin typeface="Calibri" charset="0"/>
              <a:ea typeface="宋体" pitchFamily="2" charset="-122"/>
            </a:endParaRPr>
          </a:p>
          <a:p>
            <a:r>
              <a:rPr lang="zh-CN" altLang="en-US" sz="1000">
                <a:latin typeface="Calibri" charset="0"/>
                <a:ea typeface="宋体" pitchFamily="2" charset="-122"/>
              </a:rPr>
              <a:t>00: ec 10 68 81 07 05 10 00 15 00 00 02 10 00 00 00</a:t>
            </a:r>
            <a:endParaRPr lang="zh-CN" altLang="en-US" sz="1000">
              <a:latin typeface="Calibri" charset="0"/>
              <a:ea typeface="宋体" pitchFamily="2" charset="-122"/>
            </a:endParaRPr>
          </a:p>
          <a:p>
            <a:r>
              <a:rPr lang="zh-CN" altLang="en-US" sz="1000">
                <a:latin typeface="Calibri" charset="0"/>
                <a:ea typeface="宋体" pitchFamily="2" charset="-122"/>
              </a:rPr>
              <a:t>10: </a:t>
            </a:r>
            <a:r>
              <a:rPr lang="zh-CN" altLang="en-US" sz="1000" b="1">
                <a:solidFill>
                  <a:srgbClr val="FF0000"/>
                </a:solidFill>
                <a:latin typeface="Calibri" charset="0"/>
                <a:ea typeface="宋体" pitchFamily="2" charset="-122"/>
              </a:rPr>
              <a:t>01 30 00 00</a:t>
            </a:r>
            <a:r>
              <a:rPr lang="zh-CN" altLang="en-US" sz="1000">
                <a:latin typeface="Calibri" charset="0"/>
                <a:ea typeface="宋体" pitchFamily="2" charset="-122"/>
              </a:rPr>
              <a:t> 00 00 00 00 </a:t>
            </a:r>
            <a:r>
              <a:rPr lang="zh-CN" altLang="en-US" sz="1000" b="1">
                <a:solidFill>
                  <a:srgbClr val="FF0000"/>
                </a:solidFill>
                <a:latin typeface="Calibri" charset="0"/>
                <a:ea typeface="宋体" pitchFamily="2" charset="-122"/>
              </a:rPr>
              <a:t>04 40 10 a1</a:t>
            </a:r>
            <a:r>
              <a:rPr lang="zh-CN" altLang="en-US" sz="1000">
                <a:latin typeface="Calibri" charset="0"/>
                <a:ea typeface="宋体" pitchFamily="2" charset="-122"/>
              </a:rPr>
              <a:t> 00 00 00 00</a:t>
            </a:r>
            <a:endParaRPr lang="zh-CN" altLang="en-US" sz="1000">
              <a:latin typeface="Calibri" charset="0"/>
              <a:ea typeface="宋体" pitchFamily="2" charset="-122"/>
            </a:endParaRPr>
          </a:p>
          <a:p>
            <a:r>
              <a:rPr lang="zh-CN" altLang="en-US" sz="1000">
                <a:latin typeface="Calibri" charset="0"/>
                <a:ea typeface="宋体" pitchFamily="2" charset="-122"/>
              </a:rPr>
              <a:t>20: </a:t>
            </a:r>
            <a:r>
              <a:rPr lang="zh-CN" altLang="en-US" sz="1000" b="1">
                <a:solidFill>
                  <a:srgbClr val="FF0000"/>
                </a:solidFill>
                <a:latin typeface="Calibri" charset="0"/>
                <a:ea typeface="宋体" pitchFamily="2" charset="-122"/>
              </a:rPr>
              <a:t>04 00 10 a1</a:t>
            </a:r>
            <a:r>
              <a:rPr lang="zh-CN" altLang="en-US" sz="1000">
                <a:latin typeface="Calibri" charset="0"/>
                <a:ea typeface="宋体" pitchFamily="2" charset="-122"/>
              </a:rPr>
              <a:t> 00 00 00 00 00 00 00 00 3c 10 3c 84</a:t>
            </a:r>
            <a:endParaRPr lang="zh-CN" altLang="en-US" sz="1000">
              <a:latin typeface="Calibri" charset="0"/>
              <a:ea typeface="宋体" pitchFamily="2" charset="-122"/>
            </a:endParaRPr>
          </a:p>
          <a:p>
            <a:r>
              <a:rPr lang="zh-CN" altLang="en-US" sz="1000">
                <a:latin typeface="Calibri" charset="0"/>
                <a:ea typeface="宋体" pitchFamily="2" charset="-122"/>
              </a:rPr>
              <a:t>30: 00 00 00 00 40 00 00 00 00 00 00 00 0b 01 00 00</a:t>
            </a:r>
            <a:endParaRPr lang="zh-CN" altLang="en-US" sz="1000">
              <a:latin typeface="Calibri" charset="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
          <p:cNvSpPr>
            <a:spLocks noGrp="1"/>
          </p:cNvSpPr>
          <p:nvPr>
            <p:ph type="ctrTitle"/>
          </p:nvPr>
        </p:nvSpPr>
        <p:spPr/>
        <p:txBody>
          <a:bodyPr vert="horz" wrap="square" lIns="91440" tIns="45720" rIns="91440" bIns="45720" anchor="ctr" anchorCtr="0"/>
          <a:p>
            <a:pPr>
              <a:buClrTx/>
              <a:buSzTx/>
              <a:buFontTx/>
            </a:pPr>
            <a:r>
              <a:rPr lang="en-US" altLang="zh-CN" dirty="0"/>
              <a:t>Q &amp; A</a:t>
            </a:r>
            <a:endParaRPr lang="zh-CN" altLang="en-US" dirty="0"/>
          </a:p>
        </p:txBody>
      </p:sp>
      <p:sp>
        <p:nvSpPr>
          <p:cNvPr id="49154" name="副标题 4"/>
          <p:cNvSpPr>
            <a:spLocks noGrp="1"/>
          </p:cNvSpPr>
          <p:nvPr>
            <p:ph type="subTitle" idx="1"/>
          </p:nvPr>
        </p:nvSpPr>
        <p:spPr/>
        <p:txBody>
          <a:bodyPr vert="horz" wrap="square" lIns="91440" tIns="45720" rIns="91440" bIns="45720" anchor="t" anchorCtr="0"/>
          <a:p>
            <a:pPr>
              <a:buClrTx/>
              <a:buSzTx/>
              <a:buFontTx/>
            </a:pPr>
            <a:endParaRPr lang="zh-CN" altLang="en-US"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685800" y="0"/>
            <a:ext cx="7772400" cy="1143000"/>
          </a:xfrm>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3</a:t>
            </a:r>
            <a:r>
              <a:rPr lang="zh-CN" altLang="en-US" dirty="0"/>
              <a:t>题</a:t>
            </a:r>
            <a:endParaRPr lang="zh-CN" altLang="en-US" dirty="0"/>
          </a:p>
        </p:txBody>
      </p:sp>
      <p:sp>
        <p:nvSpPr>
          <p:cNvPr id="3" name="内容占位符 2"/>
          <p:cNvSpPr>
            <a:spLocks noGrp="1"/>
          </p:cNvSpPr>
          <p:nvPr>
            <p:ph idx="1"/>
          </p:nvPr>
        </p:nvSpPr>
        <p:spPr>
          <a:xfrm>
            <a:off x="685800" y="1143000"/>
            <a:ext cx="7772400" cy="5481638"/>
          </a:xfrm>
        </p:spPr>
        <p:txBody>
          <a:bodyPr vert="horz" wrap="square" lIns="91440" tIns="45720" rIns="91440" bIns="45720" anchor="t" anchorCtr="0"/>
          <a:p>
            <a:r>
              <a:rPr lang="en-US" altLang="zh-CN" dirty="0"/>
              <a:t>Q</a:t>
            </a:r>
            <a:r>
              <a:rPr lang="zh-CN" altLang="en-US" dirty="0"/>
              <a:t>：简述精确异常与非精确异常的区别，并在已有的处理器产品实现中找出一个使用非精确异常示例。</a:t>
            </a:r>
            <a:endParaRPr lang="en-US" altLang="zh-CN" dirty="0"/>
          </a:p>
          <a:p>
            <a:r>
              <a:rPr lang="en-US" altLang="zh-CN" dirty="0"/>
              <a:t>A</a:t>
            </a:r>
            <a:r>
              <a:rPr lang="zh-CN" altLang="en-US" dirty="0"/>
              <a:t>：</a:t>
            </a:r>
            <a:endParaRPr lang="en-US" altLang="zh-CN" dirty="0"/>
          </a:p>
          <a:p>
            <a:pPr marL="914400" lvl="1" indent="-457200">
              <a:buFont typeface="Times New Roman" panose="02020603050405020304" pitchFamily="18" charset="0"/>
              <a:buAutoNum type="arabicPeriod"/>
            </a:pPr>
            <a:r>
              <a:rPr lang="zh-CN" altLang="en-US" dirty="0"/>
              <a:t>精确异常保证</a:t>
            </a:r>
            <a:r>
              <a:rPr lang="en-US" altLang="zh-CN" dirty="0"/>
              <a:t>EPC</a:t>
            </a:r>
            <a:r>
              <a:rPr lang="zh-CN" altLang="en-US" dirty="0"/>
              <a:t>就是产生异常的指令，且该指令前的指令都已执行，该指令后的指令都没执行。</a:t>
            </a:r>
            <a:endParaRPr lang="en-US" altLang="zh-CN" dirty="0"/>
          </a:p>
          <a:p>
            <a:pPr marL="914400" lvl="1" indent="-457200">
              <a:buFont typeface="Times New Roman" panose="02020603050405020304" pitchFamily="18" charset="0"/>
              <a:buAutoNum type="arabicPeriod"/>
            </a:pPr>
            <a:r>
              <a:rPr lang="zh-CN" altLang="en-US" dirty="0"/>
              <a:t>使用非精确异常</a:t>
            </a:r>
            <a:r>
              <a:rPr lang="en-US" altLang="zh-CN" dirty="0"/>
              <a:t>(imprecise exception)</a:t>
            </a:r>
            <a:r>
              <a:rPr lang="zh-CN" altLang="en-US" dirty="0"/>
              <a:t>的处理器：</a:t>
            </a:r>
            <a:r>
              <a:rPr lang="zh-CN" altLang="en-US" dirty="0">
                <a:solidFill>
                  <a:schemeClr val="accent2"/>
                </a:solidFill>
              </a:rPr>
              <a:t>检索能力</a:t>
            </a:r>
            <a:endParaRPr lang="en-US" altLang="zh-CN" dirty="0">
              <a:solidFill>
                <a:schemeClr val="accent2"/>
              </a:solidFill>
            </a:endParaRPr>
          </a:p>
          <a:p>
            <a:pPr marL="1314450" lvl="2" indent="-457200"/>
            <a:r>
              <a:rPr lang="zh-CN" altLang="en-US" dirty="0"/>
              <a:t>早期的</a:t>
            </a:r>
            <a:r>
              <a:rPr lang="en-US" altLang="zh-CN" dirty="0"/>
              <a:t>MIPS</a:t>
            </a:r>
            <a:r>
              <a:rPr lang="zh-CN" altLang="en-US" dirty="0"/>
              <a:t>、</a:t>
            </a:r>
            <a:r>
              <a:rPr lang="en-US" altLang="zh-CN" dirty="0"/>
              <a:t>Alpha</a:t>
            </a:r>
            <a:r>
              <a:rPr lang="zh-CN" altLang="en-US" dirty="0"/>
              <a:t>、</a:t>
            </a:r>
            <a:r>
              <a:rPr lang="en-US" altLang="zh-CN" dirty="0"/>
              <a:t>Power</a:t>
            </a:r>
            <a:r>
              <a:rPr lang="zh-CN" altLang="en-US" dirty="0"/>
              <a:t>的浮点异常</a:t>
            </a:r>
            <a:endParaRPr lang="en-US" altLang="zh-CN" dirty="0"/>
          </a:p>
          <a:p>
            <a:pPr marL="1314450" lvl="3" indent="0">
              <a:buNone/>
            </a:pPr>
            <a:r>
              <a:rPr lang="en-US" altLang="zh-CN" sz="1200" dirty="0"/>
              <a:t>http://www.cs.nyu.edu/leunga/MLRISC/Doc/html/alpha.html</a:t>
            </a:r>
            <a:endParaRPr lang="en-US" altLang="zh-CN" dirty="0"/>
          </a:p>
          <a:p>
            <a:pPr marL="1314450" lvl="2" indent="-457200"/>
            <a:r>
              <a:rPr lang="en-US" altLang="zh-CN" dirty="0"/>
              <a:t>MIPS</a:t>
            </a:r>
            <a:r>
              <a:rPr lang="zh-CN" altLang="en-US" dirty="0"/>
              <a:t>中的数据断点异常</a:t>
            </a:r>
            <a:endParaRPr lang="en-US" altLang="zh-CN" dirty="0"/>
          </a:p>
          <a:p>
            <a:pPr marL="1314450" lvl="3" indent="0">
              <a:buNone/>
            </a:pPr>
            <a:r>
              <a:rPr lang="en-US" altLang="zh-CN" sz="1200" dirty="0"/>
              <a:t>2.3.8 Debug Data Break Load/Store Imprecise Exception @ MIPS EJTAG Specification</a:t>
            </a:r>
            <a:endParaRPr lang="en-US" altLang="zh-CN" sz="1200" dirty="0"/>
          </a:p>
          <a:p>
            <a:pPr marL="1314450" lvl="2" indent="-457200"/>
            <a:r>
              <a:rPr lang="en-US" altLang="zh-CN" dirty="0"/>
              <a:t>ARM Cortex-M</a:t>
            </a:r>
            <a:r>
              <a:rPr lang="zh-CN" altLang="en-US" dirty="0"/>
              <a:t>中的</a:t>
            </a:r>
            <a:r>
              <a:rPr lang="en-US" altLang="zh-CN" dirty="0"/>
              <a:t>bus error</a:t>
            </a:r>
            <a:endParaRPr lang="en-US" altLang="zh-CN" dirty="0"/>
          </a:p>
          <a:p>
            <a:pPr marL="1314450" lvl="3" indent="0">
              <a:buNone/>
            </a:pPr>
            <a:r>
              <a:rPr lang="en-US" altLang="zh-CN" sz="1200" dirty="0"/>
              <a:t>refer to 《The definitive guide to ARM Cortex-M3》</a:t>
            </a:r>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34" end="3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37" end="8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charRg st="82" end="12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charRg st="120" end="14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charRg st="145" end="20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charRg st="201" end="2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charRg st="214" end="29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charRg st="295" end="31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charRg st="319" end="3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685800" y="47625"/>
            <a:ext cx="7772400" cy="1143000"/>
          </a:xfrm>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4</a:t>
            </a:r>
            <a:r>
              <a:rPr lang="zh-CN" altLang="en-US" dirty="0"/>
              <a:t>题</a:t>
            </a:r>
            <a:r>
              <a:rPr lang="en-US" altLang="zh-CN" dirty="0"/>
              <a:t>-Q</a:t>
            </a:r>
            <a:endParaRPr lang="zh-CN" altLang="en-US" dirty="0"/>
          </a:p>
        </p:txBody>
      </p:sp>
      <p:sp>
        <p:nvSpPr>
          <p:cNvPr id="31746" name="内容占位符 2"/>
          <p:cNvSpPr>
            <a:spLocks noGrp="1"/>
          </p:cNvSpPr>
          <p:nvPr>
            <p:ph idx="1"/>
          </p:nvPr>
        </p:nvSpPr>
        <p:spPr>
          <a:xfrm>
            <a:off x="685800" y="1025525"/>
            <a:ext cx="7772400" cy="5070475"/>
          </a:xfrm>
        </p:spPr>
        <p:txBody>
          <a:bodyPr vert="horz" wrap="square" lIns="91440" tIns="45720" rIns="91440" bIns="45720" anchor="t" anchorCtr="0"/>
          <a:p>
            <a:r>
              <a:rPr lang="en-US" altLang="zh-CN" dirty="0"/>
              <a:t>Q</a:t>
            </a:r>
            <a:r>
              <a:rPr lang="zh-CN" altLang="en-US" dirty="0"/>
              <a:t>：在一台</a:t>
            </a:r>
            <a:r>
              <a:rPr lang="en-US" altLang="zh-CN" dirty="0"/>
              <a:t>Linux/LoongArch</a:t>
            </a:r>
            <a:r>
              <a:rPr lang="zh-CN" altLang="en-US" dirty="0"/>
              <a:t>机器上执行如下程序片段，假设数组</a:t>
            </a:r>
            <a:r>
              <a:rPr lang="en-US" altLang="zh-CN" dirty="0"/>
              <a:t>a</a:t>
            </a:r>
            <a:r>
              <a:rPr lang="zh-CN" altLang="en-US" dirty="0"/>
              <a:t>和</a:t>
            </a:r>
            <a:r>
              <a:rPr lang="en-US" altLang="zh-CN" dirty="0"/>
              <a:t>b</a:t>
            </a:r>
            <a:r>
              <a:rPr lang="zh-CN" altLang="en-US" dirty="0"/>
              <a:t>的起始地址都是</a:t>
            </a:r>
            <a:r>
              <a:rPr lang="en-US" altLang="zh-CN" dirty="0"/>
              <a:t>8KB</a:t>
            </a:r>
            <a:r>
              <a:rPr lang="zh-CN" altLang="en-US" dirty="0"/>
              <a:t>边界对齐的，操作系统仅支持</a:t>
            </a:r>
            <a:r>
              <a:rPr lang="en-US" altLang="zh-CN" dirty="0"/>
              <a:t>4KB</a:t>
            </a:r>
            <a:r>
              <a:rPr lang="zh-CN" altLang="en-US" dirty="0"/>
              <a:t>页大小。处理器中的</a:t>
            </a:r>
            <a:r>
              <a:rPr lang="en-US" altLang="zh-CN" dirty="0"/>
              <a:t>TLB</a:t>
            </a:r>
            <a:r>
              <a:rPr lang="zh-CN" altLang="en-US" dirty="0"/>
              <a:t>有</a:t>
            </a:r>
            <a:r>
              <a:rPr lang="en-US" altLang="zh-CN" dirty="0"/>
              <a:t>32</a:t>
            </a:r>
            <a:r>
              <a:rPr lang="zh-CN" altLang="en-US" dirty="0"/>
              <a:t>项，采用</a:t>
            </a:r>
            <a:r>
              <a:rPr lang="en-US" altLang="zh-CN" dirty="0"/>
              <a:t>LRU</a:t>
            </a:r>
            <a:r>
              <a:rPr lang="zh-CN" altLang="en-US" dirty="0"/>
              <a:t>替换算法。</a:t>
            </a:r>
            <a:r>
              <a:rPr lang="en-US" altLang="zh-CN" dirty="0"/>
              <a:t>...</a:t>
            </a:r>
            <a:r>
              <a:rPr lang="zh-CN" altLang="en-US" dirty="0"/>
              <a:t>请问执行该程序片段的过程中会发生多少次与</a:t>
            </a:r>
            <a:r>
              <a:rPr lang="en-US" altLang="zh-CN" dirty="0"/>
              <a:t>TLB</a:t>
            </a:r>
            <a:r>
              <a:rPr lang="zh-CN" altLang="en-US" dirty="0"/>
              <a:t>地址翻译相关的异常。</a:t>
            </a:r>
            <a:endParaRPr lang="zh-CN" altLang="en-US" dirty="0"/>
          </a:p>
        </p:txBody>
      </p:sp>
      <p:sp>
        <p:nvSpPr>
          <p:cNvPr id="31747" name="文本框 3"/>
          <p:cNvSpPr txBox="1"/>
          <p:nvPr/>
        </p:nvSpPr>
        <p:spPr>
          <a:xfrm>
            <a:off x="2019300" y="4237038"/>
            <a:ext cx="4848225" cy="2030412"/>
          </a:xfrm>
          <a:prstGeom prst="rect">
            <a:avLst/>
          </a:prstGeom>
          <a:noFill/>
          <a:ln w="9525" cap="flat" cmpd="sng">
            <a:solidFill>
              <a:schemeClr val="tx1"/>
            </a:solidFill>
            <a:prstDash val="solid"/>
            <a:miter/>
            <a:headEnd type="none" w="med" len="med"/>
            <a:tailEnd type="none" w="med" len="med"/>
          </a:ln>
        </p:spPr>
        <p:txBody>
          <a:bodyPr anchor="t" anchorCtr="0">
            <a:spAutoFit/>
          </a:bodyPr>
          <a:p>
            <a:pPr eaLnBrk="0" hangingPunct="0"/>
            <a:r>
              <a:rPr lang="en-US" altLang="zh-CN" dirty="0">
                <a:latin typeface="Consolas" panose="020B0609020204030204" pitchFamily="49" charset="0"/>
                <a:ea typeface="宋体" pitchFamily="2" charset="-122"/>
              </a:rPr>
              <a:t>void cycle(double *a){</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    int i,j;</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    double b[65536];</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    for(i=0;i&lt;3;i++)</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        for(j=0;j&lt;65536;j++)</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             a[j] = b[j];</a:t>
            </a:r>
            <a:endParaRPr lang="en-US" altLang="zh-CN" dirty="0">
              <a:latin typeface="Consolas" panose="020B0609020204030204" pitchFamily="49" charset="0"/>
              <a:ea typeface="宋体" pitchFamily="2" charset="-122"/>
            </a:endParaRPr>
          </a:p>
          <a:p>
            <a:pPr eaLnBrk="0" hangingPunct="0"/>
            <a:r>
              <a:rPr lang="en-US" altLang="zh-CN" dirty="0">
                <a:latin typeface="Consolas" panose="020B0609020204030204" pitchFamily="49" charset="0"/>
                <a:ea typeface="宋体" pitchFamily="2" charset="-122"/>
              </a:rPr>
              <a:t>}</a:t>
            </a:r>
            <a:endParaRPr lang="zh-CN" altLang="en-US" dirty="0">
              <a:latin typeface="Consolas" panose="020B0609020204030204" pitchFamily="49"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685800" y="223838"/>
            <a:ext cx="7772400" cy="1143000"/>
          </a:xfrm>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4</a:t>
            </a:r>
            <a:r>
              <a:rPr lang="zh-CN" altLang="en-US" dirty="0"/>
              <a:t>题</a:t>
            </a:r>
            <a:r>
              <a:rPr lang="en-US" altLang="zh-CN" dirty="0"/>
              <a:t>-A</a:t>
            </a:r>
            <a:endParaRPr lang="zh-CN" altLang="en-US" dirty="0"/>
          </a:p>
        </p:txBody>
      </p:sp>
      <p:sp>
        <p:nvSpPr>
          <p:cNvPr id="3" name="内容占位符 2"/>
          <p:cNvSpPr>
            <a:spLocks noGrp="1"/>
          </p:cNvSpPr>
          <p:nvPr>
            <p:ph idx="1"/>
          </p:nvPr>
        </p:nvSpPr>
        <p:spPr>
          <a:xfrm>
            <a:off x="685800" y="1250950"/>
            <a:ext cx="7772400" cy="4845050"/>
          </a:xfrm>
          <a:ln>
            <a:solidFill>
              <a:schemeClr val="accent1"/>
            </a:solidFill>
          </a:ln>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A</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首次访问</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a</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sym typeface="+mn-ea"/>
              </a:rPr>
              <a:t>时会产生重填异常和</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sym typeface="+mn-ea"/>
              </a:rPr>
              <a:t>store</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sym typeface="+mn-ea"/>
              </a:rPr>
              <a:t>无效异常</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首次访问</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时会产生重填异常和</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load</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无效异常</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又：</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TLB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每项中保存两个连续的虚拟页</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故：每两页产生</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1</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个重填异常和</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2</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个无效异常</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计算：</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a</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所占页数均为（</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65536</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8/4K</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=128</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i=0</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时总异常数为</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2*(128/2+128/2*2)=384</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次</a:t>
            </a:r>
            <a:endParaRPr kumimoji="1" lang="zh-CN" altLang="en-US"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i=1/2</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时，由于</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TLB</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项数不足不命中，故产生重填异常</a:t>
            </a:r>
            <a:endParaRPr kumimoji="1" lang="zh-CN" altLang="en-US"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2*2*(128/2)=256</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次</a:t>
            </a:r>
            <a:endParaRPr kumimoji="1" lang="zh-CN" altLang="en-US" sz="2000" b="1" i="0" u="none" strike="noStrike" kern="0" cap="none" spc="0" normalizeH="0" baseline="0" noProof="0" dirty="0" smtClean="0">
              <a:ln>
                <a:noFill/>
              </a:ln>
              <a:solidFill>
                <a:schemeClr val="tx1"/>
              </a:solidFill>
              <a:effectLst/>
              <a:uLnTx/>
              <a:uFillTx/>
              <a:latin typeface="+mn-lt"/>
              <a:ea typeface="+mn-ea"/>
              <a:cs typeface="+mn-ea"/>
            </a:endParaRPr>
          </a:p>
          <a:p>
            <a:pPr marL="457200" marR="0" lvl="1" indent="0" algn="l" defTabSz="914400" rtl="0" eaLnBrk="0" fontAlgn="base" latinLnBrk="0" hangingPunct="0">
              <a:lnSpc>
                <a:spcPct val="150000"/>
              </a:lnSpc>
              <a:spcBef>
                <a:spcPct val="0"/>
              </a:spcBef>
              <a:spcAft>
                <a:spcPct val="0"/>
              </a:spcAft>
              <a:buClrTx/>
              <a:buSzTx/>
              <a:buFontTx/>
              <a:buNone/>
              <a:defRPr/>
            </a:pP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总计</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ea"/>
              </a:rPr>
              <a:t>640</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ea"/>
              </a:rPr>
              <a:t>次。</a:t>
            </a:r>
            <a:endParaRPr kumimoji="1" lang="en-US" altLang="zh-CN" sz="2000" b="1" i="0" u="none" strike="noStrike" kern="0" cap="none" spc="0" normalizeH="0" baseline="0" noProof="0" dirty="0" smtClean="0">
              <a:ln>
                <a:noFill/>
              </a:ln>
              <a:solidFill>
                <a:schemeClr val="tx1"/>
              </a:solidFill>
              <a:effectLst/>
              <a:uLnTx/>
              <a:uFillTx/>
              <a:latin typeface="+mn-lt"/>
              <a:ea typeface="+mn-ea"/>
              <a:cs typeface="+mn-ea"/>
            </a:endParaRPr>
          </a:p>
          <a:p>
            <a:pPr marL="400050" marR="0" lvl="0" indent="-342900" algn="l" defTabSz="914400" rtl="0" eaLnBrk="0" fontAlgn="base" latinLnBrk="0" hangingPunct="0">
              <a:lnSpc>
                <a:spcPct val="150000"/>
              </a:lnSpc>
              <a:spcBef>
                <a:spcPct val="0"/>
              </a:spcBef>
              <a:spcAft>
                <a:spcPct val="0"/>
              </a:spcAft>
              <a:buClrTx/>
              <a:buSzTx/>
              <a:buFontTx/>
              <a:buChar char="•"/>
              <a:defRPr/>
            </a:pPr>
            <a:endParaRPr kumimoji="1" lang="en-US" altLang="zh-CN" sz="24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1440" tIns="45720" rIns="91440" bIns="45720" anchor="ctr" anchorCtr="0"/>
          <a:p>
            <a:r>
              <a:rPr lang="zh-CN" altLang="en-US" dirty="0"/>
              <a:t>第</a:t>
            </a:r>
            <a:r>
              <a:rPr lang="en-US" altLang="zh-CN" dirty="0"/>
              <a:t>03</a:t>
            </a:r>
            <a:r>
              <a:rPr lang="zh-CN" altLang="en-US" dirty="0"/>
              <a:t>章 第</a:t>
            </a:r>
            <a:r>
              <a:rPr lang="en-US" altLang="zh-CN" dirty="0"/>
              <a:t>5</a:t>
            </a:r>
            <a:r>
              <a:rPr lang="zh-CN" altLang="en-US" dirty="0"/>
              <a:t>题</a:t>
            </a:r>
            <a:endParaRPr lang="zh-CN" altLang="en-US" dirty="0"/>
          </a:p>
        </p:txBody>
      </p:sp>
      <p:sp>
        <p:nvSpPr>
          <p:cNvPr id="3" name="内容占位符 2"/>
          <p:cNvSpPr>
            <a:spLocks noGrp="1"/>
          </p:cNvSpPr>
          <p:nvPr>
            <p:ph idx="1"/>
          </p:nvPr>
        </p:nvSpPr>
        <p:spPr>
          <a:ln>
            <a:solidFill>
              <a:schemeClr val="accent1"/>
            </a:solidFill>
            <a:miter/>
          </a:ln>
        </p:spPr>
        <p:txBody>
          <a:bodyPr vert="horz" wrap="square" lIns="91440" tIns="45720" rIns="91440" bIns="45720" anchor="t" anchorCtr="0"/>
          <a:p>
            <a:r>
              <a:rPr lang="en-US" altLang="zh-CN" dirty="0"/>
              <a:t>Q</a:t>
            </a:r>
            <a:r>
              <a:rPr lang="zh-CN" altLang="en-US" dirty="0"/>
              <a:t>：用</a:t>
            </a:r>
            <a:r>
              <a:rPr lang="en-US" altLang="zh-CN" dirty="0"/>
              <a:t>C</a:t>
            </a:r>
            <a:r>
              <a:rPr lang="zh-CN" altLang="en-US" dirty="0"/>
              <a:t>语言伪代码形式描述</a:t>
            </a:r>
            <a:r>
              <a:rPr lang="zh-CN" altLang="zh-CN" dirty="0"/>
              <a:t>一台</a:t>
            </a:r>
            <a:r>
              <a:rPr lang="en-US" altLang="zh-CN" dirty="0"/>
              <a:t>64</a:t>
            </a:r>
            <a:r>
              <a:rPr lang="zh-CN" altLang="en-US" dirty="0"/>
              <a:t>位</a:t>
            </a:r>
            <a:r>
              <a:rPr lang="en-US" altLang="zh-CN" dirty="0"/>
              <a:t>LoongArch</a:t>
            </a:r>
            <a:r>
              <a:rPr lang="zh-CN" altLang="en-US" dirty="0"/>
              <a:t>机器上的</a:t>
            </a:r>
            <a:r>
              <a:rPr lang="en-US" altLang="zh-CN" dirty="0"/>
              <a:t>TLB</a:t>
            </a:r>
            <a:r>
              <a:rPr lang="zh-CN" altLang="en-US" dirty="0"/>
              <a:t>进行访存虚实地址转换的过程（包含</a:t>
            </a:r>
            <a:r>
              <a:rPr lang="en-US" altLang="zh-CN" dirty="0"/>
              <a:t>TLB</a:t>
            </a:r>
            <a:r>
              <a:rPr lang="zh-CN" altLang="en-US" dirty="0"/>
              <a:t>地址翻译相关异常的判定过程）。</a:t>
            </a:r>
            <a:endParaRPr lang="en-US" altLang="zh-CN" dirty="0"/>
          </a:p>
          <a:p>
            <a:r>
              <a:rPr lang="en-US" altLang="zh-CN" dirty="0"/>
              <a:t>A</a:t>
            </a:r>
            <a:r>
              <a:rPr lang="zh-CN" altLang="en-US" dirty="0"/>
              <a:t>：</a:t>
            </a:r>
            <a:endParaRPr lang="en-US" altLang="zh-CN" dirty="0"/>
          </a:p>
          <a:p>
            <a:pPr marL="914400" lvl="1" indent="-457200">
              <a:buFont typeface="Times New Roman" panose="02020603050405020304" pitchFamily="18" charset="0"/>
              <a:buAutoNum type="arabicPeriod"/>
            </a:pPr>
            <a:r>
              <a:rPr lang="zh-CN" altLang="en-US" dirty="0"/>
              <a:t>体现</a:t>
            </a:r>
            <a:r>
              <a:rPr lang="en-US" altLang="zh-CN" dirty="0"/>
              <a:t>TLB</a:t>
            </a:r>
            <a:r>
              <a:rPr lang="zh-CN" altLang="en-US" dirty="0"/>
              <a:t>结构</a:t>
            </a:r>
            <a:endParaRPr lang="en-US" altLang="zh-CN" dirty="0"/>
          </a:p>
          <a:p>
            <a:pPr marL="914400" lvl="1" indent="-457200">
              <a:buFont typeface="Times New Roman" panose="02020603050405020304" pitchFamily="18" charset="0"/>
              <a:buAutoNum type="arabicPeriod"/>
            </a:pPr>
            <a:r>
              <a:rPr lang="zh-CN" altLang="en-US" dirty="0"/>
              <a:t>体现地址转换过程</a:t>
            </a:r>
            <a:endParaRPr lang="en-US" altLang="zh-CN" dirty="0"/>
          </a:p>
          <a:p>
            <a:pPr marL="914400" lvl="1" indent="-457200">
              <a:buFont typeface="Times New Roman" panose="02020603050405020304" pitchFamily="18" charset="0"/>
              <a:buAutoNum type="arabicPeriod"/>
            </a:pPr>
            <a:r>
              <a:rPr lang="zh-CN" altLang="en-US" dirty="0"/>
              <a:t>体现</a:t>
            </a:r>
            <a:r>
              <a:rPr lang="en-US" altLang="zh-CN" dirty="0"/>
              <a:t>TLB</a:t>
            </a:r>
            <a:r>
              <a:rPr lang="zh-CN" altLang="en-US" dirty="0"/>
              <a:t>异常</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230505"/>
            <a:ext cx="8369300" cy="6554470"/>
          </a:xfrm>
          <a:prstGeom prst="rect">
            <a:avLst/>
          </a:prstGeom>
          <a:noFill/>
        </p:spPr>
        <p:txBody>
          <a:bodyPr wrap="square" rtlCol="0">
            <a:spAutoFit/>
          </a:bodyPr>
          <a:p>
            <a:r>
              <a:rPr lang="zh-CN" altLang="en-US" sz="1000"/>
              <a:t>// TLB数据结构定义  </a:t>
            </a:r>
            <a:endParaRPr lang="zh-CN" altLang="en-US" sz="1000"/>
          </a:p>
          <a:p>
            <a:r>
              <a:rPr lang="zh-CN" altLang="en-US" sz="1000"/>
              <a:t>typedef struct TLBEntry {  </a:t>
            </a:r>
            <a:endParaRPr lang="zh-CN" altLang="en-US" sz="1000"/>
          </a:p>
          <a:p>
            <a:r>
              <a:rPr lang="zh-CN" altLang="en-US" sz="1000"/>
              <a:t>    </a:t>
            </a:r>
            <a:r>
              <a:rPr lang="en-US" altLang="zh-CN" sz="1000"/>
              <a:t>bool</a:t>
            </a:r>
            <a:r>
              <a:rPr lang="zh-CN" altLang="en-US" sz="1000"/>
              <a:t> </a:t>
            </a:r>
            <a:r>
              <a:rPr lang="en-US" altLang="zh-CN" sz="1000"/>
              <a:t>v</a:t>
            </a:r>
            <a:r>
              <a:rPr lang="zh-CN" altLang="en-US" sz="1000"/>
              <a:t>;    </a:t>
            </a:r>
            <a:r>
              <a:rPr lang="en-US" altLang="zh-CN" sz="1000"/>
              <a:t>//</a:t>
            </a:r>
            <a:r>
              <a:rPr lang="zh-CN" altLang="en-US" sz="1000"/>
              <a:t>有效</a:t>
            </a:r>
            <a:endParaRPr lang="en-US" altLang="zh-CN" sz="1000"/>
          </a:p>
          <a:p>
            <a:r>
              <a:rPr lang="en-US" altLang="zh-CN" sz="1000"/>
              <a:t>    bool nr;         //</a:t>
            </a:r>
            <a:r>
              <a:rPr lang="zh-CN" altLang="en-US" sz="1000"/>
              <a:t>不可读</a:t>
            </a:r>
            <a:endParaRPr lang="en-US" altLang="zh-CN" sz="1000"/>
          </a:p>
          <a:p>
            <a:r>
              <a:rPr lang="en-US" altLang="zh-CN" sz="1000"/>
              <a:t>    bool d;          //</a:t>
            </a:r>
            <a:r>
              <a:rPr lang="zh-CN" altLang="en-US" sz="1000"/>
              <a:t>脏</a:t>
            </a:r>
            <a:endParaRPr lang="en-US" altLang="zh-CN" sz="1000"/>
          </a:p>
          <a:p>
            <a:r>
              <a:rPr lang="en-US" altLang="zh-CN" sz="1000"/>
              <a:t>    bool nx;        //</a:t>
            </a:r>
            <a:r>
              <a:rPr lang="zh-CN" altLang="en-US" sz="1000"/>
              <a:t>不可执行</a:t>
            </a:r>
            <a:endParaRPr lang="en-US" altLang="zh-CN" sz="1000"/>
          </a:p>
          <a:p>
            <a:r>
              <a:rPr lang="en-US" altLang="zh-CN" sz="1000"/>
              <a:t>    bool rplv;      //</a:t>
            </a:r>
            <a:r>
              <a:rPr lang="zh-CN" altLang="en-US" sz="1000"/>
              <a:t>受限权限等级使能</a:t>
            </a:r>
            <a:endParaRPr lang="en-US" altLang="zh-CN" sz="1000"/>
          </a:p>
          <a:p>
            <a:r>
              <a:rPr lang="en-US" altLang="zh-CN" sz="1000"/>
              <a:t>    </a:t>
            </a:r>
            <a:r>
              <a:rPr lang="en-US" altLang="zh-CN" sz="1000">
                <a:sym typeface="+mn-ea"/>
              </a:rPr>
              <a:t>unsigned int plv;    //</a:t>
            </a:r>
            <a:r>
              <a:rPr lang="zh-CN" altLang="en-US" sz="1000">
                <a:sym typeface="+mn-ea"/>
              </a:rPr>
              <a:t>权限等级</a:t>
            </a:r>
            <a:endParaRPr lang="en-US" altLang="zh-CN" sz="1000">
              <a:sym typeface="+mn-ea"/>
            </a:endParaRPr>
          </a:p>
          <a:p>
            <a:r>
              <a:rPr lang="en-US" altLang="zh-CN" sz="1000">
                <a:sym typeface="+mn-ea"/>
              </a:rPr>
              <a:t>    unsigned int mat;    //</a:t>
            </a:r>
            <a:r>
              <a:rPr lang="zh-CN" altLang="en-US" sz="1000">
                <a:sym typeface="+mn-ea"/>
              </a:rPr>
              <a:t>存储访问类型</a:t>
            </a:r>
            <a:endParaRPr lang="zh-CN" altLang="en-US" sz="1000"/>
          </a:p>
          <a:p>
            <a:r>
              <a:rPr lang="zh-CN" altLang="en-US" sz="1000"/>
              <a:t>    unsigned long long </a:t>
            </a:r>
            <a:r>
              <a:rPr lang="en-US" altLang="zh-CN" sz="1000"/>
              <a:t>ppn</a:t>
            </a:r>
            <a:r>
              <a:rPr lang="zh-CN" altLang="en-US" sz="1000"/>
              <a:t>;   </a:t>
            </a:r>
            <a:r>
              <a:rPr lang="en-US" altLang="zh-CN" sz="1000"/>
              <a:t>   //</a:t>
            </a:r>
            <a:r>
              <a:rPr lang="zh-CN" altLang="en-US" sz="1000"/>
              <a:t>物理页号</a:t>
            </a:r>
            <a:endParaRPr lang="zh-CN" altLang="en-US" sz="1000"/>
          </a:p>
          <a:p>
            <a:r>
              <a:rPr lang="zh-CN" altLang="en-US" sz="1000"/>
              <a:t>} TLBEntry;  </a:t>
            </a:r>
            <a:endParaRPr lang="zh-CN" altLang="en-US" sz="1000"/>
          </a:p>
          <a:p>
            <a:r>
              <a:rPr lang="en-US" altLang="zh-CN" sz="1000"/>
              <a:t>typedef struct Access {</a:t>
            </a:r>
            <a:endParaRPr lang="en-US" altLang="zh-CN" sz="1000"/>
          </a:p>
          <a:p>
            <a:r>
              <a:rPr lang="en-US" altLang="zh-CN" sz="1000"/>
              <a:t>    </a:t>
            </a:r>
            <a:r>
              <a:rPr lang="zh-CN" altLang="en-US" sz="1000">
                <a:sym typeface="+mn-ea"/>
              </a:rPr>
              <a:t>unsigned long long</a:t>
            </a:r>
            <a:r>
              <a:rPr lang="en-US" altLang="zh-CN" sz="1000">
                <a:sym typeface="+mn-ea"/>
              </a:rPr>
              <a:t> vaddr;</a:t>
            </a:r>
            <a:endParaRPr lang="en-US" altLang="zh-CN" sz="1000">
              <a:sym typeface="+mn-ea"/>
            </a:endParaRPr>
          </a:p>
          <a:p>
            <a:r>
              <a:rPr lang="en-US" altLang="zh-CN" sz="1000">
                <a:sym typeface="+mn-ea"/>
              </a:rPr>
              <a:t>    unsigned int type;               //Inst/Load/Store</a:t>
            </a:r>
            <a:endParaRPr lang="en-US" altLang="zh-CN" sz="1000">
              <a:sym typeface="+mn-ea"/>
            </a:endParaRPr>
          </a:p>
          <a:p>
            <a:r>
              <a:rPr lang="en-US" altLang="zh-CN" sz="1000"/>
              <a:t>}Access</a:t>
            </a:r>
            <a:endParaRPr lang="zh-CN" altLang="en-US" sz="1000"/>
          </a:p>
          <a:p>
            <a:r>
              <a:rPr lang="zh-CN" altLang="en-US" sz="1000"/>
              <a:t>  </a:t>
            </a:r>
            <a:endParaRPr lang="zh-CN" altLang="en-US" sz="1000"/>
          </a:p>
          <a:p>
            <a:r>
              <a:rPr lang="zh-CN" altLang="en-US" sz="1000"/>
              <a:t>// TLB进行访存虚实地址转换的过程  </a:t>
            </a:r>
            <a:endParaRPr lang="zh-CN" altLang="en-US" sz="1000"/>
          </a:p>
          <a:p>
            <a:r>
              <a:rPr lang="zh-CN" altLang="en-US" sz="1000"/>
              <a:t>void translate(</a:t>
            </a:r>
            <a:r>
              <a:rPr lang="en-US" altLang="zh-CN" sz="1000"/>
              <a:t>Access access</a:t>
            </a:r>
            <a:r>
              <a:rPr lang="zh-CN" altLang="en-US" sz="1000"/>
              <a:t>, unsigned long long &amp;p</a:t>
            </a:r>
            <a:r>
              <a:rPr lang="en-US" altLang="zh-CN" sz="1000"/>
              <a:t>addr</a:t>
            </a:r>
            <a:r>
              <a:rPr lang="zh-CN" altLang="en-US" sz="1000"/>
              <a:t>) {  </a:t>
            </a:r>
            <a:endParaRPr lang="zh-CN" altLang="en-US" sz="1000"/>
          </a:p>
          <a:p>
            <a:r>
              <a:rPr lang="zh-CN" altLang="en-US" sz="1000"/>
              <a:t>    TLBEntry *tlbEntry = getTLBEntry(</a:t>
            </a:r>
            <a:r>
              <a:rPr lang="en-US" altLang="zh-CN" sz="1000"/>
              <a:t>access.vaddr</a:t>
            </a:r>
            <a:r>
              <a:rPr lang="zh-CN" altLang="en-US" sz="1000"/>
              <a:t>); </a:t>
            </a:r>
            <a:r>
              <a:rPr lang="en-US" altLang="zh-CN" sz="1000"/>
              <a:t>     </a:t>
            </a:r>
            <a:r>
              <a:rPr lang="zh-CN" altLang="en-US" sz="1000"/>
              <a:t>// 从TLB中获取对应虚地址的条目，包含</a:t>
            </a:r>
            <a:r>
              <a:rPr lang="zh-CN" altLang="en-US" sz="1000">
                <a:solidFill>
                  <a:srgbClr val="FF0000"/>
                </a:solidFill>
              </a:rPr>
              <a:t>查</a:t>
            </a:r>
            <a:r>
              <a:rPr lang="en-US" altLang="zh-CN" sz="1000">
                <a:solidFill>
                  <a:srgbClr val="FF0000"/>
                </a:solidFill>
              </a:rPr>
              <a:t>STLB</a:t>
            </a:r>
            <a:r>
              <a:rPr lang="zh-CN" altLang="en-US" sz="1000">
                <a:solidFill>
                  <a:srgbClr val="FF0000"/>
                </a:solidFill>
              </a:rPr>
              <a:t>、</a:t>
            </a:r>
            <a:r>
              <a:rPr lang="en-US" altLang="zh-CN" sz="1000">
                <a:solidFill>
                  <a:srgbClr val="FF0000"/>
                </a:solidFill>
              </a:rPr>
              <a:t>MTLB</a:t>
            </a:r>
            <a:r>
              <a:rPr lang="zh-CN" altLang="en-US" sz="1000">
                <a:solidFill>
                  <a:srgbClr val="FF0000"/>
                </a:solidFill>
              </a:rPr>
              <a:t>，选择奇偶页</a:t>
            </a:r>
            <a:r>
              <a:rPr lang="zh-CN" altLang="en-US" sz="1000"/>
              <a:t>的过程，具体过程略</a:t>
            </a:r>
            <a:endParaRPr lang="zh-CN" altLang="en-US" sz="1000"/>
          </a:p>
          <a:p>
            <a:r>
              <a:rPr lang="zh-CN" altLang="en-US" sz="1000"/>
              <a:t>    if (tlbEntry == NULL)</a:t>
            </a:r>
            <a:r>
              <a:rPr lang="en-US" altLang="zh-CN" sz="1000"/>
              <a:t>{</a:t>
            </a:r>
            <a:r>
              <a:rPr lang="zh-CN" altLang="en-US" sz="1000"/>
              <a:t>                             // </a:t>
            </a:r>
            <a:r>
              <a:rPr lang="en-US" altLang="zh-CN" sz="1000"/>
              <a:t>TLB</a:t>
            </a:r>
            <a:r>
              <a:rPr lang="zh-CN" altLang="en-US" sz="1000"/>
              <a:t>重填异常  </a:t>
            </a:r>
            <a:endParaRPr lang="zh-CN" altLang="en-US" sz="1000"/>
          </a:p>
          <a:p>
            <a:r>
              <a:rPr lang="zh-CN" altLang="en-US" sz="1000"/>
              <a:t>        </a:t>
            </a:r>
            <a:r>
              <a:rPr lang="en-US" altLang="zh-CN" sz="1000"/>
              <a:t>raiseException(TLBR);</a:t>
            </a:r>
            <a:endParaRPr lang="en-US" altLang="zh-CN" sz="1000"/>
          </a:p>
          <a:p>
            <a:r>
              <a:rPr lang="en-US" altLang="zh-CN" sz="1000"/>
              <a:t>        return;</a:t>
            </a:r>
            <a:endParaRPr lang="en-US" altLang="zh-CN" sz="1000"/>
          </a:p>
          <a:p>
            <a:r>
              <a:rPr lang="en-US" altLang="zh-CN" sz="1000"/>
              <a:t>    }</a:t>
            </a:r>
            <a:r>
              <a:rPr lang="zh-CN" altLang="en-US" sz="1000"/>
              <a:t> </a:t>
            </a:r>
            <a:r>
              <a:rPr lang="en-US" altLang="zh-CN" sz="1000"/>
              <a:t>else </a:t>
            </a:r>
            <a:r>
              <a:rPr lang="zh-CN" altLang="en-US" sz="1000"/>
              <a:t>if (!tlbEntry-&gt;valid) {  </a:t>
            </a:r>
            <a:endParaRPr lang="zh-CN" altLang="en-US" sz="1000"/>
          </a:p>
          <a:p>
            <a:r>
              <a:rPr lang="zh-CN" altLang="en-US" sz="1000"/>
              <a:t>        </a:t>
            </a:r>
            <a:r>
              <a:rPr lang="en-US" altLang="zh-CN" sz="1000"/>
              <a:t>if(access.type == Inst )</a:t>
            </a:r>
            <a:r>
              <a:rPr lang="zh-CN" altLang="en-US" sz="1000"/>
              <a:t>  </a:t>
            </a:r>
            <a:r>
              <a:rPr lang="en-US" altLang="zh-CN" sz="1000"/>
              <a:t>raiseException(PIF);</a:t>
            </a:r>
            <a:r>
              <a:rPr lang="zh-CN" altLang="en-US" sz="1000"/>
              <a:t>                  // 取指操作页无效例外</a:t>
            </a:r>
            <a:endParaRPr lang="zh-CN" altLang="en-US" sz="1000"/>
          </a:p>
          <a:p>
            <a:r>
              <a:rPr lang="zh-CN" altLang="en-US" sz="1000"/>
              <a:t> </a:t>
            </a:r>
            <a:r>
              <a:rPr lang="en-US" altLang="zh-CN" sz="1000"/>
              <a:t>       else if(access.type == Load) raiseException(PIL); </a:t>
            </a:r>
            <a:r>
              <a:rPr lang="zh-CN" altLang="en-US" sz="1000"/>
              <a:t>  </a:t>
            </a:r>
            <a:r>
              <a:rPr lang="en-US" altLang="zh-CN" sz="1000"/>
              <a:t>       // load</a:t>
            </a:r>
            <a:r>
              <a:rPr lang="zh-CN" altLang="en-US" sz="1000"/>
              <a:t>操作页无效例外</a:t>
            </a:r>
            <a:endParaRPr lang="zh-CN" altLang="en-US" sz="1000"/>
          </a:p>
          <a:p>
            <a:r>
              <a:rPr lang="zh-CN" altLang="en-US" sz="1000"/>
              <a:t> </a:t>
            </a:r>
            <a:r>
              <a:rPr lang="en-US" altLang="zh-CN" sz="1000"/>
              <a:t>       else raiseException(PIS);                                                 // store</a:t>
            </a:r>
            <a:r>
              <a:rPr lang="zh-CN" altLang="en-US" sz="1000"/>
              <a:t>操作页无效例外</a:t>
            </a:r>
            <a:endParaRPr lang="zh-CN" altLang="en-US" sz="1000"/>
          </a:p>
          <a:p>
            <a:r>
              <a:rPr lang="zh-CN" altLang="en-US" sz="1000"/>
              <a:t> </a:t>
            </a:r>
            <a:r>
              <a:rPr lang="en-US" altLang="zh-CN" sz="1000"/>
              <a:t>       return;</a:t>
            </a:r>
            <a:endParaRPr lang="zh-CN" altLang="en-US" sz="1000"/>
          </a:p>
          <a:p>
            <a:r>
              <a:rPr lang="zh-CN" altLang="en-US" sz="1000"/>
              <a:t>    }</a:t>
            </a:r>
            <a:r>
              <a:rPr lang="en-US" altLang="zh-CN" sz="1000"/>
              <a:t>else if (tlbEntry-&gt;rplv == 0 &amp;&amp; csr.crmd.plv &gt; tlbEntry-&gt;plv || </a:t>
            </a:r>
            <a:r>
              <a:rPr lang="en-US" altLang="zh-CN" sz="1000">
                <a:sym typeface="+mn-ea"/>
              </a:rPr>
              <a:t>tlbEntry-&gt;rplv == 1 &amp;&amp; csr.crmd.plv != tlbEntry-&gt;plv</a:t>
            </a:r>
            <a:r>
              <a:rPr lang="en-US" altLang="zh-CN" sz="1000"/>
              <a:t>) {</a:t>
            </a:r>
            <a:endParaRPr lang="en-US" altLang="zh-CN" sz="1000"/>
          </a:p>
          <a:p>
            <a:r>
              <a:rPr lang="en-US" altLang="zh-CN" sz="1000"/>
              <a:t>        raiseException(PPI);                                                         // </a:t>
            </a:r>
            <a:r>
              <a:rPr lang="zh-CN" altLang="en-US" sz="1000"/>
              <a:t>页权限等级不合规例外</a:t>
            </a:r>
            <a:endParaRPr lang="zh-CN" altLang="en-US" sz="1000"/>
          </a:p>
          <a:p>
            <a:r>
              <a:rPr lang="zh-CN" altLang="en-US" sz="1000"/>
              <a:t> </a:t>
            </a:r>
            <a:r>
              <a:rPr lang="en-US" altLang="zh-CN" sz="1000"/>
              <a:t>       return;</a:t>
            </a:r>
            <a:endParaRPr lang="zh-CN" altLang="en-US" sz="1000"/>
          </a:p>
          <a:p>
            <a:r>
              <a:rPr lang="zh-CN" altLang="en-US" sz="1000"/>
              <a:t>    </a:t>
            </a:r>
            <a:r>
              <a:rPr lang="en-US" altLang="zh-CN" sz="1000"/>
              <a:t>}else if(</a:t>
            </a:r>
            <a:r>
              <a:rPr lang="en-US" altLang="zh-CN" sz="1000">
                <a:sym typeface="+mn-ea"/>
              </a:rPr>
              <a:t>access.type == Inst &amp;&amp; tlbEntry.nx == 1</a:t>
            </a:r>
            <a:r>
              <a:rPr lang="en-US" altLang="zh-CN" sz="1000"/>
              <a:t>) {</a:t>
            </a:r>
            <a:endParaRPr lang="en-US" altLang="zh-CN" sz="1000"/>
          </a:p>
          <a:p>
            <a:r>
              <a:rPr lang="en-US" altLang="zh-CN" sz="1000"/>
              <a:t>        raiseException(PNX);                                                       // </a:t>
            </a:r>
            <a:r>
              <a:rPr lang="zh-CN" altLang="en-US" sz="1000"/>
              <a:t>页不可执行例外</a:t>
            </a:r>
            <a:endParaRPr lang="zh-CN" altLang="en-US" sz="1000"/>
          </a:p>
          <a:p>
            <a:r>
              <a:rPr lang="zh-CN" altLang="en-US" sz="1000"/>
              <a:t> </a:t>
            </a:r>
            <a:r>
              <a:rPr lang="en-US" altLang="zh-CN" sz="1000"/>
              <a:t>       return;</a:t>
            </a:r>
            <a:endParaRPr lang="en-US" altLang="zh-CN" sz="1000"/>
          </a:p>
          <a:p>
            <a:r>
              <a:rPr lang="en-US" altLang="zh-CN" sz="1000"/>
              <a:t>    }</a:t>
            </a:r>
            <a:r>
              <a:rPr lang="en-US" altLang="zh-CN" sz="1000">
                <a:sym typeface="+mn-ea"/>
              </a:rPr>
              <a:t>else if(</a:t>
            </a:r>
            <a:r>
              <a:rPr lang="en-US" altLang="zh-CN" sz="1000">
                <a:sym typeface="+mn-ea"/>
              </a:rPr>
              <a:t>access.type == Load &amp;&amp; tlbEntry.nr == 1</a:t>
            </a:r>
            <a:r>
              <a:rPr lang="en-US" altLang="zh-CN" sz="1000">
                <a:sym typeface="+mn-ea"/>
              </a:rPr>
              <a:t>) {</a:t>
            </a:r>
            <a:endParaRPr lang="en-US" altLang="zh-CN" sz="1000"/>
          </a:p>
          <a:p>
            <a:r>
              <a:rPr lang="en-US" altLang="zh-CN" sz="1000">
                <a:sym typeface="+mn-ea"/>
              </a:rPr>
              <a:t>        raiseException(PNX);                                                       // </a:t>
            </a:r>
            <a:r>
              <a:rPr lang="zh-CN" altLang="en-US" sz="1000">
                <a:sym typeface="+mn-ea"/>
              </a:rPr>
              <a:t>页不可读例外</a:t>
            </a:r>
            <a:endParaRPr lang="zh-CN" altLang="en-US" sz="1000"/>
          </a:p>
          <a:p>
            <a:r>
              <a:rPr lang="zh-CN" altLang="en-US" sz="1000">
                <a:sym typeface="+mn-ea"/>
              </a:rPr>
              <a:t> </a:t>
            </a:r>
            <a:r>
              <a:rPr lang="en-US" altLang="zh-CN" sz="1000">
                <a:sym typeface="+mn-ea"/>
              </a:rPr>
              <a:t>       return;</a:t>
            </a:r>
            <a:endParaRPr lang="en-US" altLang="zh-CN" sz="1000"/>
          </a:p>
          <a:p>
            <a:r>
              <a:rPr lang="en-US" altLang="zh-CN" sz="1000">
                <a:sym typeface="+mn-ea"/>
              </a:rPr>
              <a:t>    }else if(</a:t>
            </a:r>
            <a:r>
              <a:rPr lang="en-US" altLang="zh-CN" sz="1000">
                <a:sym typeface="+mn-ea"/>
              </a:rPr>
              <a:t>access.type == Store &amp;&amp; tlbEntry.d == 0</a:t>
            </a:r>
            <a:r>
              <a:rPr lang="en-US" altLang="zh-CN" sz="1000">
                <a:sym typeface="+mn-ea"/>
              </a:rPr>
              <a:t>) {</a:t>
            </a:r>
            <a:endParaRPr lang="en-US" altLang="zh-CN" sz="1000"/>
          </a:p>
          <a:p>
            <a:r>
              <a:rPr lang="en-US" altLang="zh-CN" sz="1000">
                <a:sym typeface="+mn-ea"/>
              </a:rPr>
              <a:t>        raiseException(PNX);                                                       // </a:t>
            </a:r>
            <a:r>
              <a:rPr lang="zh-CN" altLang="en-US" sz="1000">
                <a:sym typeface="+mn-ea"/>
              </a:rPr>
              <a:t>页修改例外</a:t>
            </a:r>
            <a:endParaRPr lang="zh-CN" altLang="en-US" sz="1000"/>
          </a:p>
          <a:p>
            <a:r>
              <a:rPr lang="zh-CN" altLang="en-US" sz="1000">
                <a:sym typeface="+mn-ea"/>
              </a:rPr>
              <a:t> </a:t>
            </a:r>
            <a:r>
              <a:rPr lang="en-US" altLang="zh-CN" sz="1000">
                <a:sym typeface="+mn-ea"/>
              </a:rPr>
              <a:t>       return;</a:t>
            </a:r>
            <a:endParaRPr lang="en-US" altLang="zh-CN" sz="1000"/>
          </a:p>
          <a:p>
            <a:r>
              <a:rPr lang="en-US" altLang="zh-CN" sz="1000">
                <a:sym typeface="+mn-ea"/>
              </a:rPr>
              <a:t>    }</a:t>
            </a:r>
            <a:r>
              <a:rPr lang="en-US" altLang="zh-CN" sz="1000"/>
              <a:t>  </a:t>
            </a:r>
            <a:endParaRPr lang="zh-CN" altLang="en-US" sz="1000"/>
          </a:p>
          <a:p>
            <a:r>
              <a:rPr lang="zh-CN" altLang="en-US" sz="1000"/>
              <a:t>    </a:t>
            </a:r>
            <a:r>
              <a:rPr lang="en-US" altLang="zh-CN" sz="1000"/>
              <a:t>*paddr</a:t>
            </a:r>
            <a:r>
              <a:rPr lang="zh-CN" altLang="en-US" sz="1000"/>
              <a:t> = tlbEntry-&gt;pageFrameAddress + (</a:t>
            </a:r>
            <a:r>
              <a:rPr lang="en-US" altLang="zh-CN" sz="1000"/>
              <a:t>access.vaddr</a:t>
            </a:r>
            <a:r>
              <a:rPr lang="zh-CN" altLang="en-US" sz="1000"/>
              <a:t> &amp; PAGE_OFFSET_MASK); // 计算物理地址  </a:t>
            </a:r>
            <a:endParaRPr lang="zh-CN" altLang="en-US" sz="1000"/>
          </a:p>
          <a:p>
            <a:r>
              <a:rPr lang="zh-CN" altLang="en-US" sz="1000"/>
              <a:t>}</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685800" y="0"/>
            <a:ext cx="7772400" cy="1143000"/>
          </a:xfrm>
        </p:spPr>
        <p:txBody>
          <a:bodyPr vert="horz" wrap="square" lIns="91440" tIns="45720" rIns="91440" bIns="45720" anchor="ctr" anchorCtr="0"/>
          <a:p>
            <a:r>
              <a:rPr lang="zh-CN" altLang="en-US" dirty="0"/>
              <a:t>第</a:t>
            </a:r>
            <a:r>
              <a:rPr lang="en-US" altLang="zh-CN" dirty="0"/>
              <a:t>04</a:t>
            </a:r>
            <a:r>
              <a:rPr lang="zh-CN" altLang="en-US" dirty="0"/>
              <a:t>章 第</a:t>
            </a:r>
            <a:r>
              <a:rPr lang="en-US" altLang="zh-CN" dirty="0"/>
              <a:t>1</a:t>
            </a:r>
            <a:r>
              <a:rPr lang="zh-CN" altLang="en-US" dirty="0"/>
              <a:t>题</a:t>
            </a:r>
            <a:r>
              <a:rPr lang="en-US" altLang="zh-CN" dirty="0"/>
              <a:t>-Q</a:t>
            </a:r>
            <a:endParaRPr lang="en-US" altLang="zh-CN" dirty="0"/>
          </a:p>
        </p:txBody>
      </p:sp>
      <p:sp>
        <p:nvSpPr>
          <p:cNvPr id="3" name="内容占位符 2"/>
          <p:cNvSpPr>
            <a:spLocks noGrp="1"/>
          </p:cNvSpPr>
          <p:nvPr>
            <p:ph idx="1"/>
          </p:nvPr>
        </p:nvSpPr>
        <p:spPr>
          <a:xfrm>
            <a:off x="685800" y="1143000"/>
            <a:ext cx="7772400" cy="5300663"/>
          </a:xfrm>
        </p:spPr>
        <p:txBody>
          <a:bodyPr vert="horz" wrap="square" lIns="91440" tIns="45720" rIns="91440" bIns="45720" numCol="1" anchor="t" anchorCtr="0" compatLnSpc="1"/>
          <a:lstStyle/>
          <a:p>
            <a:pPr marL="341630" marR="0" lvl="0" indent="-341630" algn="l" defTabSz="914400" rtl="0" eaLnBrk="0" fontAlgn="base" latinLnBrk="0" hangingPunct="0">
              <a:lnSpc>
                <a:spcPct val="150000"/>
              </a:lnSpc>
              <a:spcBef>
                <a:spcPct val="0"/>
              </a:spcBef>
              <a:spcAft>
                <a:spcPct val="0"/>
              </a:spcAft>
              <a:buClrTx/>
              <a:buSzTx/>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Q</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：列出以下</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程序中，按照</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Linux/LoongArch64 ABI</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的函数调用约定，调用</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nested</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函数时每个参数是如何传递的。</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1630" marR="0" lvl="0" indent="-341630" algn="l" defTabSz="914400" rtl="0" eaLnBrk="0" fontAlgn="base" latinLnBrk="0" hangingPunct="0">
              <a:lnSpc>
                <a:spcPct val="150000"/>
              </a:lnSpc>
              <a:spcBef>
                <a:spcPct val="0"/>
              </a:spcBef>
              <a:spcAft>
                <a:spcPct val="0"/>
              </a:spcAft>
              <a:buClrTx/>
              <a:buSzTx/>
              <a:buFontTx/>
              <a:buChar char="•"/>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34819" name="文本框 1"/>
          <p:cNvSpPr txBox="1"/>
          <p:nvPr/>
        </p:nvSpPr>
        <p:spPr>
          <a:xfrm>
            <a:off x="1143000" y="2908300"/>
            <a:ext cx="7065963" cy="3754438"/>
          </a:xfrm>
          <a:prstGeom prst="rect">
            <a:avLst/>
          </a:prstGeom>
          <a:noFill/>
          <a:ln w="9525" cap="flat" cmpd="sng">
            <a:solidFill>
              <a:schemeClr val="accent1"/>
            </a:solidFill>
            <a:prstDash val="solid"/>
            <a:round/>
            <a:headEnd type="none" w="med" len="med"/>
            <a:tailEnd type="none" w="med" len="med"/>
          </a:ln>
        </p:spPr>
        <p:txBody>
          <a:bodyPr wrap="square" anchor="t" anchorCtr="0">
            <a:spAutoFit/>
          </a:bodyPr>
          <a:p>
            <a:r>
              <a:rPr lang="en-US" altLang="zh-CN" sz="1400">
                <a:latin typeface="Times New Roman" panose="02020603050405020304" pitchFamily="18" charset="0"/>
                <a:ea typeface="宋体" pitchFamily="2" charset="-122"/>
              </a:rPr>
              <a:t>struct small{</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char c;</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int d;</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sm;</a:t>
            </a:r>
            <a:endParaRPr lang="en-US" altLang="zh-CN" sz="1400">
              <a:latin typeface="Times New Roman" panose="02020603050405020304" pitchFamily="18" charset="0"/>
              <a:ea typeface="宋体" pitchFamily="2" charset="-122"/>
            </a:endParaRPr>
          </a:p>
          <a:p>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struct big{</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long a1;</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long a2;</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long a3;</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long a4;</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bg;</a:t>
            </a:r>
            <a:endParaRPr lang="en-US" altLang="zh-CN" sz="1400">
              <a:latin typeface="Times New Roman" panose="02020603050405020304" pitchFamily="18" charset="0"/>
              <a:ea typeface="宋体" pitchFamily="2" charset="-122"/>
            </a:endParaRPr>
          </a:p>
          <a:p>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extern long nested(char a, short b, int c, long d, float e, double f, struct small g, struct big h, long i);</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long test(void){</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	return nested((char)0x61, (short)0xffff, 1, 2, 3.0, 4.0, sm, bg, 9);</a:t>
            </a:r>
            <a:endParaRPr lang="en-US" altLang="zh-CN" sz="1400">
              <a:latin typeface="Times New Roman" panose="02020603050405020304" pitchFamily="18" charset="0"/>
              <a:ea typeface="宋体" pitchFamily="2" charset="-122"/>
            </a:endParaRPr>
          </a:p>
          <a:p>
            <a:r>
              <a:rPr lang="en-US" altLang="zh-CN" sz="1400">
                <a:latin typeface="Times New Roman" panose="02020603050405020304" pitchFamily="18" charset="0"/>
                <a:ea typeface="宋体" pitchFamily="2" charset="-122"/>
              </a:rPr>
              <a:t>}</a:t>
            </a:r>
            <a:endParaRPr lang="en-US" altLang="zh-CN" sz="1400">
              <a:latin typeface="Times New Roman" panose="02020603050405020304" pitchFamily="18" charset="0"/>
              <a:ea typeface="宋体"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480,&quot;width&quot;:8346}"/>
</p:tagLst>
</file>

<file path=ppt/tags/tag2.xml><?xml version="1.0" encoding="utf-8"?>
<p:tagLst xmlns:p="http://schemas.openxmlformats.org/presentationml/2006/main">
  <p:tag name="KSO_WPP_MARK_KEY" val="9ca4903d-2a9b-452b-8b49-9575332b5042"/>
  <p:tag name="COMMONDATA" val="eyJoZGlkIjoiZWYyZTg1YWIwNDI3NmVhMmZmNTBiMTBjZTYzMTg0N2YifQ=="/>
</p:tagLst>
</file>

<file path=ppt/theme/theme1.xml><?xml version="1.0" encoding="utf-8"?>
<a:theme xmlns:a="http://schemas.openxmlformats.org/drawingml/2006/main" name="主题1">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17575</Words>
  <Application>WPS 演示</Application>
  <PresentationFormat>全屏显示(4:3)</PresentationFormat>
  <Paragraphs>752</Paragraphs>
  <Slides>31</Slides>
  <Notes>1</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9" baseType="lpstr">
      <vt:lpstr>Arial</vt:lpstr>
      <vt:lpstr>宋体</vt:lpstr>
      <vt:lpstr>Wingdings</vt:lpstr>
      <vt:lpstr>Times New Roman</vt:lpstr>
      <vt:lpstr>文泉驿微米黑</vt:lpstr>
      <vt:lpstr>黑体</vt:lpstr>
      <vt:lpstr>Consolas</vt:lpstr>
      <vt:lpstr>Liberation Sans Narrow</vt:lpstr>
      <vt:lpstr>微软雅黑</vt:lpstr>
      <vt:lpstr>宋体</vt:lpstr>
      <vt:lpstr>Arial Unicode MS</vt:lpstr>
      <vt:lpstr>Calibri</vt:lpstr>
      <vt:lpstr>Trebuchet MS</vt:lpstr>
      <vt:lpstr>Courier New</vt:lpstr>
      <vt:lpstr>Webdings</vt:lpstr>
      <vt:lpstr>主题1</vt:lpstr>
      <vt:lpstr>1_主题1</vt:lpstr>
      <vt:lpstr>Visio.Drawing.15</vt:lpstr>
      <vt:lpstr>计算机体系结构基础</vt:lpstr>
      <vt:lpstr>第03章 第1题</vt:lpstr>
      <vt:lpstr>第03章 第2题</vt:lpstr>
      <vt:lpstr>第03章 第3题</vt:lpstr>
      <vt:lpstr>第03章 第4题-Q</vt:lpstr>
      <vt:lpstr>第03章 第4题-A</vt:lpstr>
      <vt:lpstr>第03章 第5题</vt:lpstr>
      <vt:lpstr>PowerPoint 演示文稿</vt:lpstr>
      <vt:lpstr>第04章 第1题-Q</vt:lpstr>
      <vt:lpstr>第04章 第1题-A</vt:lpstr>
      <vt:lpstr>第04章 第2题</vt:lpstr>
      <vt:lpstr>第04章 第3题-Q</vt:lpstr>
      <vt:lpstr>第04章 第3题-A</vt:lpstr>
      <vt:lpstr>第04章 第3题-A</vt:lpstr>
      <vt:lpstr>第04章 第3题-A</vt:lpstr>
      <vt:lpstr>第04章 第4题-Q</vt:lpstr>
      <vt:lpstr>第04章 第4题-A</vt:lpstr>
      <vt:lpstr>第04章 第4题-A</vt:lpstr>
      <vt:lpstr>第04章 第5题-Q</vt:lpstr>
      <vt:lpstr>第04章 第5题-A</vt:lpstr>
      <vt:lpstr>第04章 第5题-A</vt:lpstr>
      <vt:lpstr>第04章 第5题-A</vt:lpstr>
      <vt:lpstr>第07章 第1题</vt:lpstr>
      <vt:lpstr>第07章 第1题-A</vt:lpstr>
      <vt:lpstr>第07章 第2题</vt:lpstr>
      <vt:lpstr>第07章 第3题</vt:lpstr>
      <vt:lpstr>第07章 第4题</vt:lpstr>
      <vt:lpstr>第07章 第5题</vt:lpstr>
      <vt:lpstr>第07章 第6题</vt:lpstr>
      <vt:lpstr>第07章 第6题</vt:lpstr>
      <vt:lpstr>Q &amp; A</vt:lpstr>
    </vt:vector>
  </TitlesOfParts>
  <Company>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计算机体系结构基础</dc:title>
  <dc:creator>liusu</dc:creator>
  <cp:lastModifiedBy>loongson</cp:lastModifiedBy>
  <cp:revision>90</cp:revision>
  <dcterms:created xsi:type="dcterms:W3CDTF">2023-12-12T09:21:42Z</dcterms:created>
  <dcterms:modified xsi:type="dcterms:W3CDTF">2023-12-12T09:21:42Z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