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418" r:id="rId6"/>
    <p:sldId id="502" r:id="rId7"/>
    <p:sldId id="419" r:id="rId8"/>
    <p:sldId id="420" r:id="rId9"/>
    <p:sldId id="503" r:id="rId10"/>
    <p:sldId id="421" r:id="rId11"/>
    <p:sldId id="422" r:id="rId12"/>
    <p:sldId id="423" r:id="rId13"/>
    <p:sldId id="424" r:id="rId14"/>
    <p:sldId id="425" r:id="rId15"/>
    <p:sldId id="426" r:id="rId16"/>
    <p:sldId id="457" r:id="rId17"/>
    <p:sldId id="427" r:id="rId18"/>
    <p:sldId id="504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88" r:id="rId48"/>
    <p:sldId id="489" r:id="rId49"/>
    <p:sldId id="490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499" r:id="rId59"/>
    <p:sldId id="500" r:id="rId60"/>
    <p:sldId id="285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ongso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4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50" y="78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855DBD-EA29-40CF-B212-A2E763A55D9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zh-CN" dirty="0"/>
              <a:t>简要描述一下：</a:t>
            </a:r>
            <a:endParaRPr lang="zh-CN" altLang="zh-CN" dirty="0"/>
          </a:p>
          <a:p>
            <a:pPr lvl="0"/>
            <a:r>
              <a:rPr lang="zh-CN" altLang="zh-CN" dirty="0"/>
              <a:t>增加</a:t>
            </a:r>
            <a:r>
              <a:rPr lang="en-US" altLang="zh-CN" dirty="0"/>
              <a:t>PC</a:t>
            </a:r>
            <a:r>
              <a:rPr lang="zh-CN" altLang="zh-CN" dirty="0"/>
              <a:t>例外判断逻辑、译码例外判断逻辑、执行例外判断逻辑、访存例外判断逻辑。</a:t>
            </a:r>
            <a:endParaRPr lang="zh-CN" altLang="zh-CN" dirty="0"/>
          </a:p>
          <a:p>
            <a:pPr lvl="0"/>
            <a:r>
              <a:rPr lang="zh-CN" altLang="zh-CN" dirty="0"/>
              <a:t>在译码流水级、执行流水级、访存流水级和写回流水级，加入额外触发器，存储例外信息。每一级例外信息，流水地记录上一级的例外信息和本级新生成的例外信息。</a:t>
            </a:r>
            <a:endParaRPr lang="zh-CN" altLang="zh-CN" dirty="0"/>
          </a:p>
          <a:p>
            <a:pPr lvl="0"/>
            <a:r>
              <a:rPr lang="zh-CN" altLang="zh-CN" dirty="0"/>
              <a:t>当指令到达写回流水级时，根据例外信息，如果触发例外，则需要刷写回级、执行级、译码级的流水线；同时更换</a:t>
            </a:r>
            <a:r>
              <a:rPr lang="en-US" altLang="zh-CN" dirty="0"/>
              <a:t>PC</a:t>
            </a:r>
            <a:r>
              <a:rPr lang="zh-CN" altLang="zh-CN" dirty="0"/>
              <a:t>级输入，设定为例外处理函数入口；同时将例外信息存入例外控制寄存器。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BF22511-C666-4244-B263-12DAF05590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zh-CN" dirty="0"/>
              <a:t>简要描述一下：</a:t>
            </a:r>
            <a:endParaRPr lang="zh-CN" altLang="zh-CN" dirty="0"/>
          </a:p>
          <a:p>
            <a:pPr lvl="0"/>
            <a:r>
              <a:rPr lang="zh-CN" altLang="zh-CN" dirty="0"/>
              <a:t>增加</a:t>
            </a:r>
            <a:r>
              <a:rPr lang="en-US" altLang="zh-CN" dirty="0"/>
              <a:t>PC</a:t>
            </a:r>
            <a:r>
              <a:rPr lang="zh-CN" altLang="zh-CN" dirty="0"/>
              <a:t>例外判断逻辑、译码例外判断逻辑、执行例外判断逻辑、访存例外判断逻辑。</a:t>
            </a:r>
            <a:endParaRPr lang="zh-CN" altLang="zh-CN" dirty="0"/>
          </a:p>
          <a:p>
            <a:pPr lvl="0"/>
            <a:r>
              <a:rPr lang="zh-CN" altLang="zh-CN" dirty="0"/>
              <a:t>在译码流水级、执行流水级、访存流水级和写回流水级，加入额外触发器，存储例外信息。每一级例外信息，流水地记录上一级的例外信息和本级新生成的例外信息。</a:t>
            </a:r>
            <a:endParaRPr lang="zh-CN" altLang="zh-CN" dirty="0"/>
          </a:p>
          <a:p>
            <a:pPr lvl="0"/>
            <a:r>
              <a:rPr lang="zh-CN" altLang="zh-CN" dirty="0"/>
              <a:t>当指令到达写回流水级时，根据例外信息，如果触发例外，则需要刷写回级、执行级、译码级的流水线；同时更换</a:t>
            </a:r>
            <a:r>
              <a:rPr lang="en-US" altLang="zh-CN" dirty="0"/>
              <a:t>PC</a:t>
            </a:r>
            <a:r>
              <a:rPr lang="zh-CN" altLang="zh-CN" dirty="0"/>
              <a:t>级输入，设定为例外处理函数入口；同时将例外信息存入例外控制寄存器。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BF22511-C666-4244-B263-12DAF05590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9pPr>
    </p:titleStyle>
    <p:bodyStyle>
      <a:lvl1pPr marL="341630" indent="-34163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3FEA2E-7AD2-4E26-91B0-9EDFC3C495F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3300"/>
          </a:solidFill>
          <a:latin typeface="Times New Roman" panose="02020603050405020304" pitchFamily="18" charset="0"/>
          <a:ea typeface="黑体" pitchFamily="49" charset="-122"/>
        </a:defRPr>
      </a:lvl9pPr>
    </p:titleStyle>
    <p:bodyStyle>
      <a:lvl1pPr marL="341630" indent="-34163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/>
              <a:t>计算机体系结构基础</a:t>
            </a:r>
            <a:endParaRPr lang="zh-CN" altLang="en-US" dirty="0"/>
          </a:p>
        </p:txBody>
      </p:sp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习题课（</a:t>
            </a:r>
            <a:r>
              <a:rPr lang="en-US" altLang="zh-CN" dirty="0">
                <a:latin typeface="+mn-lt"/>
                <a:ea typeface="+mn-ea"/>
                <a:cs typeface="+mn-cs"/>
              </a:rPr>
              <a:t>9</a:t>
            </a:r>
            <a:r>
              <a:rPr lang="zh-CN" altLang="en-US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dirty="0">
                <a:latin typeface="+mn-lt"/>
                <a:ea typeface="+mn-ea"/>
                <a:cs typeface="+mn-cs"/>
              </a:rPr>
              <a:t>5</a:t>
            </a:r>
            <a:r>
              <a:rPr lang="zh-CN" altLang="en-US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dirty="0">
                <a:latin typeface="+mn-lt"/>
                <a:ea typeface="+mn-ea"/>
                <a:cs typeface="+mn-cs"/>
              </a:rPr>
              <a:t>2</a:t>
            </a:r>
            <a:r>
              <a:rPr lang="zh-CN" altLang="en-US" dirty="0">
                <a:latin typeface="+mn-lt"/>
                <a:ea typeface="+mn-ea"/>
                <a:cs typeface="+mn-cs"/>
              </a:rPr>
              <a:t>章）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56641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cxnSp>
        <p:nvCxnSpPr>
          <p:cNvPr id="58371" name="直接箭头连接符 5"/>
          <p:cNvCxnSpPr/>
          <p:nvPr/>
        </p:nvCxnSpPr>
        <p:spPr>
          <a:xfrm>
            <a:off x="3800475" y="5257800"/>
            <a:ext cx="114300" cy="520700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372" name="文本框 10"/>
          <p:cNvSpPr txBox="1"/>
          <p:nvPr/>
        </p:nvSpPr>
        <p:spPr>
          <a:xfrm>
            <a:off x="5641975" y="4595813"/>
            <a:ext cx="2922588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第一条指令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第一次循环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之后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99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个循环，每个循环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共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5+2+4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99=403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8373" name="文本框 11"/>
          <p:cNvSpPr txBox="1"/>
          <p:nvPr/>
        </p:nvSpPr>
        <p:spPr>
          <a:xfrm>
            <a:off x="5165725" y="1703388"/>
            <a:ext cx="3398838" cy="2000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数据相关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zh-CN" altLang="en-US" sz="1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通过前递，将执行结果直接写入执行级与译码级之间的流水寄存器，避免了</a:t>
            </a:r>
            <a:r>
              <a:rPr lang="en-US" altLang="zh-CN" sz="1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RAW</a:t>
            </a:r>
            <a:r>
              <a:rPr lang="zh-CN" altLang="en-US" sz="1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相关</a:t>
            </a:r>
            <a:endParaRPr lang="en-US" altLang="zh-CN" sz="1400" baseline="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</a:rPr>
              <a:t>控制相关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分支取消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  <a:sym typeface="宋体" pitchFamily="2" charset="-122"/>
            </a:endParaRP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执行级算出跳转地址</a:t>
            </a:r>
            <a:endParaRPr lang="zh-CN" altLang="en-US" baseline="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itchFamily="2" charset="-122"/>
              </a:rPr>
              <a:t>结构相关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8374" name="文本框 3"/>
          <p:cNvSpPr txBox="1"/>
          <p:nvPr/>
        </p:nvSpPr>
        <p:spPr>
          <a:xfrm>
            <a:off x="-12700" y="2725738"/>
            <a:ext cx="2289175" cy="3681412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1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2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3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4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5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6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7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zh-CN" altLang="en-US" sz="1600" dirty="0">
              <a:latin typeface="Consolas" pitchFamily="49" charset="0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68475" y="2384425"/>
          <a:ext cx="5832475" cy="4146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9905">
                <a:tc>
                  <a:txBody>
                    <a:bodyPr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</a:tr>
              <a:tr h="518160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</a:tr>
              <a:tr h="518795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endParaRPr lang="zh-CN" altLang="en-US" sz="180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</a:tr>
            </a:tbl>
          </a:graphicData>
        </a:graphic>
      </p:graphicFrame>
      <p:cxnSp>
        <p:nvCxnSpPr>
          <p:cNvPr id="58530" name="直接箭头连接符 4"/>
          <p:cNvCxnSpPr/>
          <p:nvPr/>
        </p:nvCxnSpPr>
        <p:spPr>
          <a:xfrm>
            <a:off x="2489200" y="3201988"/>
            <a:ext cx="4763" cy="5111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31" name="直接箭头连接符 4"/>
          <p:cNvCxnSpPr/>
          <p:nvPr/>
        </p:nvCxnSpPr>
        <p:spPr>
          <a:xfrm>
            <a:off x="2713038" y="3713163"/>
            <a:ext cx="7937" cy="5365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32" name="直接箭头连接符 4"/>
          <p:cNvCxnSpPr/>
          <p:nvPr/>
        </p:nvCxnSpPr>
        <p:spPr>
          <a:xfrm>
            <a:off x="3541713" y="4778375"/>
            <a:ext cx="7937" cy="49371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33" name="直接箭头连接符 4"/>
          <p:cNvCxnSpPr/>
          <p:nvPr/>
        </p:nvCxnSpPr>
        <p:spPr>
          <a:xfrm>
            <a:off x="4381500" y="5778500"/>
            <a:ext cx="15875" cy="50006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34" name="直接箭头连接符 5"/>
          <p:cNvCxnSpPr/>
          <p:nvPr/>
        </p:nvCxnSpPr>
        <p:spPr>
          <a:xfrm>
            <a:off x="2971800" y="4197350"/>
            <a:ext cx="114300" cy="520700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：请在图</a:t>
            </a:r>
            <a:r>
              <a:rPr lang="en-US" altLang="zh-CN" dirty="0"/>
              <a:t>9.13</a:t>
            </a:r>
            <a:r>
              <a:rPr lang="zh-CN" altLang="en-US" dirty="0"/>
              <a:t>的基础上添加必要的逻辑，使其能够实现精确异常的功能。画出修改后的处理器结构图，并进行解释。</a:t>
            </a:r>
            <a:endParaRPr lang="zh-CN" altLang="en-US" dirty="0"/>
          </a:p>
        </p:txBody>
      </p:sp>
      <p:pic>
        <p:nvPicPr>
          <p:cNvPr id="593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713" y="3368675"/>
            <a:ext cx="4892675" cy="3128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zh-CN" dirty="0"/>
              <a:t>章</a:t>
            </a:r>
            <a:r>
              <a:rPr lang="zh-CN" altLang="en-US" dirty="0"/>
              <a:t>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6041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488" y="1898650"/>
            <a:ext cx="7378700" cy="453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zh-CN" dirty="0"/>
              <a:t>章</a:t>
            </a:r>
            <a:r>
              <a:rPr lang="zh-CN" altLang="en-US" dirty="0"/>
              <a:t>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685800" y="1895475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zh-CN" altLang="zh-CN" sz="2000" dirty="0"/>
              <a:t>解释：</a:t>
            </a:r>
            <a:endParaRPr lang="zh-CN" altLang="zh-CN" sz="2000" dirty="0"/>
          </a:p>
          <a:p>
            <a:r>
              <a:rPr lang="zh-CN" altLang="zh-CN" sz="2000" dirty="0"/>
              <a:t>增加</a:t>
            </a:r>
            <a:r>
              <a:rPr lang="en-US" altLang="zh-CN" sz="2000" dirty="0"/>
              <a:t>PC</a:t>
            </a:r>
            <a:r>
              <a:rPr lang="zh-CN" altLang="zh-CN" sz="2000" dirty="0"/>
              <a:t>例外判断逻辑、译码例外判断逻辑、执行例外判断逻辑、访存例外判断逻辑。</a:t>
            </a:r>
            <a:endParaRPr lang="zh-CN" altLang="zh-CN" sz="2000" dirty="0"/>
          </a:p>
          <a:p>
            <a:r>
              <a:rPr lang="zh-CN" altLang="zh-CN" sz="2000" dirty="0"/>
              <a:t>在译码流水级、执行流水级、访存流水级和写回流水级，加入额外触发器，存储例外信息。每一级例外信息，流水地记录上一级的例外信息和本级新生成的例外信息。</a:t>
            </a:r>
            <a:endParaRPr lang="zh-CN" altLang="zh-CN" sz="2000" dirty="0"/>
          </a:p>
          <a:p>
            <a:r>
              <a:rPr lang="zh-CN" altLang="zh-CN" sz="2000" dirty="0"/>
              <a:t>当指令到达写回流水级时，根据例外信息，如果触发例外，</a:t>
            </a:r>
            <a:r>
              <a:rPr lang="zh-CN" altLang="zh-CN" sz="2000" dirty="0">
                <a:solidFill>
                  <a:srgbClr val="FF0000"/>
                </a:solidFill>
              </a:rPr>
              <a:t>则需要刷写回级、执行级、译码级的流水线</a:t>
            </a:r>
            <a:r>
              <a:rPr lang="zh-CN" altLang="zh-CN" sz="2000" dirty="0"/>
              <a:t>；同时更换</a:t>
            </a:r>
            <a:r>
              <a:rPr lang="en-US" altLang="zh-CN" sz="2000" dirty="0"/>
              <a:t>PC</a:t>
            </a:r>
            <a:r>
              <a:rPr lang="zh-CN" altLang="zh-CN" sz="2000" dirty="0"/>
              <a:t>级输入，设定为例外处理函数入口；同时将例外信息存入例外控制寄存器。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：请给出题</a:t>
            </a:r>
            <a:r>
              <a:rPr lang="en-US" altLang="zh-CN" dirty="0"/>
              <a:t>1</a:t>
            </a:r>
            <a:r>
              <a:rPr lang="zh-CN" altLang="en-US" dirty="0"/>
              <a:t>中的程序在包含前递机制的双发射五级静态流水线处理器（如课本图</a:t>
            </a:r>
            <a:r>
              <a:rPr lang="en-US" altLang="zh-CN" dirty="0"/>
              <a:t>9.17</a:t>
            </a:r>
            <a:r>
              <a:rPr lang="zh-CN" altLang="en-US" dirty="0"/>
              <a:t>）上执行所需要的时钟周期数，并给出前三次循环执行的流水线时空图。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第9章 第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题</a:t>
            </a:r>
            <a:r>
              <a:rPr lang="en-US" altLang="zh-CN" dirty="0">
                <a:sym typeface="+mn-ea"/>
              </a:rPr>
              <a:t>-A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379855"/>
            <a:ext cx="7617460" cy="49866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5737860" y="3496945"/>
            <a:ext cx="84455" cy="742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flipV="1">
            <a:off x="5737860" y="3554095"/>
            <a:ext cx="8382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3585845" y="3550285"/>
            <a:ext cx="1282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 flipH="1">
            <a:off x="3572510" y="3567430"/>
            <a:ext cx="12700" cy="9131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3056255" y="3951605"/>
            <a:ext cx="5289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flipV="1">
            <a:off x="2725420" y="4454525"/>
            <a:ext cx="84709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乘号 10"/>
          <p:cNvSpPr/>
          <p:nvPr/>
        </p:nvSpPr>
        <p:spPr>
          <a:xfrm>
            <a:off x="3427095" y="3804285"/>
            <a:ext cx="307340" cy="36068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65313" y="1568450"/>
          <a:ext cx="3124200" cy="3997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14499"/>
                <a:gridCol w="202061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703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</a:tr>
              <a:tr h="518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r>
                        <a:rPr lang="en-US" altLang="zh-CN" sz="800" dirty="0" smtClean="0"/>
                        <a:t>0</a:t>
                      </a:r>
                      <a:endParaRPr lang="en-US" altLang="zh-CN" sz="800" dirty="0" smtClean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r>
                        <a:rPr lang="en-US" altLang="zh-CN" sz="800" dirty="0" smtClean="0"/>
                        <a:t>0</a:t>
                      </a:r>
                      <a:endParaRPr lang="en-US" altLang="zh-CN" sz="800" dirty="0" smtClean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</a:tr>
              <a:tr h="518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r>
                        <a:rPr lang="en-US" altLang="zh-CN" sz="800" dirty="0" smtClean="0"/>
                        <a:t>1</a:t>
                      </a:r>
                      <a:endParaRPr lang="en-US" altLang="zh-CN" sz="800" dirty="0" smtClean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译码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访存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写回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r>
                        <a:rPr lang="en-US" altLang="zh-CN" sz="80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sym typeface="+mn-ea"/>
                        </a:rPr>
                        <a:t>0</a:t>
                      </a:r>
                      <a:endParaRPr lang="zh-CN" altLang="en-US" sz="800" dirty="0" smtClean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 smtClean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0" marR="0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0" marR="0" marT="45704" marB="45704"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阻塞</a:t>
                      </a:r>
                      <a:r>
                        <a:rPr lang="en-US" altLang="zh-CN" sz="80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sym typeface="+mn-ea"/>
                        </a:rPr>
                        <a:t>1</a:t>
                      </a:r>
                      <a:endParaRPr lang="en-US" altLang="zh-CN" sz="14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取消</a:t>
                      </a:r>
                      <a:endParaRPr lang="en-US" altLang="zh-CN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zh-CN" sz="800" dirty="0" smtClean="0">
                          <a:solidFill>
                            <a:srgbClr val="0070C0"/>
                          </a:solidFill>
                          <a:sym typeface="+mn-ea"/>
                        </a:rPr>
                        <a:t>1</a:t>
                      </a:r>
                      <a:endParaRPr lang="en-US" altLang="zh-CN" sz="8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取消</a:t>
                      </a:r>
                      <a:r>
                        <a:rPr lang="en-US" altLang="zh-CN" sz="800" dirty="0" smtClean="0">
                          <a:solidFill>
                            <a:srgbClr val="0070C0"/>
                          </a:solidFill>
                          <a:sym typeface="+mn-ea"/>
                        </a:rPr>
                        <a:t>1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45704" marB="45704"/>
                </a:tc>
              </a:tr>
              <a:tr h="518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取消</a:t>
                      </a:r>
                      <a:r>
                        <a:rPr lang="en-US" altLang="zh-CN" sz="800" dirty="0" smtClean="0">
                          <a:solidFill>
                            <a:srgbClr val="0070C0"/>
                          </a:solidFill>
                          <a:sym typeface="+mn-ea"/>
                        </a:rPr>
                        <a:t>0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sym typeface="+mn-ea"/>
                        </a:rPr>
                        <a:t>取指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zh-CN" sz="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sym typeface="+mn-ea"/>
                        </a:rPr>
                        <a:t>译码</a:t>
                      </a:r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译码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访存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 defTabSz="913765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写回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45704" marB="45704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  <a:sym typeface="+mn-ea"/>
                        </a:rPr>
                        <a:t>取指</a:t>
                      </a:r>
                      <a:r>
                        <a:rPr lang="en-US" altLang="zh-CN" sz="80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sym typeface="+mn-ea"/>
                        </a:rPr>
                        <a:t>0</a:t>
                      </a:r>
                      <a:endParaRPr lang="zh-CN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取消</a:t>
                      </a:r>
                      <a:r>
                        <a:rPr lang="en-US" altLang="zh-CN" sz="800" dirty="0" smtClean="0">
                          <a:solidFill>
                            <a:srgbClr val="0070C0"/>
                          </a:solidFill>
                          <a:sym typeface="+mn-ea"/>
                        </a:rPr>
                        <a:t>0</a:t>
                      </a:r>
                      <a:endParaRPr lang="en-US" altLang="zh-CN" sz="8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r>
                        <a:rPr lang="en-US" altLang="zh-CN" sz="800" dirty="0" smtClean="0">
                          <a:sym typeface="+mn-ea"/>
                        </a:rPr>
                        <a:t>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45704" marB="45704"/>
                </a:tc>
              </a:tr>
              <a:tr h="518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  <a:sym typeface="+mn-ea"/>
                        </a:rPr>
                        <a:t>取指</a:t>
                      </a:r>
                      <a:r>
                        <a:rPr lang="en-US" altLang="zh-CN" sz="800" noProof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sym typeface="+mn-ea"/>
                        </a:rPr>
                        <a:t>1</a:t>
                      </a:r>
                      <a:endParaRPr lang="zh-CN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取消</a:t>
                      </a:r>
                      <a:r>
                        <a:rPr lang="en-US" altLang="zh-CN" sz="800" dirty="0" smtClean="0">
                          <a:solidFill>
                            <a:srgbClr val="0070C0"/>
                          </a:solidFill>
                          <a:sym typeface="+mn-ea"/>
                        </a:rPr>
                        <a:t>1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sym typeface="+mn-ea"/>
                        </a:rPr>
                        <a:t>取指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sym typeface="+mn-ea"/>
                        </a:rPr>
                        <a:t>译码</a:t>
                      </a:r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r>
                        <a:rPr lang="en-US" altLang="zh-CN" sz="800" dirty="0" smtClean="0">
                          <a:sym typeface="+mn-ea"/>
                        </a:rPr>
                        <a:t>1</a:t>
                      </a:r>
                      <a:endParaRPr lang="zh-CN" altLang="en-US" sz="1400" dirty="0"/>
                    </a:p>
                  </a:txBody>
                  <a:tcPr marL="0" marR="0" marT="45704" marB="45704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45704" marB="45704"/>
                </a:tc>
              </a:tr>
            </a:tbl>
          </a:graphicData>
        </a:graphic>
      </p:graphicFrame>
      <p:cxnSp>
        <p:nvCxnSpPr>
          <p:cNvPr id="65685" name="直接箭头连接符 4"/>
          <p:cNvCxnSpPr/>
          <p:nvPr/>
        </p:nvCxnSpPr>
        <p:spPr>
          <a:xfrm flipH="1">
            <a:off x="2624138" y="2492375"/>
            <a:ext cx="7937" cy="53816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86" name="直接箭头连接符 9"/>
          <p:cNvCxnSpPr/>
          <p:nvPr/>
        </p:nvCxnSpPr>
        <p:spPr>
          <a:xfrm>
            <a:off x="2841625" y="3784600"/>
            <a:ext cx="176213" cy="511175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87" name="文本框 10"/>
          <p:cNvSpPr txBox="1"/>
          <p:nvPr/>
        </p:nvSpPr>
        <p:spPr>
          <a:xfrm>
            <a:off x="5645150" y="4972050"/>
            <a:ext cx="2922588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第一条指令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周期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第一次循环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之后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99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个循环，每个循环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共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5+2+3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99=304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5150" y="1857375"/>
            <a:ext cx="2922588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数据相关</a:t>
            </a:r>
            <a:endParaRPr kumimoji="0" lang="en-US" altLang="zh-CN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控制相关</a:t>
            </a:r>
            <a:endParaRPr kumimoji="0" lang="zh-CN" altLang="en-US" kern="1200" cap="none" spc="0" normalizeH="0" baseline="0" noProof="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分支指令在译码级执行</a:t>
            </a:r>
            <a:endParaRPr lang="zh-CN" altLang="en-US" sz="1400" noProof="0" dirty="0">
              <a:solidFill>
                <a:srgbClr val="0070C0"/>
              </a:solidFill>
              <a:sym typeface="+mn-ea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分支指令永远预测下一条指令</a:t>
            </a:r>
            <a:r>
              <a:rPr lang="en-US" altLang="zh-CN" sz="14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pc+4</a:t>
            </a:r>
            <a:r>
              <a:rPr lang="zh-CN" altLang="en-US" sz="14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，如果预测错误则刷流水线重取指，下一条指令进入</a:t>
            </a:r>
            <a:r>
              <a:rPr lang="en-US" altLang="zh-CN" sz="14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slot0</a:t>
            </a:r>
            <a:r>
              <a:rPr lang="zh-CN" altLang="en-US" sz="14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，如果预测正确则继续执行</a:t>
            </a:r>
            <a:endParaRPr kumimoji="0" lang="en-US" altLang="zh-CN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rgbClr val="00B05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结构相关</a:t>
            </a:r>
            <a:endParaRPr kumimoji="0" lang="en-US" altLang="zh-CN" kern="1200" cap="none" spc="0" normalizeH="0" baseline="0" noProof="0" dirty="0">
              <a:solidFill>
                <a:srgbClr val="00B05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5689" name="文本框 3"/>
          <p:cNvSpPr txBox="1"/>
          <p:nvPr/>
        </p:nvSpPr>
        <p:spPr>
          <a:xfrm>
            <a:off x="79375" y="1917700"/>
            <a:ext cx="2289175" cy="4579938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p>
            <a:pPr>
              <a:lnSpc>
                <a:spcPts val="5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1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2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3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4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5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6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7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zh-CN" altLang="en-US" sz="1600" dirty="0">
              <a:latin typeface="Consolas" pitchFamily="49" charset="0"/>
              <a:ea typeface="宋体" pitchFamily="2" charset="-122"/>
            </a:endParaRPr>
          </a:p>
        </p:txBody>
      </p:sp>
      <p:cxnSp>
        <p:nvCxnSpPr>
          <p:cNvPr id="65690" name="直接箭头连接符 4"/>
          <p:cNvCxnSpPr/>
          <p:nvPr/>
        </p:nvCxnSpPr>
        <p:spPr>
          <a:xfrm flipH="1">
            <a:off x="2854325" y="3182938"/>
            <a:ext cx="0" cy="44291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91" name="直接箭头连接符 4"/>
          <p:cNvCxnSpPr/>
          <p:nvPr/>
        </p:nvCxnSpPr>
        <p:spPr>
          <a:xfrm flipH="1">
            <a:off x="3465513" y="4467225"/>
            <a:ext cx="1587" cy="4413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92" name="直接箭头连接符 9"/>
          <p:cNvCxnSpPr/>
          <p:nvPr/>
        </p:nvCxnSpPr>
        <p:spPr>
          <a:xfrm>
            <a:off x="3467100" y="5067300"/>
            <a:ext cx="174625" cy="509588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93" name="直接箭头连接符 4"/>
          <p:cNvCxnSpPr/>
          <p:nvPr/>
        </p:nvCxnSpPr>
        <p:spPr>
          <a:xfrm flipH="1">
            <a:off x="4086225" y="5719763"/>
            <a:ext cx="1588" cy="44291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6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：请问数据相关分为哪几种？静态流水线处理器是如何解决这几种相关的？采用寄存器重命名的动态流水线处理器是如何解决这几种相关的？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1" indent="-457200">
              <a:buFont typeface="Times New Roman" panose="02020603050405020304" pitchFamily="18" charset="0"/>
              <a:buAutoNum type="arabicPeriod"/>
            </a:pPr>
            <a:r>
              <a:rPr lang="en-US" altLang="zh-CN" dirty="0"/>
              <a:t>RAW</a:t>
            </a:r>
            <a:r>
              <a:rPr lang="zh-CN" altLang="en-US" dirty="0"/>
              <a:t>、</a:t>
            </a:r>
            <a:r>
              <a:rPr lang="en-US" altLang="zh-CN" dirty="0"/>
              <a:t>WAR</a:t>
            </a:r>
            <a:r>
              <a:rPr lang="zh-CN" altLang="en-US" dirty="0"/>
              <a:t>、</a:t>
            </a:r>
            <a:r>
              <a:rPr lang="en-US" altLang="zh-CN" dirty="0"/>
              <a:t>WAW</a:t>
            </a:r>
            <a:endParaRPr lang="en-US" altLang="zh-CN" dirty="0"/>
          </a:p>
          <a:p>
            <a:pPr marL="914400" lvl="1" indent="-457200">
              <a:buFont typeface="Times New Roman" panose="02020603050405020304" pitchFamily="18" charset="0"/>
              <a:buAutoNum type="arabicPeriod"/>
            </a:pPr>
            <a:r>
              <a:rPr lang="zh-CN" altLang="en-US" dirty="0"/>
              <a:t>通过阻塞流水线和前递来解决</a:t>
            </a:r>
            <a:r>
              <a:rPr lang="en-US" altLang="zh-CN" dirty="0"/>
              <a:t>RAW</a:t>
            </a:r>
            <a:r>
              <a:rPr lang="zh-CN" altLang="en-US" dirty="0"/>
              <a:t>数据相关，</a:t>
            </a:r>
            <a:r>
              <a:rPr lang="en-US" altLang="zh-CN" dirty="0"/>
              <a:t>WAR</a:t>
            </a:r>
            <a:r>
              <a:rPr lang="zh-CN" altLang="en-US" dirty="0"/>
              <a:t>、</a:t>
            </a:r>
            <a:r>
              <a:rPr lang="en-US" altLang="zh-CN" dirty="0"/>
              <a:t>WAW</a:t>
            </a:r>
            <a:r>
              <a:rPr lang="zh-CN" altLang="en-US" dirty="0"/>
              <a:t>在静态流水线中不存在</a:t>
            </a:r>
            <a:endParaRPr lang="en-US" altLang="zh-CN" dirty="0"/>
          </a:p>
          <a:p>
            <a:pPr marL="914400" lvl="1" indent="-457200">
              <a:buFont typeface="Times New Roman" panose="02020603050405020304" pitchFamily="18" charset="0"/>
              <a:buAutoNum type="arabicPeriod"/>
            </a:pPr>
            <a:r>
              <a:rPr lang="zh-CN" altLang="en-US" dirty="0"/>
              <a:t>通过保留站解决</a:t>
            </a:r>
            <a:r>
              <a:rPr lang="en-US" altLang="zh-CN" dirty="0"/>
              <a:t>RAW</a:t>
            </a:r>
            <a:r>
              <a:rPr lang="zh-CN" altLang="en-US" dirty="0"/>
              <a:t>，通过寄存器重命名解决</a:t>
            </a:r>
            <a:r>
              <a:rPr lang="en-US" altLang="zh-CN" dirty="0"/>
              <a:t>WAR</a:t>
            </a:r>
            <a:r>
              <a:rPr lang="zh-CN" altLang="en-US" dirty="0"/>
              <a:t>、</a:t>
            </a:r>
            <a:r>
              <a:rPr lang="en-US" altLang="zh-CN" dirty="0"/>
              <a:t>WAW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7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275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：假设在包含前递机制的单发射五级静态流水线处理器（如课本图</a:t>
            </a:r>
            <a:r>
              <a:rPr lang="en-US" altLang="zh-CN" dirty="0"/>
              <a:t>9.13</a:t>
            </a:r>
            <a:r>
              <a:rPr lang="zh-CN" altLang="en-US" dirty="0"/>
              <a:t>）的译码级添加了一个永远预测</a:t>
            </a:r>
            <a:r>
              <a:rPr lang="en-US" altLang="zh-CN" dirty="0"/>
              <a:t>taken</a:t>
            </a:r>
            <a:r>
              <a:rPr lang="zh-CN" altLang="en-US" dirty="0"/>
              <a:t>的静态分支预测器，那么题</a:t>
            </a:r>
            <a:r>
              <a:rPr lang="en-US" altLang="zh-CN" dirty="0"/>
              <a:t>1</a:t>
            </a:r>
            <a:r>
              <a:rPr lang="zh-CN" altLang="en-US" dirty="0"/>
              <a:t>中的程序在这个处理器上执行需要花费多少时钟周期？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7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68611" name="文本框 10"/>
          <p:cNvSpPr txBox="1"/>
          <p:nvPr/>
        </p:nvSpPr>
        <p:spPr>
          <a:xfrm>
            <a:off x="5641975" y="4595813"/>
            <a:ext cx="2922588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第一条指令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第一次循环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之后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99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个循环，每个循环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共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5+2+3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99=304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8612" name="文本框 11"/>
          <p:cNvSpPr txBox="1"/>
          <p:nvPr/>
        </p:nvSpPr>
        <p:spPr>
          <a:xfrm>
            <a:off x="5165725" y="1703388"/>
            <a:ext cx="3398838" cy="2214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数据相关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zh-CN" altLang="en-US" sz="1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通过前递，将执行结果直接写入执行级与译码级之间的流水寄存器，避免了</a:t>
            </a:r>
            <a:r>
              <a:rPr lang="en-US" altLang="zh-CN" sz="1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RAW</a:t>
            </a:r>
            <a:r>
              <a:rPr lang="zh-CN" altLang="en-US" sz="1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相关</a:t>
            </a:r>
            <a:endParaRPr lang="en-US" altLang="zh-CN" sz="1400" baseline="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</a:rPr>
              <a:t>控制相关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分支取消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  <a:sym typeface="宋体" pitchFamily="2" charset="-122"/>
            </a:endParaRP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zh-CN" altLang="en-US" sz="1400" baseline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</a:rPr>
              <a:t>最后一次预测错误，需要取消，但不在本循环内</a:t>
            </a:r>
            <a:endParaRPr lang="zh-CN" altLang="en-US" baseline="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itchFamily="2" charset="-122"/>
              </a:rPr>
              <a:t>结构相关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8613" name="文本框 3"/>
          <p:cNvSpPr txBox="1"/>
          <p:nvPr/>
        </p:nvSpPr>
        <p:spPr>
          <a:xfrm>
            <a:off x="-12700" y="2725738"/>
            <a:ext cx="2289175" cy="3681412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1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2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3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4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5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6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7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</a:t>
            </a:r>
            <a:endParaRPr lang="zh-CN" altLang="en-US" sz="1600" dirty="0">
              <a:latin typeface="Consolas" pitchFamily="49" charset="0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70063" y="2260600"/>
          <a:ext cx="5832475" cy="4146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9905">
                <a:tc>
                  <a:txBody>
                    <a:bodyPr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</a:tr>
              <a:tr h="518160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</a:tr>
              <a:tr h="518795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endParaRPr lang="zh-CN" altLang="en-US" sz="180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</a:tr>
            </a:tbl>
          </a:graphicData>
        </a:graphic>
      </p:graphicFrame>
      <p:cxnSp>
        <p:nvCxnSpPr>
          <p:cNvPr id="68769" name="直接箭头连接符 4"/>
          <p:cNvCxnSpPr/>
          <p:nvPr/>
        </p:nvCxnSpPr>
        <p:spPr>
          <a:xfrm>
            <a:off x="2489200" y="3201988"/>
            <a:ext cx="4763" cy="5111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70" name="直接箭头连接符 4"/>
          <p:cNvCxnSpPr/>
          <p:nvPr/>
        </p:nvCxnSpPr>
        <p:spPr>
          <a:xfrm>
            <a:off x="2719388" y="3570288"/>
            <a:ext cx="7937" cy="5365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71" name="直接箭头连接符 4"/>
          <p:cNvCxnSpPr/>
          <p:nvPr/>
        </p:nvCxnSpPr>
        <p:spPr>
          <a:xfrm>
            <a:off x="3357563" y="4762500"/>
            <a:ext cx="7937" cy="49530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72" name="直接箭头连接符 4"/>
          <p:cNvCxnSpPr/>
          <p:nvPr/>
        </p:nvCxnSpPr>
        <p:spPr>
          <a:xfrm>
            <a:off x="3951288" y="5711825"/>
            <a:ext cx="14287" cy="50006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73" name="直接箭头连接符 5"/>
          <p:cNvCxnSpPr/>
          <p:nvPr/>
        </p:nvCxnSpPr>
        <p:spPr>
          <a:xfrm>
            <a:off x="2759075" y="4249738"/>
            <a:ext cx="114300" cy="520700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74" name="直接箭头连接符 5"/>
          <p:cNvCxnSpPr/>
          <p:nvPr/>
        </p:nvCxnSpPr>
        <p:spPr>
          <a:xfrm>
            <a:off x="3432175" y="5257800"/>
            <a:ext cx="114300" cy="520700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69555" cy="4114800"/>
          </a:xfrm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：请给出下列程序在多周期处理器（如课本图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）上执行所需要的时钟周期数，并给出前三次循环执行的时空图。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1+2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= 201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条指令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 = 1005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周期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7" name="文本框 3"/>
          <p:cNvSpPr txBox="1"/>
          <p:nvPr/>
        </p:nvSpPr>
        <p:spPr>
          <a:xfrm>
            <a:off x="1063625" y="3324225"/>
            <a:ext cx="3486150" cy="1198563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en-US" altLang="zh-CN" dirty="0">
                <a:latin typeface="Consolas" pitchFamily="49" charset="0"/>
                <a:ea typeface="宋体" pitchFamily="2" charset="-122"/>
              </a:rPr>
              <a:t>	addi.w	t0,zero,100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dirty="0">
                <a:latin typeface="Consolas" pitchFamily="49" charset="0"/>
                <a:ea typeface="宋体" pitchFamily="2" charset="-122"/>
              </a:rPr>
              <a:t>LOOP: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dirty="0">
                <a:latin typeface="Consolas" pitchFamily="49" charset="0"/>
                <a:ea typeface="宋体" pitchFamily="2" charset="-122"/>
              </a:rPr>
              <a:t>	addi.w	t0,t0,-1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dirty="0">
                <a:latin typeface="Consolas" pitchFamily="49" charset="0"/>
                <a:ea typeface="宋体" pitchFamily="2" charset="-122"/>
                <a:sym typeface="宋体" pitchFamily="2" charset="-122"/>
              </a:rPr>
              <a:t>	bnez	t0,LOOP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</p:txBody>
      </p:sp>
      <p:sp>
        <p:nvSpPr>
          <p:cNvPr id="52228" name="文本框 3"/>
          <p:cNvSpPr txBox="1"/>
          <p:nvPr/>
        </p:nvSpPr>
        <p:spPr>
          <a:xfrm>
            <a:off x="5124450" y="4678363"/>
            <a:ext cx="3333750" cy="1814512"/>
          </a:xfrm>
          <a:prstGeom prst="rect">
            <a:avLst/>
          </a:prstGeom>
          <a:noFill/>
          <a:ln w="31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1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t0,zero,100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2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addi.w	t0,t0,-1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3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bnez	t0,LOOP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4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</a:t>
            </a:r>
            <a:r>
              <a:rPr lang="en-US" altLang="zh-CN" sz="1600" dirty="0">
                <a:latin typeface="Consolas" pitchFamily="49" charset="0"/>
                <a:ea typeface="宋体" pitchFamily="2" charset="-122"/>
                <a:sym typeface="宋体" pitchFamily="2" charset="-122"/>
              </a:rPr>
              <a:t>addi.w	t0,t0,-1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5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</a:t>
            </a:r>
            <a:r>
              <a:rPr lang="en-US" altLang="zh-CN" sz="1600" dirty="0">
                <a:latin typeface="Consolas" pitchFamily="49" charset="0"/>
                <a:ea typeface="宋体" pitchFamily="2" charset="-122"/>
                <a:sym typeface="宋体" pitchFamily="2" charset="-122"/>
              </a:rPr>
              <a:t>bnez	t0,LOOP</a:t>
            </a:r>
            <a:endParaRPr lang="zh-CN" altLang="en-US" sz="1600" dirty="0">
              <a:latin typeface="Consolas" pitchFamily="49" charset="0"/>
              <a:ea typeface="宋体" pitchFamily="2" charset="-122"/>
            </a:endParaRPr>
          </a:p>
          <a:p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6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</a:t>
            </a:r>
            <a:r>
              <a:rPr lang="en-US" altLang="zh-CN" sz="1600" dirty="0">
                <a:latin typeface="Consolas" pitchFamily="49" charset="0"/>
                <a:ea typeface="宋体" pitchFamily="2" charset="-122"/>
                <a:sym typeface="宋体" pitchFamily="2" charset="-122"/>
              </a:rPr>
              <a:t>addi.w	t0,t0,-1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（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7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）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	</a:t>
            </a:r>
            <a:r>
              <a:rPr lang="en-US" altLang="zh-CN" sz="1600" dirty="0">
                <a:latin typeface="Consolas" pitchFamily="49" charset="0"/>
                <a:ea typeface="宋体" pitchFamily="2" charset="-122"/>
                <a:sym typeface="宋体" pitchFamily="2" charset="-122"/>
              </a:rPr>
              <a:t>bnez	t0,LOOP</a:t>
            </a:r>
            <a:endParaRPr lang="zh-CN" altLang="en-US" sz="1600" dirty="0">
              <a:latin typeface="Consolas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>
                <a:sym typeface="宋体" pitchFamily="2" charset="-122"/>
              </a:rPr>
              <a:t>第9章 第</a:t>
            </a:r>
            <a:r>
              <a:rPr lang="en-US" altLang="zh-CN">
                <a:sym typeface="宋体" pitchFamily="2" charset="-122"/>
              </a:rPr>
              <a:t>8</a:t>
            </a:r>
            <a:r>
              <a:rPr lang="zh-CN" altLang="zh-CN">
                <a:sym typeface="宋体" pitchFamily="2" charset="-122"/>
              </a:rPr>
              <a:t>题</a:t>
            </a:r>
            <a:r>
              <a:rPr lang="en-US" altLang="zh-CN">
                <a:sym typeface="宋体" pitchFamily="2" charset="-122"/>
              </a:rPr>
              <a:t>-Q</a:t>
            </a:r>
            <a:endParaRPr lang="en-US" altLang="zh-CN" dirty="0">
              <a:sym typeface="宋体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341630" marR="0" indent="-3416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：对于程序段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1630" marR="0" indent="-3416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1630" marR="0" indent="-3416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1630" marR="0" indent="-3416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1630" marR="0" indent="-34163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分别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使用一位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BHT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表和使用两位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BHT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表进行转移猜测时三重循环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分别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的转移猜测准确率，假设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BHT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表的初始值均为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635" name="内容占位符 2"/>
          <p:cNvSpPr>
            <a:spLocks noGrp="1"/>
          </p:cNvSpPr>
          <p:nvPr/>
        </p:nvSpPr>
        <p:spPr>
          <a:xfrm>
            <a:off x="2827338" y="2802890"/>
            <a:ext cx="3860800" cy="15716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</a:rPr>
              <a:t>for(i=0; i&lt;10; i++)</a:t>
            </a:r>
            <a:endParaRPr lang="zh-CN" altLang="zh-CN" sz="2400" dirty="0">
              <a:latin typeface="Monospace" charset="0"/>
              <a:ea typeface="宋体" pitchFamily="2" charset="-122"/>
            </a:endParaRPr>
          </a:p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       for(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j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=0;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j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&lt;10;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j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++)</a:t>
            </a:r>
            <a:endParaRPr lang="zh-CN" altLang="zh-CN" sz="2400" dirty="0">
              <a:latin typeface="Monospace" charset="0"/>
              <a:ea typeface="宋体" pitchFamily="2" charset="-122"/>
              <a:sym typeface="宋体" pitchFamily="2" charset="-122"/>
            </a:endParaRPr>
          </a:p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           for(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k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=0;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k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&lt;10;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k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++)</a:t>
            </a:r>
            <a:endParaRPr lang="zh-CN" altLang="zh-CN" sz="2400" dirty="0">
              <a:latin typeface="Monospace" charset="0"/>
              <a:ea typeface="宋体" pitchFamily="2" charset="-122"/>
              <a:sym typeface="宋体" pitchFamily="2" charset="-122"/>
            </a:endParaRPr>
          </a:p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           {...}</a:t>
            </a:r>
            <a:endParaRPr lang="zh-CN" altLang="zh-CN" sz="2400" dirty="0">
              <a:latin typeface="Monospace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zh-CN">
                <a:sym typeface="宋体" pitchFamily="2" charset="-122"/>
              </a:rPr>
              <a:t>第9章 第</a:t>
            </a:r>
            <a:r>
              <a:rPr lang="en-US" altLang="zh-CN">
                <a:sym typeface="宋体" pitchFamily="2" charset="-122"/>
              </a:rPr>
              <a:t>8</a:t>
            </a:r>
            <a:r>
              <a:rPr lang="zh-CN" altLang="zh-CN">
                <a:sym typeface="宋体" pitchFamily="2" charset="-122"/>
              </a:rPr>
              <a:t>题</a:t>
            </a:r>
            <a:r>
              <a:rPr lang="en-US" altLang="zh-CN" dirty="0"/>
              <a:t>-A</a:t>
            </a:r>
            <a:endParaRPr lang="zh-CN" altLang="zh-CN" dirty="0"/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926330" y="1592580"/>
            <a:ext cx="3496945" cy="4667885"/>
          </a:xfrm>
          <a:ln>
            <a:solidFill>
              <a:schemeClr val="tx1"/>
            </a:solidFill>
            <a:miter/>
          </a:ln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宋体" pitchFamily="2" charset="-122"/>
              </a:rPr>
              <a:t>	li t0, 10</a:t>
            </a:r>
            <a:endParaRPr lang="zh-CN" altLang="zh-CN" sz="1800" dirty="0">
              <a:latin typeface="Monospace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	</a:t>
            </a:r>
            <a:r>
              <a:rPr lang="zh-CN" altLang="zh-CN" sz="1800" dirty="0">
                <a:latin typeface="Monospace" charset="0"/>
                <a:sym typeface="宋体" pitchFamily="2" charset="-122"/>
              </a:rPr>
              <a:t>li t1, 0 #i</a:t>
            </a:r>
            <a:endParaRPr lang="zh-CN" altLang="zh-CN" sz="1800" dirty="0">
              <a:latin typeface="Monospace" charset="0"/>
              <a:sym typeface="宋体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loopi:	</a:t>
            </a:r>
            <a:r>
              <a:rPr lang="zh-CN" altLang="zh-CN" sz="1800" dirty="0">
                <a:latin typeface="Monospace" charset="0"/>
                <a:sym typeface="宋体" pitchFamily="2" charset="-122"/>
              </a:rPr>
              <a:t>li t2, 0 #j</a:t>
            </a:r>
            <a:endParaRPr lang="zh-CN" altLang="zh-CN" sz="1800" dirty="0">
              <a:latin typeface="Monospace" charset="0"/>
              <a:sym typeface="宋体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loopj:	</a:t>
            </a:r>
            <a:r>
              <a:rPr lang="zh-CN" altLang="zh-CN" sz="1800" dirty="0">
                <a:latin typeface="Monospace" charset="0"/>
                <a:sym typeface="宋体" pitchFamily="2" charset="-122"/>
              </a:rPr>
              <a:t>li t3, 0 #k</a:t>
            </a:r>
            <a:endParaRPr lang="zh-CN" altLang="zh-CN" sz="1800" dirty="0">
              <a:latin typeface="Monospace" charset="0"/>
              <a:sym typeface="宋体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宋体" pitchFamily="2" charset="-122"/>
              </a:rPr>
              <a:t>loopk: 	...</a:t>
            </a:r>
            <a:endParaRPr lang="zh-CN" altLang="zh-CN" sz="1800" dirty="0">
              <a:latin typeface="Monospace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宋体" pitchFamily="2" charset="-122"/>
              </a:rPr>
              <a:t>	addi</a:t>
            </a:r>
            <a:r>
              <a:rPr lang="en-US" altLang="zh-CN" sz="1800" dirty="0">
                <a:latin typeface="Monospace" charset="0"/>
                <a:sym typeface="宋体" pitchFamily="2" charset="-122"/>
              </a:rPr>
              <a:t>.w</a:t>
            </a:r>
            <a:r>
              <a:rPr lang="zh-CN" altLang="zh-CN" sz="1800" dirty="0">
                <a:latin typeface="Monospace" charset="0"/>
                <a:sym typeface="宋体" pitchFamily="2" charset="-122"/>
              </a:rPr>
              <a:t> t3, t3, 1</a:t>
            </a:r>
            <a:endParaRPr lang="zh-CN" altLang="zh-CN" sz="1800" dirty="0">
              <a:latin typeface="Monospace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宋体" pitchFamily="2" charset="-122"/>
              </a:rPr>
              <a:t>	</a:t>
            </a:r>
            <a:r>
              <a:rPr lang="zh-CN" altLang="zh-CN" sz="1800" dirty="0">
                <a:solidFill>
                  <a:srgbClr val="FF0000"/>
                </a:solidFill>
                <a:latin typeface="Monospace" charset="0"/>
                <a:sym typeface="宋体" pitchFamily="2" charset="-122"/>
              </a:rPr>
              <a:t>bne t0, t3, loopk</a:t>
            </a:r>
            <a:endParaRPr lang="zh-CN" altLang="zh-CN" sz="1800" dirty="0">
              <a:latin typeface="Monospace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	</a:t>
            </a:r>
            <a:r>
              <a:rPr lang="zh-CN" altLang="zh-CN" sz="1800" dirty="0">
                <a:latin typeface="Monospace" charset="0"/>
                <a:sym typeface="宋体" pitchFamily="2" charset="-122"/>
              </a:rPr>
              <a:t>addi</a:t>
            </a:r>
            <a:r>
              <a:rPr lang="en-US" altLang="zh-CN" sz="1800" dirty="0">
                <a:latin typeface="Monospace" charset="0"/>
                <a:sym typeface="宋体" pitchFamily="2" charset="-122"/>
              </a:rPr>
              <a:t>.w</a:t>
            </a: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 t2, t2, 1</a:t>
            </a:r>
            <a:endParaRPr lang="zh-CN" altLang="zh-CN" sz="1800" dirty="0">
              <a:latin typeface="Monospace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	</a:t>
            </a:r>
            <a:r>
              <a:rPr lang="zh-CN" altLang="zh-CN" sz="1800" dirty="0">
                <a:solidFill>
                  <a:srgbClr val="FF0000"/>
                </a:solidFill>
                <a:latin typeface="Monospace" charset="0"/>
                <a:sym typeface="Arial" panose="020B0604020202020204" pitchFamily="34" charset="0"/>
              </a:rPr>
              <a:t>bne t0, t2, loopj</a:t>
            </a:r>
            <a:endParaRPr lang="zh-CN" altLang="zh-CN" sz="1800" dirty="0">
              <a:latin typeface="Monospace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	</a:t>
            </a:r>
            <a:r>
              <a:rPr lang="zh-CN" altLang="zh-CN" sz="1800" dirty="0">
                <a:latin typeface="Monospace" charset="0"/>
                <a:sym typeface="宋体" pitchFamily="2" charset="-122"/>
              </a:rPr>
              <a:t>addi</a:t>
            </a:r>
            <a:r>
              <a:rPr lang="en-US" altLang="zh-CN" sz="1800" dirty="0">
                <a:latin typeface="Monospace" charset="0"/>
                <a:sym typeface="宋体" pitchFamily="2" charset="-122"/>
              </a:rPr>
              <a:t>.w</a:t>
            </a: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 t1, t1, 1</a:t>
            </a:r>
            <a:endParaRPr lang="zh-CN" altLang="zh-CN" sz="1800" dirty="0">
              <a:latin typeface="Monospace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Monospace" charset="0"/>
                <a:sym typeface="Arial" panose="020B0604020202020204" pitchFamily="34" charset="0"/>
              </a:rPr>
              <a:t>	</a:t>
            </a:r>
            <a:r>
              <a:rPr lang="zh-CN" altLang="zh-CN" sz="1800" dirty="0">
                <a:solidFill>
                  <a:srgbClr val="FF0000"/>
                </a:solidFill>
                <a:latin typeface="Monospace" charset="0"/>
                <a:sym typeface="Arial" panose="020B0604020202020204" pitchFamily="34" charset="0"/>
              </a:rPr>
              <a:t>bne t0, t1, loopi</a:t>
            </a:r>
            <a:endParaRPr lang="zh-CN" altLang="zh-CN" sz="1800" dirty="0">
              <a:latin typeface="Monospace" charset="0"/>
            </a:endParaRPr>
          </a:p>
          <a:p>
            <a:pPr marL="0" indent="0">
              <a:buNone/>
            </a:pPr>
            <a:endParaRPr lang="zh-CN" altLang="zh-CN" sz="1800" dirty="0">
              <a:latin typeface="Monospace" charset="0"/>
            </a:endParaRPr>
          </a:p>
        </p:txBody>
      </p:sp>
      <p:sp>
        <p:nvSpPr>
          <p:cNvPr id="69635" name="内容占位符 2"/>
          <p:cNvSpPr>
            <a:spLocks noGrp="1"/>
          </p:cNvSpPr>
          <p:nvPr/>
        </p:nvSpPr>
        <p:spPr>
          <a:xfrm>
            <a:off x="685483" y="1783080"/>
            <a:ext cx="3860800" cy="15716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</a:rPr>
              <a:t>for(i=0; i&lt;10; i++)</a:t>
            </a:r>
            <a:endParaRPr lang="zh-CN" altLang="zh-CN" sz="2400" dirty="0">
              <a:latin typeface="Monospace" charset="0"/>
              <a:ea typeface="宋体" pitchFamily="2" charset="-122"/>
            </a:endParaRPr>
          </a:p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       for(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j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=0;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j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&lt;10;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j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++)</a:t>
            </a:r>
            <a:endParaRPr lang="zh-CN" altLang="zh-CN" sz="2400" dirty="0">
              <a:latin typeface="Monospace" charset="0"/>
              <a:ea typeface="宋体" pitchFamily="2" charset="-122"/>
              <a:sym typeface="宋体" pitchFamily="2" charset="-122"/>
            </a:endParaRPr>
          </a:p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           for(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k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=0;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k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&lt;10; </a:t>
            </a:r>
            <a:r>
              <a:rPr lang="en-US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k</a:t>
            </a: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++)</a:t>
            </a:r>
            <a:endParaRPr lang="zh-CN" altLang="zh-CN" sz="2400" dirty="0">
              <a:latin typeface="Monospace" charset="0"/>
              <a:ea typeface="宋体" pitchFamily="2" charset="-122"/>
              <a:sym typeface="宋体" pitchFamily="2" charset="-122"/>
            </a:endParaRPr>
          </a:p>
          <a:p>
            <a:pPr>
              <a:lnSpc>
                <a:spcPct val="72000"/>
              </a:lnSpc>
              <a:spcBef>
                <a:spcPts val="800"/>
              </a:spcBef>
            </a:pPr>
            <a:r>
              <a:rPr lang="zh-CN" altLang="zh-CN" sz="2400" dirty="0">
                <a:latin typeface="Monospace" charset="0"/>
                <a:ea typeface="宋体" pitchFamily="2" charset="-122"/>
                <a:sym typeface="宋体" pitchFamily="2" charset="-122"/>
              </a:rPr>
              <a:t>           {...}</a:t>
            </a:r>
            <a:endParaRPr lang="zh-CN" altLang="zh-CN" sz="2400" dirty="0">
              <a:latin typeface="Monospace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685800" y="34544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BHT</a:t>
            </a:r>
            <a:r>
              <a:rPr lang="zh-CN" altLang="en-US" dirty="0"/>
              <a:t>，全局</a:t>
            </a:r>
            <a:r>
              <a:rPr lang="en-US" altLang="zh-CN" dirty="0"/>
              <a:t>N</a:t>
            </a:r>
            <a:r>
              <a:rPr lang="zh-CN" altLang="en-US" dirty="0"/>
              <a:t>项（不发生冲突）</a:t>
            </a:r>
            <a:endParaRPr lang="zh-CN" altLang="en-US" dirty="0"/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762375" cy="4351338"/>
          </a:xfrm>
        </p:spPr>
        <p:txBody>
          <a:bodyPr vert="horz" wrap="square" lIns="91440" tIns="45720" rIns="91440" bIns="45720" anchor="t" anchorCtr="0"/>
          <a:p>
            <a:pPr marL="0" lvl="2"/>
            <a:r>
              <a:rPr lang="zh-CN" altLang="en-US" dirty="0"/>
              <a:t>总在进入和退出时猜错（</a:t>
            </a:r>
            <a:r>
              <a:rPr lang="en-US" altLang="zh-CN" dirty="0"/>
              <a:t>2/10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lvl="1"/>
            <a:r>
              <a:rPr lang="en-US" altLang="zh-CN" dirty="0"/>
              <a:t>for i, for j, for k</a:t>
            </a:r>
            <a:r>
              <a:rPr lang="zh-CN" altLang="en-US" dirty="0"/>
              <a:t>，循环各判断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、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lvl="2"/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4987925" y="1360488"/>
          <a:ext cx="4083052" cy="368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763"/>
                <a:gridCol w="1020763"/>
                <a:gridCol w="1020763"/>
                <a:gridCol w="1020763"/>
              </a:tblGrid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 sz="1600"/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分支结果</a:t>
                      </a:r>
                      <a:endParaRPr lang="x-none" sz="1600"/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预测</a:t>
                      </a:r>
                      <a:endParaRPr lang="x-none" sz="1600"/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预测对错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>
                          <a:sym typeface="+mn-ea"/>
                        </a:rPr>
                        <a:t>k</a:t>
                      </a: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NT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0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2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3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4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5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6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7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8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9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10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NT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0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7500" y="5235575"/>
          <a:ext cx="6648451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793"/>
                <a:gridCol w="1329587"/>
                <a:gridCol w="1329691"/>
                <a:gridCol w="1329690"/>
                <a:gridCol w="1329690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 </a:t>
                      </a:r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 j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 k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total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猜测正确数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8/10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80/100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800/1000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888/1110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猜测正确率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80%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80%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80%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80%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"/>
          <p:cNvSpPr>
            <a:spLocks noGrp="1"/>
          </p:cNvSpPr>
          <p:nvPr>
            <p:ph type="title"/>
          </p:nvPr>
        </p:nvSpPr>
        <p:spPr>
          <a:xfrm>
            <a:off x="685800" y="32512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ym typeface="宋体" pitchFamily="2" charset="-122"/>
              </a:rPr>
              <a:t>2</a:t>
            </a:r>
            <a:r>
              <a:rPr lang="zh-CN" altLang="en-US" dirty="0">
                <a:sym typeface="宋体" pitchFamily="2" charset="-122"/>
              </a:rPr>
              <a:t>位</a:t>
            </a:r>
            <a:r>
              <a:rPr lang="en-US" altLang="zh-CN" dirty="0">
                <a:sym typeface="宋体" pitchFamily="2" charset="-122"/>
              </a:rPr>
              <a:t>BHT</a:t>
            </a:r>
            <a:r>
              <a:rPr lang="zh-CN" altLang="en-US" dirty="0">
                <a:sym typeface="宋体" pitchFamily="2" charset="-122"/>
              </a:rPr>
              <a:t>，全局</a:t>
            </a:r>
            <a:r>
              <a:rPr lang="en-US" altLang="zh-CN" dirty="0">
                <a:sym typeface="宋体" pitchFamily="2" charset="-122"/>
              </a:rPr>
              <a:t>N</a:t>
            </a:r>
            <a:r>
              <a:rPr lang="zh-CN" altLang="en-US" dirty="0">
                <a:sym typeface="宋体" pitchFamily="2" charset="-122"/>
              </a:rPr>
              <a:t>项（不发生冲突）</a:t>
            </a:r>
            <a:endParaRPr lang="zh-CN" altLang="en-US" dirty="0">
              <a:sym typeface="宋体" pitchFamily="2" charset="-122"/>
            </a:endParaRPr>
          </a:p>
        </p:txBody>
      </p:sp>
      <p:sp>
        <p:nvSpPr>
          <p:cNvPr id="72706" name="内容占位符 8"/>
          <p:cNvSpPr>
            <a:spLocks noGrp="1"/>
          </p:cNvSpPr>
          <p:nvPr>
            <p:ph idx="1"/>
          </p:nvPr>
        </p:nvSpPr>
        <p:spPr>
          <a:xfrm>
            <a:off x="628650" y="1825625"/>
            <a:ext cx="3762375" cy="4351338"/>
          </a:xfrm>
        </p:spPr>
        <p:txBody>
          <a:bodyPr vert="horz" wrap="square" lIns="91440" tIns="45720" rIns="91440" bIns="45720" anchor="t" anchorCtr="0"/>
          <a:p>
            <a:pPr marL="0" lvl="2"/>
            <a:r>
              <a:rPr lang="zh-CN" altLang="en-US" dirty="0">
                <a:solidFill>
                  <a:srgbClr val="FF0000"/>
                </a:solidFill>
              </a:rPr>
              <a:t>首次</a:t>
            </a:r>
            <a:r>
              <a:rPr lang="zh-CN" altLang="en-US" dirty="0"/>
              <a:t>进入时猜错两次</a:t>
            </a:r>
            <a:endParaRPr lang="zh-CN" altLang="en-US" dirty="0"/>
          </a:p>
          <a:p>
            <a:pPr marL="0" lvl="2"/>
            <a:r>
              <a:rPr lang="zh-CN" altLang="en-US" dirty="0">
                <a:solidFill>
                  <a:srgbClr val="FF0000"/>
                </a:solidFill>
              </a:rPr>
              <a:t>每次</a:t>
            </a:r>
            <a:r>
              <a:rPr lang="zh-CN" altLang="en-US" dirty="0"/>
              <a:t>退出时猜错一次</a:t>
            </a:r>
            <a:endParaRPr lang="zh-CN" altLang="en-US" dirty="0"/>
          </a:p>
          <a:p>
            <a:pPr marL="0" lvl="2"/>
            <a:r>
              <a:rPr lang="zh-CN" altLang="en-US" dirty="0"/>
              <a:t>再次进入时不会猜错</a:t>
            </a:r>
            <a:endParaRPr lang="en-US" altLang="zh-CN" dirty="0"/>
          </a:p>
          <a:p>
            <a:pPr marL="0" lvl="2"/>
            <a:endParaRPr lang="zh-CN" altLang="en-US" dirty="0">
              <a:sym typeface="宋体" pitchFamily="2" charset="-122"/>
            </a:endParaRPr>
          </a:p>
          <a:p>
            <a:pPr marL="0" lvl="1"/>
            <a:r>
              <a:rPr lang="en-US" altLang="zh-CN" dirty="0">
                <a:sym typeface="宋体" pitchFamily="2" charset="-122"/>
              </a:rPr>
              <a:t>for i, for j, for k</a:t>
            </a:r>
            <a:r>
              <a:rPr lang="zh-CN" altLang="en-US" dirty="0">
                <a:sym typeface="宋体" pitchFamily="2" charset="-122"/>
              </a:rPr>
              <a:t>，循环各判断</a:t>
            </a:r>
            <a:r>
              <a:rPr lang="en-US" altLang="zh-CN" dirty="0">
                <a:sym typeface="宋体" pitchFamily="2" charset="-122"/>
              </a:rPr>
              <a:t>10</a:t>
            </a:r>
            <a:r>
              <a:rPr lang="zh-CN" altLang="en-US" dirty="0">
                <a:sym typeface="宋体" pitchFamily="2" charset="-122"/>
              </a:rPr>
              <a:t>、</a:t>
            </a:r>
            <a:r>
              <a:rPr lang="en-US" altLang="zh-CN" dirty="0">
                <a:sym typeface="宋体" pitchFamily="2" charset="-122"/>
              </a:rPr>
              <a:t>100</a:t>
            </a:r>
            <a:r>
              <a:rPr lang="zh-CN" altLang="en-US" dirty="0">
                <a:sym typeface="宋体" pitchFamily="2" charset="-122"/>
              </a:rPr>
              <a:t>、</a:t>
            </a:r>
            <a:r>
              <a:rPr lang="en-US" altLang="zh-CN" dirty="0">
                <a:sym typeface="宋体" pitchFamily="2" charset="-122"/>
              </a:rPr>
              <a:t>1000</a:t>
            </a:r>
            <a:r>
              <a:rPr lang="zh-CN" altLang="en-US" dirty="0">
                <a:sym typeface="宋体" pitchFamily="2" charset="-122"/>
              </a:rPr>
              <a:t>次</a:t>
            </a:r>
            <a:endParaRPr lang="en-US" altLang="zh-CN" dirty="0"/>
          </a:p>
          <a:p>
            <a:pPr marL="0" lvl="2"/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4987925" y="1360488"/>
          <a:ext cx="4083052" cy="368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763"/>
                <a:gridCol w="1020763"/>
                <a:gridCol w="1020763"/>
                <a:gridCol w="1020763"/>
              </a:tblGrid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 sz="1600"/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分支结果</a:t>
                      </a:r>
                      <a:endParaRPr lang="x-none" sz="1600"/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预测</a:t>
                      </a:r>
                      <a:endParaRPr lang="x-none" sz="1600"/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预测对错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>
                          <a:sym typeface="+mn-ea"/>
                        </a:rPr>
                        <a:t>k</a:t>
                      </a: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NT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x-none" sz="1600">
                        <a:solidFill>
                          <a:srgbClr val="FF0000"/>
                        </a:solidFill>
                      </a:endParaRPr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2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NT</a:t>
                      </a:r>
                      <a:endParaRPr lang="en-US" alt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x-none" sz="1600">
                        <a:solidFill>
                          <a:srgbClr val="FF0000"/>
                        </a:solidFill>
                      </a:endParaRPr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3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4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5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6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7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8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9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1</a:t>
                      </a:r>
                      <a:endParaRPr lang="x-none" sz="1600"/>
                    </a:p>
                  </a:txBody>
                  <a:tcPr marL="91468" marR="91468" marT="45716" marB="45716"/>
                </a:tc>
              </a:tr>
              <a:tr h="335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x-none" sz="1600"/>
                        <a:t>k</a:t>
                      </a:r>
                      <a:r>
                        <a:rPr lang="x-none" sz="1600"/>
                        <a:t>10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/>
                        <a:t>NT</a:t>
                      </a:r>
                      <a:endParaRPr lang="x-none" sz="1600"/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ym typeface="+mn-ea"/>
                        </a:rPr>
                        <a:t>T</a:t>
                      </a:r>
                      <a:endParaRPr lang="x-none" sz="1600">
                        <a:sym typeface="+mn-ea"/>
                      </a:endParaRPr>
                    </a:p>
                  </a:txBody>
                  <a:tcPr marL="91468" marR="91468" marT="45716" marB="4571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x-none" sz="1600">
                        <a:solidFill>
                          <a:srgbClr val="FF0000"/>
                        </a:solidFill>
                      </a:endParaRPr>
                    </a:p>
                  </a:txBody>
                  <a:tcPr marL="91468" marR="91468" marT="45716" marB="45716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17500" y="5235575"/>
          <a:ext cx="6648451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793"/>
                <a:gridCol w="1329587"/>
                <a:gridCol w="1329691"/>
                <a:gridCol w="1329690"/>
                <a:gridCol w="1329690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 </a:t>
                      </a:r>
                      <a:r>
                        <a:rPr lang="en-US" altLang="zh-CN" sz="1800" dirty="0" err="1"/>
                        <a:t>i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 j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 k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total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猜测正确数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7/10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88/100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898/1000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993/1110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猜测正确率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70%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88%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89.8%</a:t>
                      </a:r>
                      <a:endParaRPr lang="zh-CN" altLang="en-US" sz="1800" dirty="0"/>
                    </a:p>
                  </a:txBody>
                  <a:tcPr marL="91447" marR="91447" marT="45733" marB="4573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89.46%</a:t>
                      </a:r>
                      <a:endParaRPr lang="en-US" altLang="zh-CN" sz="1800" dirty="0"/>
                    </a:p>
                  </a:txBody>
                  <a:tcPr marL="91447" marR="91447" marT="45733" marB="45733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zh-CN"/>
              <a:t>循环</a:t>
            </a:r>
            <a:r>
              <a:rPr lang="en-US" altLang="zh-CN"/>
              <a:t>11</a:t>
            </a:r>
            <a:r>
              <a:rPr lang="zh-CN" altLang="zh-CN"/>
              <a:t>次分支的情况</a:t>
            </a:r>
            <a:endParaRPr lang="zh-CN" altLang="zh-CN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1</a:t>
            </a:r>
            <a:r>
              <a:rPr lang="zh-CN" altLang="en-US"/>
              <a:t>位：</a:t>
            </a:r>
            <a:endParaRPr lang="zh-CN" altLang="en-US"/>
          </a:p>
          <a:p>
            <a:pPr lvl="1"/>
            <a:r>
              <a:rPr lang="en-US" altLang="zh-CN" sz="2400"/>
              <a:t>i</a:t>
            </a:r>
            <a:r>
              <a:rPr lang="zh-CN" altLang="en-US" sz="2400"/>
              <a:t>：</a:t>
            </a:r>
            <a:r>
              <a:rPr lang="en-US" altLang="zh-CN" sz="2400"/>
              <a:t>11-2</a:t>
            </a:r>
            <a:endParaRPr lang="en-US" altLang="zh-CN" sz="2400"/>
          </a:p>
          <a:p>
            <a:pPr lvl="1"/>
            <a:r>
              <a:rPr lang="en-US" altLang="zh-CN"/>
              <a:t>j</a:t>
            </a:r>
            <a:r>
              <a:rPr lang="zh-CN" altLang="en-US"/>
              <a:t>：</a:t>
            </a:r>
            <a:r>
              <a:rPr lang="en-US" altLang="zh-CN"/>
              <a:t>11</a:t>
            </a:r>
            <a:r>
              <a:rPr lang="zh-CN" altLang="en-US"/>
              <a:t>×（</a:t>
            </a:r>
            <a:r>
              <a:rPr lang="en-US" altLang="zh-CN"/>
              <a:t>11-2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k</a:t>
            </a:r>
            <a:r>
              <a:rPr lang="zh-CN" altLang="en-US"/>
              <a:t>：</a:t>
            </a:r>
            <a:r>
              <a:rPr lang="en-US" altLang="zh-CN"/>
              <a:t>11</a:t>
            </a:r>
            <a:r>
              <a:rPr lang="zh-CN" altLang="en-US"/>
              <a:t>×</a:t>
            </a:r>
            <a:r>
              <a:rPr lang="en-US" altLang="zh-CN"/>
              <a:t>11</a:t>
            </a:r>
            <a:r>
              <a:rPr lang="zh-CN" altLang="en-US"/>
              <a:t>×（</a:t>
            </a:r>
            <a:r>
              <a:rPr lang="en-US" altLang="zh-CN"/>
              <a:t>11-2</a:t>
            </a:r>
            <a:r>
              <a:rPr lang="zh-CN" altLang="en-US"/>
              <a:t>）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位：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：</a:t>
            </a:r>
            <a:r>
              <a:rPr lang="en-US" altLang="zh-CN"/>
              <a:t>11-3</a:t>
            </a:r>
            <a:endParaRPr lang="en-US" altLang="zh-CN"/>
          </a:p>
          <a:p>
            <a:pPr lvl="1"/>
            <a:r>
              <a:rPr lang="en-US" altLang="zh-CN"/>
              <a:t>j</a:t>
            </a:r>
            <a:r>
              <a:rPr lang="zh-CN" altLang="en-US"/>
              <a:t>：</a:t>
            </a:r>
            <a:r>
              <a:rPr lang="en-US" altLang="zh-CN"/>
              <a:t>11</a:t>
            </a:r>
            <a:r>
              <a:rPr lang="zh-CN" altLang="en-US"/>
              <a:t>×（</a:t>
            </a:r>
            <a:r>
              <a:rPr lang="en-US" altLang="zh-CN"/>
              <a:t>11-1</a:t>
            </a:r>
            <a:r>
              <a:rPr lang="zh-CN" altLang="en-US"/>
              <a:t>）</a:t>
            </a:r>
            <a:r>
              <a:rPr lang="en-US" altLang="zh-CN"/>
              <a:t>-2</a:t>
            </a:r>
            <a:endParaRPr lang="en-US" altLang="zh-CN"/>
          </a:p>
          <a:p>
            <a:pPr lvl="1"/>
            <a:r>
              <a:rPr lang="en-US" altLang="zh-CN"/>
              <a:t>k</a:t>
            </a:r>
            <a:r>
              <a:rPr lang="zh-CN" altLang="en-US"/>
              <a:t>：</a:t>
            </a:r>
            <a:r>
              <a:rPr lang="en-US" altLang="zh-CN"/>
              <a:t>11</a:t>
            </a:r>
            <a:r>
              <a:rPr lang="zh-CN" altLang="en-US"/>
              <a:t>×</a:t>
            </a:r>
            <a:r>
              <a:rPr lang="en-US" altLang="zh-CN"/>
              <a:t>11</a:t>
            </a:r>
            <a:r>
              <a:rPr lang="zh-CN" altLang="en-US"/>
              <a:t>×（</a:t>
            </a:r>
            <a:r>
              <a:rPr lang="en-US" altLang="zh-CN"/>
              <a:t>11-1</a:t>
            </a:r>
            <a:r>
              <a:rPr lang="zh-CN" altLang="en-US"/>
              <a:t>）</a:t>
            </a:r>
            <a:r>
              <a:rPr lang="en-US" altLang="zh-CN"/>
              <a:t>-2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zh-CN">
                <a:sym typeface="宋体" pitchFamily="2" charset="-122"/>
              </a:rPr>
              <a:t>第9章 第</a:t>
            </a:r>
            <a:r>
              <a:rPr lang="en-US" altLang="zh-CN">
                <a:sym typeface="宋体" pitchFamily="2" charset="-122"/>
              </a:rPr>
              <a:t>9</a:t>
            </a:r>
            <a:r>
              <a:rPr lang="zh-CN" altLang="zh-CN">
                <a:sym typeface="宋体" pitchFamily="2" charset="-122"/>
              </a:rPr>
              <a:t>题</a:t>
            </a:r>
            <a:r>
              <a:rPr lang="en-US" altLang="zh-CN">
                <a:sym typeface="宋体" pitchFamily="2" charset="-122"/>
              </a:rPr>
              <a:t>-Q</a:t>
            </a:r>
            <a:endParaRPr lang="en-US" altLang="zh-CN"/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zh-CN"/>
              <a:t>在一个32位处理器中实现一个Cache块大小为64字节、总容量为32KB的数据Cache，该数据Cache仅使用32位物理地址访问。请问，当分别采用直接映射、两路组相联和四路组相联的组织结构时，Cache访问地址中Tag、Index和Offset三部分各自如何划分？</a:t>
            </a:r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zh-CN">
                <a:sym typeface="宋体" pitchFamily="2" charset="-122"/>
              </a:rPr>
              <a:t>第9章 第</a:t>
            </a:r>
            <a:r>
              <a:rPr lang="en-US" altLang="zh-CN">
                <a:sym typeface="宋体" pitchFamily="2" charset="-122"/>
              </a:rPr>
              <a:t>9</a:t>
            </a:r>
            <a:r>
              <a:rPr lang="zh-CN" altLang="zh-CN">
                <a:sym typeface="宋体" pitchFamily="2" charset="-122"/>
              </a:rPr>
              <a:t>题</a:t>
            </a:r>
            <a:r>
              <a:rPr lang="en-US" altLang="zh-CN">
                <a:sym typeface="宋体" pitchFamily="2" charset="-122"/>
              </a:rPr>
              <a:t>-A</a:t>
            </a:r>
            <a:endParaRPr lang="en-US" altLang="zh-CN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offset</a:t>
            </a:r>
            <a:r>
              <a:rPr lang="zh-CN" altLang="en-US"/>
              <a:t>：</a:t>
            </a:r>
            <a:r>
              <a:rPr lang="en-US" altLang="zh-CN"/>
              <a:t>64</a:t>
            </a:r>
            <a:r>
              <a:rPr lang="zh-CN" altLang="en-US"/>
              <a:t>字节</a:t>
            </a:r>
            <a:r>
              <a:rPr lang="en-US" altLang="zh-CN"/>
              <a:t>  6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总行数：</a:t>
            </a:r>
            <a:r>
              <a:rPr lang="en-US" altLang="zh-CN"/>
              <a:t>32K/64=512</a:t>
            </a:r>
            <a:r>
              <a:rPr lang="zh-CN" altLang="en-US"/>
              <a:t>项</a:t>
            </a:r>
            <a:endParaRPr lang="zh-CN" altLang="en-US"/>
          </a:p>
          <a:p>
            <a:pPr lvl="1"/>
            <a:r>
              <a:rPr lang="zh-CN" altLang="en-US"/>
              <a:t>直接映射：</a:t>
            </a:r>
            <a:r>
              <a:rPr lang="en-US" altLang="zh-CN"/>
              <a:t>512 9</a:t>
            </a:r>
            <a:r>
              <a:rPr lang="zh-CN" altLang="en-US"/>
              <a:t>位</a:t>
            </a:r>
            <a:endParaRPr lang="en-US" altLang="zh-CN"/>
          </a:p>
          <a:p>
            <a:pPr lvl="1"/>
            <a:r>
              <a:rPr lang="zh-CN" altLang="en-US"/>
              <a:t>两路：</a:t>
            </a:r>
            <a:r>
              <a:rPr lang="en-US" altLang="zh-CN"/>
              <a:t>256 8</a:t>
            </a:r>
            <a:r>
              <a:rPr lang="zh-CN" altLang="en-US"/>
              <a:t>位</a:t>
            </a:r>
            <a:endParaRPr lang="en-US" altLang="zh-CN"/>
          </a:p>
          <a:p>
            <a:pPr lvl="1"/>
            <a:r>
              <a:rPr lang="zh-CN" altLang="en-US"/>
              <a:t>四路：</a:t>
            </a:r>
            <a:r>
              <a:rPr lang="en-US" altLang="zh-CN"/>
              <a:t>128 7</a:t>
            </a:r>
            <a:r>
              <a:rPr lang="zh-CN" altLang="en-US"/>
              <a:t>位</a:t>
            </a:r>
            <a:endParaRPr lang="zh-CN" altLang="en-US"/>
          </a:p>
          <a:p>
            <a:r>
              <a:rPr lang="en-US" altLang="zh-CN"/>
              <a:t>tag</a:t>
            </a:r>
            <a:r>
              <a:rPr lang="zh-CN" altLang="en-US"/>
              <a:t>位数</a:t>
            </a:r>
            <a:r>
              <a:rPr lang="en-US" altLang="zh-CN"/>
              <a:t>=32-offset</a:t>
            </a:r>
            <a:r>
              <a:rPr lang="zh-CN" altLang="en-US"/>
              <a:t>位数</a:t>
            </a:r>
            <a:r>
              <a:rPr lang="en-US" altLang="zh-CN"/>
              <a:t>-index</a:t>
            </a:r>
            <a:r>
              <a:rPr lang="zh-CN" altLang="en-US"/>
              <a:t>位数</a:t>
            </a:r>
            <a:endParaRPr lang="zh-CN" altLang="en-US"/>
          </a:p>
          <a:p>
            <a:pPr lvl="1"/>
            <a:r>
              <a:rPr lang="zh-CN" altLang="en-US"/>
              <a:t>直接映射：</a:t>
            </a:r>
            <a:r>
              <a:rPr lang="en-US" altLang="zh-CN"/>
              <a:t>17</a:t>
            </a:r>
            <a:endParaRPr lang="en-US" altLang="zh-CN"/>
          </a:p>
          <a:p>
            <a:pPr lvl="1"/>
            <a:r>
              <a:rPr lang="zh-CN" altLang="en-US"/>
              <a:t>两路：</a:t>
            </a:r>
            <a:r>
              <a:rPr lang="en-US" altLang="zh-CN"/>
              <a:t>18</a:t>
            </a:r>
            <a:endParaRPr lang="en-US" altLang="zh-CN"/>
          </a:p>
          <a:p>
            <a:pPr lvl="1"/>
            <a:r>
              <a:rPr lang="zh-CN" altLang="en-US"/>
              <a:t>四路：</a:t>
            </a:r>
            <a:r>
              <a:rPr lang="en-US" altLang="zh-CN"/>
              <a:t>19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10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：假设程序动态执行过程中</a:t>
            </a:r>
            <a:r>
              <a:rPr lang="en-US" altLang="zh-CN" dirty="0"/>
              <a:t>load</a:t>
            </a:r>
            <a:r>
              <a:rPr lang="zh-CN" altLang="en-US" dirty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指令占</a:t>
            </a:r>
            <a:r>
              <a:rPr lang="en-US" altLang="zh-CN" dirty="0"/>
              <a:t>40%</a:t>
            </a:r>
            <a:r>
              <a:rPr lang="zh-CN" altLang="en-US" dirty="0"/>
              <a:t>。现在有两种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en-US" altLang="zh-CN" dirty="0"/>
              <a:t>cache</a:t>
            </a:r>
            <a:r>
              <a:rPr lang="zh-CN" altLang="en-US" dirty="0"/>
              <a:t>的设计方案，其中第一种方案的</a:t>
            </a:r>
            <a:r>
              <a:rPr lang="en-US" altLang="zh-CN" dirty="0"/>
              <a:t>cache</a:t>
            </a:r>
            <a:r>
              <a:rPr lang="zh-CN" altLang="en-US" dirty="0"/>
              <a:t>容量小于第二种方案，因此采用第一种方案的</a:t>
            </a:r>
            <a:r>
              <a:rPr lang="en-US" altLang="zh-CN" dirty="0"/>
              <a:t>cache</a:t>
            </a:r>
            <a:r>
              <a:rPr lang="zh-CN" altLang="en-US" dirty="0"/>
              <a:t>命中率为</a:t>
            </a:r>
            <a:r>
              <a:rPr lang="en-US" altLang="zh-CN" dirty="0"/>
              <a:t>85%</a:t>
            </a:r>
            <a:r>
              <a:rPr lang="zh-CN" altLang="en-US" dirty="0"/>
              <a:t>，第二种方案的</a:t>
            </a:r>
            <a:r>
              <a:rPr lang="en-US" altLang="zh-CN" dirty="0"/>
              <a:t>cache</a:t>
            </a:r>
            <a:r>
              <a:rPr lang="zh-CN" altLang="en-US" dirty="0"/>
              <a:t>命中率为</a:t>
            </a:r>
            <a:r>
              <a:rPr lang="en-US" altLang="zh-CN" dirty="0"/>
              <a:t>95%</a:t>
            </a:r>
            <a:r>
              <a:rPr lang="zh-CN" altLang="en-US" dirty="0"/>
              <a:t>，但是采用第二种方案处理器的主频会比第一种低</a:t>
            </a:r>
            <a:r>
              <a:rPr lang="en-US" altLang="zh-CN" dirty="0"/>
              <a:t>10%</a:t>
            </a:r>
            <a:r>
              <a:rPr lang="zh-CN" altLang="en-US" dirty="0"/>
              <a:t>。请问你觉得那种设计方案性能更优？（假设</a:t>
            </a:r>
            <a:r>
              <a:rPr lang="en-US" altLang="zh-CN" dirty="0"/>
              <a:t>cache</a:t>
            </a:r>
            <a:r>
              <a:rPr lang="zh-CN" altLang="en-US" dirty="0"/>
              <a:t>不命中情况下会阻塞流水线</a:t>
            </a:r>
            <a:r>
              <a:rPr lang="en-US" altLang="zh-CN" dirty="0"/>
              <a:t>100</a:t>
            </a:r>
            <a:r>
              <a:rPr lang="zh-CN" altLang="en-US" dirty="0"/>
              <a:t>个时钟周期）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10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假设该处理器为无相关的单发射处理器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cache</a:t>
            </a:r>
            <a:r>
              <a:rPr lang="zh-CN" altLang="en-US" dirty="0"/>
              <a:t>全部命中时</a:t>
            </a:r>
            <a:r>
              <a:rPr lang="en-US" altLang="zh-CN" dirty="0"/>
              <a:t>CPI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（全流水）</a:t>
            </a:r>
            <a:endParaRPr lang="en-US" altLang="zh-CN" dirty="0"/>
          </a:p>
          <a:p>
            <a:pPr lvl="1"/>
            <a:r>
              <a:rPr lang="zh-CN" altLang="en-US" dirty="0"/>
              <a:t>则第一种</a:t>
            </a:r>
            <a:r>
              <a:rPr lang="zh-CN" altLang="en-US" dirty="0">
                <a:sym typeface="Wingdings" panose="05000000000000000000" pitchFamily="2" charset="2"/>
              </a:rPr>
              <a:t>： </a:t>
            </a:r>
            <a:r>
              <a:rPr lang="en-US" altLang="zh-CN" dirty="0">
                <a:sym typeface="Wingdings" panose="05000000000000000000" pitchFamily="2" charset="2"/>
              </a:rPr>
              <a:t>1+0.15</a:t>
            </a:r>
            <a:r>
              <a:rPr lang="zh-CN" altLang="en-US" dirty="0">
                <a:sym typeface="Wingdings" panose="05000000000000000000" pitchFamily="2" charset="2"/>
              </a:rPr>
              <a:t>*</a:t>
            </a:r>
            <a:r>
              <a:rPr lang="en-US" altLang="zh-CN" dirty="0">
                <a:sym typeface="Wingdings" panose="05000000000000000000" pitchFamily="2" charset="2"/>
              </a:rPr>
              <a:t>0.4</a:t>
            </a:r>
            <a:r>
              <a:rPr lang="zh-CN" altLang="en-US" dirty="0">
                <a:sym typeface="Wingdings" panose="05000000000000000000" pitchFamily="2" charset="2"/>
              </a:rPr>
              <a:t>*</a:t>
            </a:r>
            <a:r>
              <a:rPr lang="en-US" altLang="zh-CN" dirty="0">
                <a:sym typeface="Wingdings" panose="05000000000000000000" pitchFamily="2" charset="2"/>
              </a:rPr>
              <a:t>100 = 7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    第二种： </a:t>
            </a:r>
            <a:r>
              <a:rPr lang="en-US" altLang="zh-CN" dirty="0">
                <a:sym typeface="Wingdings" panose="05000000000000000000" pitchFamily="2" charset="2"/>
              </a:rPr>
              <a:t>(1+0.05</a:t>
            </a:r>
            <a:r>
              <a:rPr lang="zh-CN" altLang="en-US" dirty="0">
                <a:sym typeface="Wingdings" panose="05000000000000000000" pitchFamily="2" charset="2"/>
              </a:rPr>
              <a:t>*</a:t>
            </a:r>
            <a:r>
              <a:rPr lang="en-US" altLang="zh-CN" dirty="0">
                <a:sym typeface="Wingdings" panose="05000000000000000000" pitchFamily="2" charset="2"/>
              </a:rPr>
              <a:t>0.4</a:t>
            </a:r>
            <a:r>
              <a:rPr lang="zh-CN" altLang="en-US" dirty="0">
                <a:sym typeface="Wingdings" panose="05000000000000000000" pitchFamily="2" charset="2"/>
              </a:rPr>
              <a:t>*</a:t>
            </a:r>
            <a:r>
              <a:rPr lang="en-US" altLang="zh-CN" dirty="0">
                <a:sym typeface="Wingdings" panose="05000000000000000000" pitchFamily="2" charset="2"/>
              </a:rPr>
              <a:t>100)*10/9 = 30/9 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Q</a:t>
            </a:r>
            <a:r>
              <a:rPr lang="zh-CN" altLang="en-US" dirty="0"/>
              <a:t>：分别说明图</a:t>
            </a:r>
            <a:r>
              <a:rPr lang="en-US" altLang="zh-CN" dirty="0"/>
              <a:t>5.6-5.9</a:t>
            </a:r>
            <a:r>
              <a:rPr lang="zh-CN" altLang="en-US" dirty="0"/>
              <a:t>中四种结构中每片包含冯诺依曼结构五个部分的哪部分功能。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：冯诺依曼结构五部分：控制器、运算器、存储器、输入设备、输出设备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运算器、控制器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（</a:t>
            </a:r>
            <a:r>
              <a:rPr lang="en-US" altLang="zh-CN" dirty="0"/>
              <a:t>GPU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B050"/>
                </a:solidFill>
              </a:rPr>
              <a:t>存储器</a:t>
            </a:r>
            <a:r>
              <a:rPr lang="zh-CN" altLang="en-US" dirty="0"/>
              <a:t>：内存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输入输出设备：其他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第9章 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题</a:t>
            </a:r>
            <a:r>
              <a:rPr lang="en-US" altLang="zh-CN" dirty="0">
                <a:sym typeface="+mn-ea"/>
              </a:rPr>
              <a:t>-A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6975" y="1200785"/>
            <a:ext cx="6453505" cy="5308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676275" y="388938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pic>
        <p:nvPicPr>
          <p:cNvPr id="79874" name="内容占位符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2273300"/>
            <a:ext cx="1962150" cy="333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273300"/>
            <a:ext cx="1962150" cy="333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6" name="内容占位符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25" y="1766888"/>
            <a:ext cx="2230438" cy="2300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7" name="内容占位符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13" y="4494213"/>
            <a:ext cx="2584450" cy="187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椭圆 7"/>
          <p:cNvSpPr/>
          <p:nvPr/>
        </p:nvSpPr>
        <p:spPr bwMode="auto">
          <a:xfrm>
            <a:off x="703263" y="2106613"/>
            <a:ext cx="1387475" cy="11985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490913" y="2106613"/>
            <a:ext cx="1201738" cy="11985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567488" y="1673225"/>
            <a:ext cx="1103313" cy="12001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91275" y="5080000"/>
            <a:ext cx="1103313" cy="11985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117600" y="3873500"/>
            <a:ext cx="723900" cy="1936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3686175" y="3844925"/>
            <a:ext cx="722313" cy="1936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69888" y="3260725"/>
            <a:ext cx="665163" cy="5842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968625" y="2330450"/>
            <a:ext cx="665163" cy="75247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953125" y="1887538"/>
            <a:ext cx="665163" cy="75247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057900" y="4416425"/>
            <a:ext cx="1706563" cy="458788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85800" y="1560513"/>
            <a:ext cx="7772400" cy="4114800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：查阅资料，比较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Skylake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处理器和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处理器的运算器结构。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运算器结构：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1730" marR="0" lvl="2" indent="-2273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各功能部件数量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1730" marR="0" lvl="2" indent="-2273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组织方式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查阅资料：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1730" marR="0" lvl="2" indent="-2273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en.wikipedia.org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1730" marR="0" lvl="2" indent="-2273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en.wikichip.org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685800" y="131763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1400" dirty="0"/>
              <a:t>https://en.wikichip.org/wiki/intel/microarchitectures/skylake_(client)</a:t>
            </a:r>
            <a:endParaRPr lang="zh-CN" altLang="en-US" sz="1400" dirty="0"/>
          </a:p>
        </p:txBody>
      </p:sp>
      <p:pic>
        <p:nvPicPr>
          <p:cNvPr id="819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047875"/>
            <a:ext cx="6316663" cy="4056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4" name="文本框 4"/>
          <p:cNvSpPr txBox="1"/>
          <p:nvPr/>
        </p:nvSpPr>
        <p:spPr>
          <a:xfrm>
            <a:off x="6940550" y="3475038"/>
            <a:ext cx="188595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1800" dirty="0">
                <a:latin typeface="Times New Roman" panose="02020603050405020304" pitchFamily="18" charset="0"/>
                <a:ea typeface="宋体" pitchFamily="2" charset="-122"/>
              </a:rPr>
              <a:t>8 Ports to</a:t>
            </a:r>
            <a:endParaRPr lang="en-US" altLang="zh-CN" sz="1800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buFontTx/>
            </a:pPr>
            <a:r>
              <a:rPr lang="en-US" altLang="zh-CN" sz="1800" dirty="0">
                <a:latin typeface="Times New Roman" panose="02020603050405020304" pitchFamily="18" charset="0"/>
                <a:ea typeface="宋体" pitchFamily="2" charset="-122"/>
              </a:rPr>
              <a:t>8 Function Units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1400" dirty="0"/>
              <a:t>https://en.wikichip.org/wiki/amd/microarchitectures/zen</a:t>
            </a:r>
            <a:endParaRPr lang="zh-CN" altLang="en-US" sz="1400" dirty="0"/>
          </a:p>
        </p:txBody>
      </p:sp>
      <p:pic>
        <p:nvPicPr>
          <p:cNvPr id="8294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3" y="2354263"/>
            <a:ext cx="7419975" cy="4170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48" name="文本框 4"/>
          <p:cNvSpPr txBox="1"/>
          <p:nvPr/>
        </p:nvSpPr>
        <p:spPr>
          <a:xfrm>
            <a:off x="1635125" y="1639888"/>
            <a:ext cx="5537200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1800" dirty="0">
                <a:latin typeface="Times New Roman" panose="02020603050405020304" pitchFamily="18" charset="0"/>
                <a:ea typeface="宋体" pitchFamily="2" charset="-122"/>
              </a:rPr>
              <a:t>2 Groups</a:t>
            </a:r>
            <a:r>
              <a:rPr lang="zh-CN" altLang="en-US" sz="1800" dirty="0">
                <a:latin typeface="Times New Roman" panose="02020603050405020304" pitchFamily="18" charset="0"/>
                <a:ea typeface="宋体" pitchFamily="2" charset="-122"/>
              </a:rPr>
              <a:t>：（</a:t>
            </a:r>
            <a:r>
              <a:rPr lang="en-US" altLang="zh-CN" sz="1800" dirty="0">
                <a:latin typeface="Times New Roman" panose="02020603050405020304" pitchFamily="18" charset="0"/>
                <a:ea typeface="宋体" pitchFamily="2" charset="-122"/>
              </a:rPr>
              <a:t>6 Ports to 6 INT Function Units</a:t>
            </a:r>
            <a:r>
              <a:rPr lang="zh-CN" altLang="en-US" sz="1800" dirty="0"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buFontTx/>
            </a:pPr>
            <a:r>
              <a:rPr lang="en-US" altLang="zh-CN" sz="1800" dirty="0">
                <a:latin typeface="Times New Roman" panose="02020603050405020304" pitchFamily="18" charset="0"/>
                <a:ea typeface="宋体" pitchFamily="2" charset="-122"/>
              </a:rPr>
              <a:t>	   </a:t>
            </a:r>
            <a:r>
              <a:rPr lang="zh-CN" altLang="en-US" sz="1800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itchFamily="2" charset="-122"/>
              </a:rPr>
              <a:t>4 Ports to 4 FP/SIMD Function Units</a:t>
            </a:r>
            <a:r>
              <a:rPr lang="zh-CN" altLang="en-US" sz="1800" dirty="0"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en-US" sz="1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Q</a:t>
            </a:r>
            <a:r>
              <a:rPr lang="zh-CN" altLang="en-US" dirty="0"/>
              <a:t>：说明</a:t>
            </a:r>
            <a:r>
              <a:rPr lang="en-US" altLang="zh-CN" dirty="0"/>
              <a:t>ROB</a:t>
            </a:r>
            <a:r>
              <a:rPr lang="zh-CN" altLang="en-US" dirty="0"/>
              <a:t>、保留站（发射队列）、重命名寄存器在指令流水线中的作用，并查阅资料，比较</a:t>
            </a:r>
            <a:r>
              <a:rPr lang="en-US" altLang="zh-CN" dirty="0"/>
              <a:t>Skylake</a:t>
            </a:r>
            <a:r>
              <a:rPr lang="zh-CN" altLang="en-US" dirty="0"/>
              <a:t>处理器和</a:t>
            </a:r>
            <a:r>
              <a:rPr lang="en-US" altLang="zh-CN" dirty="0"/>
              <a:t>Zen</a:t>
            </a:r>
            <a:r>
              <a:rPr lang="zh-CN" altLang="en-US" dirty="0"/>
              <a:t>处理器的</a:t>
            </a:r>
            <a:r>
              <a:rPr lang="en-US" altLang="zh-CN" dirty="0"/>
              <a:t>ROB</a:t>
            </a:r>
            <a:r>
              <a:rPr lang="zh-CN" altLang="en-US" dirty="0"/>
              <a:t>、发射队列、重命名寄存器项数。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ROB</a:t>
            </a:r>
            <a:r>
              <a:rPr lang="zh-CN" altLang="en-US" dirty="0"/>
              <a:t>：（</a:t>
            </a:r>
            <a:r>
              <a:rPr lang="en-US" altLang="zh-CN" dirty="0"/>
              <a:t>ReOrder Buffer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sz="1800" dirty="0"/>
              <a:t>使动态调度的指令按序提交</a:t>
            </a:r>
            <a:r>
              <a:rPr lang="zh-CN" altLang="en-US" sz="1800" dirty="0">
                <a:solidFill>
                  <a:srgbClr val="0070C0"/>
                </a:solidFill>
              </a:rPr>
              <a:t>（无序→有序）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/>
              <a:t>保留站</a:t>
            </a:r>
            <a:endParaRPr lang="en-US" altLang="zh-CN" dirty="0"/>
          </a:p>
          <a:p>
            <a:pPr lvl="2" eaLnBrk="1" hangingPunct="1"/>
            <a:r>
              <a:rPr lang="zh-CN" altLang="en-US" sz="1800" dirty="0"/>
              <a:t>保存未准备好的指令，使后续指令能先执行</a:t>
            </a:r>
            <a:r>
              <a:rPr lang="zh-CN" altLang="en-US" sz="1800" dirty="0">
                <a:solidFill>
                  <a:srgbClr val="0070C0"/>
                </a:solidFill>
              </a:rPr>
              <a:t>（有序→无序）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/>
              <a:t>重命名寄存器</a:t>
            </a:r>
            <a:endParaRPr lang="en-US" altLang="zh-CN" dirty="0"/>
          </a:p>
          <a:p>
            <a:pPr lvl="2" eaLnBrk="1" hangingPunct="1"/>
            <a:r>
              <a:rPr lang="zh-CN" altLang="en-US" sz="1800" dirty="0"/>
              <a:t>解决大部分的相关问题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第05章 第3题-A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4994" name="内容占位符 3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962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Skylake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lvl="1" eaLnBrk="1" hangingPunct="1"/>
            <a:r>
              <a:rPr lang="en-US" altLang="zh-CN" sz="2000" dirty="0">
                <a:latin typeface="+mn-lt"/>
                <a:ea typeface="+mn-ea"/>
              </a:rPr>
              <a:t>ReOrder Buffer</a:t>
            </a:r>
            <a:endParaRPr lang="en-US" altLang="zh-CN" sz="20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224 entries</a:t>
            </a:r>
            <a:endParaRPr lang="en-US" altLang="zh-CN" sz="1800" dirty="0">
              <a:latin typeface="+mn-lt"/>
              <a:ea typeface="+mn-ea"/>
            </a:endParaRPr>
          </a:p>
          <a:p>
            <a:pPr lvl="1" eaLnBrk="1" hangingPunct="1"/>
            <a:r>
              <a:rPr lang="en-US" altLang="zh-CN" sz="2000" dirty="0">
                <a:latin typeface="+mn-lt"/>
                <a:ea typeface="+mn-ea"/>
              </a:rPr>
              <a:t>Unified Reservation Station</a:t>
            </a:r>
            <a:endParaRPr lang="en-US" altLang="zh-CN" sz="20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97 entries</a:t>
            </a:r>
            <a:endParaRPr lang="en-US" altLang="zh-CN" sz="1800" dirty="0">
              <a:latin typeface="+mn-lt"/>
              <a:ea typeface="+mn-ea"/>
            </a:endParaRPr>
          </a:p>
          <a:p>
            <a:pPr lvl="1" eaLnBrk="1" hangingPunct="1"/>
            <a:endParaRPr lang="en-US" altLang="zh-CN" sz="2000" dirty="0">
              <a:latin typeface="+mn-lt"/>
              <a:ea typeface="+mn-ea"/>
            </a:endParaRPr>
          </a:p>
          <a:p>
            <a:pPr lvl="1" eaLnBrk="1" hangingPunct="1"/>
            <a:r>
              <a:rPr lang="en-US" altLang="zh-CN" sz="2000" dirty="0">
                <a:latin typeface="+mn-lt"/>
                <a:ea typeface="+mn-ea"/>
              </a:rPr>
              <a:t>Physical Register File</a:t>
            </a:r>
            <a:endParaRPr lang="en-US" altLang="zh-CN" sz="20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180 for integer</a:t>
            </a:r>
            <a:endParaRPr lang="en-US" altLang="zh-CN" sz="18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168 for vector/float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4995" name="内容占位符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Zen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lvl="1" eaLnBrk="1" hangingPunct="1"/>
            <a:r>
              <a:rPr lang="en-US" altLang="zh-CN" sz="2000" dirty="0">
                <a:latin typeface="+mn-lt"/>
                <a:ea typeface="+mn-ea"/>
              </a:rPr>
              <a:t>Retire Queue</a:t>
            </a:r>
            <a:endParaRPr lang="en-US" altLang="zh-CN" sz="20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192 entries</a:t>
            </a:r>
            <a:endParaRPr lang="en-US" altLang="zh-CN" sz="1800" dirty="0">
              <a:latin typeface="+mn-lt"/>
              <a:ea typeface="+mn-ea"/>
            </a:endParaRPr>
          </a:p>
          <a:p>
            <a:pPr lvl="1" eaLnBrk="1" hangingPunct="1"/>
            <a:r>
              <a:rPr lang="en-US" altLang="zh-CN" sz="2000" dirty="0">
                <a:latin typeface="+mn-lt"/>
                <a:ea typeface="+mn-ea"/>
              </a:rPr>
              <a:t>Scheduling Queues</a:t>
            </a:r>
            <a:endParaRPr lang="en-US" altLang="zh-CN" sz="20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14×6 for integer</a:t>
            </a:r>
            <a:endParaRPr lang="en-US" altLang="zh-CN" sz="18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96 for FP/SIMD</a:t>
            </a:r>
            <a:endParaRPr lang="en-US" altLang="zh-CN" sz="1800" dirty="0">
              <a:latin typeface="+mn-lt"/>
              <a:ea typeface="+mn-ea"/>
            </a:endParaRPr>
          </a:p>
          <a:p>
            <a:pPr lvl="1" eaLnBrk="1" hangingPunct="1"/>
            <a:r>
              <a:rPr lang="en-US" altLang="zh-CN" sz="2000" dirty="0">
                <a:latin typeface="+mn-lt"/>
                <a:ea typeface="+mn-ea"/>
              </a:rPr>
              <a:t>Physical Register File</a:t>
            </a:r>
            <a:endParaRPr lang="en-US" altLang="zh-CN" sz="20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168 for integer</a:t>
            </a:r>
            <a:endParaRPr lang="en-US" altLang="zh-CN" sz="1800" dirty="0">
              <a:latin typeface="+mn-lt"/>
              <a:ea typeface="+mn-ea"/>
            </a:endParaRPr>
          </a:p>
          <a:p>
            <a:pPr lvl="2" eaLnBrk="1" hangingPunct="1"/>
            <a:r>
              <a:rPr lang="en-US" altLang="zh-CN" sz="1800" dirty="0">
                <a:latin typeface="+mn-lt"/>
                <a:ea typeface="+mn-ea"/>
              </a:rPr>
              <a:t>160 for FP/SIMD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0963" y="5576888"/>
            <a:ext cx="6054725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</a:rPr>
              <a:t>Physical Register File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</a:rPr>
              <a:t>：物理寄存器堆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buFontTx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</a:rPr>
              <a:t>将结构寄存器和重命名寄存器合并为一个寄存器堆，一般使用全定制设计方式，具有多个读写端口。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685800" y="265113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685800" y="1589088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Q</a:t>
            </a:r>
            <a:r>
              <a:rPr lang="zh-CN" altLang="en-US" dirty="0"/>
              <a:t>：假设</a:t>
            </a:r>
            <a:r>
              <a:rPr lang="en-US" altLang="zh-CN" dirty="0"/>
              <a:t>A</a:t>
            </a:r>
            <a:r>
              <a:rPr lang="zh-CN" altLang="en-US" dirty="0"/>
              <a:t>处理器有两级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一级</a:t>
            </a:r>
            <a:r>
              <a:rPr lang="en-US" altLang="zh-CN" dirty="0"/>
              <a:t>cache</a:t>
            </a:r>
            <a:r>
              <a:rPr lang="zh-CN" altLang="en-US" dirty="0"/>
              <a:t>大小为</a:t>
            </a:r>
            <a:r>
              <a:rPr lang="en-US" altLang="zh-CN" dirty="0"/>
              <a:t>32KB</a:t>
            </a:r>
            <a:r>
              <a:rPr lang="zh-CN" altLang="en-US" dirty="0"/>
              <a:t>，命中率为</a:t>
            </a:r>
            <a:r>
              <a:rPr lang="en-US" altLang="zh-CN" dirty="0"/>
              <a:t>95%</a:t>
            </a:r>
            <a:r>
              <a:rPr lang="zh-CN" altLang="en-US" dirty="0"/>
              <a:t>，命中延迟为</a:t>
            </a:r>
            <a:r>
              <a:rPr lang="en-US" altLang="zh-CN" dirty="0"/>
              <a:t>1</a:t>
            </a:r>
            <a:r>
              <a:rPr lang="zh-CN" altLang="en-US" dirty="0"/>
              <a:t>拍；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二级</a:t>
            </a:r>
            <a:r>
              <a:rPr lang="en-US" altLang="zh-CN" dirty="0"/>
              <a:t>cache</a:t>
            </a:r>
            <a:r>
              <a:rPr lang="zh-CN" altLang="en-US" dirty="0"/>
              <a:t>大小为</a:t>
            </a:r>
            <a:r>
              <a:rPr lang="en-US" altLang="zh-CN" dirty="0"/>
              <a:t>1MB</a:t>
            </a:r>
            <a:r>
              <a:rPr lang="zh-CN" altLang="en-US" dirty="0"/>
              <a:t>，命中率为</a:t>
            </a:r>
            <a:r>
              <a:rPr lang="en-US" altLang="zh-CN" dirty="0"/>
              <a:t>80%</a:t>
            </a:r>
            <a:r>
              <a:rPr lang="zh-CN" altLang="en-US" dirty="0"/>
              <a:t>，命中延迟为</a:t>
            </a:r>
            <a:r>
              <a:rPr lang="en-US" altLang="zh-CN" dirty="0"/>
              <a:t>30</a:t>
            </a:r>
            <a:r>
              <a:rPr lang="zh-CN" altLang="en-US" dirty="0"/>
              <a:t>拍，失效延迟为</a:t>
            </a:r>
            <a:r>
              <a:rPr lang="en-US" altLang="zh-CN" dirty="0"/>
              <a:t>150</a:t>
            </a:r>
            <a:r>
              <a:rPr lang="zh-CN" altLang="en-US" dirty="0"/>
              <a:t>拍。</a:t>
            </a:r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  <a:r>
              <a:rPr lang="zh-CN" altLang="en-US" dirty="0"/>
              <a:t>处理器有三级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一级</a:t>
            </a:r>
            <a:r>
              <a:rPr lang="en-US" altLang="zh-CN" dirty="0"/>
              <a:t>cache</a:t>
            </a:r>
            <a:r>
              <a:rPr lang="zh-CN" altLang="en-US" dirty="0"/>
              <a:t>大小为</a:t>
            </a:r>
            <a:r>
              <a:rPr lang="en-US" altLang="zh-CN" dirty="0"/>
              <a:t>32KB</a:t>
            </a:r>
            <a:r>
              <a:rPr lang="zh-CN" altLang="en-US" dirty="0"/>
              <a:t>，命中率为</a:t>
            </a:r>
            <a:r>
              <a:rPr lang="en-US" altLang="zh-CN" dirty="0"/>
              <a:t>95%</a:t>
            </a:r>
            <a:r>
              <a:rPr lang="zh-CN" altLang="en-US" dirty="0"/>
              <a:t>，命中延迟为</a:t>
            </a:r>
            <a:r>
              <a:rPr lang="en-US" altLang="zh-CN" dirty="0"/>
              <a:t>1</a:t>
            </a:r>
            <a:r>
              <a:rPr lang="zh-CN" altLang="en-US" dirty="0"/>
              <a:t>拍；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二级</a:t>
            </a:r>
            <a:r>
              <a:rPr lang="en-US" altLang="zh-CN" dirty="0"/>
              <a:t>cache</a:t>
            </a:r>
            <a:r>
              <a:rPr lang="zh-CN" altLang="en-US" dirty="0"/>
              <a:t>大小为</a:t>
            </a:r>
            <a:r>
              <a:rPr lang="en-US" altLang="zh-CN" dirty="0"/>
              <a:t>256KB</a:t>
            </a:r>
            <a:r>
              <a:rPr lang="zh-CN" altLang="en-US" dirty="0"/>
              <a:t>，命中率为</a:t>
            </a:r>
            <a:r>
              <a:rPr lang="en-US" altLang="zh-CN" dirty="0"/>
              <a:t>75%</a:t>
            </a:r>
            <a:r>
              <a:rPr lang="zh-CN" altLang="en-US" dirty="0"/>
              <a:t>，命中延迟为</a:t>
            </a:r>
            <a:r>
              <a:rPr lang="en-US" altLang="zh-CN" dirty="0"/>
              <a:t>20</a:t>
            </a:r>
            <a:r>
              <a:rPr lang="zh-CN" altLang="en-US" dirty="0"/>
              <a:t>拍；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三级</a:t>
            </a:r>
            <a:r>
              <a:rPr lang="en-US" altLang="zh-CN" dirty="0"/>
              <a:t>cache</a:t>
            </a:r>
            <a:r>
              <a:rPr lang="zh-CN" altLang="en-US" dirty="0"/>
              <a:t>大小为</a:t>
            </a:r>
            <a:r>
              <a:rPr lang="en-US" altLang="zh-CN" dirty="0"/>
              <a:t>4MB</a:t>
            </a:r>
            <a:r>
              <a:rPr lang="zh-CN" altLang="en-US" dirty="0"/>
              <a:t>，命中率为</a:t>
            </a:r>
            <a:r>
              <a:rPr lang="en-US" altLang="zh-CN" dirty="0"/>
              <a:t>80%</a:t>
            </a:r>
            <a:r>
              <a:rPr lang="zh-CN" altLang="en-US" dirty="0"/>
              <a:t>，命中延迟为</a:t>
            </a:r>
            <a:r>
              <a:rPr lang="en-US" altLang="zh-CN" dirty="0"/>
              <a:t>50</a:t>
            </a:r>
            <a:r>
              <a:rPr lang="zh-CN" altLang="en-US" dirty="0"/>
              <a:t>拍，失效延迟为</a:t>
            </a:r>
            <a:r>
              <a:rPr lang="en-US" altLang="zh-CN" dirty="0"/>
              <a:t>150</a:t>
            </a:r>
            <a:r>
              <a:rPr lang="zh-CN" altLang="en-US" dirty="0"/>
              <a:t>拍。</a:t>
            </a:r>
            <a:endParaRPr lang="en-US" altLang="zh-CN" dirty="0"/>
          </a:p>
          <a:p>
            <a:pPr eaLnBrk="1" hangingPunct="1"/>
            <a:r>
              <a:rPr lang="zh-CN" altLang="en-US" dirty="0"/>
              <a:t>比较两款处理器的平均访存延迟。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671830" y="980440"/>
            <a:ext cx="7772400" cy="587756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 eaLnBrk="1" hangingPunct="1"/>
            <a:r>
              <a:rPr lang="en-US" altLang="zh-CN" sz="1800" dirty="0"/>
              <a:t>AMAT = HitTime + MissRate × </a:t>
            </a:r>
            <a:r>
              <a:rPr lang="en-US" altLang="zh-CN" sz="1800" dirty="0">
                <a:solidFill>
                  <a:srgbClr val="FF0000"/>
                </a:solidFill>
              </a:rPr>
              <a:t>Penalty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800" dirty="0"/>
              <a:t>无论是否命中，</a:t>
            </a:r>
            <a:r>
              <a:rPr lang="en-US" altLang="zh-CN" sz="1800" dirty="0"/>
              <a:t>HitTime</a:t>
            </a:r>
            <a:r>
              <a:rPr lang="zh-CN" altLang="en-US" sz="1800" dirty="0"/>
              <a:t>都要计入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/>
              <a:t>Penalty</a:t>
            </a:r>
            <a:r>
              <a:rPr lang="zh-CN" altLang="en-US" sz="1800" dirty="0"/>
              <a:t>的计算方法：</a:t>
            </a:r>
            <a:endParaRPr lang="en-US" altLang="zh-CN" sz="1800" dirty="0"/>
          </a:p>
          <a:p>
            <a:pPr lvl="2" eaLnBrk="1" hangingPunct="1"/>
            <a:r>
              <a:rPr lang="zh-CN" altLang="en-US" sz="1800" dirty="0"/>
              <a:t>下级</a:t>
            </a:r>
            <a:r>
              <a:rPr lang="en-US" altLang="zh-CN" sz="1800" dirty="0"/>
              <a:t>AMAT</a:t>
            </a:r>
            <a:r>
              <a:rPr lang="zh-CN" altLang="en-US" sz="1800" dirty="0"/>
              <a:t>都理解为</a:t>
            </a:r>
            <a:r>
              <a:rPr lang="en-US" altLang="zh-CN" sz="1800" dirty="0"/>
              <a:t>Penalty</a:t>
            </a:r>
            <a:endParaRPr lang="en-US" altLang="zh-CN" sz="1800" dirty="0"/>
          </a:p>
          <a:p>
            <a:pPr lvl="3" eaLnBrk="1" hangingPunct="1"/>
            <a:r>
              <a:rPr lang="en-US" altLang="zh-CN" sz="1800" dirty="0"/>
              <a:t>A</a:t>
            </a:r>
            <a:r>
              <a:rPr lang="zh-CN" altLang="en-US" sz="1800" dirty="0"/>
              <a:t>：</a:t>
            </a:r>
            <a:r>
              <a:rPr lang="en-US" altLang="zh-CN" sz="1800" dirty="0"/>
              <a:t>1 + 0.05 </a:t>
            </a:r>
            <a:r>
              <a:rPr lang="zh-CN" altLang="en-US" sz="1800" dirty="0"/>
              <a:t>* </a:t>
            </a:r>
            <a:r>
              <a:rPr lang="en-US" altLang="zh-CN" sz="1800" dirty="0"/>
              <a:t>(30 + 0.2 * 150) = 4</a:t>
            </a:r>
            <a:endParaRPr lang="en-US" altLang="zh-CN" sz="1800" dirty="0"/>
          </a:p>
          <a:p>
            <a:pPr lvl="3" eaLnBrk="1" hangingPunct="1"/>
            <a:r>
              <a:rPr lang="en-US" altLang="zh-CN" sz="1800" dirty="0"/>
              <a:t>B</a:t>
            </a:r>
            <a:r>
              <a:rPr lang="zh-CN" altLang="en-US" sz="1800" dirty="0"/>
              <a:t>：</a:t>
            </a:r>
            <a:r>
              <a:rPr lang="en-US" altLang="zh-CN" sz="1800" dirty="0"/>
              <a:t>1 + 0.05 * (20 + 0.25 * (50 + 0.2 </a:t>
            </a:r>
            <a:r>
              <a:rPr lang="zh-CN" altLang="en-US" sz="1800" dirty="0"/>
              <a:t>* </a:t>
            </a:r>
            <a:r>
              <a:rPr lang="en-US" altLang="zh-CN" sz="1800" dirty="0"/>
              <a:t>150)) = 3</a:t>
            </a:r>
            <a:endParaRPr lang="en-US" altLang="zh-CN" sz="1800" dirty="0"/>
          </a:p>
          <a:p>
            <a:pPr lvl="2" eaLnBrk="1" hangingPunct="1"/>
            <a:r>
              <a:rPr lang="zh-CN" altLang="en-US" sz="1800" dirty="0"/>
              <a:t>最后一级的失效延迟</a:t>
            </a:r>
            <a:r>
              <a:rPr lang="en-US" altLang="zh-CN" sz="1800" dirty="0"/>
              <a:t>!=Penalty</a:t>
            </a:r>
            <a:r>
              <a:rPr lang="zh-CN" altLang="en-US" sz="1800" dirty="0"/>
              <a:t>，需要减去命中延时</a:t>
            </a:r>
            <a:endParaRPr lang="en-US" altLang="zh-CN" sz="1800" dirty="0"/>
          </a:p>
          <a:p>
            <a:pPr lvl="3" eaLnBrk="1" hangingPunct="1"/>
            <a:r>
              <a:rPr lang="en-US" altLang="zh-CN" sz="1800" dirty="0"/>
              <a:t>A</a:t>
            </a:r>
            <a:r>
              <a:rPr lang="zh-CN" altLang="en-US" sz="1800" dirty="0"/>
              <a:t>：</a:t>
            </a:r>
            <a:r>
              <a:rPr lang="en-US" altLang="zh-CN" sz="1800" dirty="0"/>
              <a:t>1 + 0.05 </a:t>
            </a:r>
            <a:r>
              <a:rPr lang="zh-CN" altLang="en-US" sz="1800" dirty="0"/>
              <a:t>* </a:t>
            </a:r>
            <a:r>
              <a:rPr lang="en-US" altLang="zh-CN" sz="1800" dirty="0"/>
              <a:t>(30 + 0.2 * </a:t>
            </a:r>
            <a:r>
              <a:rPr lang="en-US" altLang="zh-CN" sz="1800" dirty="0">
                <a:solidFill>
                  <a:srgbClr val="FF0000"/>
                </a:solidFill>
              </a:rPr>
              <a:t>120</a:t>
            </a:r>
            <a:r>
              <a:rPr lang="en-US" altLang="zh-CN" sz="1800" dirty="0"/>
              <a:t>) = 3.7</a:t>
            </a:r>
            <a:endParaRPr lang="en-US" altLang="zh-CN" sz="1800" dirty="0"/>
          </a:p>
          <a:p>
            <a:pPr lvl="3" eaLnBrk="1" hangingPunct="1"/>
            <a:r>
              <a:rPr lang="en-US" altLang="zh-CN" sz="1800" dirty="0"/>
              <a:t>B</a:t>
            </a:r>
            <a:r>
              <a:rPr lang="zh-CN" altLang="en-US" sz="1800" dirty="0"/>
              <a:t>：</a:t>
            </a:r>
            <a:r>
              <a:rPr lang="en-US" altLang="zh-CN" sz="1800" dirty="0"/>
              <a:t>1 + 0.05 * (20 + 0.25 * (50 + 0.2 </a:t>
            </a:r>
            <a:r>
              <a:rPr lang="zh-CN" altLang="en-US" sz="1800" dirty="0"/>
              <a:t>* 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r>
              <a:rPr lang="en-US" altLang="zh-CN" sz="1800" dirty="0"/>
              <a:t>)) = 2.875</a:t>
            </a:r>
            <a:endParaRPr lang="en-US" altLang="zh-CN" sz="1800" dirty="0"/>
          </a:p>
          <a:p>
            <a:pPr lvl="2" eaLnBrk="1" hangingPunct="1"/>
            <a:r>
              <a:rPr lang="zh-CN" altLang="en-US" sz="1800" dirty="0"/>
              <a:t>每一级失效延迟</a:t>
            </a:r>
            <a:r>
              <a:rPr lang="en-US" altLang="zh-CN" sz="1800" dirty="0"/>
              <a:t>!=Penalty</a:t>
            </a:r>
            <a:r>
              <a:rPr lang="zh-CN" altLang="en-US" sz="1800" dirty="0"/>
              <a:t> ，需要减去命中延时</a:t>
            </a:r>
            <a:endParaRPr lang="en-US" altLang="zh-CN" sz="1800" dirty="0"/>
          </a:p>
          <a:p>
            <a:pPr lvl="3" eaLnBrk="1" hangingPunct="1"/>
            <a:r>
              <a:rPr lang="en-US" altLang="zh-CN" sz="1800" dirty="0"/>
              <a:t>A</a:t>
            </a:r>
            <a:r>
              <a:rPr lang="zh-CN" altLang="en-US" sz="1800" dirty="0"/>
              <a:t>：</a:t>
            </a:r>
            <a:r>
              <a:rPr lang="en-US" altLang="zh-CN" sz="1800" dirty="0"/>
              <a:t>1 + 0.05 </a:t>
            </a:r>
            <a:r>
              <a:rPr lang="zh-CN" altLang="en-US" sz="1800" dirty="0"/>
              <a:t>*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29</a:t>
            </a:r>
            <a:r>
              <a:rPr lang="en-US" altLang="zh-CN" sz="1800" dirty="0"/>
              <a:t> + 0.2 * </a:t>
            </a:r>
            <a:r>
              <a:rPr lang="en-US" altLang="zh-CN" sz="1800" dirty="0">
                <a:solidFill>
                  <a:srgbClr val="FF0000"/>
                </a:solidFill>
              </a:rPr>
              <a:t>120</a:t>
            </a:r>
            <a:r>
              <a:rPr lang="en-US" altLang="zh-CN" sz="1800" dirty="0"/>
              <a:t>) = 3.65</a:t>
            </a:r>
            <a:endParaRPr lang="en-US" altLang="zh-CN" sz="1800" dirty="0"/>
          </a:p>
          <a:p>
            <a:pPr lvl="3" eaLnBrk="1" hangingPunct="1"/>
            <a:r>
              <a:rPr lang="en-US" altLang="zh-CN" sz="1800" dirty="0"/>
              <a:t>B</a:t>
            </a:r>
            <a:r>
              <a:rPr lang="zh-CN" altLang="en-US" sz="1800" dirty="0"/>
              <a:t>：</a:t>
            </a:r>
            <a:r>
              <a:rPr lang="en-US" altLang="zh-CN" sz="1800" dirty="0"/>
              <a:t>1 + 0.05 * (</a:t>
            </a:r>
            <a:r>
              <a:rPr lang="en-US" altLang="zh-CN" sz="1800" dirty="0">
                <a:solidFill>
                  <a:srgbClr val="FF0000"/>
                </a:solidFill>
              </a:rPr>
              <a:t>19</a:t>
            </a:r>
            <a:r>
              <a:rPr lang="en-US" altLang="zh-CN" sz="1800" dirty="0"/>
              <a:t> + 0.25 * (</a:t>
            </a:r>
            <a:r>
              <a:rPr lang="en-US" altLang="zh-CN" sz="1800" dirty="0">
                <a:solidFill>
                  <a:srgbClr val="FF0000"/>
                </a:solidFill>
              </a:rPr>
              <a:t>30</a:t>
            </a:r>
            <a:r>
              <a:rPr lang="en-US" altLang="zh-CN" sz="1800" dirty="0"/>
              <a:t> + 0.2 </a:t>
            </a:r>
            <a:r>
              <a:rPr lang="zh-CN" altLang="en-US" sz="1800" dirty="0"/>
              <a:t>* 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r>
              <a:rPr lang="en-US" altLang="zh-CN" sz="1800" dirty="0"/>
              <a:t>)) = 2.575</a:t>
            </a:r>
            <a:endParaRPr lang="en-US" altLang="zh-CN" sz="1800" dirty="0"/>
          </a:p>
          <a:p>
            <a:pPr lvl="2" eaLnBrk="1" hangingPunct="1"/>
            <a:endParaRPr lang="en-US" altLang="zh-CN" sz="1800" dirty="0"/>
          </a:p>
          <a:p>
            <a:pPr lvl="2" eaLnBrk="1" hangingPunct="1"/>
            <a:endParaRPr lang="en-US" altLang="zh-CN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：假设某内存访问，关行、打开、读写各需要两拍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）行缓存命中率为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70%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）行缓存命中率为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30%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的情况下，采用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page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模式还是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page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模式性能更高？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 eaLnBrk="1" hangingPunct="1"/>
            <a:r>
              <a:rPr lang="en-US" altLang="zh-CN" sz="1800" dirty="0"/>
              <a:t>Close page</a:t>
            </a:r>
            <a:r>
              <a:rPr lang="zh-CN" altLang="en-US" sz="1800" dirty="0"/>
              <a:t>和</a:t>
            </a:r>
            <a:r>
              <a:rPr lang="en-US" altLang="zh-CN" sz="1800" dirty="0"/>
              <a:t>open page</a:t>
            </a:r>
            <a:r>
              <a:rPr lang="zh-CN" altLang="en-US" sz="1800" dirty="0"/>
              <a:t>行为的区别：</a:t>
            </a:r>
            <a:endParaRPr lang="en-US" altLang="zh-CN" sz="1800" dirty="0"/>
          </a:p>
          <a:p>
            <a:pPr lvl="2" eaLnBrk="1" hangingPunct="1"/>
            <a:r>
              <a:rPr lang="en-US" altLang="zh-CN" sz="1400" dirty="0"/>
              <a:t>Close page</a:t>
            </a:r>
            <a:r>
              <a:rPr lang="zh-CN" altLang="en-US" sz="1400" dirty="0"/>
              <a:t>：每次访问都是打开、读写、关行的序列</a:t>
            </a:r>
            <a:endParaRPr lang="en-US" altLang="zh-CN" sz="1400" dirty="0"/>
          </a:p>
          <a:p>
            <a:pPr lvl="2" eaLnBrk="1" hangingPunct="1"/>
            <a:r>
              <a:rPr lang="en-US" altLang="zh-CN" sz="1400" dirty="0"/>
              <a:t>Open page</a:t>
            </a:r>
            <a:r>
              <a:rPr lang="zh-CN" altLang="en-US" sz="1400" dirty="0"/>
              <a:t>：命中时直接读写，否则要进行关行、打开、读写的序列</a:t>
            </a:r>
            <a:endParaRPr lang="en-US" altLang="zh-CN" sz="1400" dirty="0"/>
          </a:p>
          <a:p>
            <a:pPr lvl="1" eaLnBrk="1" hangingPunct="1"/>
            <a:r>
              <a:rPr lang="zh-CN" altLang="en-US" sz="1800" dirty="0"/>
              <a:t>关行也叫</a:t>
            </a:r>
            <a:r>
              <a:rPr lang="en-US" altLang="zh-CN" sz="1800" dirty="0"/>
              <a:t>precharge</a:t>
            </a:r>
            <a:r>
              <a:rPr lang="zh-CN" altLang="en-US" sz="1800" dirty="0"/>
              <a:t>，作用是将打开的行写回</a:t>
            </a:r>
            <a:r>
              <a:rPr lang="en-US" altLang="zh-CN" sz="1800" dirty="0"/>
              <a:t>DRAM</a:t>
            </a:r>
            <a:r>
              <a:rPr lang="zh-CN" altLang="en-US" sz="1800" dirty="0"/>
              <a:t>并无效该行，所以无需额外计算写回延时。</a:t>
            </a:r>
            <a:endParaRPr lang="en-US" altLang="zh-CN" sz="1800" dirty="0"/>
          </a:p>
          <a:p>
            <a:pPr lvl="1" eaLnBrk="1" hangingPunct="1"/>
            <a:r>
              <a:rPr lang="zh-CN" altLang="en-US" sz="1800" dirty="0"/>
              <a:t>关心的是读写的延迟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Q</a:t>
            </a:r>
            <a:r>
              <a:rPr lang="zh-CN" altLang="en-US" sz="1800" dirty="0"/>
              <a:t>：为什么</a:t>
            </a:r>
            <a:r>
              <a:rPr lang="en-US" altLang="zh-CN" sz="1800" dirty="0"/>
              <a:t>close page</a:t>
            </a:r>
            <a:r>
              <a:rPr lang="zh-CN" altLang="en-US" sz="1800" dirty="0"/>
              <a:t>的读写延迟为</a:t>
            </a:r>
            <a:r>
              <a:rPr lang="en-US" altLang="zh-CN" sz="1800" dirty="0"/>
              <a:t>4</a:t>
            </a:r>
            <a:r>
              <a:rPr lang="zh-CN" altLang="en-US" sz="1800" dirty="0"/>
              <a:t>？总是为</a:t>
            </a:r>
            <a:r>
              <a:rPr lang="en-US" altLang="zh-CN" sz="1800" dirty="0"/>
              <a:t>4</a:t>
            </a:r>
            <a:r>
              <a:rPr lang="zh-CN" altLang="en-US" sz="1800" dirty="0"/>
              <a:t>吗？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A</a:t>
            </a:r>
            <a:r>
              <a:rPr lang="zh-CN" altLang="en-US" sz="1800" dirty="0"/>
              <a:t>：关行的延迟被</a:t>
            </a:r>
            <a:r>
              <a:rPr lang="zh-CN" altLang="en-US" sz="1800" dirty="0">
                <a:solidFill>
                  <a:srgbClr val="0070C0"/>
                </a:solidFill>
              </a:rPr>
              <a:t>掩盖</a:t>
            </a:r>
            <a:r>
              <a:rPr lang="zh-CN" altLang="en-US" sz="1800" dirty="0"/>
              <a:t>，被对其他</a:t>
            </a:r>
            <a:r>
              <a:rPr lang="en-US" altLang="zh-CN" sz="1800" dirty="0"/>
              <a:t>bank</a:t>
            </a:r>
            <a:r>
              <a:rPr lang="zh-CN" altLang="en-US" sz="1800" dirty="0"/>
              <a:t>的访问所掩盖，因此当连续访问同一</a:t>
            </a:r>
            <a:r>
              <a:rPr lang="en-US" altLang="zh-CN" sz="1800" dirty="0"/>
              <a:t>bank</a:t>
            </a:r>
            <a:r>
              <a:rPr lang="zh-CN" altLang="en-US" sz="1800" dirty="0"/>
              <a:t>时，</a:t>
            </a:r>
            <a:r>
              <a:rPr lang="en-US" altLang="zh-CN" sz="1800" dirty="0"/>
              <a:t>close page</a:t>
            </a:r>
            <a:r>
              <a:rPr lang="zh-CN" altLang="en-US" sz="1800" dirty="0"/>
              <a:t>的延迟为</a:t>
            </a:r>
            <a:r>
              <a:rPr lang="en-US" altLang="zh-CN" sz="1800" dirty="0"/>
              <a:t>6</a:t>
            </a:r>
            <a:endParaRPr lang="en-US" altLang="zh-CN" sz="1800" dirty="0"/>
          </a:p>
          <a:p>
            <a:pPr lvl="1" eaLnBrk="1" hangingPunct="1"/>
            <a:r>
              <a:rPr lang="zh-CN" altLang="en-US" sz="1800" dirty="0"/>
              <a:t>由上，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Open page </a:t>
            </a:r>
            <a:r>
              <a:rPr lang="zh-CN" altLang="en-US" sz="1800" dirty="0"/>
              <a:t>的延迟为</a:t>
            </a:r>
            <a:r>
              <a:rPr lang="en-US" altLang="zh-CN" sz="1800" dirty="0"/>
              <a:t>3.2/4.8  (70%</a:t>
            </a:r>
            <a:r>
              <a:rPr lang="zh-CN" altLang="en-US" sz="1800" dirty="0"/>
              <a:t>和</a:t>
            </a:r>
            <a:r>
              <a:rPr lang="en-US" altLang="zh-CN" sz="1800" dirty="0"/>
              <a:t>30%</a:t>
            </a:r>
            <a:r>
              <a:rPr lang="zh-CN" altLang="en-US" sz="1800" dirty="0"/>
              <a:t>命中率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Close page </a:t>
            </a:r>
            <a:r>
              <a:rPr lang="zh-CN" altLang="en-US" sz="1800" dirty="0"/>
              <a:t>的延迟为</a:t>
            </a:r>
            <a:r>
              <a:rPr lang="en-US" altLang="zh-CN" sz="1800" dirty="0"/>
              <a:t>4/6        ((</a:t>
            </a:r>
            <a:r>
              <a:rPr lang="zh-CN" altLang="en-US" sz="1800" dirty="0"/>
              <a:t>不</a:t>
            </a:r>
            <a:r>
              <a:rPr lang="en-US" altLang="zh-CN" sz="1800" dirty="0"/>
              <a:t>)</a:t>
            </a:r>
            <a:r>
              <a:rPr lang="zh-CN" altLang="en-US" sz="1800" dirty="0"/>
              <a:t>连续命中同一</a:t>
            </a:r>
            <a:r>
              <a:rPr lang="en-US" altLang="zh-CN" sz="1800" dirty="0"/>
              <a:t>Bank)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760413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" y="1958975"/>
          <a:ext cx="7497763" cy="399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  <a:gridCol w="208271"/>
              </a:tblGrid>
              <a:tr h="37092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19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26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27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28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6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Q</a:t>
            </a:r>
            <a:r>
              <a:rPr lang="zh-CN" altLang="en-US" dirty="0"/>
              <a:t>：简要说明处理器和</a:t>
            </a:r>
            <a:r>
              <a:rPr lang="en-US" altLang="zh-CN" dirty="0"/>
              <a:t>IO</a:t>
            </a:r>
            <a:r>
              <a:rPr lang="zh-CN" altLang="en-US" dirty="0"/>
              <a:t>设备之间的两种通信方式的通信过程。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PIO</a:t>
            </a:r>
            <a:r>
              <a:rPr lang="zh-CN" altLang="en-US" dirty="0"/>
              <a:t>：处理器直接读写</a:t>
            </a:r>
            <a:r>
              <a:rPr lang="en-US" altLang="zh-CN" dirty="0"/>
              <a:t>IO</a:t>
            </a:r>
            <a:r>
              <a:rPr lang="zh-CN" altLang="en-US" dirty="0"/>
              <a:t>设备的寄存器</a:t>
            </a:r>
            <a:r>
              <a:rPr lang="en-US" altLang="zh-CN" dirty="0"/>
              <a:t>/</a:t>
            </a:r>
            <a:r>
              <a:rPr lang="zh-CN" altLang="en-US" dirty="0"/>
              <a:t>存储空间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DMA</a:t>
            </a:r>
            <a:r>
              <a:rPr lang="zh-CN" altLang="en-US" dirty="0"/>
              <a:t>：</a:t>
            </a:r>
            <a:r>
              <a:rPr lang="en-US" altLang="zh-CN" dirty="0"/>
              <a:t>IO</a:t>
            </a:r>
            <a:r>
              <a:rPr lang="zh-CN" altLang="en-US" dirty="0"/>
              <a:t>设备根据预先给出的</a:t>
            </a:r>
            <a:r>
              <a:rPr lang="en-US" altLang="zh-CN" dirty="0"/>
              <a:t>DMA</a:t>
            </a:r>
            <a:r>
              <a:rPr lang="zh-CN" altLang="en-US" dirty="0"/>
              <a:t>参数（描述符）读写内存，处理器访问内存来获取</a:t>
            </a:r>
            <a:r>
              <a:rPr lang="en-US" altLang="zh-CN" dirty="0"/>
              <a:t>IO</a:t>
            </a:r>
            <a:r>
              <a:rPr lang="zh-CN" altLang="en-US" dirty="0"/>
              <a:t>设备的数据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7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Q</a:t>
            </a:r>
            <a:r>
              <a:rPr lang="zh-CN" altLang="en-US" dirty="0"/>
              <a:t>：简要说明处理器和</a:t>
            </a:r>
            <a:r>
              <a:rPr lang="en-US" altLang="zh-CN" dirty="0"/>
              <a:t>IO</a:t>
            </a:r>
            <a:r>
              <a:rPr lang="zh-CN" altLang="en-US" dirty="0"/>
              <a:t>设备之间的两种同步方式的同步过程。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轮询：处理器循环读取</a:t>
            </a:r>
            <a:r>
              <a:rPr lang="en-US" altLang="zh-CN" dirty="0"/>
              <a:t>IO</a:t>
            </a:r>
            <a:r>
              <a:rPr lang="zh-CN" altLang="en-US" dirty="0"/>
              <a:t>设备寄存器状态，获得需要的状态后进行相应的操作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中断：处理器接收</a:t>
            </a:r>
            <a:r>
              <a:rPr lang="en-US" altLang="zh-CN" dirty="0"/>
              <a:t>IO</a:t>
            </a:r>
            <a:r>
              <a:rPr lang="zh-CN" altLang="en-US" dirty="0"/>
              <a:t>设备中断，接收到中断后查询状态并进行操作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8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Q</a:t>
            </a:r>
            <a:r>
              <a:rPr lang="zh-CN" altLang="en-US" dirty="0"/>
              <a:t>：在一个两片系统中，</a:t>
            </a:r>
            <a:r>
              <a:rPr lang="en-US" altLang="zh-CN" dirty="0"/>
              <a:t>CPU</a:t>
            </a:r>
            <a:r>
              <a:rPr lang="zh-CN" altLang="en-US" dirty="0"/>
              <a:t>含内存控制器，桥片含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DC</a:t>
            </a:r>
            <a:r>
              <a:rPr lang="zh-CN" altLang="en-US" dirty="0"/>
              <a:t>和显存，简要说明在</a:t>
            </a:r>
            <a:r>
              <a:rPr lang="en-US" altLang="zh-CN" dirty="0"/>
              <a:t>PPT</a:t>
            </a:r>
            <a:r>
              <a:rPr lang="zh-CN" altLang="en-US" dirty="0"/>
              <a:t>翻页过程中，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DC</a:t>
            </a:r>
            <a:r>
              <a:rPr lang="zh-CN" altLang="en-US" dirty="0"/>
              <a:t>、显存、内存之间的同步和通信过程。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CPU</a:t>
            </a:r>
            <a:r>
              <a:rPr lang="zh-CN" altLang="en-US" dirty="0"/>
              <a:t>准备需要显示的数据和</a:t>
            </a:r>
            <a:r>
              <a:rPr lang="en-US" altLang="zh-CN" dirty="0"/>
              <a:t>GPU</a:t>
            </a:r>
            <a:r>
              <a:rPr lang="zh-CN" altLang="en-US" dirty="0"/>
              <a:t>需要执行的指令，放在内存中，并写</a:t>
            </a:r>
            <a:r>
              <a:rPr lang="en-US" altLang="zh-CN" dirty="0"/>
              <a:t>GPU</a:t>
            </a:r>
            <a:r>
              <a:rPr lang="zh-CN" altLang="en-US" dirty="0"/>
              <a:t>寄存器通知</a:t>
            </a:r>
            <a:r>
              <a:rPr lang="en-US" altLang="zh-CN" dirty="0"/>
              <a:t>GPU</a:t>
            </a:r>
            <a:r>
              <a:rPr lang="zh-CN" altLang="en-US" dirty="0"/>
              <a:t>开始工作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GPU</a:t>
            </a:r>
            <a:r>
              <a:rPr lang="zh-CN" altLang="en-US" dirty="0"/>
              <a:t>通过</a:t>
            </a:r>
            <a:r>
              <a:rPr lang="en-US" altLang="zh-CN" dirty="0"/>
              <a:t>DMA</a:t>
            </a:r>
            <a:r>
              <a:rPr lang="zh-CN" altLang="en-US" dirty="0"/>
              <a:t>方式从内存读取指令和数据，并将结果绘制在显存中，完成后通过中断通知</a:t>
            </a:r>
            <a:r>
              <a:rPr lang="en-US" altLang="zh-CN" dirty="0"/>
              <a:t>CPU</a:t>
            </a:r>
            <a:r>
              <a:rPr lang="zh-CN" altLang="en-US" dirty="0"/>
              <a:t>任务完成。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DC</a:t>
            </a:r>
            <a:r>
              <a:rPr lang="zh-CN" altLang="en-US" dirty="0"/>
              <a:t>周期性持续地通过</a:t>
            </a:r>
            <a:r>
              <a:rPr lang="en-US" altLang="zh-CN" dirty="0"/>
              <a:t>DMA</a:t>
            </a:r>
            <a:r>
              <a:rPr lang="zh-CN" altLang="en-US" dirty="0"/>
              <a:t>访问显存，并输出到显示接口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第05章 第</a:t>
            </a:r>
            <a:r>
              <a:rPr lang="en-US" altLang="zh-CN" dirty="0"/>
              <a:t>9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Q</a:t>
            </a:r>
            <a:r>
              <a:rPr lang="zh-CN" altLang="en-US" dirty="0"/>
              <a:t>：调查目前市场主流光盘、硬盘、</a:t>
            </a:r>
            <a:r>
              <a:rPr lang="en-US" altLang="zh-CN" dirty="0"/>
              <a:t>SSD</a:t>
            </a:r>
            <a:r>
              <a:rPr lang="zh-CN" altLang="en-US" dirty="0"/>
              <a:t>盘、内存的价格，并计算每</a:t>
            </a:r>
            <a:r>
              <a:rPr lang="en-US" altLang="zh-CN" dirty="0"/>
              <a:t>GB</a:t>
            </a:r>
            <a:r>
              <a:rPr lang="zh-CN" altLang="en-US" dirty="0"/>
              <a:t>存储容量的价格。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  <a:miter/>
          </a:ln>
        </p:spPr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：列出一种</a:t>
            </a:r>
            <a:r>
              <a:rPr lang="zh-CN" altLang="en-US" dirty="0">
                <a:solidFill>
                  <a:srgbClr val="FF0000"/>
                </a:solidFill>
              </a:rPr>
              <a:t>指令系统</a:t>
            </a:r>
            <a:r>
              <a:rPr lang="zh-CN" altLang="en-US" dirty="0"/>
              <a:t>的运行级别和运行级别之间的关系。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列出</a:t>
            </a:r>
            <a:r>
              <a:rPr lang="en-US" altLang="zh-CN" dirty="0"/>
              <a:t>LoongArch</a:t>
            </a:r>
            <a:r>
              <a:rPr lang="zh-CN" altLang="en-US" dirty="0"/>
              <a:t>的属于复习</a:t>
            </a:r>
            <a:endParaRPr lang="en-US" altLang="zh-CN" dirty="0"/>
          </a:p>
          <a:p>
            <a:pPr lvl="1"/>
            <a:r>
              <a:rPr lang="zh-CN" altLang="en-US" dirty="0"/>
              <a:t>列出</a:t>
            </a:r>
            <a:r>
              <a:rPr lang="en-US" altLang="zh-CN" dirty="0"/>
              <a:t>MIPS</a:t>
            </a:r>
            <a:r>
              <a:rPr lang="zh-CN" altLang="en-US" dirty="0"/>
              <a:t>、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X86</a:t>
            </a:r>
            <a:r>
              <a:rPr lang="zh-CN" altLang="en-US" dirty="0"/>
              <a:t>的属于检索和提高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：用</a:t>
            </a:r>
            <a:r>
              <a:rPr lang="en-US" altLang="zh-CN" dirty="0"/>
              <a:t>C</a:t>
            </a:r>
            <a:r>
              <a:rPr lang="zh-CN" altLang="en-US" dirty="0"/>
              <a:t>语言描述段页式存储管理的地址转换过程。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438" y="3144838"/>
            <a:ext cx="5191125" cy="31797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17410" name="文本框 4"/>
          <p:cNvSpPr txBox="1"/>
          <p:nvPr/>
        </p:nvSpPr>
        <p:spPr>
          <a:xfrm>
            <a:off x="565150" y="969963"/>
            <a:ext cx="2562225" cy="55403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Consolas" pitchFamily="49" charset="0"/>
                <a:ea typeface="宋体" pitchFamily="2" charset="-122"/>
              </a:rPr>
              <a:t>数据结构定义：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typedef struct{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seg;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vpage;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offset;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} vaddr;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typedef struct{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ppage;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offset;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} paddr;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typedef struct{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length;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ptr;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} seg_entry;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typedef struct{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</a:rPr>
              <a:t>flag</a:t>
            </a: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int ppage;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} page_entry;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seg_entry SegTbl[N_SEG];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page_entry PageTbl[N_SEG][N_PAGE];</a:t>
            </a:r>
            <a:endParaRPr lang="zh-CN" altLang="en-US" sz="1400" dirty="0">
              <a:latin typeface="Consolas" pitchFamily="49" charset="0"/>
              <a:ea typeface="宋体" pitchFamily="2" charset="-122"/>
            </a:endParaRPr>
          </a:p>
        </p:txBody>
      </p:sp>
      <p:sp>
        <p:nvSpPr>
          <p:cNvPr id="17411" name="文本框 5"/>
          <p:cNvSpPr txBox="1"/>
          <p:nvPr/>
        </p:nvSpPr>
        <p:spPr>
          <a:xfrm>
            <a:off x="3127375" y="969963"/>
            <a:ext cx="5541963" cy="55403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地址转换程序：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paddr Translate(vaddr vaddr_in)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{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paddr paddr_out;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if(vaddr_in.segment &gt; N_SEG)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  ERROR(no such segment);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if(vaddr_in.vpage &gt; SegTbl[vaddr_in.seg].length)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  ERROR(segment fault);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paddr_out.offset = vaddr_in.offset;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paddr_out.ppage =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  PageTbl[SegTbl[vaddr_in.seg].ptr][vaddr_in.vpage];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  return paddr_out;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}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注：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这里考虑页表的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flag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都为有效的情况，所以没有用到</a:t>
            </a:r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flag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None/>
            </a:pP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关键点：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2D2DB9"/>
                </a:solidFill>
                <a:latin typeface="Consolas" pitchFamily="49" charset="0"/>
                <a:ea typeface="宋体" pitchFamily="2" charset="-122"/>
              </a:rPr>
              <a:t>合法性</a:t>
            </a:r>
            <a:endParaRPr lang="en-US" altLang="zh-CN" sz="1600" dirty="0">
              <a:solidFill>
                <a:srgbClr val="2D2DB9"/>
              </a:solidFill>
              <a:latin typeface="Consolas" pitchFamily="49" charset="0"/>
              <a:ea typeface="宋体" pitchFamily="2" charset="-122"/>
            </a:endParaRPr>
          </a:p>
          <a:p>
            <a:pPr eaLnBrk="0" hangingPunct="0"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rgbClr val="2D2DB9"/>
                </a:solidFill>
                <a:latin typeface="Consolas" pitchFamily="49" charset="0"/>
                <a:ea typeface="宋体" pitchFamily="2" charset="-122"/>
              </a:rPr>
              <a:t>结构定义的完备性</a:t>
            </a:r>
            <a:endParaRPr lang="zh-CN" altLang="en-US" sz="1600" dirty="0">
              <a:solidFill>
                <a:srgbClr val="2D2DB9"/>
              </a:solidFill>
              <a:latin typeface="Consolas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：请简述桌面电脑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翻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页过程中用户态和核心态的转换过程。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做了哪些事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85725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等待按键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中断处理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准备数据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操作显存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返回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PPT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这些事处于什么特权级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1445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中断处理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系统调用：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核心态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85725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等待按键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中断处理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准备数据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操作显存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——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返回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PPT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1445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737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：给定下列程序片断</a:t>
            </a:r>
            <a:endParaRPr lang="en-US" altLang="zh-CN" dirty="0"/>
          </a:p>
          <a:p>
            <a:pPr marL="914400" lvl="1" indent="-457200">
              <a:buFont typeface="Times New Roman" panose="02020603050405020304" pitchFamily="18" charset="0"/>
              <a:buAutoNum type="arabicPeriod"/>
            </a:pPr>
            <a:r>
              <a:rPr lang="zh-CN" altLang="en-US" dirty="0"/>
              <a:t>写出上述程序片断在四种指令系统类型（堆栈型、累加器型、寄存器</a:t>
            </a:r>
            <a:r>
              <a:rPr lang="en-US" altLang="zh-CN" dirty="0"/>
              <a:t>-</a:t>
            </a:r>
            <a:r>
              <a:rPr lang="zh-CN" altLang="en-US" dirty="0"/>
              <a:t>存储器型、寄存器</a:t>
            </a:r>
            <a:r>
              <a:rPr lang="en-US" altLang="zh-CN" dirty="0"/>
              <a:t>-</a:t>
            </a:r>
            <a:r>
              <a:rPr lang="zh-CN" altLang="en-US" dirty="0"/>
              <a:t>寄存器型）中的指令序列。</a:t>
            </a:r>
            <a:endParaRPr lang="en-US" altLang="zh-CN" dirty="0"/>
          </a:p>
          <a:p>
            <a:pPr marL="914400" lvl="1" indent="-457200">
              <a:buFont typeface="Times New Roman" panose="02020603050405020304" pitchFamily="18" charset="0"/>
              <a:buAutoNum type="arabicPeriod"/>
            </a:pPr>
            <a:r>
              <a:rPr lang="zh-CN" altLang="en-US" dirty="0"/>
              <a:t>假设四种指令系统都属于</a:t>
            </a:r>
            <a:r>
              <a:rPr lang="en-US" altLang="zh-CN" dirty="0"/>
              <a:t>CISC</a:t>
            </a:r>
            <a:r>
              <a:rPr lang="zh-CN" altLang="en-US" dirty="0"/>
              <a:t>型，令指令码宽度为</a:t>
            </a:r>
            <a:r>
              <a:rPr lang="en-US" altLang="zh-CN" dirty="0"/>
              <a:t>x</a:t>
            </a:r>
            <a:r>
              <a:rPr lang="zh-CN" altLang="en-US" dirty="0"/>
              <a:t>位，寄存器操作数宽度为</a:t>
            </a:r>
            <a:r>
              <a:rPr lang="en-US" altLang="zh-CN" dirty="0"/>
              <a:t>y</a:t>
            </a:r>
            <a:r>
              <a:rPr lang="zh-CN" altLang="en-US" dirty="0"/>
              <a:t>位，内存地址操作数宽度为</a:t>
            </a:r>
            <a:r>
              <a:rPr lang="en-US" altLang="zh-CN" dirty="0"/>
              <a:t>z</a:t>
            </a:r>
            <a:r>
              <a:rPr lang="zh-CN" altLang="en-US" dirty="0"/>
              <a:t>位，数据宽度为</a:t>
            </a:r>
            <a:r>
              <a:rPr lang="en-US" altLang="zh-CN" dirty="0"/>
              <a:t>w</a:t>
            </a:r>
            <a:r>
              <a:rPr lang="zh-CN" altLang="en-US" dirty="0"/>
              <a:t>位。分析指令的总位数和所有内存访问的总位数。</a:t>
            </a:r>
            <a:endParaRPr lang="en-US" altLang="zh-CN" dirty="0"/>
          </a:p>
          <a:p>
            <a:pPr marL="914400" lvl="1" indent="-457200">
              <a:buFont typeface="Times New Roman" panose="02020603050405020304" pitchFamily="18" charset="0"/>
              <a:buAutoNum type="arabicPeriod"/>
            </a:pPr>
            <a:r>
              <a:rPr lang="zh-CN" altLang="en-US" dirty="0"/>
              <a:t>微处理器由</a:t>
            </a:r>
            <a:r>
              <a:rPr lang="en-US" altLang="zh-CN" dirty="0"/>
              <a:t>32</a:t>
            </a:r>
            <a:r>
              <a:rPr lang="zh-CN" altLang="en-US" dirty="0"/>
              <a:t>位时代进入了</a:t>
            </a:r>
            <a:r>
              <a:rPr lang="en-US" altLang="zh-CN" dirty="0"/>
              <a:t>64</a:t>
            </a:r>
            <a:r>
              <a:rPr lang="zh-CN" altLang="en-US" dirty="0"/>
              <a:t>位时代，上述四种类型那种更好？</a:t>
            </a:r>
            <a:endParaRPr lang="en-US" altLang="zh-CN" dirty="0"/>
          </a:p>
        </p:txBody>
      </p:sp>
      <p:sp>
        <p:nvSpPr>
          <p:cNvPr id="19459" name="文本框 4"/>
          <p:cNvSpPr txBox="1"/>
          <p:nvPr/>
        </p:nvSpPr>
        <p:spPr>
          <a:xfrm>
            <a:off x="3957638" y="5232400"/>
            <a:ext cx="2044700" cy="1384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A=B+C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B=A+C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C=B+A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-A(1)</a:t>
            </a:r>
            <a:endParaRPr lang="zh-CN" altLang="en-US" dirty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指令序列</a:t>
            </a:r>
            <a:r>
              <a:rPr lang="en-US" altLang="zh-CN" dirty="0">
                <a:sym typeface="Wingdings" panose="05000000000000000000" pitchFamily="2" charset="2"/>
              </a:rPr>
              <a:t>-</a:t>
            </a:r>
            <a:r>
              <a:rPr lang="zh-CN" altLang="en-US" dirty="0">
                <a:sym typeface="Wingdings" panose="05000000000000000000" pitchFamily="2" charset="2"/>
              </a:rPr>
              <a:t>堆栈型</a:t>
            </a:r>
            <a:endParaRPr lang="zh-CN" altLang="en-US" dirty="0"/>
          </a:p>
        </p:txBody>
      </p:sp>
      <p:sp>
        <p:nvSpPr>
          <p:cNvPr id="20483" name="文本框 3"/>
          <p:cNvSpPr txBox="1"/>
          <p:nvPr/>
        </p:nvSpPr>
        <p:spPr>
          <a:xfrm>
            <a:off x="1281113" y="2117725"/>
            <a:ext cx="2005012" cy="39084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Stack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：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PUSH B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PUSH C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POP  A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PUSH A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PUSH C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POP  B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PUSH B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PUSH A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POP  C</a:t>
            </a:r>
            <a:endParaRPr lang="zh-CN" altLang="en-US" dirty="0">
              <a:latin typeface="Consolas" pitchFamily="49" charset="0"/>
              <a:ea typeface="宋体" pitchFamily="2" charset="-122"/>
            </a:endParaRPr>
          </a:p>
        </p:txBody>
      </p:sp>
      <p:sp>
        <p:nvSpPr>
          <p:cNvPr id="20484" name="矩形 4"/>
          <p:cNvSpPr/>
          <p:nvPr/>
        </p:nvSpPr>
        <p:spPr>
          <a:xfrm>
            <a:off x="6694488" y="2241550"/>
            <a:ext cx="1025525" cy="2063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85" name="矩形 5"/>
          <p:cNvSpPr/>
          <p:nvPr/>
        </p:nvSpPr>
        <p:spPr>
          <a:xfrm>
            <a:off x="6694488" y="2425700"/>
            <a:ext cx="1025525" cy="20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0486" name="直接箭头连接符 9"/>
          <p:cNvCxnSpPr>
            <a:endCxn id="20485" idx="0"/>
          </p:cNvCxnSpPr>
          <p:nvPr/>
        </p:nvCxnSpPr>
        <p:spPr>
          <a:xfrm flipV="1">
            <a:off x="7207250" y="2425700"/>
            <a:ext cx="0" cy="298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87" name="文本框 10"/>
          <p:cNvSpPr txBox="1"/>
          <p:nvPr/>
        </p:nvSpPr>
        <p:spPr>
          <a:xfrm>
            <a:off x="5767388" y="2112963"/>
            <a:ext cx="1025525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itchFamily="2" charset="-122"/>
              </a:rPr>
              <a:t>PUSH</a:t>
            </a:r>
            <a:endParaRPr lang="zh-CN" altLang="en-US" sz="16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88" name="矩形 11"/>
          <p:cNvSpPr/>
          <p:nvPr/>
        </p:nvSpPr>
        <p:spPr>
          <a:xfrm>
            <a:off x="4483100" y="2244725"/>
            <a:ext cx="1025525" cy="20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89" name="矩形 12"/>
          <p:cNvSpPr/>
          <p:nvPr/>
        </p:nvSpPr>
        <p:spPr>
          <a:xfrm>
            <a:off x="4483100" y="2428875"/>
            <a:ext cx="1025525" cy="20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0490" name="直接箭头连接符 15"/>
          <p:cNvCxnSpPr>
            <a:endCxn id="20485" idx="0"/>
          </p:cNvCxnSpPr>
          <p:nvPr/>
        </p:nvCxnSpPr>
        <p:spPr>
          <a:xfrm>
            <a:off x="5737225" y="2425700"/>
            <a:ext cx="8001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91" name="矩形 16"/>
          <p:cNvSpPr/>
          <p:nvPr/>
        </p:nvSpPr>
        <p:spPr>
          <a:xfrm>
            <a:off x="6719888" y="5129213"/>
            <a:ext cx="1027112" cy="20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92" name="矩形 17"/>
          <p:cNvSpPr/>
          <p:nvPr/>
        </p:nvSpPr>
        <p:spPr>
          <a:xfrm>
            <a:off x="6719888" y="5311775"/>
            <a:ext cx="1027112" cy="207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93" name="文本框 19"/>
          <p:cNvSpPr txBox="1"/>
          <p:nvPr/>
        </p:nvSpPr>
        <p:spPr>
          <a:xfrm>
            <a:off x="5792788" y="5014913"/>
            <a:ext cx="1027112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itchFamily="2" charset="-122"/>
              </a:rPr>
              <a:t>POP</a:t>
            </a:r>
            <a:endParaRPr lang="zh-CN" altLang="en-US" sz="16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94" name="矩形 20"/>
          <p:cNvSpPr/>
          <p:nvPr/>
        </p:nvSpPr>
        <p:spPr>
          <a:xfrm>
            <a:off x="4508500" y="5130800"/>
            <a:ext cx="1027113" cy="2079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95" name="矩形 21"/>
          <p:cNvSpPr/>
          <p:nvPr/>
        </p:nvSpPr>
        <p:spPr>
          <a:xfrm>
            <a:off x="4508500" y="5314950"/>
            <a:ext cx="1027113" cy="207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0496" name="直接箭头连接符 22"/>
          <p:cNvCxnSpPr>
            <a:endCxn id="20485" idx="0"/>
          </p:cNvCxnSpPr>
          <p:nvPr/>
        </p:nvCxnSpPr>
        <p:spPr>
          <a:xfrm>
            <a:off x="5762625" y="5311775"/>
            <a:ext cx="8001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97" name="直接箭头连接符 24"/>
          <p:cNvCxnSpPr>
            <a:endCxn id="20485" idx="0"/>
          </p:cNvCxnSpPr>
          <p:nvPr/>
        </p:nvCxnSpPr>
        <p:spPr>
          <a:xfrm flipH="1">
            <a:off x="5016500" y="5311775"/>
            <a:ext cx="4763" cy="3698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98" name="矩形 27"/>
          <p:cNvSpPr/>
          <p:nvPr/>
        </p:nvSpPr>
        <p:spPr>
          <a:xfrm>
            <a:off x="5634038" y="3578225"/>
            <a:ext cx="1025525" cy="207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99" name="矩形 28"/>
          <p:cNvSpPr/>
          <p:nvPr/>
        </p:nvSpPr>
        <p:spPr>
          <a:xfrm>
            <a:off x="5634038" y="3762375"/>
            <a:ext cx="1025525" cy="207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500" name="文本框 29"/>
          <p:cNvSpPr txBox="1"/>
          <p:nvPr/>
        </p:nvSpPr>
        <p:spPr>
          <a:xfrm>
            <a:off x="5891213" y="3114675"/>
            <a:ext cx="1027112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itchFamily="2" charset="-122"/>
              </a:rPr>
              <a:t>ADD</a:t>
            </a:r>
            <a:endParaRPr lang="zh-CN" altLang="en-US" sz="16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501" name="矩形 30"/>
          <p:cNvSpPr/>
          <p:nvPr/>
        </p:nvSpPr>
        <p:spPr>
          <a:xfrm>
            <a:off x="3584575" y="3578225"/>
            <a:ext cx="1025525" cy="2079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0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502" name="矩形 31"/>
          <p:cNvSpPr/>
          <p:nvPr/>
        </p:nvSpPr>
        <p:spPr>
          <a:xfrm>
            <a:off x="3584575" y="3762375"/>
            <a:ext cx="1025525" cy="2079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0503" name="直接箭头连接符 32"/>
          <p:cNvCxnSpPr>
            <a:endCxn id="20485" idx="0"/>
          </p:cNvCxnSpPr>
          <p:nvPr/>
        </p:nvCxnSpPr>
        <p:spPr>
          <a:xfrm>
            <a:off x="4883150" y="3865563"/>
            <a:ext cx="5937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04" name="矩形 34"/>
          <p:cNvSpPr/>
          <p:nvPr/>
        </p:nvSpPr>
        <p:spPr>
          <a:xfrm>
            <a:off x="3584575" y="3967163"/>
            <a:ext cx="1025525" cy="20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505" name="矩形 35"/>
          <p:cNvSpPr/>
          <p:nvPr/>
        </p:nvSpPr>
        <p:spPr>
          <a:xfrm>
            <a:off x="5634038" y="3963988"/>
            <a:ext cx="1025525" cy="2079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0506" name="直接箭头连接符 37"/>
          <p:cNvCxnSpPr>
            <a:endCxn id="20485" idx="0"/>
          </p:cNvCxnSpPr>
          <p:nvPr/>
        </p:nvCxnSpPr>
        <p:spPr>
          <a:xfrm>
            <a:off x="3860800" y="3970338"/>
            <a:ext cx="0" cy="406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07" name="直接箭头连接符 39"/>
          <p:cNvCxnSpPr>
            <a:endCxn id="20485" idx="0"/>
          </p:cNvCxnSpPr>
          <p:nvPr/>
        </p:nvCxnSpPr>
        <p:spPr>
          <a:xfrm>
            <a:off x="4360863" y="3759200"/>
            <a:ext cx="0" cy="6175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矩形 41"/>
          <p:cNvSpPr/>
          <p:nvPr/>
        </p:nvSpPr>
        <p:spPr bwMode="auto">
          <a:xfrm>
            <a:off x="7683500" y="3579813"/>
            <a:ext cx="1025525" cy="20637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09" name="矩形 42"/>
          <p:cNvSpPr/>
          <p:nvPr/>
        </p:nvSpPr>
        <p:spPr>
          <a:xfrm>
            <a:off x="7683500" y="3763963"/>
            <a:ext cx="1025525" cy="20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510" name="矩形 43"/>
          <p:cNvSpPr/>
          <p:nvPr/>
        </p:nvSpPr>
        <p:spPr>
          <a:xfrm>
            <a:off x="7683500" y="3965575"/>
            <a:ext cx="1025525" cy="20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0511" name="直接箭头连接符 45"/>
          <p:cNvCxnSpPr>
            <a:endCxn id="20509" idx="0"/>
          </p:cNvCxnSpPr>
          <p:nvPr/>
        </p:nvCxnSpPr>
        <p:spPr>
          <a:xfrm flipH="1" flipV="1">
            <a:off x="8196263" y="3763963"/>
            <a:ext cx="1587" cy="552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12" name="直接箭头连接符 48"/>
          <p:cNvCxnSpPr>
            <a:endCxn id="20509" idx="0"/>
          </p:cNvCxnSpPr>
          <p:nvPr/>
        </p:nvCxnSpPr>
        <p:spPr>
          <a:xfrm>
            <a:off x="6819900" y="3865563"/>
            <a:ext cx="6413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：请给出题</a:t>
            </a:r>
            <a:r>
              <a:rPr lang="en-US" altLang="zh-CN" dirty="0"/>
              <a:t>1</a:t>
            </a:r>
            <a:r>
              <a:rPr lang="zh-CN" altLang="en-US" dirty="0"/>
              <a:t>中的程序在单发射五级静态流水线处理器（如课本图</a:t>
            </a:r>
            <a:r>
              <a:rPr lang="en-US" altLang="zh-CN" dirty="0"/>
              <a:t>9.6</a:t>
            </a:r>
            <a:r>
              <a:rPr lang="zh-CN" altLang="en-US" dirty="0"/>
              <a:t>）上执行所需要的时钟周期数，并给出前三次循环执行的流水线时空图。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-A(2)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指令序列</a:t>
            </a:r>
            <a:r>
              <a:rPr lang="en-US" altLang="zh-CN" dirty="0"/>
              <a:t>-</a:t>
            </a:r>
            <a:r>
              <a:rPr lang="zh-CN" altLang="en-US" dirty="0"/>
              <a:t>累加器型</a:t>
            </a:r>
            <a:endParaRPr lang="zh-CN" altLang="en-US" dirty="0"/>
          </a:p>
        </p:txBody>
      </p:sp>
      <p:sp>
        <p:nvSpPr>
          <p:cNvPr id="21507" name="文本框 3"/>
          <p:cNvSpPr txBox="1"/>
          <p:nvPr/>
        </p:nvSpPr>
        <p:spPr>
          <a:xfrm>
            <a:off x="1682750" y="2678113"/>
            <a:ext cx="2006600" cy="25241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Accumulater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：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LOAD  B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C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A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C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B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A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C</a:t>
            </a:r>
            <a:endParaRPr lang="zh-CN" altLang="en-US" dirty="0">
              <a:latin typeface="Consolas" pitchFamily="49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60938" y="2416175"/>
            <a:ext cx="439738" cy="404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509" name="矩形 5"/>
          <p:cNvSpPr/>
          <p:nvPr/>
        </p:nvSpPr>
        <p:spPr>
          <a:xfrm>
            <a:off x="4960938" y="1752600"/>
            <a:ext cx="439737" cy="406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 sz="24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510" name="文本框 6"/>
          <p:cNvSpPr txBox="1"/>
          <p:nvPr/>
        </p:nvSpPr>
        <p:spPr>
          <a:xfrm>
            <a:off x="6073775" y="1771650"/>
            <a:ext cx="4476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1511" name="直接箭头连接符 8"/>
          <p:cNvCxnSpPr/>
          <p:nvPr/>
        </p:nvCxnSpPr>
        <p:spPr>
          <a:xfrm flipH="1">
            <a:off x="5486400" y="1955800"/>
            <a:ext cx="5429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12" name="文本框 10"/>
          <p:cNvSpPr txBox="1"/>
          <p:nvPr/>
        </p:nvSpPr>
        <p:spPr>
          <a:xfrm>
            <a:off x="6073775" y="2433638"/>
            <a:ext cx="44767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513" name="文本框 11"/>
          <p:cNvSpPr txBox="1"/>
          <p:nvPr/>
        </p:nvSpPr>
        <p:spPr>
          <a:xfrm>
            <a:off x="5626100" y="2433638"/>
            <a:ext cx="350838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+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60938" y="3078163"/>
            <a:ext cx="439738" cy="404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21515" name="直接箭头连接符 14"/>
          <p:cNvCxnSpPr/>
          <p:nvPr/>
        </p:nvCxnSpPr>
        <p:spPr>
          <a:xfrm>
            <a:off x="5568950" y="3295650"/>
            <a:ext cx="58578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 bwMode="auto">
          <a:xfrm>
            <a:off x="4960938" y="3740150"/>
            <a:ext cx="439738" cy="404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517" name="文本框 16"/>
          <p:cNvSpPr txBox="1"/>
          <p:nvPr/>
        </p:nvSpPr>
        <p:spPr>
          <a:xfrm>
            <a:off x="6073775" y="3773488"/>
            <a:ext cx="4476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518" name="文本框 17"/>
          <p:cNvSpPr txBox="1"/>
          <p:nvPr/>
        </p:nvSpPr>
        <p:spPr>
          <a:xfrm>
            <a:off x="5626100" y="3773488"/>
            <a:ext cx="3508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+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60938" y="4402138"/>
            <a:ext cx="439738" cy="404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21520" name="直接箭头连接符 20"/>
          <p:cNvCxnSpPr/>
          <p:nvPr/>
        </p:nvCxnSpPr>
        <p:spPr>
          <a:xfrm>
            <a:off x="5568950" y="4619625"/>
            <a:ext cx="58578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矩形 24"/>
          <p:cNvSpPr/>
          <p:nvPr/>
        </p:nvSpPr>
        <p:spPr bwMode="auto">
          <a:xfrm>
            <a:off x="4960938" y="5054600"/>
            <a:ext cx="439738" cy="40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522" name="文本框 25"/>
          <p:cNvSpPr txBox="1"/>
          <p:nvPr/>
        </p:nvSpPr>
        <p:spPr>
          <a:xfrm>
            <a:off x="6073775" y="5087938"/>
            <a:ext cx="44767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2D2DB9"/>
                </a:solidFill>
                <a:latin typeface="Times New Roman" panose="02020603050405020304" pitchFamily="18" charset="0"/>
                <a:ea typeface="宋体" pitchFamily="2" charset="-122"/>
              </a:rPr>
              <a:t>A</a:t>
            </a:r>
            <a:endParaRPr lang="zh-CN" altLang="en-US" dirty="0">
              <a:solidFill>
                <a:srgbClr val="2D2DB9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523" name="文本框 26"/>
          <p:cNvSpPr txBox="1"/>
          <p:nvPr/>
        </p:nvSpPr>
        <p:spPr>
          <a:xfrm>
            <a:off x="5626100" y="5087938"/>
            <a:ext cx="350838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+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60938" y="5708650"/>
            <a:ext cx="439738" cy="404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21525" name="直接箭头连接符 28"/>
          <p:cNvCxnSpPr/>
          <p:nvPr/>
        </p:nvCxnSpPr>
        <p:spPr>
          <a:xfrm>
            <a:off x="5568950" y="5926138"/>
            <a:ext cx="58578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-A(3)</a:t>
            </a:r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指令序列</a:t>
            </a:r>
            <a:r>
              <a:rPr lang="en-US" altLang="zh-CN" dirty="0"/>
              <a:t> </a:t>
            </a:r>
            <a:r>
              <a:rPr lang="zh-CN" altLang="en-US" dirty="0"/>
              <a:t>寄存器</a:t>
            </a:r>
            <a:r>
              <a:rPr lang="en-US" altLang="zh-CN" dirty="0"/>
              <a:t>-</a:t>
            </a:r>
            <a:r>
              <a:rPr lang="zh-CN" altLang="en-US" dirty="0"/>
              <a:t>存储器型</a:t>
            </a:r>
            <a:r>
              <a:rPr lang="en-US" altLang="zh-CN" dirty="0"/>
              <a:t>/</a:t>
            </a:r>
            <a:r>
              <a:rPr lang="zh-CN" altLang="en-US" dirty="0"/>
              <a:t>寄存器</a:t>
            </a:r>
            <a:r>
              <a:rPr lang="en-US" altLang="zh-CN" dirty="0"/>
              <a:t>-</a:t>
            </a:r>
            <a:r>
              <a:rPr lang="zh-CN" altLang="en-US" dirty="0"/>
              <a:t>寄存器型</a:t>
            </a:r>
            <a:endParaRPr lang="zh-CN" altLang="en-US" dirty="0"/>
          </a:p>
        </p:txBody>
      </p:sp>
      <p:sp>
        <p:nvSpPr>
          <p:cNvPr id="22531" name="文本框 3"/>
          <p:cNvSpPr txBox="1"/>
          <p:nvPr/>
        </p:nvSpPr>
        <p:spPr>
          <a:xfrm>
            <a:off x="1682750" y="2678113"/>
            <a:ext cx="2006600" cy="25241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Reg-Mem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：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LOAD  R1,B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R1,C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A,R1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R1,C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B,R1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R1,A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C,R1</a:t>
            </a:r>
            <a:endParaRPr lang="zh-CN" altLang="en-US" dirty="0">
              <a:latin typeface="Consolas" pitchFamily="49" charset="0"/>
              <a:ea typeface="宋体" pitchFamily="2" charset="-122"/>
            </a:endParaRPr>
          </a:p>
        </p:txBody>
      </p:sp>
      <p:sp>
        <p:nvSpPr>
          <p:cNvPr id="22532" name="文本框 4"/>
          <p:cNvSpPr txBox="1"/>
          <p:nvPr/>
        </p:nvSpPr>
        <p:spPr>
          <a:xfrm>
            <a:off x="5070475" y="2678113"/>
            <a:ext cx="2006600" cy="2800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Reg-Reg</a:t>
            </a:r>
            <a:r>
              <a:rPr lang="zh-CN" altLang="en-US" sz="1600" dirty="0">
                <a:latin typeface="Consolas" pitchFamily="49" charset="0"/>
                <a:ea typeface="宋体" pitchFamily="2" charset="-122"/>
              </a:rPr>
              <a:t>：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LOAD  R1,B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LOAD  R2,C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R3,R1,R2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A,R3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R1,R2,R3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B,R1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ADD   R2,R1,R3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latin typeface="Consolas" pitchFamily="49" charset="0"/>
                <a:ea typeface="宋体" pitchFamily="2" charset="-122"/>
              </a:rPr>
              <a:t>STORE C,R2</a:t>
            </a:r>
            <a:endParaRPr lang="zh-CN" altLang="en-US" dirty="0">
              <a:latin typeface="Consolas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-A(4)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75263"/>
          </a:xfrm>
          <a:ln>
            <a:solidFill>
              <a:schemeClr val="accent1"/>
            </a:solidFill>
            <a:miter/>
          </a:ln>
        </p:spPr>
        <p:txBody>
          <a:bodyPr vert="horz" wrap="square" lIns="91440" tIns="45720" rIns="91440" bIns="45720" anchor="t" anchorCtr="0"/>
          <a:p>
            <a:r>
              <a:rPr lang="en-US" altLang="zh-CN" dirty="0"/>
              <a:t>(2)</a:t>
            </a:r>
            <a:r>
              <a:rPr lang="zh-CN" altLang="en-US" dirty="0"/>
              <a:t>总位数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(3)32b-&gt;64b</a:t>
            </a:r>
            <a:r>
              <a:rPr lang="zh-CN" altLang="en-US" dirty="0"/>
              <a:t>，哪种更好？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位地址空间，则</a:t>
            </a:r>
            <a:r>
              <a:rPr lang="en-US" altLang="zh-CN" dirty="0"/>
              <a:t>z</a:t>
            </a:r>
            <a:r>
              <a:rPr lang="zh-CN" altLang="en-US" dirty="0"/>
              <a:t>显著增加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位数据宽度，则</a:t>
            </a:r>
            <a:r>
              <a:rPr lang="en-US" altLang="zh-CN" dirty="0"/>
              <a:t>w</a:t>
            </a:r>
            <a:r>
              <a:rPr lang="zh-CN" altLang="en-US" dirty="0"/>
              <a:t>显著增加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来看，寄存器</a:t>
            </a:r>
            <a:r>
              <a:rPr lang="en-US" altLang="zh-CN" dirty="0"/>
              <a:t>-</a:t>
            </a:r>
            <a:r>
              <a:rPr lang="zh-CN" altLang="en-US" dirty="0"/>
              <a:t>寄存器型更合适，其访存较少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6213" y="197485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指令总位数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访存总位数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堆栈型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12x+9z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累加器型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7x+7z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寄存器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存储器型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7x+7y+7z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寄存器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寄存器型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8x+14y+5z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：写出</a:t>
            </a:r>
            <a:r>
              <a:rPr lang="en-US" altLang="zh-CN" dirty="0"/>
              <a:t>0xDEADBEEF</a:t>
            </a:r>
            <a:r>
              <a:rPr lang="zh-CN" altLang="en-US" dirty="0"/>
              <a:t>在大尾端和小尾端下载内存中的排列（由地址</a:t>
            </a:r>
            <a:r>
              <a:rPr lang="en-US" altLang="zh-CN" dirty="0"/>
              <a:t>0</a:t>
            </a:r>
            <a:r>
              <a:rPr lang="zh-CN" altLang="en-US" dirty="0"/>
              <a:t>开始）。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以字节为单位编址</a:t>
            </a:r>
            <a:endParaRPr lang="en-US" altLang="zh-CN" dirty="0"/>
          </a:p>
          <a:p>
            <a:pPr lvl="1"/>
            <a:r>
              <a:rPr lang="zh-CN" altLang="en-US" dirty="0"/>
              <a:t>尾端</a:t>
            </a:r>
            <a:r>
              <a:rPr lang="en-US" altLang="zh-CN" dirty="0"/>
              <a:t>(0xEF)</a:t>
            </a:r>
            <a:r>
              <a:rPr lang="zh-CN" altLang="en-US" dirty="0"/>
              <a:t>在小地址</a:t>
            </a:r>
            <a:r>
              <a:rPr lang="en-US" altLang="zh-CN" dirty="0"/>
              <a:t>(0)</a:t>
            </a:r>
            <a:r>
              <a:rPr lang="zh-CN" altLang="en-US" dirty="0"/>
              <a:t>为小尾端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31938" y="4700588"/>
          <a:ext cx="6096000" cy="1112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地址：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小尾端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0xEF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0xBE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0xAD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0xDE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大尾端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0xDE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0xAD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0xBE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0xEF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6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：在你的机器上写</a:t>
            </a:r>
            <a:r>
              <a:rPr lang="en-US" altLang="zh-CN" dirty="0"/>
              <a:t>C</a:t>
            </a:r>
            <a:r>
              <a:rPr lang="zh-CN" altLang="en-US" dirty="0"/>
              <a:t>程序来得到不同数据类型占用的字节数。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C000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603" name="文本框 3"/>
          <p:cNvSpPr txBox="1"/>
          <p:nvPr/>
        </p:nvSpPr>
        <p:spPr>
          <a:xfrm>
            <a:off x="685800" y="2959100"/>
            <a:ext cx="5619750" cy="33242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#include &lt;stdio.h&gt;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int main()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{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char     =%d\n",sizeof(char));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short    =%d\n",sizeof(short));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int      =%d\n",sizeof(int));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long     =%d\n",sizeof(long));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long long=%d\n",sizeof(long long));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float    =%d\n",sizeof(float));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double   =%d\n",sizeof(double));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printf("sizeof long double =%d\n",sizeof(long double));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return 0;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  <a:p>
            <a:pPr eaLnBrk="0" hangingPunct="0"/>
            <a:r>
              <a:rPr lang="en-US" altLang="zh-CN" sz="1400" dirty="0">
                <a:latin typeface="Consolas" pitchFamily="49" charset="0"/>
                <a:ea typeface="宋体" pitchFamily="2" charset="-122"/>
              </a:rPr>
              <a:t>}</a:t>
            </a:r>
            <a:endParaRPr lang="en-US" altLang="zh-CN" sz="1400" dirty="0">
              <a:latin typeface="Consolas" pitchFamily="49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07175" y="3259138"/>
          <a:ext cx="17462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125"/>
                <a:gridCol w="873125"/>
              </a:tblGrid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</a:t>
                      </a:r>
                      <a:r>
                        <a:rPr lang="zh-CN" altLang="en-US" sz="1400" dirty="0" smtClean="0"/>
                        <a:t>位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</a:t>
                      </a:r>
                      <a:r>
                        <a:rPr lang="zh-CN" altLang="en-US" sz="1400" dirty="0" smtClean="0"/>
                        <a:t>位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  <a:tr h="26628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91484" marR="91484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 marL="91484" marR="91484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7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3375"/>
            <a:ext cx="7772400" cy="4803775"/>
          </a:xfrm>
          <a:ln>
            <a:solidFill>
              <a:schemeClr val="accent1"/>
            </a:solidFill>
            <a:miter/>
          </a:ln>
        </p:spPr>
        <p:txBody>
          <a:bodyPr vert="horz" wrap="square" lIns="91440" tIns="45720" rIns="91440" bIns="45720" anchor="t" anchorCtr="0"/>
          <a:p>
            <a:pPr marL="341630" marR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：根据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LoongArch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指令集的编码格式计算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2RI16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1RI21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I26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三种编码格式的直接跳转指令各自的跳转范围。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1630" marR="0" indent="-3416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符号扩展、立即数以指令为单位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LoongArch-Vol1-v1.00-CN.pdf</a:t>
            </a:r>
            <a:endParaRPr kumimoji="0" lang="en-US" altLang="zh-CN" sz="1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66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438" y="4470400"/>
            <a:ext cx="4632325" cy="75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8" y="5197475"/>
            <a:ext cx="4632325" cy="741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3" y="5867400"/>
            <a:ext cx="4341812" cy="53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章 第</a:t>
            </a:r>
            <a:r>
              <a:rPr lang="en-US" altLang="zh-CN" dirty="0"/>
              <a:t>8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zh-CN" dirty="0"/>
              <a:t>仅使用对齐访存指令写出如图</a:t>
            </a:r>
            <a:r>
              <a:rPr lang="en-US" altLang="zh-CN" dirty="0"/>
              <a:t>2.9</a:t>
            </a:r>
            <a:r>
              <a:rPr lang="zh-CN" altLang="en-US" dirty="0"/>
              <a:t>所示的不对齐加载（小尾端）。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字节拼接                  字拼接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55750" y="3587750"/>
            <a:ext cx="2570163" cy="2584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ld.bu  r1, base, 3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slli.w  r1,r1,24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ld.bu  r0, base, 2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slli.w  r0,r0,16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or   r1,r1,r0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ld.bu  r0, base, 1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slli.w  r0,r0,8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or   r1,r1,r0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ld.bu  r0, base, 0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or   r1,r1,r0</a:t>
            </a:r>
            <a:r>
              <a:rPr lang="en-US" altLang="zh-CN" dirty="0">
                <a:latin typeface="Consolas" pitchFamily="49" charset="0"/>
                <a:ea typeface="宋体" pitchFamily="2" charset="-122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250" y="3587750"/>
            <a:ext cx="2570163" cy="2584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ld.wu  r0, base, 0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srli.w r0,r0,8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ld.wu  r1, base, 4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slli.w r1,r1,24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sz="1600" dirty="0">
                <a:latin typeface="Consolas" pitchFamily="49" charset="0"/>
                <a:ea typeface="宋体" pitchFamily="2" charset="-122"/>
              </a:rPr>
              <a:t>or  r0,r0,r1</a:t>
            </a:r>
            <a:endParaRPr lang="en-US" altLang="zh-CN" sz="1600" dirty="0">
              <a:latin typeface="Consolas" pitchFamily="49" charset="0"/>
              <a:ea typeface="宋体" pitchFamily="2" charset="-122"/>
            </a:endParaRPr>
          </a:p>
          <a:p>
            <a:endParaRPr lang="en-US" altLang="zh-CN" sz="1600" dirty="0">
              <a:latin typeface="Consolas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3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94210" name="副标题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第9章 第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题</a:t>
            </a:r>
            <a:r>
              <a:rPr lang="en-US" altLang="zh-CN" dirty="0">
                <a:sym typeface="+mn-ea"/>
              </a:rPr>
              <a:t>-A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0" y="1845310"/>
            <a:ext cx="6120765" cy="4495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2563" y="2051050"/>
          <a:ext cx="5832475" cy="4146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990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19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21</a:t>
                      </a:r>
                      <a:endParaRPr lang="en-US" altLang="zh-CN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22</a:t>
                      </a:r>
                      <a:endParaRPr lang="en-US" altLang="zh-CN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23</a:t>
                      </a:r>
                      <a:endParaRPr lang="en-US" altLang="zh-CN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24</a:t>
                      </a:r>
                      <a:endParaRPr lang="en-US" altLang="zh-CN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25</a:t>
                      </a:r>
                      <a:endParaRPr lang="en-US" altLang="zh-CN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26</a:t>
                      </a:r>
                      <a:endParaRPr lang="en-US" altLang="zh-CN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27</a:t>
                      </a:r>
                      <a:endParaRPr lang="en-US" altLang="zh-CN" sz="1400" dirty="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 dirty="0"/>
                    </a:p>
                  </a:txBody>
                  <a:tcPr marL="0" marR="0" marT="45731" marB="45731">
                    <a:noFill/>
                  </a:tcPr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70C0"/>
                          </a:solidFill>
                          <a:sym typeface="+mn-ea"/>
                        </a:rPr>
                        <a:t>取指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0" marR="0" marT="45731" marB="45731"/>
                </a:tc>
              </a:tr>
              <a:tr h="51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取指</a:t>
                      </a:r>
                      <a:endParaRPr lang="zh-CN" altLang="en-US" sz="1400" dirty="0" smtClean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译码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译码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访存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  <a:tc>
                  <a:txBody>
                    <a:bodyPr/>
                    <a:p>
                      <a:pPr algn="ctr"/>
                      <a:r>
                        <a:rPr lang="zh-CN" altLang="en-US" sz="1400" dirty="0" smtClean="0"/>
                        <a:t>写回</a:t>
                      </a:r>
                      <a:endParaRPr lang="zh-CN" altLang="en-US" sz="1400" dirty="0"/>
                    </a:p>
                  </a:txBody>
                  <a:tcPr marL="0" marR="0" marT="45731" marB="45731"/>
                </a:tc>
              </a:tr>
            </a:tbl>
          </a:graphicData>
        </a:graphic>
      </p:graphicFrame>
      <p:cxnSp>
        <p:nvCxnSpPr>
          <p:cNvPr id="55562" name="直接箭头连接符 5"/>
          <p:cNvCxnSpPr/>
          <p:nvPr/>
        </p:nvCxnSpPr>
        <p:spPr>
          <a:xfrm>
            <a:off x="1400175" y="2768600"/>
            <a:ext cx="147638" cy="6746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63" name="直接箭头连接符 6"/>
          <p:cNvCxnSpPr/>
          <p:nvPr/>
        </p:nvCxnSpPr>
        <p:spPr>
          <a:xfrm>
            <a:off x="2651125" y="3922713"/>
            <a:ext cx="184150" cy="561975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64" name="文本框 15"/>
          <p:cNvSpPr txBox="1"/>
          <p:nvPr/>
        </p:nvSpPr>
        <p:spPr>
          <a:xfrm>
            <a:off x="6176963" y="4973638"/>
            <a:ext cx="2922587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第一条指令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周期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第一次循环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之后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99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个循环，每个循环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  <a:sym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共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5+8+7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99=706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周期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6963" y="1670050"/>
            <a:ext cx="2847975" cy="264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数据相关</a:t>
            </a:r>
            <a:endParaRPr kumimoji="0" lang="zh-CN" altLang="en-US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数据写回寄存器后，下一条使用该数据的指令才能执行译码级，读取相应寄存器</a:t>
            </a:r>
            <a:endParaRPr kumimoji="0" lang="en-US" altLang="zh-CN" strike="noStrike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控制相关</a:t>
            </a:r>
            <a:endParaRPr kumimoji="0" lang="zh-CN" altLang="en-US" kern="1200" cap="none" spc="0" normalizeH="0" baseline="0" noProof="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R="0" lvl="1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strike="noStrike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  <a:sym typeface="+mn-ea"/>
              </a:rPr>
              <a:t>分支取消</a:t>
            </a:r>
            <a:endParaRPr lang="zh-CN" altLang="en-US" sz="1400" strike="noStrike" noProof="0" dirty="0">
              <a:solidFill>
                <a:srgbClr val="0070C0"/>
              </a:solidFill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R="0" lvl="1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执行级算出跳转地址</a:t>
            </a:r>
            <a:endParaRPr kumimoji="0" lang="en-US" altLang="zh-CN" strike="noStrike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dirty="0">
                <a:solidFill>
                  <a:srgbClr val="00B05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结构相关</a:t>
            </a:r>
            <a:endParaRPr kumimoji="0" lang="zh-CN" altLang="en-US" kern="1200" cap="none" spc="0" normalizeH="0" baseline="0" noProof="0" dirty="0">
              <a:solidFill>
                <a:srgbClr val="00B05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strike="noStrike" kern="1200" cap="none" spc="0" normalizeH="0" baseline="0" noProof="0" dirty="0">
                <a:solidFill>
                  <a:srgbClr val="00B05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译码部件冲突，引发流水线阻塞</a:t>
            </a:r>
            <a:endParaRPr kumimoji="0" lang="zh-CN" altLang="en-US" sz="1400" strike="noStrike" kern="1200" cap="none" spc="0" normalizeH="0" baseline="0" noProof="0" dirty="0">
              <a:solidFill>
                <a:srgbClr val="00B05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cxnSp>
        <p:nvCxnSpPr>
          <p:cNvPr id="55566" name="直接箭头连接符 5"/>
          <p:cNvCxnSpPr/>
          <p:nvPr/>
        </p:nvCxnSpPr>
        <p:spPr>
          <a:xfrm>
            <a:off x="2222500" y="3197225"/>
            <a:ext cx="147638" cy="6746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67" name="直接箭头连接符 5"/>
          <p:cNvCxnSpPr/>
          <p:nvPr/>
        </p:nvCxnSpPr>
        <p:spPr>
          <a:xfrm>
            <a:off x="3681413" y="4316413"/>
            <a:ext cx="147637" cy="674687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68" name="直接箭头连接符 5"/>
          <p:cNvCxnSpPr/>
          <p:nvPr/>
        </p:nvCxnSpPr>
        <p:spPr>
          <a:xfrm>
            <a:off x="5132388" y="5375275"/>
            <a:ext cx="147637" cy="6746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69" name="直接箭头连接符 6"/>
          <p:cNvCxnSpPr/>
          <p:nvPr/>
        </p:nvCxnSpPr>
        <p:spPr>
          <a:xfrm>
            <a:off x="4084638" y="4872038"/>
            <a:ext cx="185737" cy="560387"/>
          </a:xfrm>
          <a:prstGeom prst="straightConnector1">
            <a:avLst/>
          </a:prstGeom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第9章 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r>
              <a:rPr lang="en-US" altLang="zh-CN" dirty="0"/>
              <a:t>-Q</a:t>
            </a:r>
            <a:endParaRPr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Q</a:t>
            </a:r>
            <a:r>
              <a:rPr lang="zh-CN" altLang="en-US" dirty="0"/>
              <a:t>：请给出题</a:t>
            </a:r>
            <a:r>
              <a:rPr lang="en-US" altLang="zh-CN" dirty="0"/>
              <a:t>1</a:t>
            </a:r>
            <a:r>
              <a:rPr lang="zh-CN" altLang="en-US" dirty="0"/>
              <a:t>中的程序在包含前递机制的单发射五级静态流水线处理器（如课本图</a:t>
            </a:r>
            <a:r>
              <a:rPr lang="en-US" altLang="zh-CN" dirty="0"/>
              <a:t>9.13</a:t>
            </a:r>
            <a:r>
              <a:rPr lang="zh-CN" altLang="en-US" dirty="0"/>
              <a:t>）上执行所需要的时钟周期数，并给出前三次循环的流水线时空图。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677863" y="38100"/>
            <a:ext cx="7772400" cy="912813"/>
          </a:xfrm>
        </p:spPr>
        <p:txBody>
          <a:bodyPr vert="horz" wrap="square" lIns="91440" tIns="45720" rIns="91440" bIns="45720" anchor="ctr" anchorCtr="0"/>
          <a:p>
            <a:r>
              <a:rPr lang="zh-CN" altLang="zh-CN">
                <a:sym typeface="宋体" pitchFamily="2" charset="-122"/>
              </a:rPr>
              <a:t>第9章 第</a:t>
            </a:r>
            <a:r>
              <a:rPr lang="en-US" altLang="zh-CN">
                <a:sym typeface="宋体" pitchFamily="2" charset="-122"/>
              </a:rPr>
              <a:t>3</a:t>
            </a:r>
            <a:r>
              <a:rPr lang="zh-CN" altLang="zh-CN">
                <a:sym typeface="宋体" pitchFamily="2" charset="-122"/>
              </a:rPr>
              <a:t>题</a:t>
            </a:r>
            <a:r>
              <a:rPr lang="en-US" altLang="zh-CN">
                <a:sym typeface="宋体" pitchFamily="2" charset="-122"/>
              </a:rPr>
              <a:t>-A</a:t>
            </a:r>
            <a:endParaRPr lang="zh-CN" altLang="en-US" dirty="0"/>
          </a:p>
        </p:txBody>
      </p:sp>
      <p:sp>
        <p:nvSpPr>
          <p:cNvPr id="57346" name="文本框 2"/>
          <p:cNvSpPr txBox="1"/>
          <p:nvPr/>
        </p:nvSpPr>
        <p:spPr>
          <a:xfrm>
            <a:off x="261938" y="822325"/>
            <a:ext cx="4672012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加入前递机制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1112520"/>
            <a:ext cx="7362825" cy="535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9237</Words>
  <Application>WPS 演示</Application>
  <PresentationFormat>全屏显示(4:3)</PresentationFormat>
  <Paragraphs>1706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文泉驿微米黑</vt:lpstr>
      <vt:lpstr>黑体</vt:lpstr>
      <vt:lpstr>Consolas</vt:lpstr>
      <vt:lpstr>Quicksand Light</vt:lpstr>
      <vt:lpstr>微软雅黑</vt:lpstr>
      <vt:lpstr>宋体</vt:lpstr>
      <vt:lpstr>Arial Unicode MS</vt:lpstr>
      <vt:lpstr>Calibri</vt:lpstr>
      <vt:lpstr>Trebuchet MS</vt:lpstr>
      <vt:lpstr>Monospace</vt:lpstr>
      <vt:lpstr>Webdings</vt:lpstr>
      <vt:lpstr>黑体</vt:lpstr>
      <vt:lpstr>主题1</vt:lpstr>
      <vt:lpstr>1_主题1</vt:lpstr>
      <vt:lpstr>计算机体系结构基础</vt:lpstr>
      <vt:lpstr>第9章 第1题-Q</vt:lpstr>
      <vt:lpstr>PowerPoint 演示文稿</vt:lpstr>
      <vt:lpstr>第9章 第1题-A</vt:lpstr>
      <vt:lpstr>第9章 第2题-Q</vt:lpstr>
      <vt:lpstr>PowerPoint 演示文稿</vt:lpstr>
      <vt:lpstr>第9章 第2题-A</vt:lpstr>
      <vt:lpstr>第9章 第3题-Q</vt:lpstr>
      <vt:lpstr>第9章 第3题-A</vt:lpstr>
      <vt:lpstr>第9章 第3题-A</vt:lpstr>
      <vt:lpstr>第9章 第4题-Q</vt:lpstr>
      <vt:lpstr>第9章 第4题-A</vt:lpstr>
      <vt:lpstr>第9章 第4题-A</vt:lpstr>
      <vt:lpstr>第9章 第5题-Q</vt:lpstr>
      <vt:lpstr>PowerPoint 演示文稿</vt:lpstr>
      <vt:lpstr>第9章 第5题-A</vt:lpstr>
      <vt:lpstr>第9章 第6题</vt:lpstr>
      <vt:lpstr>第9章 第7题</vt:lpstr>
      <vt:lpstr>第9章 第7题-A</vt:lpstr>
      <vt:lpstr>第9章 第8题-Q</vt:lpstr>
      <vt:lpstr>第9章 第8题-A</vt:lpstr>
      <vt:lpstr>1位BHT，全局N项（不发生冲突）</vt:lpstr>
      <vt:lpstr>2位BHT，全局N项（不发生冲突）</vt:lpstr>
      <vt:lpstr>循环11次分支的情况</vt:lpstr>
      <vt:lpstr>第9章 第9题-Q</vt:lpstr>
      <vt:lpstr>第9章 第9题-A</vt:lpstr>
      <vt:lpstr>第9章 第10题-Q</vt:lpstr>
      <vt:lpstr>第9章 第10题-A</vt:lpstr>
      <vt:lpstr>第05章 第1题</vt:lpstr>
      <vt:lpstr>第05章 第1题-A</vt:lpstr>
      <vt:lpstr>第05章 第2题</vt:lpstr>
      <vt:lpstr>第05章 第2题-A</vt:lpstr>
      <vt:lpstr>第05章 第2题-A</vt:lpstr>
      <vt:lpstr>第05章 第3题</vt:lpstr>
      <vt:lpstr>第05章 第3题-A</vt:lpstr>
      <vt:lpstr>第05章 第4题</vt:lpstr>
      <vt:lpstr>第05章 第4题-A</vt:lpstr>
      <vt:lpstr>第05章 第5题</vt:lpstr>
      <vt:lpstr>第05章 第5题-A</vt:lpstr>
      <vt:lpstr>第05章 第6题</vt:lpstr>
      <vt:lpstr>第05章 第7题</vt:lpstr>
      <vt:lpstr>第05章 第8题</vt:lpstr>
      <vt:lpstr>第05章 第9题</vt:lpstr>
      <vt:lpstr>第02章 第1题</vt:lpstr>
      <vt:lpstr>第02章 第2题-Q</vt:lpstr>
      <vt:lpstr>第02章 第2题-A</vt:lpstr>
      <vt:lpstr>第02章 第3题</vt:lpstr>
      <vt:lpstr>第02章 第4题-Q</vt:lpstr>
      <vt:lpstr>第02章 第4题-A(1)</vt:lpstr>
      <vt:lpstr>第02章 第4题-A(2)</vt:lpstr>
      <vt:lpstr>第02章 第4题-A(3)</vt:lpstr>
      <vt:lpstr>第02章 第4题-A(4)</vt:lpstr>
      <vt:lpstr>第02章 第5题</vt:lpstr>
      <vt:lpstr>第02章 第6题</vt:lpstr>
      <vt:lpstr>第02章 第7题</vt:lpstr>
      <vt:lpstr>第02章 第8题</vt:lpstr>
      <vt:lpstr>Q &amp; A</vt:lpstr>
    </vt:vector>
  </TitlesOfParts>
  <Company>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计算机体系结构基础</dc:title>
  <dc:creator>liusu</dc:creator>
  <cp:lastModifiedBy>loongson</cp:lastModifiedBy>
  <cp:revision>117</cp:revision>
  <dcterms:created xsi:type="dcterms:W3CDTF">2023-11-23T13:16:11Z</dcterms:created>
  <dcterms:modified xsi:type="dcterms:W3CDTF">2023-11-23T13:16:11Z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